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2"/>
  </p:sldMasterIdLst>
  <p:notesMasterIdLst>
    <p:notesMasterId r:id="rId27"/>
  </p:notesMasterIdLst>
  <p:sldIdLst>
    <p:sldId id="256" r:id="rId3"/>
    <p:sldId id="299" r:id="rId4"/>
    <p:sldId id="309" r:id="rId5"/>
    <p:sldId id="310" r:id="rId6"/>
    <p:sldId id="323" r:id="rId7"/>
    <p:sldId id="308" r:id="rId8"/>
    <p:sldId id="311" r:id="rId9"/>
    <p:sldId id="302" r:id="rId10"/>
    <p:sldId id="313" r:id="rId11"/>
    <p:sldId id="314" r:id="rId12"/>
    <p:sldId id="317" r:id="rId13"/>
    <p:sldId id="315" r:id="rId14"/>
    <p:sldId id="316" r:id="rId15"/>
    <p:sldId id="318" r:id="rId16"/>
    <p:sldId id="312" r:id="rId17"/>
    <p:sldId id="303" r:id="rId18"/>
    <p:sldId id="319" r:id="rId19"/>
    <p:sldId id="320" r:id="rId20"/>
    <p:sldId id="322" r:id="rId21"/>
    <p:sldId id="325" r:id="rId22"/>
    <p:sldId id="324" r:id="rId23"/>
    <p:sldId id="307" r:id="rId24"/>
    <p:sldId id="306" r:id="rId25"/>
    <p:sldId id="32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287FF3-0BD6-4621-963F-0DCB5CC2ADE3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C0058A23-A9E1-4A85-868F-F1D9C6B96144}">
      <dgm:prSet phldrT="[Texto]"/>
      <dgm:spPr>
        <a:solidFill>
          <a:schemeClr val="accent2"/>
        </a:solidFill>
      </dgm:spPr>
      <dgm:t>
        <a:bodyPr/>
        <a:lstStyle/>
        <a:p>
          <a:r>
            <a:rPr lang="es-MX" dirty="0" smtClean="0"/>
            <a:t>Científicos</a:t>
          </a:r>
          <a:endParaRPr lang="es-ES" dirty="0"/>
        </a:p>
      </dgm:t>
    </dgm:pt>
    <dgm:pt modelId="{F659EFBB-1AEF-408C-94F1-3060E1360F41}" type="parTrans" cxnId="{AC7F3B95-D4E2-46F7-9762-9B1CA207993E}">
      <dgm:prSet/>
      <dgm:spPr/>
      <dgm:t>
        <a:bodyPr/>
        <a:lstStyle/>
        <a:p>
          <a:endParaRPr lang="es-ES"/>
        </a:p>
      </dgm:t>
    </dgm:pt>
    <dgm:pt modelId="{BF9C81A7-898C-4117-9D44-06C5AE3AFD4A}" type="sibTrans" cxnId="{AC7F3B95-D4E2-46F7-9762-9B1CA207993E}">
      <dgm:prSet/>
      <dgm:spPr/>
      <dgm:t>
        <a:bodyPr/>
        <a:lstStyle/>
        <a:p>
          <a:endParaRPr lang="es-ES"/>
        </a:p>
      </dgm:t>
    </dgm:pt>
    <dgm:pt modelId="{B858F3F9-5D85-431D-BF95-62EEA700075C}">
      <dgm:prSet phldrT="[Texto]"/>
      <dgm:spPr/>
      <dgm:t>
        <a:bodyPr/>
        <a:lstStyle/>
        <a:p>
          <a:r>
            <a:rPr lang="es-MX" dirty="0" smtClean="0"/>
            <a:t>Investigador</a:t>
          </a:r>
          <a:endParaRPr lang="es-ES" dirty="0"/>
        </a:p>
      </dgm:t>
    </dgm:pt>
    <dgm:pt modelId="{8743CEEC-B920-453D-A9BA-9283841DB4A8}" type="parTrans" cxnId="{506E12E5-D348-45D6-911A-B5095D389DCA}">
      <dgm:prSet/>
      <dgm:spPr/>
      <dgm:t>
        <a:bodyPr/>
        <a:lstStyle/>
        <a:p>
          <a:endParaRPr lang="es-ES"/>
        </a:p>
      </dgm:t>
    </dgm:pt>
    <dgm:pt modelId="{3119E278-503A-46D6-B193-38CC0D39C149}" type="sibTrans" cxnId="{506E12E5-D348-45D6-911A-B5095D389DCA}">
      <dgm:prSet/>
      <dgm:spPr/>
      <dgm:t>
        <a:bodyPr/>
        <a:lstStyle/>
        <a:p>
          <a:endParaRPr lang="es-ES"/>
        </a:p>
      </dgm:t>
    </dgm:pt>
    <dgm:pt modelId="{424A3ED3-ED2B-4DDD-B9A8-B99341010A3A}">
      <dgm:prSet phldrT="[Texto]"/>
      <dgm:spPr>
        <a:solidFill>
          <a:srgbClr val="FFFF00"/>
        </a:solidFill>
      </dgm:spPr>
      <dgm:t>
        <a:bodyPr/>
        <a:lstStyle/>
        <a:p>
          <a:r>
            <a:rPr lang="es-MX" dirty="0" smtClean="0"/>
            <a:t>Especialista</a:t>
          </a:r>
          <a:endParaRPr lang="es-ES" dirty="0"/>
        </a:p>
      </dgm:t>
    </dgm:pt>
    <dgm:pt modelId="{1DB77300-2582-4BAE-BA37-367F40AA0580}" type="parTrans" cxnId="{78852255-CB55-458B-B9DE-9A136683D1FC}">
      <dgm:prSet/>
      <dgm:spPr/>
      <dgm:t>
        <a:bodyPr/>
        <a:lstStyle/>
        <a:p>
          <a:endParaRPr lang="es-ES"/>
        </a:p>
      </dgm:t>
    </dgm:pt>
    <dgm:pt modelId="{B2F47670-7D32-44BC-985E-F42BFE6E9084}" type="sibTrans" cxnId="{78852255-CB55-458B-B9DE-9A136683D1FC}">
      <dgm:prSet/>
      <dgm:spPr/>
      <dgm:t>
        <a:bodyPr/>
        <a:lstStyle/>
        <a:p>
          <a:endParaRPr lang="es-ES"/>
        </a:p>
      </dgm:t>
    </dgm:pt>
    <dgm:pt modelId="{15BA28A0-BF85-4AF8-AE5D-3628EB7872E7}">
      <dgm:prSet phldrT="[Texto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MX" dirty="0" smtClean="0"/>
            <a:t>Licenciado / TSU</a:t>
          </a:r>
          <a:endParaRPr lang="es-ES" dirty="0"/>
        </a:p>
      </dgm:t>
    </dgm:pt>
    <dgm:pt modelId="{AA5845DE-20D9-40A0-BC7F-986B4078BE60}" type="parTrans" cxnId="{DE2D80EB-E947-48B7-9A8A-239478DAA3D4}">
      <dgm:prSet/>
      <dgm:spPr/>
      <dgm:t>
        <a:bodyPr/>
        <a:lstStyle/>
        <a:p>
          <a:endParaRPr lang="es-ES"/>
        </a:p>
      </dgm:t>
    </dgm:pt>
    <dgm:pt modelId="{3244C581-8D5D-4F8B-96CA-050FF9B4C54E}" type="sibTrans" cxnId="{DE2D80EB-E947-48B7-9A8A-239478DAA3D4}">
      <dgm:prSet/>
      <dgm:spPr/>
      <dgm:t>
        <a:bodyPr/>
        <a:lstStyle/>
        <a:p>
          <a:endParaRPr lang="es-ES"/>
        </a:p>
      </dgm:t>
    </dgm:pt>
    <dgm:pt modelId="{D8EA8E61-695A-4705-926B-31480AD2D5C8}">
      <dgm:prSet phldrT="[Texto]"/>
      <dgm:spPr>
        <a:solidFill>
          <a:srgbClr val="002060"/>
        </a:solidFill>
      </dgm:spPr>
      <dgm:t>
        <a:bodyPr/>
        <a:lstStyle/>
        <a:p>
          <a:r>
            <a:rPr lang="es-MX" dirty="0" smtClean="0">
              <a:solidFill>
                <a:schemeClr val="bg1"/>
              </a:solidFill>
            </a:rPr>
            <a:t>Ejercicio profesional experto</a:t>
          </a:r>
          <a:endParaRPr lang="es-ES" dirty="0">
            <a:solidFill>
              <a:schemeClr val="bg1"/>
            </a:solidFill>
          </a:endParaRPr>
        </a:p>
      </dgm:t>
    </dgm:pt>
    <dgm:pt modelId="{B6A153F8-F0A3-4889-9B62-3825C358589C}" type="parTrans" cxnId="{B7CA33B0-FD0E-431F-A4D6-0BFA8D88D37C}">
      <dgm:prSet/>
      <dgm:spPr/>
      <dgm:t>
        <a:bodyPr/>
        <a:lstStyle/>
        <a:p>
          <a:endParaRPr lang="es-ES"/>
        </a:p>
      </dgm:t>
    </dgm:pt>
    <dgm:pt modelId="{F46F54BF-9D1C-4ED1-BAC7-375912F4E70C}" type="sibTrans" cxnId="{B7CA33B0-FD0E-431F-A4D6-0BFA8D88D37C}">
      <dgm:prSet/>
      <dgm:spPr/>
      <dgm:t>
        <a:bodyPr/>
        <a:lstStyle/>
        <a:p>
          <a:endParaRPr lang="es-ES"/>
        </a:p>
      </dgm:t>
    </dgm:pt>
    <dgm:pt modelId="{F508C2D8-912F-4289-A485-95CF48723F05}" type="pres">
      <dgm:prSet presAssocID="{F5287FF3-0BD6-4621-963F-0DCB5CC2ADE3}" presName="Name0" presStyleCnt="0">
        <dgm:presLayoutVars>
          <dgm:dir/>
          <dgm:animLvl val="lvl"/>
          <dgm:resizeHandles val="exact"/>
        </dgm:presLayoutVars>
      </dgm:prSet>
      <dgm:spPr/>
    </dgm:pt>
    <dgm:pt modelId="{4C0401EC-CA6E-4ED2-88E0-8878BB7933BF}" type="pres">
      <dgm:prSet presAssocID="{C0058A23-A9E1-4A85-868F-F1D9C6B96144}" presName="Name8" presStyleCnt="0"/>
      <dgm:spPr/>
    </dgm:pt>
    <dgm:pt modelId="{F513B770-A2B6-4C22-B3C1-CD9F19DC6762}" type="pres">
      <dgm:prSet presAssocID="{C0058A23-A9E1-4A85-868F-F1D9C6B96144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C8232AC-ACBB-43DF-AA50-12EFEC0E4328}" type="pres">
      <dgm:prSet presAssocID="{C0058A23-A9E1-4A85-868F-F1D9C6B9614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8B5EC04-CE40-4443-9EDC-8B8044DB8448}" type="pres">
      <dgm:prSet presAssocID="{B858F3F9-5D85-431D-BF95-62EEA700075C}" presName="Name8" presStyleCnt="0"/>
      <dgm:spPr/>
    </dgm:pt>
    <dgm:pt modelId="{65B81A37-1CEE-427F-A101-E08CC08D0614}" type="pres">
      <dgm:prSet presAssocID="{B858F3F9-5D85-431D-BF95-62EEA700075C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37D9BE4-9B7E-4D73-8A0E-6F2B0627A073}" type="pres">
      <dgm:prSet presAssocID="{B858F3F9-5D85-431D-BF95-62EEA700075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44CD4C3-ACD0-4B7E-8FB9-6D264A874D9F}" type="pres">
      <dgm:prSet presAssocID="{D8EA8E61-695A-4705-926B-31480AD2D5C8}" presName="Name8" presStyleCnt="0"/>
      <dgm:spPr/>
    </dgm:pt>
    <dgm:pt modelId="{EA7DDC7A-43F8-4D1E-80E5-03BA06C803BF}" type="pres">
      <dgm:prSet presAssocID="{D8EA8E61-695A-4705-926B-31480AD2D5C8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582A15B-8CFB-4EC9-88B5-D5800F5B5A0F}" type="pres">
      <dgm:prSet presAssocID="{D8EA8E61-695A-4705-926B-31480AD2D5C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A363B97-B146-4A19-BFA3-B45935BA174D}" type="pres">
      <dgm:prSet presAssocID="{424A3ED3-ED2B-4DDD-B9A8-B99341010A3A}" presName="Name8" presStyleCnt="0"/>
      <dgm:spPr/>
    </dgm:pt>
    <dgm:pt modelId="{BA89EDBD-7288-4C3A-A025-22372BFF65F5}" type="pres">
      <dgm:prSet presAssocID="{424A3ED3-ED2B-4DDD-B9A8-B99341010A3A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60057FE-1E78-4B93-BE34-82A35A083A64}" type="pres">
      <dgm:prSet presAssocID="{424A3ED3-ED2B-4DDD-B9A8-B99341010A3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8A8DBA6-3B36-4309-B0FC-6D6659C9F89B}" type="pres">
      <dgm:prSet presAssocID="{15BA28A0-BF85-4AF8-AE5D-3628EB7872E7}" presName="Name8" presStyleCnt="0"/>
      <dgm:spPr/>
    </dgm:pt>
    <dgm:pt modelId="{B80CF6D8-A039-4B3B-9049-A52A6EAA94F6}" type="pres">
      <dgm:prSet presAssocID="{15BA28A0-BF85-4AF8-AE5D-3628EB7872E7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6F78DA2-AA2E-4DAE-974B-883D783C4FB8}" type="pres">
      <dgm:prSet presAssocID="{15BA28A0-BF85-4AF8-AE5D-3628EB7872E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06E12E5-D348-45D6-911A-B5095D389DCA}" srcId="{F5287FF3-0BD6-4621-963F-0DCB5CC2ADE3}" destId="{B858F3F9-5D85-431D-BF95-62EEA700075C}" srcOrd="1" destOrd="0" parTransId="{8743CEEC-B920-453D-A9BA-9283841DB4A8}" sibTransId="{3119E278-503A-46D6-B193-38CC0D39C149}"/>
    <dgm:cxn modelId="{AC7F3B95-D4E2-46F7-9762-9B1CA207993E}" srcId="{F5287FF3-0BD6-4621-963F-0DCB5CC2ADE3}" destId="{C0058A23-A9E1-4A85-868F-F1D9C6B96144}" srcOrd="0" destOrd="0" parTransId="{F659EFBB-1AEF-408C-94F1-3060E1360F41}" sibTransId="{BF9C81A7-898C-4117-9D44-06C5AE3AFD4A}"/>
    <dgm:cxn modelId="{20211192-AC9C-483E-8DEC-A60E0B463BC5}" type="presOf" srcId="{F5287FF3-0BD6-4621-963F-0DCB5CC2ADE3}" destId="{F508C2D8-912F-4289-A485-95CF48723F05}" srcOrd="0" destOrd="0" presId="urn:microsoft.com/office/officeart/2005/8/layout/pyramid1"/>
    <dgm:cxn modelId="{B7CA33B0-FD0E-431F-A4D6-0BFA8D88D37C}" srcId="{F5287FF3-0BD6-4621-963F-0DCB5CC2ADE3}" destId="{D8EA8E61-695A-4705-926B-31480AD2D5C8}" srcOrd="2" destOrd="0" parTransId="{B6A153F8-F0A3-4889-9B62-3825C358589C}" sibTransId="{F46F54BF-9D1C-4ED1-BAC7-375912F4E70C}"/>
    <dgm:cxn modelId="{015F1791-E996-4699-B82D-1ACA254B14A3}" type="presOf" srcId="{C0058A23-A9E1-4A85-868F-F1D9C6B96144}" destId="{BC8232AC-ACBB-43DF-AA50-12EFEC0E4328}" srcOrd="1" destOrd="0" presId="urn:microsoft.com/office/officeart/2005/8/layout/pyramid1"/>
    <dgm:cxn modelId="{D2B6263A-73AE-4BEA-B084-7303644F32C8}" type="presOf" srcId="{424A3ED3-ED2B-4DDD-B9A8-B99341010A3A}" destId="{BA89EDBD-7288-4C3A-A025-22372BFF65F5}" srcOrd="0" destOrd="0" presId="urn:microsoft.com/office/officeart/2005/8/layout/pyramid1"/>
    <dgm:cxn modelId="{5BBFF19F-F287-4851-98B4-49F85B1782B2}" type="presOf" srcId="{D8EA8E61-695A-4705-926B-31480AD2D5C8}" destId="{EA7DDC7A-43F8-4D1E-80E5-03BA06C803BF}" srcOrd="0" destOrd="0" presId="urn:microsoft.com/office/officeart/2005/8/layout/pyramid1"/>
    <dgm:cxn modelId="{6FBF5A87-12AD-4BD2-A66C-9529258E8A77}" type="presOf" srcId="{15BA28A0-BF85-4AF8-AE5D-3628EB7872E7}" destId="{46F78DA2-AA2E-4DAE-974B-883D783C4FB8}" srcOrd="1" destOrd="0" presId="urn:microsoft.com/office/officeart/2005/8/layout/pyramid1"/>
    <dgm:cxn modelId="{78852255-CB55-458B-B9DE-9A136683D1FC}" srcId="{F5287FF3-0BD6-4621-963F-0DCB5CC2ADE3}" destId="{424A3ED3-ED2B-4DDD-B9A8-B99341010A3A}" srcOrd="3" destOrd="0" parTransId="{1DB77300-2582-4BAE-BA37-367F40AA0580}" sibTransId="{B2F47670-7D32-44BC-985E-F42BFE6E9084}"/>
    <dgm:cxn modelId="{FA20CDDB-C122-4B8D-8B21-455BEFE09651}" type="presOf" srcId="{D8EA8E61-695A-4705-926B-31480AD2D5C8}" destId="{5582A15B-8CFB-4EC9-88B5-D5800F5B5A0F}" srcOrd="1" destOrd="0" presId="urn:microsoft.com/office/officeart/2005/8/layout/pyramid1"/>
    <dgm:cxn modelId="{99C1E00A-3E6B-45F0-9D0A-031641777999}" type="presOf" srcId="{B858F3F9-5D85-431D-BF95-62EEA700075C}" destId="{437D9BE4-9B7E-4D73-8A0E-6F2B0627A073}" srcOrd="1" destOrd="0" presId="urn:microsoft.com/office/officeart/2005/8/layout/pyramid1"/>
    <dgm:cxn modelId="{15B660C3-5527-47CD-BCEF-E7E291231466}" type="presOf" srcId="{15BA28A0-BF85-4AF8-AE5D-3628EB7872E7}" destId="{B80CF6D8-A039-4B3B-9049-A52A6EAA94F6}" srcOrd="0" destOrd="0" presId="urn:microsoft.com/office/officeart/2005/8/layout/pyramid1"/>
    <dgm:cxn modelId="{662DE1E4-7447-4A95-BF15-7F5506564925}" type="presOf" srcId="{B858F3F9-5D85-431D-BF95-62EEA700075C}" destId="{65B81A37-1CEE-427F-A101-E08CC08D0614}" srcOrd="0" destOrd="0" presId="urn:microsoft.com/office/officeart/2005/8/layout/pyramid1"/>
    <dgm:cxn modelId="{DC89FA6A-902C-4B0E-94BA-DE2EFB60681B}" type="presOf" srcId="{C0058A23-A9E1-4A85-868F-F1D9C6B96144}" destId="{F513B770-A2B6-4C22-B3C1-CD9F19DC6762}" srcOrd="0" destOrd="0" presId="urn:microsoft.com/office/officeart/2005/8/layout/pyramid1"/>
    <dgm:cxn modelId="{DE2D80EB-E947-48B7-9A8A-239478DAA3D4}" srcId="{F5287FF3-0BD6-4621-963F-0DCB5CC2ADE3}" destId="{15BA28A0-BF85-4AF8-AE5D-3628EB7872E7}" srcOrd="4" destOrd="0" parTransId="{AA5845DE-20D9-40A0-BC7F-986B4078BE60}" sibTransId="{3244C581-8D5D-4F8B-96CA-050FF9B4C54E}"/>
    <dgm:cxn modelId="{2DE4EFA3-2EB4-4487-B69B-9016028087EB}" type="presOf" srcId="{424A3ED3-ED2B-4DDD-B9A8-B99341010A3A}" destId="{760057FE-1E78-4B93-BE34-82A35A083A64}" srcOrd="1" destOrd="0" presId="urn:microsoft.com/office/officeart/2005/8/layout/pyramid1"/>
    <dgm:cxn modelId="{928445A6-9C12-470D-9055-F8C3DD200CFE}" type="presParOf" srcId="{F508C2D8-912F-4289-A485-95CF48723F05}" destId="{4C0401EC-CA6E-4ED2-88E0-8878BB7933BF}" srcOrd="0" destOrd="0" presId="urn:microsoft.com/office/officeart/2005/8/layout/pyramid1"/>
    <dgm:cxn modelId="{61FEF16E-D86B-4CAA-9307-DDAD571443EB}" type="presParOf" srcId="{4C0401EC-CA6E-4ED2-88E0-8878BB7933BF}" destId="{F513B770-A2B6-4C22-B3C1-CD9F19DC6762}" srcOrd="0" destOrd="0" presId="urn:microsoft.com/office/officeart/2005/8/layout/pyramid1"/>
    <dgm:cxn modelId="{7708D7F0-51DD-4786-9B4F-094DE6E6ED8A}" type="presParOf" srcId="{4C0401EC-CA6E-4ED2-88E0-8878BB7933BF}" destId="{BC8232AC-ACBB-43DF-AA50-12EFEC0E4328}" srcOrd="1" destOrd="0" presId="urn:microsoft.com/office/officeart/2005/8/layout/pyramid1"/>
    <dgm:cxn modelId="{A7B9A79E-C58D-4D7B-B018-B47242FE6AE2}" type="presParOf" srcId="{F508C2D8-912F-4289-A485-95CF48723F05}" destId="{B8B5EC04-CE40-4443-9EDC-8B8044DB8448}" srcOrd="1" destOrd="0" presId="urn:microsoft.com/office/officeart/2005/8/layout/pyramid1"/>
    <dgm:cxn modelId="{07EBE469-4349-4A02-AB3F-589081856186}" type="presParOf" srcId="{B8B5EC04-CE40-4443-9EDC-8B8044DB8448}" destId="{65B81A37-1CEE-427F-A101-E08CC08D0614}" srcOrd="0" destOrd="0" presId="urn:microsoft.com/office/officeart/2005/8/layout/pyramid1"/>
    <dgm:cxn modelId="{4EA1536E-DC3C-4CB7-B1A7-ACFAFCA9DA70}" type="presParOf" srcId="{B8B5EC04-CE40-4443-9EDC-8B8044DB8448}" destId="{437D9BE4-9B7E-4D73-8A0E-6F2B0627A073}" srcOrd="1" destOrd="0" presId="urn:microsoft.com/office/officeart/2005/8/layout/pyramid1"/>
    <dgm:cxn modelId="{0E0EB0B9-F988-4859-B71D-117B99680C41}" type="presParOf" srcId="{F508C2D8-912F-4289-A485-95CF48723F05}" destId="{D44CD4C3-ACD0-4B7E-8FB9-6D264A874D9F}" srcOrd="2" destOrd="0" presId="urn:microsoft.com/office/officeart/2005/8/layout/pyramid1"/>
    <dgm:cxn modelId="{EB5B896F-8398-4247-AE58-EE63F8316692}" type="presParOf" srcId="{D44CD4C3-ACD0-4B7E-8FB9-6D264A874D9F}" destId="{EA7DDC7A-43F8-4D1E-80E5-03BA06C803BF}" srcOrd="0" destOrd="0" presId="urn:microsoft.com/office/officeart/2005/8/layout/pyramid1"/>
    <dgm:cxn modelId="{0934CD5E-5CF3-4B56-8185-E0B942A2EC20}" type="presParOf" srcId="{D44CD4C3-ACD0-4B7E-8FB9-6D264A874D9F}" destId="{5582A15B-8CFB-4EC9-88B5-D5800F5B5A0F}" srcOrd="1" destOrd="0" presId="urn:microsoft.com/office/officeart/2005/8/layout/pyramid1"/>
    <dgm:cxn modelId="{D8E1C832-8675-47FC-A817-512551CBF716}" type="presParOf" srcId="{F508C2D8-912F-4289-A485-95CF48723F05}" destId="{2A363B97-B146-4A19-BFA3-B45935BA174D}" srcOrd="3" destOrd="0" presId="urn:microsoft.com/office/officeart/2005/8/layout/pyramid1"/>
    <dgm:cxn modelId="{29044710-F500-455B-9AC6-A91BA6DCEB55}" type="presParOf" srcId="{2A363B97-B146-4A19-BFA3-B45935BA174D}" destId="{BA89EDBD-7288-4C3A-A025-22372BFF65F5}" srcOrd="0" destOrd="0" presId="urn:microsoft.com/office/officeart/2005/8/layout/pyramid1"/>
    <dgm:cxn modelId="{DC19AFB5-FC2D-4B71-A288-928C851EE960}" type="presParOf" srcId="{2A363B97-B146-4A19-BFA3-B45935BA174D}" destId="{760057FE-1E78-4B93-BE34-82A35A083A64}" srcOrd="1" destOrd="0" presId="urn:microsoft.com/office/officeart/2005/8/layout/pyramid1"/>
    <dgm:cxn modelId="{230B9944-F40A-4386-B836-50BC1186C29E}" type="presParOf" srcId="{F508C2D8-912F-4289-A485-95CF48723F05}" destId="{A8A8DBA6-3B36-4309-B0FC-6D6659C9F89B}" srcOrd="4" destOrd="0" presId="urn:microsoft.com/office/officeart/2005/8/layout/pyramid1"/>
    <dgm:cxn modelId="{D51D4CE1-D694-48A5-8F21-6370DF2F6C99}" type="presParOf" srcId="{A8A8DBA6-3B36-4309-B0FC-6D6659C9F89B}" destId="{B80CF6D8-A039-4B3B-9049-A52A6EAA94F6}" srcOrd="0" destOrd="0" presId="urn:microsoft.com/office/officeart/2005/8/layout/pyramid1"/>
    <dgm:cxn modelId="{5BA0F41D-0CB4-47B4-9098-2900706D853C}" type="presParOf" srcId="{A8A8DBA6-3B36-4309-B0FC-6D6659C9F89B}" destId="{46F78DA2-AA2E-4DAE-974B-883D783C4FB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3000A4-9B44-4A18-A9B8-1D4F17781DAC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C76674FC-A5E2-4EC8-81FD-E4DAEABA9DD7}">
      <dgm:prSet phldrT="[Texto]"/>
      <dgm:spPr>
        <a:solidFill>
          <a:srgbClr val="FFC000"/>
        </a:solidFill>
        <a:ln>
          <a:solidFill>
            <a:schemeClr val="tx1"/>
          </a:solidFill>
        </a:ln>
      </dgm:spPr>
      <dgm:t>
        <a:bodyPr/>
        <a:lstStyle/>
        <a:p>
          <a:r>
            <a:rPr lang="es-MX" dirty="0" smtClean="0"/>
            <a:t>SP-2</a:t>
          </a:r>
          <a:endParaRPr lang="es-MX" dirty="0"/>
        </a:p>
      </dgm:t>
    </dgm:pt>
    <dgm:pt modelId="{3D1B1ADA-75FA-4FA3-A1B0-B95F13DCBD71}" type="parTrans" cxnId="{330DA2CB-C5ED-4ADA-9715-96143EEFC5C0}">
      <dgm:prSet/>
      <dgm:spPr/>
      <dgm:t>
        <a:bodyPr/>
        <a:lstStyle/>
        <a:p>
          <a:endParaRPr lang="es-MX"/>
        </a:p>
      </dgm:t>
    </dgm:pt>
    <dgm:pt modelId="{BA4FD776-0D37-4AFE-8EC7-5C81DEE74256}" type="sibTrans" cxnId="{330DA2CB-C5ED-4ADA-9715-96143EEFC5C0}">
      <dgm:prSet/>
      <dgm:spPr/>
      <dgm:t>
        <a:bodyPr/>
        <a:lstStyle/>
        <a:p>
          <a:endParaRPr lang="es-MX"/>
        </a:p>
      </dgm:t>
    </dgm:pt>
    <dgm:pt modelId="{5A5B8030-F19A-4CBB-8976-C48065C249C7}">
      <dgm:prSet phldrT="[Texto]"/>
      <dgm:spPr>
        <a:solidFill>
          <a:srgbClr val="FFFF00"/>
        </a:solidFill>
        <a:ln>
          <a:solidFill>
            <a:srgbClr val="FF0000"/>
          </a:solidFill>
        </a:ln>
      </dgm:spPr>
      <dgm:t>
        <a:bodyPr/>
        <a:lstStyle/>
        <a:p>
          <a:r>
            <a:rPr lang="es-MX" dirty="0" smtClean="0"/>
            <a:t>SP-1</a:t>
          </a:r>
          <a:endParaRPr lang="es-MX" dirty="0"/>
        </a:p>
      </dgm:t>
    </dgm:pt>
    <dgm:pt modelId="{B2F36E65-9008-4189-A73D-DE133D6648BA}" type="parTrans" cxnId="{8E51D8D5-2456-46A8-9F43-6967614E0E62}">
      <dgm:prSet/>
      <dgm:spPr/>
      <dgm:t>
        <a:bodyPr/>
        <a:lstStyle/>
        <a:p>
          <a:endParaRPr lang="es-MX"/>
        </a:p>
      </dgm:t>
    </dgm:pt>
    <dgm:pt modelId="{4FA47E6C-F878-4A37-99B3-6097C7F6FD54}" type="sibTrans" cxnId="{8E51D8D5-2456-46A8-9F43-6967614E0E62}">
      <dgm:prSet/>
      <dgm:spPr/>
      <dgm:t>
        <a:bodyPr/>
        <a:lstStyle/>
        <a:p>
          <a:endParaRPr lang="es-MX"/>
        </a:p>
      </dgm:t>
    </dgm:pt>
    <dgm:pt modelId="{93951BD4-AEBD-4583-9D75-63488C5531AC}">
      <dgm:prSet phldrT="[Texto]"/>
      <dgm:spPr/>
      <dgm:t>
        <a:bodyPr/>
        <a:lstStyle/>
        <a:p>
          <a:r>
            <a:rPr lang="es-MX" dirty="0" smtClean="0"/>
            <a:t>SP-3</a:t>
          </a:r>
          <a:endParaRPr lang="es-MX" dirty="0"/>
        </a:p>
      </dgm:t>
    </dgm:pt>
    <dgm:pt modelId="{DD274F70-6245-45A0-8FD7-5F8FEB0192EA}" type="parTrans" cxnId="{671D9CD0-C708-4904-BD8F-F1E808182CEF}">
      <dgm:prSet/>
      <dgm:spPr/>
      <dgm:t>
        <a:bodyPr/>
        <a:lstStyle/>
        <a:p>
          <a:endParaRPr lang="es-MX"/>
        </a:p>
      </dgm:t>
    </dgm:pt>
    <dgm:pt modelId="{86667735-DEC6-4042-93D7-C1B5E36D40AE}" type="sibTrans" cxnId="{671D9CD0-C708-4904-BD8F-F1E808182CEF}">
      <dgm:prSet/>
      <dgm:spPr/>
      <dgm:t>
        <a:bodyPr/>
        <a:lstStyle/>
        <a:p>
          <a:endParaRPr lang="es-MX"/>
        </a:p>
      </dgm:t>
    </dgm:pt>
    <dgm:pt modelId="{DBC5751D-40EF-4942-A3D9-01253635E48F}">
      <dgm:prSet phldrT="[Texto]"/>
      <dgm:spPr/>
      <dgm:t>
        <a:bodyPr/>
        <a:lstStyle/>
        <a:p>
          <a:r>
            <a:rPr lang="es-MX" b="1" dirty="0" err="1" smtClean="0">
              <a:solidFill>
                <a:srgbClr val="FF0000"/>
              </a:solidFill>
            </a:rPr>
            <a:t>The</a:t>
          </a:r>
          <a:r>
            <a:rPr lang="es-MX" b="1" dirty="0" smtClean="0">
              <a:solidFill>
                <a:srgbClr val="FF0000"/>
              </a:solidFill>
            </a:rPr>
            <a:t> </a:t>
          </a:r>
          <a:r>
            <a:rPr lang="es-MX" b="1" dirty="0" err="1" smtClean="0">
              <a:solidFill>
                <a:srgbClr val="FF0000"/>
              </a:solidFill>
            </a:rPr>
            <a:t>big</a:t>
          </a:r>
          <a:r>
            <a:rPr lang="es-MX" b="1" dirty="0" smtClean="0">
              <a:solidFill>
                <a:srgbClr val="FF0000"/>
              </a:solidFill>
            </a:rPr>
            <a:t> </a:t>
          </a:r>
          <a:r>
            <a:rPr lang="es-MX" b="1" dirty="0" err="1" smtClean="0">
              <a:solidFill>
                <a:srgbClr val="FF0000"/>
              </a:solidFill>
            </a:rPr>
            <a:t>problem</a:t>
          </a:r>
          <a:endParaRPr lang="es-MX" b="1" dirty="0">
            <a:solidFill>
              <a:srgbClr val="FF0000"/>
            </a:solidFill>
          </a:endParaRPr>
        </a:p>
      </dgm:t>
    </dgm:pt>
    <dgm:pt modelId="{A0FB0075-B233-42AB-9245-6892DFD0D6ED}" type="parTrans" cxnId="{E9F9F3EE-F014-4C06-BEE5-DE10C2F341F4}">
      <dgm:prSet/>
      <dgm:spPr/>
      <dgm:t>
        <a:bodyPr/>
        <a:lstStyle/>
        <a:p>
          <a:endParaRPr lang="es-MX"/>
        </a:p>
      </dgm:t>
    </dgm:pt>
    <dgm:pt modelId="{8A31459D-BA1B-44DD-A35F-2175C200B1B6}" type="sibTrans" cxnId="{E9F9F3EE-F014-4C06-BEE5-DE10C2F341F4}">
      <dgm:prSet/>
      <dgm:spPr/>
      <dgm:t>
        <a:bodyPr/>
        <a:lstStyle/>
        <a:p>
          <a:endParaRPr lang="es-MX"/>
        </a:p>
      </dgm:t>
    </dgm:pt>
    <dgm:pt modelId="{6AC53834-A9F5-4313-929F-8FE062D44647}" type="pres">
      <dgm:prSet presAssocID="{243000A4-9B44-4A18-A9B8-1D4F17781DAC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6DCE08A-2EAF-4380-907A-0F51644567B1}" type="pres">
      <dgm:prSet presAssocID="{243000A4-9B44-4A18-A9B8-1D4F17781DAC}" presName="ellipse" presStyleLbl="trBgShp" presStyleIdx="0" presStyleCnt="1"/>
      <dgm:spPr/>
    </dgm:pt>
    <dgm:pt modelId="{6BECF6E8-D815-4E78-AEC5-42EE862CFCE7}" type="pres">
      <dgm:prSet presAssocID="{243000A4-9B44-4A18-A9B8-1D4F17781DAC}" presName="arrow1" presStyleLbl="fgShp" presStyleIdx="0" presStyleCnt="1"/>
      <dgm:spPr/>
    </dgm:pt>
    <dgm:pt modelId="{74541FF8-638B-46FC-B7C9-B114A5C134C7}" type="pres">
      <dgm:prSet presAssocID="{243000A4-9B44-4A18-A9B8-1D4F17781DAC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FC0DDDF-914A-456B-8BB1-E30135BFEB58}" type="pres">
      <dgm:prSet presAssocID="{5A5B8030-F19A-4CBB-8976-C48065C249C7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6BEB7EC-EBC3-4938-83B5-CA1648825F00}" type="pres">
      <dgm:prSet presAssocID="{93951BD4-AEBD-4583-9D75-63488C5531AC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610C482-E48F-4872-8370-091A741067B7}" type="pres">
      <dgm:prSet presAssocID="{DBC5751D-40EF-4942-A3D9-01253635E48F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E59F31-DC7F-4B32-959A-4EDDE3781B9E}" type="pres">
      <dgm:prSet presAssocID="{243000A4-9B44-4A18-A9B8-1D4F17781DAC}" presName="funnel" presStyleLbl="trAlignAcc1" presStyleIdx="0" presStyleCnt="1"/>
      <dgm:spPr/>
    </dgm:pt>
  </dgm:ptLst>
  <dgm:cxnLst>
    <dgm:cxn modelId="{8E51D8D5-2456-46A8-9F43-6967614E0E62}" srcId="{243000A4-9B44-4A18-A9B8-1D4F17781DAC}" destId="{5A5B8030-F19A-4CBB-8976-C48065C249C7}" srcOrd="1" destOrd="0" parTransId="{B2F36E65-9008-4189-A73D-DE133D6648BA}" sibTransId="{4FA47E6C-F878-4A37-99B3-6097C7F6FD54}"/>
    <dgm:cxn modelId="{E9F9F3EE-F014-4C06-BEE5-DE10C2F341F4}" srcId="{243000A4-9B44-4A18-A9B8-1D4F17781DAC}" destId="{DBC5751D-40EF-4942-A3D9-01253635E48F}" srcOrd="3" destOrd="0" parTransId="{A0FB0075-B233-42AB-9245-6892DFD0D6ED}" sibTransId="{8A31459D-BA1B-44DD-A35F-2175C200B1B6}"/>
    <dgm:cxn modelId="{40A015D9-E8F7-418F-B30A-99315BD4F03E}" type="presOf" srcId="{93951BD4-AEBD-4583-9D75-63488C5531AC}" destId="{3FC0DDDF-914A-456B-8BB1-E30135BFEB58}" srcOrd="0" destOrd="0" presId="urn:microsoft.com/office/officeart/2005/8/layout/funnel1"/>
    <dgm:cxn modelId="{671D9CD0-C708-4904-BD8F-F1E808182CEF}" srcId="{243000A4-9B44-4A18-A9B8-1D4F17781DAC}" destId="{93951BD4-AEBD-4583-9D75-63488C5531AC}" srcOrd="2" destOrd="0" parTransId="{DD274F70-6245-45A0-8FD7-5F8FEB0192EA}" sibTransId="{86667735-DEC6-4042-93D7-C1B5E36D40AE}"/>
    <dgm:cxn modelId="{EA20FE99-BBBE-4C73-9B4B-8498C9846CA2}" type="presOf" srcId="{C76674FC-A5E2-4EC8-81FD-E4DAEABA9DD7}" destId="{4610C482-E48F-4872-8370-091A741067B7}" srcOrd="0" destOrd="0" presId="urn:microsoft.com/office/officeart/2005/8/layout/funnel1"/>
    <dgm:cxn modelId="{06D5DBF5-09C4-480B-B4C1-BF7CC9F8F6FE}" type="presOf" srcId="{DBC5751D-40EF-4942-A3D9-01253635E48F}" destId="{74541FF8-638B-46FC-B7C9-B114A5C134C7}" srcOrd="0" destOrd="0" presId="urn:microsoft.com/office/officeart/2005/8/layout/funnel1"/>
    <dgm:cxn modelId="{3CB78EE0-3632-454E-BBB9-2CF6D7440E16}" type="presOf" srcId="{243000A4-9B44-4A18-A9B8-1D4F17781DAC}" destId="{6AC53834-A9F5-4313-929F-8FE062D44647}" srcOrd="0" destOrd="0" presId="urn:microsoft.com/office/officeart/2005/8/layout/funnel1"/>
    <dgm:cxn modelId="{72ECA4BE-707E-419C-8393-CEA113ECCA67}" type="presOf" srcId="{5A5B8030-F19A-4CBB-8976-C48065C249C7}" destId="{A6BEB7EC-EBC3-4938-83B5-CA1648825F00}" srcOrd="0" destOrd="0" presId="urn:microsoft.com/office/officeart/2005/8/layout/funnel1"/>
    <dgm:cxn modelId="{330DA2CB-C5ED-4ADA-9715-96143EEFC5C0}" srcId="{243000A4-9B44-4A18-A9B8-1D4F17781DAC}" destId="{C76674FC-A5E2-4EC8-81FD-E4DAEABA9DD7}" srcOrd="0" destOrd="0" parTransId="{3D1B1ADA-75FA-4FA3-A1B0-B95F13DCBD71}" sibTransId="{BA4FD776-0D37-4AFE-8EC7-5C81DEE74256}"/>
    <dgm:cxn modelId="{2535D8F3-DEBF-4710-ACE4-42AD077404B2}" type="presParOf" srcId="{6AC53834-A9F5-4313-929F-8FE062D44647}" destId="{B6DCE08A-2EAF-4380-907A-0F51644567B1}" srcOrd="0" destOrd="0" presId="urn:microsoft.com/office/officeart/2005/8/layout/funnel1"/>
    <dgm:cxn modelId="{5FBA802F-6789-4C74-BB58-6D1DDFAF2FF1}" type="presParOf" srcId="{6AC53834-A9F5-4313-929F-8FE062D44647}" destId="{6BECF6E8-D815-4E78-AEC5-42EE862CFCE7}" srcOrd="1" destOrd="0" presId="urn:microsoft.com/office/officeart/2005/8/layout/funnel1"/>
    <dgm:cxn modelId="{8673F2BA-C7F0-4958-9D5B-2B9C49BF081C}" type="presParOf" srcId="{6AC53834-A9F5-4313-929F-8FE062D44647}" destId="{74541FF8-638B-46FC-B7C9-B114A5C134C7}" srcOrd="2" destOrd="0" presId="urn:microsoft.com/office/officeart/2005/8/layout/funnel1"/>
    <dgm:cxn modelId="{EC4BF412-C55C-4286-A834-E6160C8B8C70}" type="presParOf" srcId="{6AC53834-A9F5-4313-929F-8FE062D44647}" destId="{3FC0DDDF-914A-456B-8BB1-E30135BFEB58}" srcOrd="3" destOrd="0" presId="urn:microsoft.com/office/officeart/2005/8/layout/funnel1"/>
    <dgm:cxn modelId="{D8075334-7AAC-4ECA-B7C3-661B6AA4D733}" type="presParOf" srcId="{6AC53834-A9F5-4313-929F-8FE062D44647}" destId="{A6BEB7EC-EBC3-4938-83B5-CA1648825F00}" srcOrd="4" destOrd="0" presId="urn:microsoft.com/office/officeart/2005/8/layout/funnel1"/>
    <dgm:cxn modelId="{0F46DA10-1064-493F-AD47-B0A454111630}" type="presParOf" srcId="{6AC53834-A9F5-4313-929F-8FE062D44647}" destId="{4610C482-E48F-4872-8370-091A741067B7}" srcOrd="5" destOrd="0" presId="urn:microsoft.com/office/officeart/2005/8/layout/funnel1"/>
    <dgm:cxn modelId="{E2A1EEE6-AE54-47F9-8010-CA621C3CFB80}" type="presParOf" srcId="{6AC53834-A9F5-4313-929F-8FE062D44647}" destId="{8AE59F31-DC7F-4B32-959A-4EDDE3781B9E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13B770-A2B6-4C22-B3C1-CD9F19DC6762}">
      <dsp:nvSpPr>
        <dsp:cNvPr id="0" name=""/>
        <dsp:cNvSpPr/>
      </dsp:nvSpPr>
      <dsp:spPr>
        <a:xfrm>
          <a:off x="2333632" y="0"/>
          <a:ext cx="1166816" cy="812799"/>
        </a:xfrm>
        <a:prstGeom prst="trapezoid">
          <a:avLst>
            <a:gd name="adj" fmla="val 71778"/>
          </a:avLst>
        </a:prstGeom>
        <a:solidFill>
          <a:schemeClr val="accent2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Científicos</a:t>
          </a:r>
          <a:endParaRPr lang="es-ES" sz="1700" kern="1200" dirty="0"/>
        </a:p>
      </dsp:txBody>
      <dsp:txXfrm>
        <a:off x="2333632" y="0"/>
        <a:ext cx="1166816" cy="812799"/>
      </dsp:txXfrm>
    </dsp:sp>
    <dsp:sp modelId="{65B81A37-1CEE-427F-A101-E08CC08D0614}">
      <dsp:nvSpPr>
        <dsp:cNvPr id="0" name=""/>
        <dsp:cNvSpPr/>
      </dsp:nvSpPr>
      <dsp:spPr>
        <a:xfrm>
          <a:off x="1750224" y="812799"/>
          <a:ext cx="2333632" cy="812799"/>
        </a:xfrm>
        <a:prstGeom prst="trapezoid">
          <a:avLst>
            <a:gd name="adj" fmla="val 7177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Investigador</a:t>
          </a:r>
          <a:endParaRPr lang="es-ES" sz="1700" kern="1200" dirty="0"/>
        </a:p>
      </dsp:txBody>
      <dsp:txXfrm>
        <a:off x="2158610" y="812799"/>
        <a:ext cx="1516861" cy="812799"/>
      </dsp:txXfrm>
    </dsp:sp>
    <dsp:sp modelId="{EA7DDC7A-43F8-4D1E-80E5-03BA06C803BF}">
      <dsp:nvSpPr>
        <dsp:cNvPr id="0" name=""/>
        <dsp:cNvSpPr/>
      </dsp:nvSpPr>
      <dsp:spPr>
        <a:xfrm>
          <a:off x="1166816" y="1625599"/>
          <a:ext cx="3500449" cy="812799"/>
        </a:xfrm>
        <a:prstGeom prst="trapezoid">
          <a:avLst>
            <a:gd name="adj" fmla="val 71778"/>
          </a:avLst>
        </a:prstGeom>
        <a:solidFill>
          <a:srgbClr val="00206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>
              <a:solidFill>
                <a:schemeClr val="bg1"/>
              </a:solidFill>
            </a:rPr>
            <a:t>Ejercicio profesional experto</a:t>
          </a:r>
          <a:endParaRPr lang="es-ES" sz="1700" kern="1200" dirty="0">
            <a:solidFill>
              <a:schemeClr val="bg1"/>
            </a:solidFill>
          </a:endParaRPr>
        </a:p>
      </dsp:txBody>
      <dsp:txXfrm>
        <a:off x="1779395" y="1625599"/>
        <a:ext cx="2275291" cy="812799"/>
      </dsp:txXfrm>
    </dsp:sp>
    <dsp:sp modelId="{BA89EDBD-7288-4C3A-A025-22372BFF65F5}">
      <dsp:nvSpPr>
        <dsp:cNvPr id="0" name=""/>
        <dsp:cNvSpPr/>
      </dsp:nvSpPr>
      <dsp:spPr>
        <a:xfrm>
          <a:off x="583408" y="2438399"/>
          <a:ext cx="4667265" cy="812799"/>
        </a:xfrm>
        <a:prstGeom prst="trapezoid">
          <a:avLst>
            <a:gd name="adj" fmla="val 71778"/>
          </a:avLst>
        </a:prstGeom>
        <a:solidFill>
          <a:srgbClr val="FFFF0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Especialista</a:t>
          </a:r>
          <a:endParaRPr lang="es-ES" sz="1700" kern="1200" dirty="0"/>
        </a:p>
      </dsp:txBody>
      <dsp:txXfrm>
        <a:off x="1400179" y="2438399"/>
        <a:ext cx="3033722" cy="812799"/>
      </dsp:txXfrm>
    </dsp:sp>
    <dsp:sp modelId="{B80CF6D8-A039-4B3B-9049-A52A6EAA94F6}">
      <dsp:nvSpPr>
        <dsp:cNvPr id="0" name=""/>
        <dsp:cNvSpPr/>
      </dsp:nvSpPr>
      <dsp:spPr>
        <a:xfrm>
          <a:off x="0" y="3251199"/>
          <a:ext cx="5834081" cy="812799"/>
        </a:xfrm>
        <a:prstGeom prst="trapezoid">
          <a:avLst>
            <a:gd name="adj" fmla="val 71778"/>
          </a:avLst>
        </a:prstGeom>
        <a:solidFill>
          <a:schemeClr val="accent3">
            <a:lumMod val="7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Licenciado / TSU</a:t>
          </a:r>
          <a:endParaRPr lang="es-ES" sz="1700" kern="1200" dirty="0"/>
        </a:p>
      </dsp:txBody>
      <dsp:txXfrm>
        <a:off x="1020964" y="3251199"/>
        <a:ext cx="3792153" cy="8127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DCE08A-2EAF-4380-907A-0F51644567B1}">
      <dsp:nvSpPr>
        <dsp:cNvPr id="0" name=""/>
        <dsp:cNvSpPr/>
      </dsp:nvSpPr>
      <dsp:spPr>
        <a:xfrm>
          <a:off x="1404620" y="165099"/>
          <a:ext cx="3276600" cy="113792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ECF6E8-D815-4E78-AEC5-42EE862CFCE7}">
      <dsp:nvSpPr>
        <dsp:cNvPr id="0" name=""/>
        <dsp:cNvSpPr/>
      </dsp:nvSpPr>
      <dsp:spPr>
        <a:xfrm>
          <a:off x="2730500" y="2951479"/>
          <a:ext cx="635000" cy="40640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541FF8-638B-46FC-B7C9-B114A5C134C7}">
      <dsp:nvSpPr>
        <dsp:cNvPr id="0" name=""/>
        <dsp:cNvSpPr/>
      </dsp:nvSpPr>
      <dsp:spPr>
        <a:xfrm>
          <a:off x="1524000" y="3276600"/>
          <a:ext cx="3048000" cy="76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b="1" kern="1200" dirty="0" err="1" smtClean="0">
              <a:solidFill>
                <a:srgbClr val="FF0000"/>
              </a:solidFill>
            </a:rPr>
            <a:t>The</a:t>
          </a:r>
          <a:r>
            <a:rPr lang="es-MX" sz="2300" b="1" kern="1200" dirty="0" smtClean="0">
              <a:solidFill>
                <a:srgbClr val="FF0000"/>
              </a:solidFill>
            </a:rPr>
            <a:t> </a:t>
          </a:r>
          <a:r>
            <a:rPr lang="es-MX" sz="2300" b="1" kern="1200" dirty="0" err="1" smtClean="0">
              <a:solidFill>
                <a:srgbClr val="FF0000"/>
              </a:solidFill>
            </a:rPr>
            <a:t>big</a:t>
          </a:r>
          <a:r>
            <a:rPr lang="es-MX" sz="2300" b="1" kern="1200" dirty="0" smtClean="0">
              <a:solidFill>
                <a:srgbClr val="FF0000"/>
              </a:solidFill>
            </a:rPr>
            <a:t> </a:t>
          </a:r>
          <a:r>
            <a:rPr lang="es-MX" sz="2300" b="1" kern="1200" dirty="0" err="1" smtClean="0">
              <a:solidFill>
                <a:srgbClr val="FF0000"/>
              </a:solidFill>
            </a:rPr>
            <a:t>problem</a:t>
          </a:r>
          <a:endParaRPr lang="es-MX" sz="2300" b="1" kern="1200" dirty="0">
            <a:solidFill>
              <a:srgbClr val="FF0000"/>
            </a:solidFill>
          </a:endParaRPr>
        </a:p>
      </dsp:txBody>
      <dsp:txXfrm>
        <a:off x="1524000" y="3276600"/>
        <a:ext cx="3048000" cy="762000"/>
      </dsp:txXfrm>
    </dsp:sp>
    <dsp:sp modelId="{3FC0DDDF-914A-456B-8BB1-E30135BFEB58}">
      <dsp:nvSpPr>
        <dsp:cNvPr id="0" name=""/>
        <dsp:cNvSpPr/>
      </dsp:nvSpPr>
      <dsp:spPr>
        <a:xfrm>
          <a:off x="2595880" y="1390904"/>
          <a:ext cx="1143000" cy="1143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SP-3</a:t>
          </a:r>
          <a:endParaRPr lang="es-MX" sz="2500" kern="1200" dirty="0"/>
        </a:p>
      </dsp:txBody>
      <dsp:txXfrm>
        <a:off x="2763268" y="1558292"/>
        <a:ext cx="808224" cy="808224"/>
      </dsp:txXfrm>
    </dsp:sp>
    <dsp:sp modelId="{A6BEB7EC-EBC3-4938-83B5-CA1648825F00}">
      <dsp:nvSpPr>
        <dsp:cNvPr id="0" name=""/>
        <dsp:cNvSpPr/>
      </dsp:nvSpPr>
      <dsp:spPr>
        <a:xfrm>
          <a:off x="1778000" y="533399"/>
          <a:ext cx="1143000" cy="1143000"/>
        </a:xfrm>
        <a:prstGeom prst="ellipse">
          <a:avLst/>
        </a:prstGeom>
        <a:solidFill>
          <a:srgbClr val="FFFF00"/>
        </a:solidFill>
        <a:ln w="55000" cap="flat" cmpd="thickThin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SP-1</a:t>
          </a:r>
          <a:endParaRPr lang="es-MX" sz="2500" kern="1200" dirty="0"/>
        </a:p>
      </dsp:txBody>
      <dsp:txXfrm>
        <a:off x="1945388" y="700787"/>
        <a:ext cx="808224" cy="808224"/>
      </dsp:txXfrm>
    </dsp:sp>
    <dsp:sp modelId="{4610C482-E48F-4872-8370-091A741067B7}">
      <dsp:nvSpPr>
        <dsp:cNvPr id="0" name=""/>
        <dsp:cNvSpPr/>
      </dsp:nvSpPr>
      <dsp:spPr>
        <a:xfrm>
          <a:off x="2946400" y="257047"/>
          <a:ext cx="1143000" cy="1143000"/>
        </a:xfrm>
        <a:prstGeom prst="ellipse">
          <a:avLst/>
        </a:prstGeom>
        <a:solidFill>
          <a:srgbClr val="FFC000"/>
        </a:solidFill>
        <a:ln w="55000" cap="flat" cmpd="thickThin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SP-2</a:t>
          </a:r>
          <a:endParaRPr lang="es-MX" sz="2500" kern="1200" dirty="0"/>
        </a:p>
      </dsp:txBody>
      <dsp:txXfrm>
        <a:off x="3113788" y="424435"/>
        <a:ext cx="808224" cy="808224"/>
      </dsp:txXfrm>
    </dsp:sp>
    <dsp:sp modelId="{8AE59F31-DC7F-4B32-959A-4EDDE3781B9E}">
      <dsp:nvSpPr>
        <dsp:cNvPr id="0" name=""/>
        <dsp:cNvSpPr/>
      </dsp:nvSpPr>
      <dsp:spPr>
        <a:xfrm>
          <a:off x="1270000" y="25399"/>
          <a:ext cx="3556000" cy="28448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es-ES" sz="1200"/>
            </a:lvl1pPr>
          </a:lstStyle>
          <a:p>
            <a:fld id="{3842907C-D0AA-4C58-9F94-58B40AD65B29}" type="datetimeFigureOut">
              <a:rPr lang="es-MX"/>
              <a:pPr/>
              <a:t>30/08/2017</a:t>
            </a:fld>
            <a:endParaRPr lang="es-ES"/>
          </a:p>
        </p:txBody>
      </p:sp>
      <p:sp>
        <p:nvSpPr>
          <p:cNvPr id="4" name="Rectangl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s-E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s-ES"/>
              <a:t>Haga clic para modificar los estilos de título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Rectangl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es-ES" sz="1200"/>
            </a:lvl1pPr>
          </a:lstStyle>
          <a:p>
            <a:fld id="{1D76769E-C829-4283-B80E-CB90D995C291}" type="slidenum">
              <a:rPr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2584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12716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55925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1216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0368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30786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02895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49680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38252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33975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77900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9642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70225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57814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24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3995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51176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7034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1764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90808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7488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50827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s-ES" smtClean="0"/>
              <a:pPr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550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s-ES"/>
          </a:p>
        </p:txBody>
      </p:sp>
      <p:sp>
        <p:nvSpPr>
          <p:cNvPr id="9" name="Shap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latinLnBrk="0">
              <a:defRPr lang="es-ES"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7" name="Shape 16"/>
          <p:cNvSpPr>
            <a:spLocks noGrp="1"/>
          </p:cNvSpPr>
          <p:nvPr>
            <p:ph type="subTitle" idx="1"/>
          </p:nvPr>
        </p:nvSpPr>
        <p:spPr>
          <a:xfrm>
            <a:off x="685800" y="3582807"/>
            <a:ext cx="7772400" cy="1199704"/>
          </a:xfrm>
        </p:spPr>
        <p:txBody>
          <a:bodyPr/>
          <a:lstStyle>
            <a:lvl1pPr marL="0" marR="64008" indent="0" algn="r" latinLnBrk="0">
              <a:buNone/>
              <a:defRPr lang="es-ES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grpSp>
        <p:nvGrpSpPr>
          <p:cNvPr id="2" name="Group 14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hap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s-ES"/>
            </a:p>
          </p:txBody>
        </p:sp>
        <p:sp>
          <p:nvSpPr>
            <p:cNvPr id="8" name="Shap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s-ES"/>
            </a:p>
          </p:txBody>
        </p:sp>
        <p:sp>
          <p:nvSpPr>
            <p:cNvPr id="11" name="Shap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s-E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hap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es-ES">
                <a:solidFill>
                  <a:srgbClr val="FFFFFF"/>
                </a:solidFill>
              </a:defRPr>
            </a:lvl1pPr>
            <a:extLst/>
          </a:lstStyle>
          <a:p>
            <a:r>
              <a:rPr lang="es-ES" smtClean="0"/>
              <a:t>Viernes, 15 de septiembre de 2006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19" name="Shap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es-ES"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hap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es-ES">
                <a:solidFill>
                  <a:srgbClr val="FFFFFF"/>
                </a:solidFill>
              </a:defRPr>
            </a:lvl1pPr>
            <a:extLst/>
          </a:lstStyle>
          <a:p>
            <a:fld id="{45292C34-3E5E-4BA5-AF54-F1601B144FB0}" type="slidenum">
              <a:rPr/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ES" smtClean="0"/>
              <a:t>Viernes, 15 de septiembre de 2006</a:t>
            </a:r>
            <a:endParaRPr lang="es-E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s-ES" sz="1400">
                <a:solidFill>
                  <a:schemeClr val="tx2">
                    <a:shade val="50000"/>
                  </a:schemeClr>
                </a:solidFill>
              </a:rPr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ES" smtClean="0"/>
              <a:t>Viernes, 15 de septiembre de 2006</a:t>
            </a:r>
            <a:endParaRPr lang="es-E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s-ES" sz="1400">
                <a:solidFill>
                  <a:schemeClr val="tx2">
                    <a:shade val="50000"/>
                  </a:schemeClr>
                </a:solidFill>
              </a:rPr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ES" smtClean="0"/>
              <a:t>Viernes, 15 de septiembre de 2006</a:t>
            </a:r>
            <a:endParaRPr lang="es-E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/>
              <a:pPr/>
              <a:t>‹Nº›</a:t>
            </a:fld>
            <a:endParaRPr lang="es-ES"/>
          </a:p>
        </p:txBody>
      </p:sp>
      <p:sp>
        <p:nvSpPr>
          <p:cNvPr id="7" name="Shap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latinLnBrk="0">
              <a:buNone/>
              <a:defRPr lang="es-ES"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3922713" y="2888512"/>
            <a:ext cx="4572000" cy="1454888"/>
          </a:xfrm>
        </p:spPr>
        <p:txBody>
          <a:bodyPr anchor="t"/>
          <a:lstStyle>
            <a:lvl1pPr marL="0" indent="0" algn="l" latinLnBrk="0">
              <a:buNone/>
              <a:defRPr lang="es-ES" sz="2300">
                <a:solidFill>
                  <a:schemeClr val="tx1"/>
                </a:solidFill>
              </a:defRPr>
            </a:lvl1pPr>
            <a:lvl2pPr>
              <a:buNone/>
              <a:defRPr lang="es-ES"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ES" smtClean="0"/>
              <a:t>Viernes, 15 de septiembre de 2006</a:t>
            </a:r>
            <a:endParaRPr lang="es-E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/>
              <a:pPr/>
              <a:t>‹Nº›</a:t>
            </a:fld>
            <a:endParaRPr lang="es-E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s-E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ido d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 latinLnBrk="0">
              <a:defRPr lang="es-ES" sz="2800"/>
            </a:lvl1pPr>
            <a:lvl2pPr>
              <a:defRPr lang="es-ES" sz="2400"/>
            </a:lvl2pPr>
            <a:lvl3pPr>
              <a:defRPr lang="es-ES" sz="2000"/>
            </a:lvl3pPr>
            <a:lvl4pPr>
              <a:defRPr lang="es-ES" sz="1800"/>
            </a:lvl4pPr>
            <a:lvl5pPr>
              <a:defRPr lang="es-ES"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 latinLnBrk="0">
              <a:defRPr lang="es-ES" sz="2800"/>
            </a:lvl1pPr>
            <a:lvl2pPr>
              <a:defRPr lang="es-ES" sz="2400"/>
            </a:lvl2pPr>
            <a:lvl3pPr>
              <a:defRPr lang="es-ES" sz="2000"/>
            </a:lvl3pPr>
            <a:lvl4pPr>
              <a:defRPr lang="es-ES" sz="1800"/>
            </a:lvl4pPr>
            <a:lvl5pPr>
              <a:defRPr lang="es-ES"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ES" smtClean="0"/>
              <a:t>Viernes, 15 de septiembre de 2006</a:t>
            </a:r>
            <a:endParaRPr lang="es-E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/>
              <a:pPr/>
              <a:t>‹Nº›</a:t>
            </a:fld>
            <a:endParaRPr lang="es-ES"/>
          </a:p>
        </p:txBody>
      </p:sp>
      <p:sp>
        <p:nvSpPr>
          <p:cNvPr id="8" name="Shap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 latinLnBrk="0">
              <a:defRPr lang="es-ES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 latinLnBrk="0">
              <a:buNone/>
              <a:defRPr lang="es-ES" sz="2400" b="0">
                <a:solidFill>
                  <a:schemeClr val="bg1"/>
                </a:solidFill>
              </a:defRPr>
            </a:lvl1pPr>
            <a:lvl2pPr>
              <a:buNone/>
              <a:defRPr lang="es-ES" sz="2000" b="1"/>
            </a:lvl2pPr>
            <a:lvl3pPr>
              <a:buNone/>
              <a:defRPr lang="es-ES" sz="1800" b="1"/>
            </a:lvl3pPr>
            <a:lvl4pPr>
              <a:buNone/>
              <a:defRPr lang="es-ES" sz="1600" b="1"/>
            </a:lvl4pPr>
            <a:lvl5pPr>
              <a:buNone/>
              <a:defRPr lang="es-ES"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Shap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 latinLnBrk="0">
              <a:buNone/>
              <a:defRPr lang="es-ES" sz="2400" b="0">
                <a:solidFill>
                  <a:schemeClr val="bg1"/>
                </a:solidFill>
              </a:defRPr>
            </a:lvl1pPr>
            <a:lvl2pPr>
              <a:buNone/>
              <a:defRPr lang="es-ES" sz="2000" b="1"/>
            </a:lvl2pPr>
            <a:lvl3pPr>
              <a:buNone/>
              <a:defRPr lang="es-ES" sz="1800" b="1"/>
            </a:lvl3pPr>
            <a:lvl4pPr>
              <a:buNone/>
              <a:defRPr lang="es-ES" sz="1600" b="1"/>
            </a:lvl4pPr>
            <a:lvl5pPr>
              <a:buNone/>
              <a:defRPr lang="es-ES"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Shape 4"/>
          <p:cNvSpPr>
            <a:spLocks noGrp="1"/>
          </p:cNvSpPr>
          <p:nvPr>
            <p:ph sz="quarter" idx="2"/>
          </p:nvPr>
        </p:nvSpPr>
        <p:spPr>
          <a:xfrm>
            <a:off x="457200" y="1472430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 latinLnBrk="0">
              <a:defRPr lang="es-ES" sz="2400"/>
            </a:lvl1pPr>
            <a:lvl2pPr>
              <a:defRPr lang="es-ES" sz="2000"/>
            </a:lvl2pPr>
            <a:lvl3pPr>
              <a:defRPr lang="es-ES" sz="1800"/>
            </a:lvl3pPr>
            <a:lvl4pPr>
              <a:defRPr lang="es-ES" sz="1600"/>
            </a:lvl4pPr>
            <a:lvl5pPr>
              <a:defRPr lang="es-ES"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Shape 5"/>
          <p:cNvSpPr>
            <a:spLocks noGrp="1"/>
          </p:cNvSpPr>
          <p:nvPr>
            <p:ph sz="quarter" idx="4"/>
          </p:nvPr>
        </p:nvSpPr>
        <p:spPr>
          <a:xfrm>
            <a:off x="4645025" y="1472430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 latinLnBrk="0">
              <a:spcBef>
                <a:spcPts val="0"/>
              </a:spcBef>
              <a:defRPr lang="es-ES" sz="2400"/>
            </a:lvl1pPr>
            <a:lvl2pPr>
              <a:defRPr lang="es-ES" sz="2000"/>
            </a:lvl2pPr>
            <a:lvl3pPr>
              <a:defRPr lang="es-ES" sz="1800"/>
            </a:lvl3pPr>
            <a:lvl4pPr>
              <a:defRPr lang="es-ES" sz="1600"/>
            </a:lvl4pPr>
            <a:lvl5pPr>
              <a:defRPr lang="es-ES"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ES" smtClean="0"/>
              <a:t>Viernes, 15 de septiembre de 2006</a:t>
            </a:r>
            <a:endParaRPr lang="es-ES"/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ES" smtClean="0"/>
              <a:t>Viernes, 15 de septiembre de 2006</a:t>
            </a:r>
            <a:endParaRPr lang="es-ES"/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Shap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/>
              <a:pPr/>
              <a:t>‹Nº›</a:t>
            </a:fld>
            <a:endParaRPr lang="es-ES"/>
          </a:p>
        </p:txBody>
      </p:sp>
      <p:sp>
        <p:nvSpPr>
          <p:cNvPr id="6" name="Shap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ES" smtClean="0"/>
              <a:t>Viernes, 15 de septiembre de 2006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 latinLnBrk="0">
              <a:buNone/>
              <a:defRPr lang="es-ES"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type="body" idx="2"/>
          </p:nvPr>
        </p:nvSpPr>
        <p:spPr>
          <a:xfrm>
            <a:off x="4419600" y="5334000"/>
            <a:ext cx="3974592" cy="914400"/>
          </a:xfrm>
        </p:spPr>
        <p:txBody>
          <a:bodyPr/>
          <a:lstStyle>
            <a:lvl1pPr marL="0" indent="0" algn="r" latinLnBrk="0">
              <a:buNone/>
              <a:defRPr lang="es-ES" sz="1600"/>
            </a:lvl1pPr>
            <a:lvl2pPr>
              <a:buNone/>
              <a:defRPr lang="es-ES" sz="1200"/>
            </a:lvl2pPr>
            <a:lvl3pPr>
              <a:buNone/>
              <a:defRPr lang="es-ES" sz="1000"/>
            </a:lvl3pPr>
            <a:lvl4pPr>
              <a:buNone/>
              <a:defRPr lang="es-ES" sz="900"/>
            </a:lvl4pPr>
            <a:lvl5pPr>
              <a:buNone/>
              <a:defRPr lang="es-ES"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Shap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 latinLnBrk="0">
              <a:defRPr lang="es-ES" sz="3200"/>
            </a:lvl1pPr>
            <a:lvl2pPr>
              <a:defRPr lang="es-ES" sz="2800"/>
            </a:lvl2pPr>
            <a:lvl3pPr>
              <a:defRPr lang="es-ES" sz="2400"/>
            </a:lvl3pPr>
            <a:lvl4pPr>
              <a:defRPr lang="es-ES" sz="2000"/>
            </a:lvl4pPr>
            <a:lvl5pPr>
              <a:defRPr lang="es-ES" sz="20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es-ES" smtClean="0"/>
              <a:t>Viernes, 15 de septiembre de 2006</a:t>
            </a:r>
            <a:endParaRPr lang="es-E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1141232" y="5371568"/>
            <a:ext cx="7162800" cy="648232"/>
          </a:xfrm>
          <a:noFill/>
        </p:spPr>
        <p:txBody>
          <a:bodyPr anchor="t"/>
          <a:lstStyle>
            <a:lvl1pPr marL="0" marR="18288" indent="0" algn="r" latinLnBrk="0">
              <a:buNone/>
              <a:defRPr lang="es-ES" sz="1400"/>
            </a:lvl1pPr>
            <a:lvl2pPr>
              <a:defRPr lang="es-ES" sz="1200"/>
            </a:lvl2pPr>
            <a:lvl3pPr>
              <a:defRPr lang="es-ES" sz="1000"/>
            </a:lvl3pPr>
            <a:lvl4pPr>
              <a:defRPr lang="es-ES" sz="900"/>
            </a:lvl4pPr>
            <a:lvl5pPr>
              <a:defRPr lang="es-ES"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 latinLnBrk="0">
              <a:buNone/>
              <a:defRPr lang="es-ES" sz="3200"/>
            </a:lvl1pPr>
            <a:extLst/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es-ES">
                <a:solidFill>
                  <a:schemeClr val="tx1"/>
                </a:solidFill>
              </a:defRPr>
            </a:lvl1pPr>
            <a:extLst/>
          </a:lstStyle>
          <a:p>
            <a:r>
              <a:rPr lang="es-ES" smtClean="0"/>
              <a:t>Viernes, 15 de septiembre de 2006</a:t>
            </a:r>
            <a:endParaRPr lang="es-ES">
              <a:solidFill>
                <a:schemeClr val="tx1"/>
              </a:solidFill>
            </a:endParaRPr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 latinLnBrk="0">
              <a:defRPr lang="es-ES">
                <a:solidFill>
                  <a:schemeClr val="tx1"/>
                </a:solidFill>
              </a:defRPr>
            </a:lvl1pPr>
            <a:extLst/>
          </a:lstStyle>
          <a:p>
            <a:endParaRPr lang="es-ES">
              <a:solidFill>
                <a:schemeClr val="tx1"/>
              </a:solidFill>
            </a:endParaRPr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es-ES">
                <a:solidFill>
                  <a:schemeClr val="tx1"/>
                </a:solidFill>
              </a:defRPr>
            </a:lvl1pPr>
            <a:extLst/>
          </a:lstStyle>
          <a:p>
            <a:fld id="{BC410EEA-824F-4D46-AFE7-60426C8C06B0}" type="slidenum">
              <a:rPr/>
              <a:pPr/>
              <a:t>‹Nº›</a:t>
            </a:fld>
            <a:endParaRPr lang="es-ES">
              <a:solidFill>
                <a:schemeClr val="tx1"/>
              </a:solidFill>
            </a:endParaRPr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228600" y="4807688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 latinLnBrk="0">
              <a:buNone/>
              <a:defRPr lang="es-ES"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8" name="Shap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s-ES"/>
          </a:p>
        </p:txBody>
      </p:sp>
      <p:sp>
        <p:nvSpPr>
          <p:cNvPr id="9" name="Shap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s-E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s-E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s-E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s-ES"/>
          </a:p>
        </p:txBody>
      </p:sp>
      <p:sp>
        <p:nvSpPr>
          <p:cNvPr id="12" name="Shap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s-E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0" name="Rectangl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s-ES"/>
              <a:t>Haga clic para modificar los estilos de título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  <a:p>
            <a:pPr lvl="5"/>
            <a:r>
              <a:rPr lang="es-ES"/>
              <a:t>Sexto nivel</a:t>
            </a:r>
          </a:p>
          <a:p>
            <a:pPr lvl="6"/>
            <a:r>
              <a:rPr lang="es-ES"/>
              <a:t>Séptimo nivel</a:t>
            </a:r>
          </a:p>
          <a:p>
            <a:pPr lvl="7"/>
            <a:r>
              <a:rPr lang="es-ES"/>
              <a:t>Octavo nivel</a:t>
            </a:r>
          </a:p>
          <a:p>
            <a:pPr lvl="8"/>
            <a:r>
              <a:rPr lang="es-ES"/>
              <a:t>Noveno nivel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latinLnBrk="0">
              <a:defRPr lang="es-ES" sz="1000">
                <a:solidFill>
                  <a:schemeClr val="tx1"/>
                </a:solidFill>
              </a:defRPr>
            </a:lvl1pPr>
            <a:extLst/>
          </a:lstStyle>
          <a:p>
            <a:r>
              <a:rPr lang="es-ES" smtClean="0"/>
              <a:t>Viernes, 15 de septiembre de 2006</a:t>
            </a:r>
            <a:endParaRPr lang="es-ES" sz="100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latinLnBrk="0">
              <a:defRPr lang="es-ES" sz="1000">
                <a:solidFill>
                  <a:schemeClr val="tx1"/>
                </a:solidFill>
              </a:defRPr>
            </a:lvl1pPr>
            <a:extLst/>
          </a:lstStyle>
          <a:p>
            <a:pPr algn="r"/>
            <a:endParaRPr lang="es-ES" sz="100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latinLnBrk="0">
              <a:defRPr lang="es-ES" sz="1000" b="0">
                <a:solidFill>
                  <a:schemeClr val="tx1"/>
                </a:solidFill>
              </a:defRPr>
            </a:lvl1pPr>
            <a:extLst/>
          </a:lstStyle>
          <a:p>
            <a:fld id="{45292C34-3E5E-4BA5-AF54-F1601B144FB0}" type="slidenum">
              <a:rPr lang="es-ES" sz="1400">
                <a:solidFill>
                  <a:schemeClr val="tx2">
                    <a:shade val="50000"/>
                  </a:schemeClr>
                </a:solidFill>
              </a:rPr>
              <a:pPr/>
              <a:t>‹Nº›</a:t>
            </a:fld>
            <a:endParaRPr lang="es-E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lang="es-ES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5000"/>
        <a:buFont typeface="Wingdings 3"/>
        <a:buChar char=""/>
        <a:defRPr lang="es-ES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lang="es-ES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lang="es-ES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lang="es-ES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lang="es-ES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lang="es-ES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lang="es-ES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jpe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4.jpeg"/><Relationship Id="rId9" Type="http://schemas.microsoft.com/office/2007/relationships/diagramDrawing" Target="../diagrams/drawin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Varias.jp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20102758">
            <a:off x="2109424" y="1952331"/>
            <a:ext cx="4732823" cy="28396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323528" y="764704"/>
            <a:ext cx="8424936" cy="1593522"/>
          </a:xfrm>
        </p:spPr>
        <p:txBody>
          <a:bodyPr>
            <a:noAutofit/>
          </a:bodyPr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¿Cómo se genera un problema de investigación científica?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395536" y="3212976"/>
            <a:ext cx="8496944" cy="1934425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s-ES" sz="4000" b="1" dirty="0" smtClean="0">
                <a:solidFill>
                  <a:srgbClr val="002060"/>
                </a:solidFill>
              </a:rPr>
              <a:t>Jesús E. Pinto Sosa</a:t>
            </a:r>
          </a:p>
          <a:p>
            <a:pPr algn="ctr"/>
            <a:r>
              <a:rPr lang="es-MX" sz="2600" dirty="0" smtClean="0">
                <a:solidFill>
                  <a:schemeClr val="accent2">
                    <a:lumMod val="75000"/>
                  </a:schemeClr>
                </a:solidFill>
              </a:rPr>
              <a:t>Conferencia virtual dirigida a estudiantes de la </a:t>
            </a:r>
          </a:p>
          <a:p>
            <a:pPr algn="ctr"/>
            <a:r>
              <a:rPr lang="es-MX" sz="2600" dirty="0" smtClean="0">
                <a:solidFill>
                  <a:schemeClr val="accent2">
                    <a:lumMod val="75000"/>
                  </a:schemeClr>
                </a:solidFill>
              </a:rPr>
              <a:t>Universidad Pedagógica Nacional (Bogotá, Colombia)</a:t>
            </a:r>
          </a:p>
          <a:p>
            <a:pPr algn="ctr"/>
            <a:endParaRPr lang="es-MX" sz="2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s-MX" sz="2000" dirty="0" smtClean="0">
                <a:solidFill>
                  <a:schemeClr val="accent2">
                    <a:lumMod val="75000"/>
                  </a:schemeClr>
                </a:solidFill>
              </a:rPr>
              <a:t>24 de mayo de 2017</a:t>
            </a:r>
          </a:p>
          <a:p>
            <a:pPr algn="ctr"/>
            <a:endParaRPr lang="es-MX" sz="2000" dirty="0" smtClean="0">
              <a:solidFill>
                <a:srgbClr val="0070C0"/>
              </a:solidFill>
            </a:endParaRPr>
          </a:p>
          <a:p>
            <a:pPr algn="ctr"/>
            <a:r>
              <a:rPr lang="es-MX" sz="2000" dirty="0" smtClean="0">
                <a:solidFill>
                  <a:srgbClr val="0070C0"/>
                </a:solidFill>
              </a:rPr>
              <a:t>Mérida, Yucatán</a:t>
            </a:r>
          </a:p>
          <a:p>
            <a:pPr algn="ctr"/>
            <a:endParaRPr lang="es-ES" sz="2600" dirty="0">
              <a:solidFill>
                <a:srgbClr val="00B0F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95536" y="2204864"/>
            <a:ext cx="8280920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3" name="12 Grupo"/>
          <p:cNvGrpSpPr/>
          <p:nvPr/>
        </p:nvGrpSpPr>
        <p:grpSpPr>
          <a:xfrm>
            <a:off x="0" y="5373216"/>
            <a:ext cx="9144000" cy="1285111"/>
            <a:chOff x="0" y="5373216"/>
            <a:chExt cx="9144000" cy="1285111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5" cstate="print"/>
              <a:tile tx="0" ty="0" sx="100000" sy="100000" flip="none" algn="tl"/>
            </a:blipFill>
          </p:spPr>
        </p:pic>
        <p:sp>
          <p:nvSpPr>
            <p:cNvPr id="11" name="10 CuadroTexto"/>
            <p:cNvSpPr txBox="1"/>
            <p:nvPr/>
          </p:nvSpPr>
          <p:spPr>
            <a:xfrm>
              <a:off x="1763688" y="6381328"/>
              <a:ext cx="58326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200" dirty="0" smtClean="0">
                  <a:solidFill>
                    <a:schemeClr val="bg1"/>
                  </a:solidFill>
                </a:rPr>
                <a:t>© 2017. Jesús Pinto Sosa, psosa@correo.uady.mx </a:t>
              </a:r>
              <a:endParaRPr lang="es-E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11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7272" y="5661248"/>
            <a:ext cx="365760" cy="365125"/>
          </a:xfrm>
        </p:spPr>
        <p:txBody>
          <a:bodyPr/>
          <a:lstStyle/>
          <a:p>
            <a:fld id="{45292C34-3E5E-4BA5-AF54-F1601B144FB0}" type="slidenum">
              <a:rPr lang="es-ES" sz="1800" smtClean="0"/>
              <a:pPr/>
              <a:t>1</a:t>
            </a:fld>
            <a:endParaRPr lang="es-ES" sz="1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Preguntas que NO son de investigación </a:t>
            </a:r>
            <a:endParaRPr lang="es-E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3861047"/>
            <a:ext cx="8229600" cy="144016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 algn="ctr">
              <a:buNone/>
            </a:pPr>
            <a:r>
              <a:rPr lang="es-ES" sz="2800" dirty="0" smtClean="0"/>
              <a:t>Fuente de conocimiento:</a:t>
            </a:r>
          </a:p>
          <a:p>
            <a:pPr algn="ctr">
              <a:buNone/>
            </a:pPr>
            <a:r>
              <a:rPr lang="es-ES" sz="2800" dirty="0" smtClean="0">
                <a:solidFill>
                  <a:srgbClr val="FF0000"/>
                </a:solidFill>
              </a:rPr>
              <a:t>Deducción 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ES" dirty="0"/>
          </a:p>
        </p:txBody>
      </p:sp>
      <p:grpSp>
        <p:nvGrpSpPr>
          <p:cNvPr id="4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1196752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 CuadroTexto"/>
          <p:cNvSpPr txBox="1"/>
          <p:nvPr/>
        </p:nvSpPr>
        <p:spPr>
          <a:xfrm>
            <a:off x="1187624" y="2348880"/>
            <a:ext cx="74888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solidFill>
                  <a:srgbClr val="002060"/>
                </a:solidFill>
              </a:rPr>
              <a:t>¿De qué manera se puede realizar el trabajo en equipos en una clase con 50 estudiantes?</a:t>
            </a:r>
            <a:endParaRPr lang="es-MX" sz="3600" dirty="0">
              <a:solidFill>
                <a:srgbClr val="002060"/>
              </a:solidFill>
            </a:endParaRPr>
          </a:p>
        </p:txBody>
      </p:sp>
      <p:sp>
        <p:nvSpPr>
          <p:cNvPr id="15" name="2 CuadroTexto"/>
          <p:cNvSpPr txBox="1"/>
          <p:nvPr/>
        </p:nvSpPr>
        <p:spPr>
          <a:xfrm>
            <a:off x="539552" y="2648187"/>
            <a:ext cx="64807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5400" dirty="0"/>
              <a:t>3</a:t>
            </a:r>
          </a:p>
        </p:txBody>
      </p:sp>
      <p:sp>
        <p:nvSpPr>
          <p:cNvPr id="16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250630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Preguntas que NO son de investigación </a:t>
            </a:r>
            <a:endParaRPr lang="es-E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3861047"/>
            <a:ext cx="8229600" cy="144016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 algn="ctr">
              <a:buNone/>
            </a:pPr>
            <a:r>
              <a:rPr lang="es-ES" sz="2800" dirty="0" smtClean="0"/>
              <a:t>Fuente de conocimiento:</a:t>
            </a:r>
          </a:p>
          <a:p>
            <a:pPr algn="ctr">
              <a:buNone/>
            </a:pPr>
            <a:r>
              <a:rPr lang="es-ES" sz="2800" dirty="0" smtClean="0">
                <a:solidFill>
                  <a:srgbClr val="FF0000"/>
                </a:solidFill>
              </a:rPr>
              <a:t>Inducción 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ES" dirty="0"/>
          </a:p>
        </p:txBody>
      </p:sp>
      <p:grpSp>
        <p:nvGrpSpPr>
          <p:cNvPr id="4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1196752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1 CuadroTexto"/>
          <p:cNvSpPr txBox="1"/>
          <p:nvPr/>
        </p:nvSpPr>
        <p:spPr>
          <a:xfrm>
            <a:off x="1509962" y="2330052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solidFill>
                  <a:srgbClr val="002060"/>
                </a:solidFill>
              </a:rPr>
              <a:t>¿De qué manera el profesor Juan enseña valores en clase?</a:t>
            </a:r>
            <a:endParaRPr lang="es-MX" sz="3600" dirty="0">
              <a:solidFill>
                <a:srgbClr val="002060"/>
              </a:solidFill>
            </a:endParaRPr>
          </a:p>
        </p:txBody>
      </p:sp>
      <p:sp>
        <p:nvSpPr>
          <p:cNvPr id="12" name="2 CuadroTexto"/>
          <p:cNvSpPr txBox="1"/>
          <p:nvPr/>
        </p:nvSpPr>
        <p:spPr>
          <a:xfrm>
            <a:off x="811453" y="2468551"/>
            <a:ext cx="64807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5400" dirty="0" smtClean="0"/>
              <a:t>4</a:t>
            </a:r>
            <a:endParaRPr lang="es-MX" sz="5400" dirty="0"/>
          </a:p>
        </p:txBody>
      </p:sp>
      <p:sp>
        <p:nvSpPr>
          <p:cNvPr id="13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23274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s-ES" dirty="0" smtClean="0"/>
              <a:t>Preguntas de investigación </a:t>
            </a:r>
            <a:endParaRPr lang="es-E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3861047"/>
            <a:ext cx="8229600" cy="144016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 algn="ctr">
              <a:buNone/>
            </a:pPr>
            <a:r>
              <a:rPr lang="es-ES" sz="2800" dirty="0" smtClean="0"/>
              <a:t>Fuente de conocimiento:</a:t>
            </a:r>
          </a:p>
          <a:p>
            <a:pPr algn="ctr">
              <a:buNone/>
            </a:pPr>
            <a:r>
              <a:rPr lang="es-ES" sz="2800" dirty="0" smtClean="0">
                <a:solidFill>
                  <a:srgbClr val="FF0000"/>
                </a:solidFill>
              </a:rPr>
              <a:t>Científico 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ES" dirty="0"/>
          </a:p>
        </p:txBody>
      </p:sp>
      <p:grpSp>
        <p:nvGrpSpPr>
          <p:cNvPr id="4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1196752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1 CuadroTexto"/>
          <p:cNvSpPr txBox="1"/>
          <p:nvPr/>
        </p:nvSpPr>
        <p:spPr>
          <a:xfrm>
            <a:off x="1187624" y="2348880"/>
            <a:ext cx="74888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solidFill>
                  <a:srgbClr val="002060"/>
                </a:solidFill>
              </a:rPr>
              <a:t>¿Cómo se utilizan las Redes Sociales Virtuales en la enseñanza universitaria?</a:t>
            </a:r>
            <a:endParaRPr lang="es-MX" sz="3600" dirty="0">
              <a:solidFill>
                <a:srgbClr val="002060"/>
              </a:solidFill>
            </a:endParaRPr>
          </a:p>
        </p:txBody>
      </p:sp>
      <p:sp>
        <p:nvSpPr>
          <p:cNvPr id="12" name="2 CuadroTexto"/>
          <p:cNvSpPr txBox="1"/>
          <p:nvPr/>
        </p:nvSpPr>
        <p:spPr>
          <a:xfrm>
            <a:off x="755576" y="2564904"/>
            <a:ext cx="64807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5400" dirty="0"/>
              <a:t>5</a:t>
            </a:r>
          </a:p>
        </p:txBody>
      </p:sp>
      <p:sp>
        <p:nvSpPr>
          <p:cNvPr id="13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264040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Pregunta de investigación </a:t>
            </a:r>
            <a:endParaRPr lang="es-E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1403648"/>
            <a:ext cx="3826768" cy="2097361"/>
          </a:xfrm>
          <a:solidFill>
            <a:srgbClr val="FFFF00"/>
          </a:solidFill>
          <a:ln w="762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 algn="ctr">
              <a:buNone/>
            </a:pPr>
            <a:r>
              <a:rPr lang="es-ES" sz="2800" dirty="0" smtClean="0"/>
              <a:t>“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big</a:t>
            </a:r>
            <a:r>
              <a:rPr lang="es-ES" sz="2800" dirty="0" smtClean="0"/>
              <a:t> </a:t>
            </a:r>
            <a:r>
              <a:rPr lang="es-ES" sz="2800" dirty="0" err="1" smtClean="0"/>
              <a:t>problem</a:t>
            </a:r>
            <a:r>
              <a:rPr lang="es-ES" sz="2800" dirty="0" smtClean="0"/>
              <a:t>”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ES" dirty="0"/>
          </a:p>
        </p:txBody>
      </p:sp>
      <p:grpSp>
        <p:nvGrpSpPr>
          <p:cNvPr id="4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1196752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lecha abajo 4"/>
          <p:cNvSpPr/>
          <p:nvPr/>
        </p:nvSpPr>
        <p:spPr>
          <a:xfrm>
            <a:off x="2123728" y="3645024"/>
            <a:ext cx="57606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CuadroTexto 9"/>
          <p:cNvSpPr txBox="1"/>
          <p:nvPr/>
        </p:nvSpPr>
        <p:spPr>
          <a:xfrm>
            <a:off x="755576" y="4293096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solidFill>
                  <a:srgbClr val="FF0000"/>
                </a:solidFill>
              </a:rPr>
              <a:t>Pregunta potente </a:t>
            </a:r>
            <a:endParaRPr lang="es-MX" sz="2400" dirty="0">
              <a:solidFill>
                <a:srgbClr val="FF0000"/>
              </a:solidFill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719792"/>
            <a:ext cx="4642802" cy="3381333"/>
          </a:xfrm>
          <a:prstGeom prst="rect">
            <a:avLst/>
          </a:prstGeom>
        </p:spPr>
      </p:pic>
      <p:cxnSp>
        <p:nvCxnSpPr>
          <p:cNvPr id="14" name="Conector recto de flecha 13"/>
          <p:cNvCxnSpPr/>
          <p:nvPr/>
        </p:nvCxnSpPr>
        <p:spPr>
          <a:xfrm>
            <a:off x="2411760" y="2708920"/>
            <a:ext cx="3384376" cy="50405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312075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136" y="2608414"/>
            <a:ext cx="4608004" cy="2764802"/>
          </a:xfrm>
          <a:prstGeom prst="rect">
            <a:avLst/>
          </a:prstGeom>
        </p:spPr>
      </p:pic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Pregunta de investigación </a:t>
            </a:r>
            <a:endParaRPr lang="es-E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1403648"/>
            <a:ext cx="3826768" cy="2097361"/>
          </a:xfrm>
          <a:solidFill>
            <a:srgbClr val="FFFF00"/>
          </a:solidFill>
          <a:ln w="762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 algn="ctr">
              <a:buNone/>
            </a:pPr>
            <a:r>
              <a:rPr lang="es-ES" sz="2800" dirty="0" smtClean="0"/>
              <a:t>“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big</a:t>
            </a:r>
            <a:r>
              <a:rPr lang="es-ES" sz="2800" dirty="0" smtClean="0"/>
              <a:t> </a:t>
            </a:r>
            <a:r>
              <a:rPr lang="es-ES" sz="2800" dirty="0" err="1" smtClean="0"/>
              <a:t>problem</a:t>
            </a:r>
            <a:r>
              <a:rPr lang="es-ES" sz="2800" dirty="0" smtClean="0"/>
              <a:t>”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ES" dirty="0"/>
          </a:p>
        </p:txBody>
      </p:sp>
      <p:grpSp>
        <p:nvGrpSpPr>
          <p:cNvPr id="4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5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1196752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lecha abajo 4"/>
          <p:cNvSpPr/>
          <p:nvPr/>
        </p:nvSpPr>
        <p:spPr>
          <a:xfrm>
            <a:off x="2123728" y="3645024"/>
            <a:ext cx="57606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4" name="Conector recto de flecha 13"/>
          <p:cNvCxnSpPr/>
          <p:nvPr/>
        </p:nvCxnSpPr>
        <p:spPr>
          <a:xfrm>
            <a:off x="2447764" y="2877417"/>
            <a:ext cx="3276364" cy="90878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/>
          <p:cNvSpPr txBox="1"/>
          <p:nvPr/>
        </p:nvSpPr>
        <p:spPr>
          <a:xfrm>
            <a:off x="755576" y="4293096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solidFill>
                  <a:srgbClr val="FF0000"/>
                </a:solidFill>
              </a:rPr>
              <a:t>Pregunta potente </a:t>
            </a:r>
            <a:endParaRPr lang="es-MX" sz="2400" dirty="0">
              <a:solidFill>
                <a:srgbClr val="FF0000"/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4932040" y="1700808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solidFill>
                  <a:srgbClr val="00B0F0"/>
                </a:solidFill>
              </a:rPr>
              <a:t>Lo inobservable </a:t>
            </a:r>
            <a:endParaRPr lang="es-MX" sz="3200" dirty="0">
              <a:solidFill>
                <a:srgbClr val="00B0F0"/>
              </a:solidFill>
            </a:endParaRPr>
          </a:p>
        </p:txBody>
      </p:sp>
      <p:sp>
        <p:nvSpPr>
          <p:cNvPr id="19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114628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Una forma de llegar </a:t>
            </a:r>
            <a:endParaRPr lang="es-E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sz="3200" b="1" dirty="0" smtClean="0">
                <a:solidFill>
                  <a:srgbClr val="FF0000"/>
                </a:solidFill>
              </a:rPr>
              <a:t>Situación problemática:</a:t>
            </a:r>
          </a:p>
          <a:p>
            <a:pPr>
              <a:buNone/>
            </a:pPr>
            <a:endParaRPr lang="es-MX" dirty="0" smtClean="0"/>
          </a:p>
          <a:p>
            <a:pPr algn="ctr">
              <a:buNone/>
            </a:pPr>
            <a:r>
              <a:rPr lang="es-ES" sz="2800" dirty="0" smtClean="0"/>
              <a:t>La manifestación de algo que está ocurriendo de una </a:t>
            </a:r>
            <a:r>
              <a:rPr lang="es-ES" sz="2800" b="1" dirty="0" smtClean="0">
                <a:solidFill>
                  <a:srgbClr val="00B050"/>
                </a:solidFill>
              </a:rPr>
              <a:t>forma no deseable</a:t>
            </a:r>
            <a:r>
              <a:rPr lang="es-ES" sz="2800" dirty="0" smtClean="0"/>
              <a:t>, </a:t>
            </a:r>
            <a:r>
              <a:rPr lang="es-ES" sz="2800" b="1" dirty="0" smtClean="0">
                <a:solidFill>
                  <a:srgbClr val="7030A0"/>
                </a:solidFill>
              </a:rPr>
              <a:t>no óptima</a:t>
            </a:r>
            <a:r>
              <a:rPr lang="es-ES" sz="2800" dirty="0" smtClean="0"/>
              <a:t>, </a:t>
            </a:r>
            <a:r>
              <a:rPr lang="es-ES" sz="2800" b="1" dirty="0" smtClean="0">
                <a:solidFill>
                  <a:srgbClr val="C00000"/>
                </a:solidFill>
              </a:rPr>
              <a:t>no suficiente</a:t>
            </a:r>
            <a:r>
              <a:rPr lang="es-ES" sz="2800" dirty="0" smtClean="0"/>
              <a:t>, </a:t>
            </a:r>
            <a:r>
              <a:rPr lang="es-ES" sz="2800" u="sng" dirty="0" smtClean="0"/>
              <a:t>explicado o no completamente</a:t>
            </a:r>
            <a:r>
              <a:rPr lang="es-ES" sz="2800" dirty="0" smtClean="0"/>
              <a:t>, y por lo tanto despierta la necesidad (curiosidad) de resolverse (Moreno, 1986)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ES" dirty="0"/>
          </a:p>
        </p:txBody>
      </p:sp>
      <p:grpSp>
        <p:nvGrpSpPr>
          <p:cNvPr id="4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1196752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222461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Situación problemática</a:t>
            </a:r>
            <a:endParaRPr lang="es-E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1207293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3200" b="1" dirty="0" smtClean="0">
                <a:solidFill>
                  <a:srgbClr val="FF0000"/>
                </a:solidFill>
              </a:rPr>
              <a:t>a. Literatura: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ES" dirty="0" smtClean="0"/>
              <a:t>“Sólo el 20% de las estudiantes egresados de nivel licenciatura en las universidades del país presentan una tesis para obtener su título” (Moreno, 1986, p. 54)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ES" dirty="0"/>
          </a:p>
        </p:txBody>
      </p:sp>
      <p:grpSp>
        <p:nvGrpSpPr>
          <p:cNvPr id="4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1196752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6732240" y="0"/>
            <a:ext cx="2411760" cy="523220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/>
              <a:t>EJEMPLOS</a:t>
            </a:r>
            <a:endParaRPr lang="es-MX" sz="2800" b="1" dirty="0"/>
          </a:p>
        </p:txBody>
      </p:sp>
      <p:sp>
        <p:nvSpPr>
          <p:cNvPr id="10" name="Elipse 9"/>
          <p:cNvSpPr/>
          <p:nvPr/>
        </p:nvSpPr>
        <p:spPr>
          <a:xfrm>
            <a:off x="539552" y="3284984"/>
            <a:ext cx="4464496" cy="86409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Flecha derecha 11"/>
          <p:cNvSpPr/>
          <p:nvPr/>
        </p:nvSpPr>
        <p:spPr>
          <a:xfrm rot="16200000">
            <a:off x="6156176" y="3594149"/>
            <a:ext cx="648072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CuadroTexto 12"/>
          <p:cNvSpPr txBox="1"/>
          <p:nvPr/>
        </p:nvSpPr>
        <p:spPr>
          <a:xfrm>
            <a:off x="5508104" y="4365104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solidFill>
                  <a:srgbClr val="0070C0"/>
                </a:solidFill>
              </a:rPr>
              <a:t>Cita textual</a:t>
            </a:r>
            <a:endParaRPr lang="es-MX" sz="2400" dirty="0">
              <a:solidFill>
                <a:srgbClr val="0070C0"/>
              </a:solidFill>
            </a:endParaRPr>
          </a:p>
        </p:txBody>
      </p:sp>
      <p:sp>
        <p:nvSpPr>
          <p:cNvPr id="14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Situación problemática</a:t>
            </a:r>
            <a:endParaRPr lang="es-E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1207293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3200" b="1" dirty="0" smtClean="0">
                <a:solidFill>
                  <a:srgbClr val="FF0000"/>
                </a:solidFill>
              </a:rPr>
              <a:t>b. Contexto: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ES" dirty="0" smtClean="0"/>
              <a:t>  La deserción escolar entre los alumnos de preparatoria de la Universidad Valle de </a:t>
            </a:r>
            <a:r>
              <a:rPr lang="es-ES" dirty="0" err="1" smtClean="0"/>
              <a:t>Xcumpich</a:t>
            </a:r>
            <a:r>
              <a:rPr lang="es-ES" dirty="0" smtClean="0"/>
              <a:t> está superando el 60% (L. Contreras, 20 de mayo de 2017, conversación personal)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ES" dirty="0"/>
          </a:p>
        </p:txBody>
      </p:sp>
      <p:grpSp>
        <p:nvGrpSpPr>
          <p:cNvPr id="4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1196752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6732240" y="0"/>
            <a:ext cx="2411760" cy="523220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/>
              <a:t>EJEMPLOS</a:t>
            </a:r>
            <a:endParaRPr lang="es-MX" sz="2800" b="1" dirty="0"/>
          </a:p>
        </p:txBody>
      </p:sp>
      <p:sp>
        <p:nvSpPr>
          <p:cNvPr id="12" name="Flecha derecha 11"/>
          <p:cNvSpPr/>
          <p:nvPr/>
        </p:nvSpPr>
        <p:spPr>
          <a:xfrm rot="16200000">
            <a:off x="-900608" y="3465004"/>
            <a:ext cx="2880320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CuadroTexto 12"/>
          <p:cNvSpPr txBox="1"/>
          <p:nvPr/>
        </p:nvSpPr>
        <p:spPr>
          <a:xfrm>
            <a:off x="1069269" y="4274229"/>
            <a:ext cx="27106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0070C0"/>
                </a:solidFill>
              </a:rPr>
              <a:t>Entrevista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0070C0"/>
                </a:solidFill>
              </a:rPr>
              <a:t>Observación </a:t>
            </a:r>
            <a:endParaRPr lang="es-MX" sz="2400" dirty="0">
              <a:solidFill>
                <a:srgbClr val="0070C0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3419872" y="4254187"/>
            <a:ext cx="3065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0070C0"/>
                </a:solidFill>
              </a:rPr>
              <a:t>Bases de datos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0070C0"/>
                </a:solidFill>
              </a:rPr>
              <a:t>Encuesta rápida</a:t>
            </a:r>
            <a:endParaRPr lang="es-MX" sz="2400" dirty="0">
              <a:solidFill>
                <a:srgbClr val="0070C0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6325852" y="4254187"/>
            <a:ext cx="2710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0070C0"/>
                </a:solidFill>
              </a:rPr>
              <a:t>Conferencia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i="1" dirty="0" smtClean="0">
                <a:solidFill>
                  <a:srgbClr val="FF0000"/>
                </a:solidFill>
              </a:rPr>
              <a:t>Cálculo y análisis </a:t>
            </a:r>
            <a:endParaRPr lang="es-MX" sz="2400" i="1" dirty="0">
              <a:solidFill>
                <a:srgbClr val="FF0000"/>
              </a:solidFill>
            </a:endParaRPr>
          </a:p>
        </p:txBody>
      </p:sp>
      <p:sp>
        <p:nvSpPr>
          <p:cNvPr id="16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31499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Situación problemática</a:t>
            </a:r>
            <a:endParaRPr lang="es-E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1207293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3200" b="1" dirty="0">
                <a:solidFill>
                  <a:srgbClr val="FF0000"/>
                </a:solidFill>
              </a:rPr>
              <a:t>c</a:t>
            </a:r>
            <a:r>
              <a:rPr lang="es-MX" sz="3200" b="1" dirty="0" smtClean="0">
                <a:solidFill>
                  <a:srgbClr val="FF0000"/>
                </a:solidFill>
              </a:rPr>
              <a:t>. Descubiertas :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ES" dirty="0" smtClean="0"/>
              <a:t>Entre las investigaciones publicadas </a:t>
            </a:r>
          </a:p>
          <a:p>
            <a:pPr>
              <a:buNone/>
            </a:pPr>
            <a:r>
              <a:rPr lang="es-ES" dirty="0" smtClean="0"/>
              <a:t>en </a:t>
            </a:r>
            <a:r>
              <a:rPr lang="es-ES" dirty="0" smtClean="0"/>
              <a:t>México hasta 2005, </a:t>
            </a:r>
            <a:r>
              <a:rPr lang="es-ES" dirty="0" smtClean="0"/>
              <a:t>ningún autor explica la </a:t>
            </a:r>
            <a:endParaRPr lang="es-ES" dirty="0"/>
          </a:p>
          <a:p>
            <a:pPr marL="85725" indent="23813">
              <a:buNone/>
            </a:pPr>
            <a:r>
              <a:rPr lang="es-ES" dirty="0" smtClean="0"/>
              <a:t>cognición del profesor de matemáticas desde   la perspectiva del Conocimiento Didáctico del Contenido </a:t>
            </a:r>
            <a:endParaRPr lang="es-MX" dirty="0" smtClean="0"/>
          </a:p>
          <a:p>
            <a:pPr>
              <a:buNone/>
            </a:pPr>
            <a:endParaRPr lang="es-ES" dirty="0"/>
          </a:p>
        </p:txBody>
      </p:sp>
      <p:grpSp>
        <p:nvGrpSpPr>
          <p:cNvPr id="4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1196752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6732240" y="0"/>
            <a:ext cx="2411760" cy="523220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/>
              <a:t>EJEMPLOS</a:t>
            </a:r>
            <a:endParaRPr lang="es-MX" sz="2800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539552" y="4441863"/>
            <a:ext cx="47268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0070C0"/>
                </a:solidFill>
              </a:rPr>
              <a:t>Construir el argumento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0070C0"/>
                </a:solidFill>
              </a:rPr>
              <a:t>Situación que desconcierta </a:t>
            </a:r>
            <a:endParaRPr lang="es-MX" sz="2400" dirty="0">
              <a:solidFill>
                <a:srgbClr val="0070C0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5224017" y="4453661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i="1" dirty="0" smtClean="0">
                <a:solidFill>
                  <a:srgbClr val="FF0000"/>
                </a:solidFill>
              </a:rPr>
              <a:t>Nadie la proporcionó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0192" y="982558"/>
            <a:ext cx="2469557" cy="1751507"/>
          </a:xfrm>
          <a:prstGeom prst="rect">
            <a:avLst/>
          </a:prstGeom>
        </p:spPr>
      </p:pic>
      <p:sp>
        <p:nvSpPr>
          <p:cNvPr id="16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217469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Pregunta de investigación </a:t>
            </a:r>
            <a:endParaRPr lang="es-ES" dirty="0"/>
          </a:p>
        </p:txBody>
      </p:sp>
      <p:grpSp>
        <p:nvGrpSpPr>
          <p:cNvPr id="4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1196752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Diagrama 14"/>
          <p:cNvGraphicFramePr/>
          <p:nvPr>
            <p:extLst>
              <p:ext uri="{D42A27DB-BD31-4B8C-83A1-F6EECF244321}">
                <p14:modId xmlns:p14="http://schemas.microsoft.com/office/powerpoint/2010/main" val="278467186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6" name="Elipse 15"/>
          <p:cNvSpPr/>
          <p:nvPr/>
        </p:nvSpPr>
        <p:spPr>
          <a:xfrm>
            <a:off x="2177752" y="2446160"/>
            <a:ext cx="1080120" cy="100811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Elipse 18"/>
          <p:cNvSpPr/>
          <p:nvPr/>
        </p:nvSpPr>
        <p:spPr>
          <a:xfrm>
            <a:off x="3648236" y="1156184"/>
            <a:ext cx="1080120" cy="100811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Elipse 19"/>
          <p:cNvSpPr/>
          <p:nvPr/>
        </p:nvSpPr>
        <p:spPr>
          <a:xfrm>
            <a:off x="1644352" y="2088531"/>
            <a:ext cx="1080120" cy="100811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Elipse 20"/>
          <p:cNvSpPr/>
          <p:nvPr/>
        </p:nvSpPr>
        <p:spPr>
          <a:xfrm>
            <a:off x="323528" y="1916832"/>
            <a:ext cx="1080120" cy="100811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Elipse 21"/>
          <p:cNvSpPr/>
          <p:nvPr/>
        </p:nvSpPr>
        <p:spPr>
          <a:xfrm>
            <a:off x="5652120" y="1196752"/>
            <a:ext cx="1080120" cy="100811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Elipse 22"/>
          <p:cNvSpPr/>
          <p:nvPr/>
        </p:nvSpPr>
        <p:spPr>
          <a:xfrm>
            <a:off x="2220416" y="1247455"/>
            <a:ext cx="1080120" cy="1008112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/>
          <p:cNvSpPr/>
          <p:nvPr/>
        </p:nvSpPr>
        <p:spPr>
          <a:xfrm>
            <a:off x="6266520" y="1475656"/>
            <a:ext cx="1080120" cy="1008112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403626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dirty="0" smtClean="0"/>
              <a:t>Punto de partida</a:t>
            </a:r>
            <a:endParaRPr lang="es-ES" dirty="0"/>
          </a:p>
        </p:txBody>
      </p:sp>
      <p:grpSp>
        <p:nvGrpSpPr>
          <p:cNvPr id="3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1 CuadroTexto"/>
          <p:cNvSpPr txBox="1"/>
          <p:nvPr/>
        </p:nvSpPr>
        <p:spPr>
          <a:xfrm>
            <a:off x="1799692" y="1196752"/>
            <a:ext cx="57606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3600" dirty="0"/>
          </a:p>
          <a:p>
            <a:pPr algn="ctr"/>
            <a:r>
              <a:rPr lang="es-MX" sz="3600" dirty="0" smtClean="0">
                <a:solidFill>
                  <a:srgbClr val="7030A0"/>
                </a:solidFill>
              </a:rPr>
              <a:t>¿cómo saber si lo que quiero investigar realmente debe hacerse científicamente?</a:t>
            </a:r>
            <a:endParaRPr lang="es-MX" sz="3600" dirty="0">
              <a:solidFill>
                <a:srgbClr val="7030A0"/>
              </a:solidFill>
            </a:endParaRPr>
          </a:p>
        </p:txBody>
      </p:sp>
      <p:sp>
        <p:nvSpPr>
          <p:cNvPr id="13" name="2 Elipse"/>
          <p:cNvSpPr/>
          <p:nvPr/>
        </p:nvSpPr>
        <p:spPr>
          <a:xfrm>
            <a:off x="2699792" y="3212976"/>
            <a:ext cx="4032448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9636"/>
            <a:ext cx="2231603" cy="2014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CuadroTexto 2"/>
          <p:cNvSpPr txBox="1">
            <a:spLocks noChangeArrowheads="1"/>
          </p:cNvSpPr>
          <p:nvPr/>
        </p:nvSpPr>
        <p:spPr bwMode="auto">
          <a:xfrm>
            <a:off x="4360863" y="1196975"/>
            <a:ext cx="4103687" cy="522288"/>
          </a:xfrm>
          <a:prstGeom prst="rect">
            <a:avLst/>
          </a:prstGeom>
          <a:solidFill>
            <a:srgbClr val="FFC00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2800">
                <a:solidFill>
                  <a:schemeClr val="tx1"/>
                </a:solidFill>
              </a:rPr>
              <a:t>Lo inobservable</a:t>
            </a:r>
          </a:p>
        </p:txBody>
      </p:sp>
      <p:sp>
        <p:nvSpPr>
          <p:cNvPr id="15364" name="CuadroTexto 4"/>
          <p:cNvSpPr txBox="1">
            <a:spLocks noChangeArrowheads="1"/>
          </p:cNvSpPr>
          <p:nvPr/>
        </p:nvSpPr>
        <p:spPr bwMode="auto">
          <a:xfrm>
            <a:off x="680244" y="2310049"/>
            <a:ext cx="2727325" cy="954087"/>
          </a:xfrm>
          <a:prstGeom prst="rect">
            <a:avLst/>
          </a:prstGeom>
          <a:solidFill>
            <a:srgbClr val="FFC00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2800">
                <a:solidFill>
                  <a:schemeClr val="tx1"/>
                </a:solidFill>
              </a:rPr>
              <a:t>Ruptura epistemológica</a:t>
            </a:r>
          </a:p>
        </p:txBody>
      </p:sp>
      <p:sp>
        <p:nvSpPr>
          <p:cNvPr id="6" name="Flecha abajo 5"/>
          <p:cNvSpPr/>
          <p:nvPr/>
        </p:nvSpPr>
        <p:spPr>
          <a:xfrm>
            <a:off x="6227763" y="1792288"/>
            <a:ext cx="431800" cy="55721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sp>
        <p:nvSpPr>
          <p:cNvPr id="15366" name="CuadroTexto 6"/>
          <p:cNvSpPr txBox="1">
            <a:spLocks noChangeArrowheads="1"/>
          </p:cNvSpPr>
          <p:nvPr/>
        </p:nvSpPr>
        <p:spPr bwMode="auto">
          <a:xfrm>
            <a:off x="4086621" y="2355850"/>
            <a:ext cx="4652169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s-MX" altLang="es-MX" sz="2000" dirty="0">
                <a:solidFill>
                  <a:schemeClr val="tx1"/>
                </a:solidFill>
              </a:rPr>
              <a:t>¿qué significa?</a:t>
            </a:r>
          </a:p>
          <a:p>
            <a:pPr algn="ctr">
              <a:spcBef>
                <a:spcPct val="0"/>
              </a:spcBef>
            </a:pPr>
            <a:r>
              <a:rPr lang="es-MX" altLang="es-MX" sz="2000" dirty="0">
                <a:solidFill>
                  <a:schemeClr val="tx1"/>
                </a:solidFill>
              </a:rPr>
              <a:t>¿cómo logro descubrirlo?</a:t>
            </a:r>
          </a:p>
          <a:p>
            <a:pPr algn="ctr">
              <a:spcBef>
                <a:spcPct val="0"/>
              </a:spcBef>
            </a:pPr>
            <a:r>
              <a:rPr lang="es-MX" altLang="es-MX" sz="2000" dirty="0">
                <a:solidFill>
                  <a:schemeClr val="tx1"/>
                </a:solidFill>
              </a:rPr>
              <a:t>¿cómo me doy cuenta que lo encontré?</a:t>
            </a:r>
          </a:p>
          <a:p>
            <a:pPr algn="ctr">
              <a:spcBef>
                <a:spcPct val="0"/>
              </a:spcBef>
            </a:pPr>
            <a:r>
              <a:rPr lang="es-MX" altLang="es-MX" sz="2000" dirty="0">
                <a:solidFill>
                  <a:schemeClr val="tx1"/>
                </a:solidFill>
              </a:rPr>
              <a:t>¿en qué me debo fijar para identificarlo o describirlo?</a:t>
            </a:r>
          </a:p>
        </p:txBody>
      </p:sp>
      <p:sp>
        <p:nvSpPr>
          <p:cNvPr id="15367" name="CuadroTexto 7"/>
          <p:cNvSpPr txBox="1">
            <a:spLocks noChangeArrowheads="1"/>
          </p:cNvSpPr>
          <p:nvPr/>
        </p:nvSpPr>
        <p:spPr bwMode="auto">
          <a:xfrm>
            <a:off x="680244" y="3349568"/>
            <a:ext cx="272732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s-MX" altLang="es-MX" sz="2000" dirty="0">
                <a:solidFill>
                  <a:schemeClr val="tx1"/>
                </a:solidFill>
              </a:rPr>
              <a:t>¿en qué consiste? </a:t>
            </a:r>
          </a:p>
          <a:p>
            <a:pPr algn="ctr">
              <a:spcBef>
                <a:spcPct val="0"/>
              </a:spcBef>
            </a:pPr>
            <a:r>
              <a:rPr lang="es-MX" altLang="es-MX" sz="2000" dirty="0">
                <a:solidFill>
                  <a:schemeClr val="tx1"/>
                </a:solidFill>
              </a:rPr>
              <a:t>¿qué implica?</a:t>
            </a:r>
          </a:p>
          <a:p>
            <a:pPr algn="ctr">
              <a:spcBef>
                <a:spcPct val="0"/>
              </a:spcBef>
            </a:pPr>
            <a:r>
              <a:rPr lang="es-MX" altLang="es-MX" sz="2000" dirty="0">
                <a:solidFill>
                  <a:schemeClr val="tx1"/>
                </a:solidFill>
              </a:rPr>
              <a:t>¿qué proceso seguir?</a:t>
            </a:r>
          </a:p>
          <a:p>
            <a:pPr algn="ctr">
              <a:spcBef>
                <a:spcPct val="0"/>
              </a:spcBef>
            </a:pPr>
            <a:r>
              <a:rPr lang="es-MX" altLang="es-MX" sz="2000" dirty="0">
                <a:solidFill>
                  <a:schemeClr val="tx1"/>
                </a:solidFill>
              </a:rPr>
              <a:t>¿cómo saber que he logrado una RE?</a:t>
            </a:r>
          </a:p>
        </p:txBody>
      </p:sp>
      <p:sp>
        <p:nvSpPr>
          <p:cNvPr id="15368" name="Marcador de número de diapositiva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5168B04-5329-4933-8C43-66DE75A7E690}" type="slidenum">
              <a:rPr lang="es-MX" altLang="es-MX" smtClean="0">
                <a:solidFill>
                  <a:srgbClr val="000066"/>
                </a:solidFill>
                <a:latin typeface="Times New Roman" panose="02020603050405020304" pitchFamily="18" charset="0"/>
              </a:rPr>
              <a:pPr/>
              <a:t>20</a:t>
            </a:fld>
            <a:endParaRPr lang="es-MX" altLang="es-MX" smtClean="0">
              <a:solidFill>
                <a:srgbClr val="000066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0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11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12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14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251845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uadroTexto 3"/>
          <p:cNvSpPr txBox="1">
            <a:spLocks noChangeArrowheads="1"/>
          </p:cNvSpPr>
          <p:nvPr/>
        </p:nvSpPr>
        <p:spPr bwMode="auto">
          <a:xfrm>
            <a:off x="0" y="115888"/>
            <a:ext cx="611188" cy="431006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MX" altLang="es-MX">
                <a:solidFill>
                  <a:schemeClr val="bg1"/>
                </a:solidFill>
              </a:rPr>
              <a:t>P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MX" altLang="es-MX">
                <a:solidFill>
                  <a:schemeClr val="bg1"/>
                </a:solidFill>
              </a:rPr>
              <a:t>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MX" altLang="es-MX">
                <a:solidFill>
                  <a:schemeClr val="bg1"/>
                </a:solidFill>
              </a:rPr>
              <a:t>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MX" altLang="es-MX">
                <a:solidFill>
                  <a:schemeClr val="bg1"/>
                </a:solidFill>
              </a:rPr>
              <a:t>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MX" altLang="es-MX">
                <a:solidFill>
                  <a:schemeClr val="bg1"/>
                </a:solidFill>
              </a:rPr>
              <a:t>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MX" altLang="es-MX">
                <a:solidFill>
                  <a:schemeClr val="bg1"/>
                </a:solidFill>
              </a:rPr>
              <a:t>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MX" altLang="es-MX">
                <a:solidFill>
                  <a:schemeClr val="bg1"/>
                </a:solidFill>
              </a:rPr>
              <a:t>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MX" altLang="es-MX">
                <a:solidFill>
                  <a:schemeClr val="bg1"/>
                </a:solidFill>
              </a:rPr>
              <a:t>A</a:t>
            </a:r>
          </a:p>
          <a:p>
            <a:pPr>
              <a:spcBef>
                <a:spcPct val="0"/>
              </a:spcBef>
              <a:buFontTx/>
              <a:buNone/>
            </a:pPr>
            <a:endParaRPr lang="es-MX" altLang="es-MX" sz="1800">
              <a:solidFill>
                <a:schemeClr val="bg1"/>
              </a:solidFill>
            </a:endParaRPr>
          </a:p>
        </p:txBody>
      </p:sp>
      <p:sp>
        <p:nvSpPr>
          <p:cNvPr id="14339" name="CuadroTexto 4"/>
          <p:cNvSpPr txBox="1">
            <a:spLocks noChangeArrowheads="1"/>
          </p:cNvSpPr>
          <p:nvPr/>
        </p:nvSpPr>
        <p:spPr bwMode="auto">
          <a:xfrm>
            <a:off x="900113" y="488950"/>
            <a:ext cx="2016125" cy="923925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1800">
                <a:solidFill>
                  <a:schemeClr val="tx1"/>
                </a:solidFill>
              </a:rPr>
              <a:t>Situaciones problemáticas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1800">
                <a:solidFill>
                  <a:srgbClr val="FF0000"/>
                </a:solidFill>
              </a:rPr>
              <a:t>(empíricas)</a:t>
            </a:r>
          </a:p>
        </p:txBody>
      </p:sp>
      <p:cxnSp>
        <p:nvCxnSpPr>
          <p:cNvPr id="7" name="Conector recto de flecha 6"/>
          <p:cNvCxnSpPr/>
          <p:nvPr/>
        </p:nvCxnSpPr>
        <p:spPr>
          <a:xfrm>
            <a:off x="2987675" y="908050"/>
            <a:ext cx="1296988" cy="0"/>
          </a:xfrm>
          <a:prstGeom prst="straightConnector1">
            <a:avLst/>
          </a:prstGeom>
          <a:ln w="5715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1" name="CuadroTexto 8"/>
          <p:cNvSpPr txBox="1">
            <a:spLocks noChangeArrowheads="1"/>
          </p:cNvSpPr>
          <p:nvPr/>
        </p:nvSpPr>
        <p:spPr bwMode="auto">
          <a:xfrm>
            <a:off x="4284663" y="260350"/>
            <a:ext cx="2016125" cy="1200150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1800">
                <a:solidFill>
                  <a:schemeClr val="tx1"/>
                </a:solidFill>
              </a:rPr>
              <a:t>Reflexión ontológica y epistemológica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1800">
                <a:solidFill>
                  <a:srgbClr val="FF0000"/>
                </a:solidFill>
              </a:rPr>
              <a:t>(concepto)</a:t>
            </a:r>
          </a:p>
        </p:txBody>
      </p:sp>
      <p:cxnSp>
        <p:nvCxnSpPr>
          <p:cNvPr id="10" name="Conector recto de flecha 9"/>
          <p:cNvCxnSpPr>
            <a:stCxn id="14341" idx="2"/>
          </p:cNvCxnSpPr>
          <p:nvPr/>
        </p:nvCxnSpPr>
        <p:spPr>
          <a:xfrm>
            <a:off x="5292725" y="1460500"/>
            <a:ext cx="0" cy="60007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3" name="CuadroTexto 12"/>
          <p:cNvSpPr txBox="1">
            <a:spLocks noChangeArrowheads="1"/>
          </p:cNvSpPr>
          <p:nvPr/>
        </p:nvSpPr>
        <p:spPr bwMode="auto">
          <a:xfrm>
            <a:off x="4140200" y="2084388"/>
            <a:ext cx="2303463" cy="461962"/>
          </a:xfrm>
          <a:prstGeom prst="rect">
            <a:avLst/>
          </a:prstGeom>
          <a:solidFill>
            <a:srgbClr val="FFC00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2400">
                <a:solidFill>
                  <a:schemeClr val="tx1"/>
                </a:solidFill>
              </a:rPr>
              <a:t>Compenetrarse</a:t>
            </a:r>
            <a:endParaRPr lang="es-MX" altLang="es-MX" sz="2400">
              <a:solidFill>
                <a:srgbClr val="FF0000"/>
              </a:solidFill>
            </a:endParaRPr>
          </a:p>
        </p:txBody>
      </p:sp>
      <p:sp>
        <p:nvSpPr>
          <p:cNvPr id="14344" name="CuadroTexto 11"/>
          <p:cNvSpPr txBox="1">
            <a:spLocks noChangeArrowheads="1"/>
          </p:cNvSpPr>
          <p:nvPr/>
        </p:nvSpPr>
        <p:spPr bwMode="auto">
          <a:xfrm>
            <a:off x="6948488" y="987425"/>
            <a:ext cx="2195512" cy="2586038"/>
          </a:xfrm>
          <a:prstGeom prst="rect">
            <a:avLst/>
          </a:prstGeom>
          <a:solidFill>
            <a:srgbClr val="00B0F0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85725" indent="-85725">
              <a:spcBef>
                <a:spcPct val="20000"/>
              </a:spcBef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MX" altLang="es-MX" sz="1800">
                <a:solidFill>
                  <a:schemeClr val="tx1"/>
                </a:solidFill>
              </a:rPr>
              <a:t>. Diferentes usos y significados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MX" altLang="es-MX" sz="1800">
                <a:solidFill>
                  <a:schemeClr val="tx1"/>
                </a:solidFill>
              </a:rPr>
              <a:t>. Análisis crítico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MX" altLang="es-MX" sz="1800">
                <a:solidFill>
                  <a:schemeClr val="tx1"/>
                </a:solidFill>
              </a:rPr>
              <a:t>. Dimensiones de análisis y priorización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MX" altLang="es-MX" sz="1800">
                <a:solidFill>
                  <a:schemeClr val="tx1"/>
                </a:solidFill>
              </a:rPr>
              <a:t>. Amplitud (alcances y limitaciones)</a:t>
            </a:r>
          </a:p>
        </p:txBody>
      </p:sp>
      <p:sp>
        <p:nvSpPr>
          <p:cNvPr id="14345" name="CuadroTexto 13"/>
          <p:cNvSpPr txBox="1">
            <a:spLocks noChangeArrowheads="1"/>
          </p:cNvSpPr>
          <p:nvPr/>
        </p:nvSpPr>
        <p:spPr bwMode="auto">
          <a:xfrm>
            <a:off x="7080250" y="115888"/>
            <a:ext cx="1800225" cy="373062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1800">
                <a:solidFill>
                  <a:srgbClr val="0070C0"/>
                </a:solidFill>
              </a:rPr>
              <a:t>CONCEPTO</a:t>
            </a:r>
          </a:p>
        </p:txBody>
      </p:sp>
      <p:sp>
        <p:nvSpPr>
          <p:cNvPr id="15" name="Abrir llave 14"/>
          <p:cNvSpPr/>
          <p:nvPr/>
        </p:nvSpPr>
        <p:spPr>
          <a:xfrm>
            <a:off x="6443663" y="860425"/>
            <a:ext cx="649287" cy="2928938"/>
          </a:xfrm>
          <a:prstGeom prst="leftBrac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sp>
        <p:nvSpPr>
          <p:cNvPr id="16" name="Flecha abajo 15"/>
          <p:cNvSpPr/>
          <p:nvPr/>
        </p:nvSpPr>
        <p:spPr>
          <a:xfrm>
            <a:off x="7812088" y="561975"/>
            <a:ext cx="431800" cy="419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cxnSp>
        <p:nvCxnSpPr>
          <p:cNvPr id="18" name="Conector recto de flecha 17"/>
          <p:cNvCxnSpPr/>
          <p:nvPr/>
        </p:nvCxnSpPr>
        <p:spPr>
          <a:xfrm>
            <a:off x="1835150" y="1484313"/>
            <a:ext cx="0" cy="60007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9" name="CuadroTexto 18"/>
          <p:cNvSpPr txBox="1">
            <a:spLocks noChangeArrowheads="1"/>
          </p:cNvSpPr>
          <p:nvPr/>
        </p:nvSpPr>
        <p:spPr bwMode="auto">
          <a:xfrm>
            <a:off x="827088" y="2073275"/>
            <a:ext cx="2016125" cy="369888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1800">
                <a:solidFill>
                  <a:schemeClr val="tx1"/>
                </a:solidFill>
              </a:rPr>
              <a:t>¿y qué?</a:t>
            </a:r>
            <a:endParaRPr lang="es-MX" altLang="es-MX" sz="1800">
              <a:solidFill>
                <a:srgbClr val="FF0000"/>
              </a:solidFill>
            </a:endParaRPr>
          </a:p>
        </p:txBody>
      </p:sp>
      <p:sp>
        <p:nvSpPr>
          <p:cNvPr id="20" name="Flecha abajo 19"/>
          <p:cNvSpPr/>
          <p:nvPr/>
        </p:nvSpPr>
        <p:spPr>
          <a:xfrm>
            <a:off x="7812088" y="3657600"/>
            <a:ext cx="431800" cy="419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sp>
        <p:nvSpPr>
          <p:cNvPr id="17" name="CuadroTexto 16"/>
          <p:cNvSpPr txBox="1"/>
          <p:nvPr/>
        </p:nvSpPr>
        <p:spPr>
          <a:xfrm>
            <a:off x="6913563" y="4160838"/>
            <a:ext cx="2195512" cy="12001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MX" dirty="0"/>
              <a:t>Asumir y decidir lo más relevantes </a:t>
            </a:r>
            <a:r>
              <a:rPr lang="es-MX" dirty="0">
                <a:solidFill>
                  <a:srgbClr val="FF0000"/>
                </a:solidFill>
              </a:rPr>
              <a:t>(para formular el problema)</a:t>
            </a:r>
          </a:p>
        </p:txBody>
      </p:sp>
      <p:cxnSp>
        <p:nvCxnSpPr>
          <p:cNvPr id="22" name="Conector recto 21"/>
          <p:cNvCxnSpPr>
            <a:stCxn id="14349" idx="2"/>
          </p:cNvCxnSpPr>
          <p:nvPr/>
        </p:nvCxnSpPr>
        <p:spPr>
          <a:xfrm>
            <a:off x="1835150" y="2443163"/>
            <a:ext cx="0" cy="301625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>
            <a:off x="5292725" y="2552700"/>
            <a:ext cx="0" cy="1920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1835150" y="2751138"/>
            <a:ext cx="3457575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/>
          <p:nvPr/>
        </p:nvCxnSpPr>
        <p:spPr>
          <a:xfrm flipH="1">
            <a:off x="3492500" y="2751138"/>
            <a:ext cx="6350" cy="103822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6" name="CuadroTexto 28"/>
          <p:cNvSpPr txBox="1">
            <a:spLocks noChangeArrowheads="1"/>
          </p:cNvSpPr>
          <p:nvPr/>
        </p:nvSpPr>
        <p:spPr bwMode="auto">
          <a:xfrm>
            <a:off x="1187450" y="3860800"/>
            <a:ext cx="4608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1800" b="1">
                <a:solidFill>
                  <a:srgbClr val="FF0000"/>
                </a:solidFill>
              </a:rPr>
              <a:t>¿Cuál es el problema de investigación?</a:t>
            </a:r>
          </a:p>
        </p:txBody>
      </p:sp>
      <p:sp>
        <p:nvSpPr>
          <p:cNvPr id="30" name="Rectángulo redondeado 29"/>
          <p:cNvSpPr/>
          <p:nvPr/>
        </p:nvSpPr>
        <p:spPr>
          <a:xfrm>
            <a:off x="900113" y="3789363"/>
            <a:ext cx="5256212" cy="636587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cxnSp>
        <p:nvCxnSpPr>
          <p:cNvPr id="32" name="Conector recto de flecha 31"/>
          <p:cNvCxnSpPr/>
          <p:nvPr/>
        </p:nvCxnSpPr>
        <p:spPr>
          <a:xfrm>
            <a:off x="3492500" y="4400550"/>
            <a:ext cx="0" cy="39687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9" name="CuadroTexto 32"/>
          <p:cNvSpPr txBox="1">
            <a:spLocks noChangeArrowheads="1"/>
          </p:cNvSpPr>
          <p:nvPr/>
        </p:nvSpPr>
        <p:spPr bwMode="auto">
          <a:xfrm>
            <a:off x="2598738" y="4868863"/>
            <a:ext cx="18002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1800" b="1">
                <a:solidFill>
                  <a:schemeClr val="tx1"/>
                </a:solidFill>
              </a:rPr>
              <a:t>Pregunta de investigación</a:t>
            </a:r>
          </a:p>
        </p:txBody>
      </p:sp>
      <p:sp>
        <p:nvSpPr>
          <p:cNvPr id="34" name="Elipse 33"/>
          <p:cNvSpPr/>
          <p:nvPr/>
        </p:nvSpPr>
        <p:spPr>
          <a:xfrm>
            <a:off x="2268538" y="4797425"/>
            <a:ext cx="2447925" cy="93503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cxnSp>
        <p:nvCxnSpPr>
          <p:cNvPr id="36" name="Conector recto de flecha 35"/>
          <p:cNvCxnSpPr/>
          <p:nvPr/>
        </p:nvCxnSpPr>
        <p:spPr>
          <a:xfrm flipH="1">
            <a:off x="1476375" y="5300663"/>
            <a:ext cx="792163" cy="455612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uadroTexto 37"/>
          <p:cNvSpPr txBox="1"/>
          <p:nvPr/>
        </p:nvSpPr>
        <p:spPr>
          <a:xfrm>
            <a:off x="468313" y="5805488"/>
            <a:ext cx="1943100" cy="9223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00206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MX" dirty="0"/>
              <a:t>Verdadero problema de investigación</a:t>
            </a:r>
          </a:p>
        </p:txBody>
      </p:sp>
      <p:cxnSp>
        <p:nvCxnSpPr>
          <p:cNvPr id="43" name="Conector recto de flecha 42"/>
          <p:cNvCxnSpPr/>
          <p:nvPr/>
        </p:nvCxnSpPr>
        <p:spPr>
          <a:xfrm>
            <a:off x="4716463" y="5283200"/>
            <a:ext cx="431800" cy="17463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364" name="Grupo 45"/>
          <p:cNvGrpSpPr>
            <a:grpSpLocks/>
          </p:cNvGrpSpPr>
          <p:nvPr/>
        </p:nvGrpSpPr>
        <p:grpSpPr bwMode="auto">
          <a:xfrm>
            <a:off x="5040313" y="4556125"/>
            <a:ext cx="1835150" cy="1249363"/>
            <a:chOff x="5040052" y="4509120"/>
            <a:chExt cx="1836204" cy="1248409"/>
          </a:xfrm>
        </p:grpSpPr>
        <p:sp>
          <p:nvSpPr>
            <p:cNvPr id="45" name="Nube 44"/>
            <p:cNvSpPr/>
            <p:nvPr/>
          </p:nvSpPr>
          <p:spPr>
            <a:xfrm>
              <a:off x="5040052" y="4509120"/>
              <a:ext cx="1836204" cy="1248409"/>
            </a:xfrm>
            <a:prstGeom prst="cloud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MX"/>
            </a:p>
          </p:txBody>
        </p:sp>
        <p:sp>
          <p:nvSpPr>
            <p:cNvPr id="14373" name="CuadroTexto 43"/>
            <p:cNvSpPr txBox="1">
              <a:spLocks noChangeArrowheads="1"/>
            </p:cNvSpPr>
            <p:nvPr/>
          </p:nvSpPr>
          <p:spPr bwMode="auto">
            <a:xfrm>
              <a:off x="5207991" y="4792218"/>
              <a:ext cx="151216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00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00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66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MX" altLang="es-MX" sz="1800" b="1">
                  <a:solidFill>
                    <a:srgbClr val="C00000"/>
                  </a:solidFill>
                </a:rPr>
                <a:t>No hay problema</a:t>
              </a:r>
            </a:p>
          </p:txBody>
        </p:sp>
      </p:grpSp>
      <p:cxnSp>
        <p:nvCxnSpPr>
          <p:cNvPr id="48" name="Conector recto de flecha 47"/>
          <p:cNvCxnSpPr/>
          <p:nvPr/>
        </p:nvCxnSpPr>
        <p:spPr>
          <a:xfrm flipH="1">
            <a:off x="4716463" y="5580063"/>
            <a:ext cx="576262" cy="512762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/>
          <p:cNvCxnSpPr/>
          <p:nvPr/>
        </p:nvCxnSpPr>
        <p:spPr>
          <a:xfrm>
            <a:off x="6280150" y="5580063"/>
            <a:ext cx="668338" cy="512762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67" name="CuadroTexto 50"/>
          <p:cNvSpPr txBox="1">
            <a:spLocks noChangeArrowheads="1"/>
          </p:cNvSpPr>
          <p:nvPr/>
        </p:nvSpPr>
        <p:spPr bwMode="auto">
          <a:xfrm>
            <a:off x="3779838" y="6092825"/>
            <a:ext cx="18716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1800" b="1" i="1">
                <a:solidFill>
                  <a:srgbClr val="00B0F0"/>
                </a:solidFill>
              </a:rPr>
              <a:t>Planteamiento equivocado</a:t>
            </a:r>
          </a:p>
        </p:txBody>
      </p:sp>
      <p:sp>
        <p:nvSpPr>
          <p:cNvPr id="14368" name="CuadroTexto 52"/>
          <p:cNvSpPr txBox="1">
            <a:spLocks noChangeArrowheads="1"/>
          </p:cNvSpPr>
          <p:nvPr/>
        </p:nvSpPr>
        <p:spPr bwMode="auto">
          <a:xfrm>
            <a:off x="6948488" y="6092825"/>
            <a:ext cx="1871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1800" b="1" i="1">
                <a:solidFill>
                  <a:srgbClr val="00B0F0"/>
                </a:solidFill>
              </a:rPr>
              <a:t>Falso problema</a:t>
            </a:r>
          </a:p>
        </p:txBody>
      </p:sp>
      <p:sp>
        <p:nvSpPr>
          <p:cNvPr id="14369" name="CuadroTexto 56"/>
          <p:cNvSpPr txBox="1">
            <a:spLocks noChangeArrowheads="1"/>
          </p:cNvSpPr>
          <p:nvPr/>
        </p:nvSpPr>
        <p:spPr bwMode="auto">
          <a:xfrm>
            <a:off x="3851275" y="2997200"/>
            <a:ext cx="2835275" cy="368300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MX" altLang="es-MX" sz="1800" b="1">
                <a:solidFill>
                  <a:schemeClr val="tx1"/>
                </a:solidFill>
              </a:rPr>
              <a:t>Ruptura epistemológica</a:t>
            </a:r>
          </a:p>
        </p:txBody>
      </p:sp>
      <p:cxnSp>
        <p:nvCxnSpPr>
          <p:cNvPr id="59" name="Conector recto 58"/>
          <p:cNvCxnSpPr/>
          <p:nvPr/>
        </p:nvCxnSpPr>
        <p:spPr>
          <a:xfrm>
            <a:off x="5292725" y="2695575"/>
            <a:ext cx="0" cy="301625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71" name="Marcador de número de diapositiva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7B17414-5673-4DC5-A9AF-A8A5834664E7}" type="slidenum">
              <a:rPr lang="es-MX" altLang="es-MX" smtClean="0">
                <a:solidFill>
                  <a:srgbClr val="000066"/>
                </a:solidFill>
                <a:latin typeface="Times New Roman" panose="02020603050405020304" pitchFamily="18" charset="0"/>
              </a:rPr>
              <a:pPr/>
              <a:t>21</a:t>
            </a:fld>
            <a:endParaRPr lang="es-MX" altLang="es-MX" smtClean="0">
              <a:solidFill>
                <a:srgbClr val="000066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08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Cuestiones críticas</a:t>
            </a:r>
            <a:endParaRPr lang="es-ES" dirty="0"/>
          </a:p>
        </p:txBody>
      </p:sp>
      <p:grpSp>
        <p:nvGrpSpPr>
          <p:cNvPr id="3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1196752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s-ES" dirty="0" smtClean="0"/>
              <a:t>¿Qué, a quiénes y cómo leo?</a:t>
            </a:r>
          </a:p>
          <a:p>
            <a:pPr lvl="0"/>
            <a:r>
              <a:rPr lang="es-ES" dirty="0" smtClean="0"/>
              <a:t>¿Cómo me organizo?</a:t>
            </a:r>
          </a:p>
          <a:p>
            <a:pPr lvl="0"/>
            <a:r>
              <a:rPr lang="es-ES" dirty="0" smtClean="0"/>
              <a:t>¿En qué consiste mi disciplina? </a:t>
            </a:r>
          </a:p>
          <a:p>
            <a:pPr lvl="0"/>
            <a:r>
              <a:rPr lang="es-ES" dirty="0" smtClean="0"/>
              <a:t>¿Quién soy como investigador?</a:t>
            </a:r>
          </a:p>
          <a:p>
            <a:pPr lvl="0"/>
            <a:r>
              <a:rPr lang="es-ES" dirty="0" smtClean="0"/>
              <a:t>¿Qué situaciones problemáticas tengo?</a:t>
            </a:r>
          </a:p>
          <a:p>
            <a:pPr lvl="0"/>
            <a:r>
              <a:rPr lang="es-ES" dirty="0" smtClean="0"/>
              <a:t>¿Cómo articulo y relaciono las SP?</a:t>
            </a:r>
          </a:p>
          <a:p>
            <a:pPr lvl="0"/>
            <a:r>
              <a:rPr lang="es-ES" dirty="0" smtClean="0"/>
              <a:t>¿Cuántas preguntas he escrito?</a:t>
            </a:r>
          </a:p>
          <a:p>
            <a:pPr lvl="0"/>
            <a:r>
              <a:rPr lang="es-ES" dirty="0"/>
              <a:t>¿Qué aporta al conocimiento científico? </a:t>
            </a:r>
          </a:p>
          <a:p>
            <a:pPr lvl="0"/>
            <a:r>
              <a:rPr lang="es-ES" dirty="0"/>
              <a:t>¿Originalidad? (</a:t>
            </a:r>
            <a:r>
              <a:rPr lang="es-ES" i="1" dirty="0">
                <a:solidFill>
                  <a:srgbClr val="FF0000"/>
                </a:solidFill>
              </a:rPr>
              <a:t>una mirada no explorada</a:t>
            </a:r>
            <a:r>
              <a:rPr lang="es-ES" dirty="0"/>
              <a:t>)</a:t>
            </a:r>
          </a:p>
          <a:p>
            <a:pPr lvl="0"/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6300192" y="1139260"/>
            <a:ext cx="29523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solidFill>
                  <a:srgbClr val="FF0000"/>
                </a:solidFill>
              </a:rPr>
              <a:t>L </a:t>
            </a:r>
            <a:r>
              <a:rPr lang="es-MX" sz="3200" dirty="0" err="1" smtClean="0"/>
              <a:t>eer</a:t>
            </a:r>
            <a:endParaRPr lang="es-MX" sz="3200" dirty="0" smtClean="0"/>
          </a:p>
          <a:p>
            <a:r>
              <a:rPr lang="es-MX" sz="3200" b="1" dirty="0" smtClean="0">
                <a:solidFill>
                  <a:srgbClr val="FF0000"/>
                </a:solidFill>
              </a:rPr>
              <a:t>O </a:t>
            </a:r>
            <a:r>
              <a:rPr lang="es-MX" sz="3200" dirty="0" err="1" smtClean="0"/>
              <a:t>rden</a:t>
            </a:r>
            <a:endParaRPr lang="es-MX" sz="3200" dirty="0" smtClean="0"/>
          </a:p>
          <a:p>
            <a:r>
              <a:rPr lang="es-MX" sz="3200" b="1" dirty="0" smtClean="0">
                <a:solidFill>
                  <a:srgbClr val="FF0000"/>
                </a:solidFill>
              </a:rPr>
              <a:t>D </a:t>
            </a:r>
            <a:r>
              <a:rPr lang="es-MX" sz="3200" dirty="0" err="1" smtClean="0"/>
              <a:t>isciplina</a:t>
            </a:r>
            <a:endParaRPr lang="es-MX" sz="3200" dirty="0"/>
          </a:p>
        </p:txBody>
      </p:sp>
      <p:sp>
        <p:nvSpPr>
          <p:cNvPr id="10" name="Rectángulo redondeado 9"/>
          <p:cNvSpPr/>
          <p:nvPr/>
        </p:nvSpPr>
        <p:spPr>
          <a:xfrm>
            <a:off x="6300192" y="1052736"/>
            <a:ext cx="504056" cy="172819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Conclusión</a:t>
            </a:r>
            <a:endParaRPr lang="es-ES" dirty="0"/>
          </a:p>
        </p:txBody>
      </p:sp>
      <p:grpSp>
        <p:nvGrpSpPr>
          <p:cNvPr id="3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1196752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s-ES" dirty="0" smtClean="0"/>
              <a:t>Requiere de la reflexión conceptual y teórica que hagamos, respecto de los significados a los conceptos o constructos </a:t>
            </a:r>
          </a:p>
          <a:p>
            <a:pPr lvl="0"/>
            <a:r>
              <a:rPr lang="es-ES" dirty="0" smtClean="0"/>
              <a:t>Una cuestión paradigmática, analizada primero desde el plano ontológico y epistemológico, previo al metodológico</a:t>
            </a:r>
          </a:p>
          <a:p>
            <a:pPr lvl="0"/>
            <a:r>
              <a:rPr lang="es-ES" dirty="0" smtClean="0"/>
              <a:t>Profundizar e ir “más allá” o “lo que está detrás” </a:t>
            </a:r>
          </a:p>
        </p:txBody>
      </p:sp>
      <p:sp>
        <p:nvSpPr>
          <p:cNvPr id="10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Varias.jp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20102758">
            <a:off x="2109424" y="1952331"/>
            <a:ext cx="4732823" cy="28396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323528" y="764704"/>
            <a:ext cx="8424936" cy="1593522"/>
          </a:xfrm>
        </p:spPr>
        <p:txBody>
          <a:bodyPr>
            <a:noAutofit/>
          </a:bodyPr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¿Cómo se genera un problema de investigación científica?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395536" y="3212976"/>
            <a:ext cx="8496944" cy="1934425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s-ES" sz="4000" b="1" dirty="0" smtClean="0">
                <a:solidFill>
                  <a:srgbClr val="002060"/>
                </a:solidFill>
              </a:rPr>
              <a:t>Jesús E. Pinto Sosa</a:t>
            </a:r>
          </a:p>
          <a:p>
            <a:pPr algn="ctr"/>
            <a:r>
              <a:rPr lang="es-MX" sz="2600" dirty="0" smtClean="0">
                <a:solidFill>
                  <a:schemeClr val="accent2">
                    <a:lumMod val="75000"/>
                  </a:schemeClr>
                </a:solidFill>
              </a:rPr>
              <a:t>Conferencia virtual dirigida a estudiantes de la </a:t>
            </a:r>
          </a:p>
          <a:p>
            <a:pPr algn="ctr"/>
            <a:r>
              <a:rPr lang="es-MX" sz="2600" dirty="0" smtClean="0">
                <a:solidFill>
                  <a:schemeClr val="accent2">
                    <a:lumMod val="75000"/>
                  </a:schemeClr>
                </a:solidFill>
              </a:rPr>
              <a:t>Universidad Pedagógica Nacional (Bogotá, Colombia)</a:t>
            </a:r>
          </a:p>
          <a:p>
            <a:pPr algn="ctr"/>
            <a:endParaRPr lang="es-MX" sz="2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s-MX" sz="2000" dirty="0" smtClean="0">
                <a:solidFill>
                  <a:schemeClr val="accent2">
                    <a:lumMod val="75000"/>
                  </a:schemeClr>
                </a:solidFill>
              </a:rPr>
              <a:t>24 de mayo de 2017</a:t>
            </a:r>
          </a:p>
          <a:p>
            <a:pPr algn="ctr"/>
            <a:endParaRPr lang="es-MX" sz="2000" dirty="0" smtClean="0">
              <a:solidFill>
                <a:srgbClr val="0070C0"/>
              </a:solidFill>
            </a:endParaRPr>
          </a:p>
          <a:p>
            <a:pPr algn="ctr"/>
            <a:r>
              <a:rPr lang="es-MX" sz="2000" dirty="0" smtClean="0">
                <a:solidFill>
                  <a:srgbClr val="0070C0"/>
                </a:solidFill>
              </a:rPr>
              <a:t>Mérida, Yucatán</a:t>
            </a:r>
          </a:p>
          <a:p>
            <a:pPr algn="ctr"/>
            <a:endParaRPr lang="es-ES" sz="2600" dirty="0">
              <a:solidFill>
                <a:srgbClr val="00B0F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95536" y="2204864"/>
            <a:ext cx="8280920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3" name="12 Grupo"/>
          <p:cNvGrpSpPr/>
          <p:nvPr/>
        </p:nvGrpSpPr>
        <p:grpSpPr>
          <a:xfrm>
            <a:off x="0" y="5373216"/>
            <a:ext cx="9144000" cy="1285111"/>
            <a:chOff x="0" y="5373216"/>
            <a:chExt cx="9144000" cy="1285111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5" cstate="print"/>
              <a:tile tx="0" ty="0" sx="100000" sy="100000" flip="none" algn="tl"/>
            </a:blipFill>
          </p:spPr>
        </p:pic>
        <p:sp>
          <p:nvSpPr>
            <p:cNvPr id="11" name="10 CuadroTexto"/>
            <p:cNvSpPr txBox="1"/>
            <p:nvPr/>
          </p:nvSpPr>
          <p:spPr>
            <a:xfrm>
              <a:off x="1763688" y="6381328"/>
              <a:ext cx="58326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200" dirty="0" smtClean="0">
                  <a:solidFill>
                    <a:schemeClr val="bg1"/>
                  </a:solidFill>
                </a:rPr>
                <a:t>© 2017. Jesús Pinto Sosa, psosa@correo.uady.mx </a:t>
              </a:r>
              <a:endParaRPr lang="es-E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11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88424" y="5661248"/>
            <a:ext cx="624608" cy="365125"/>
          </a:xfrm>
        </p:spPr>
        <p:txBody>
          <a:bodyPr/>
          <a:lstStyle/>
          <a:p>
            <a:fld id="{45292C34-3E5E-4BA5-AF54-F1601B144FB0}" type="slidenum">
              <a:rPr lang="es-ES" sz="1800" smtClean="0"/>
              <a:pPr/>
              <a:t>24</a:t>
            </a:fld>
            <a:endParaRPr lang="es-E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98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Problema de investigación</a:t>
            </a:r>
            <a:endParaRPr lang="es-ES" dirty="0"/>
          </a:p>
        </p:txBody>
      </p:sp>
      <p:grpSp>
        <p:nvGrpSpPr>
          <p:cNvPr id="3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980728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/>
          </p:cNvSpPr>
          <p:nvPr>
            <p:ph idx="1"/>
          </p:nvPr>
        </p:nvSpPr>
        <p:spPr>
          <a:xfrm>
            <a:off x="457200" y="1207293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smtClean="0"/>
              <a:t>  Es </a:t>
            </a:r>
            <a:r>
              <a:rPr lang="es-MX" u="sng" dirty="0"/>
              <a:t>una pregunta</a:t>
            </a:r>
            <a:r>
              <a:rPr lang="es-MX" dirty="0"/>
              <a:t> que establece una situación que requiere discusión, </a:t>
            </a:r>
            <a:r>
              <a:rPr lang="es-MX" dirty="0">
                <a:solidFill>
                  <a:srgbClr val="FF0000"/>
                </a:solidFill>
              </a:rPr>
              <a:t>investigación</a:t>
            </a:r>
            <a:r>
              <a:rPr lang="es-MX" dirty="0"/>
              <a:t>, una decisión, o una solución. Aunque esta definición global acarrea un significado que la mayoría de nosotros logra entender, resulta insatisfactoria para propósitos científicos, pues no está lo suficientemente </a:t>
            </a:r>
            <a:r>
              <a:rPr lang="es-MX" dirty="0" smtClean="0"/>
              <a:t>definida (</a:t>
            </a:r>
            <a:r>
              <a:rPr lang="es-MX" dirty="0" err="1" smtClean="0"/>
              <a:t>Kerlinger</a:t>
            </a:r>
            <a:r>
              <a:rPr lang="es-MX" dirty="0" smtClean="0"/>
              <a:t>, 1984)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10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24164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¿De qué depende?</a:t>
            </a:r>
            <a:endParaRPr lang="es-ES" dirty="0"/>
          </a:p>
        </p:txBody>
      </p:sp>
      <p:grpSp>
        <p:nvGrpSpPr>
          <p:cNvPr id="3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980728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/>
          </p:cNvSpPr>
          <p:nvPr>
            <p:ph idx="1"/>
          </p:nvPr>
        </p:nvSpPr>
        <p:spPr>
          <a:xfrm>
            <a:off x="457200" y="1207293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b="1" dirty="0" smtClean="0">
                <a:solidFill>
                  <a:srgbClr val="FF0000"/>
                </a:solidFill>
              </a:rPr>
              <a:t>Algunas fuentes:</a:t>
            </a:r>
          </a:p>
          <a:p>
            <a:r>
              <a:rPr lang="es-MX" dirty="0" smtClean="0"/>
              <a:t>Contexto</a:t>
            </a:r>
          </a:p>
          <a:p>
            <a:r>
              <a:rPr lang="es-MX" dirty="0" smtClean="0"/>
              <a:t>Literatura genérica y especializada</a:t>
            </a:r>
          </a:p>
          <a:p>
            <a:r>
              <a:rPr lang="es-MX" dirty="0" smtClean="0"/>
              <a:t>Interés y propósito del investigador </a:t>
            </a:r>
          </a:p>
          <a:p>
            <a:r>
              <a:rPr lang="es-MX" dirty="0" smtClean="0"/>
              <a:t>Experiencia </a:t>
            </a:r>
          </a:p>
          <a:p>
            <a:r>
              <a:rPr lang="es-MX" dirty="0" smtClean="0"/>
              <a:t>Observación de la realidad </a:t>
            </a:r>
          </a:p>
          <a:p>
            <a:r>
              <a:rPr lang="es-MX" dirty="0" smtClean="0"/>
              <a:t>Propuesta externa </a:t>
            </a:r>
          </a:p>
          <a:p>
            <a:r>
              <a:rPr lang="es-MX" dirty="0" smtClean="0"/>
              <a:t>Calidad de las fuentes </a:t>
            </a:r>
          </a:p>
          <a:p>
            <a:r>
              <a:rPr lang="es-MX" dirty="0" smtClean="0"/>
              <a:t>Búsqueda de la verdad y curiosidad insaciable por la ciencia (E. </a:t>
            </a:r>
            <a:r>
              <a:rPr lang="es-MX" dirty="0" err="1" smtClean="0"/>
              <a:t>Andereg</a:t>
            </a:r>
            <a:r>
              <a:rPr lang="es-MX" dirty="0" smtClean="0"/>
              <a:t>)</a:t>
            </a:r>
            <a:endParaRPr lang="es-ES" dirty="0"/>
          </a:p>
        </p:txBody>
      </p:sp>
      <p:sp>
        <p:nvSpPr>
          <p:cNvPr id="10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369434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9"/>
          <p:cNvGrpSpPr>
            <a:grpSpLocks/>
          </p:cNvGrpSpPr>
          <p:nvPr/>
        </p:nvGrpSpPr>
        <p:grpSpPr bwMode="auto">
          <a:xfrm>
            <a:off x="684213" y="116632"/>
            <a:ext cx="4887912" cy="830262"/>
            <a:chOff x="431" y="527"/>
            <a:chExt cx="2700" cy="523"/>
          </a:xfrm>
        </p:grpSpPr>
        <p:sp>
          <p:nvSpPr>
            <p:cNvPr id="20496" name="Text Box 6"/>
            <p:cNvSpPr txBox="1">
              <a:spLocks noChangeArrowheads="1"/>
            </p:cNvSpPr>
            <p:nvPr/>
          </p:nvSpPr>
          <p:spPr bwMode="auto">
            <a:xfrm>
              <a:off x="431" y="527"/>
              <a:ext cx="2585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MX" altLang="es-MX" sz="2400" b="1"/>
                <a:t>Pirámide de roles de los investigadores y expertos</a:t>
              </a:r>
              <a:endParaRPr lang="es-ES" altLang="es-MX" sz="2400" b="1"/>
            </a:p>
          </p:txBody>
        </p:sp>
        <p:sp>
          <p:nvSpPr>
            <p:cNvPr id="20497" name="Line 7"/>
            <p:cNvSpPr>
              <a:spLocks noChangeShapeType="1"/>
            </p:cNvSpPr>
            <p:nvPr/>
          </p:nvSpPr>
          <p:spPr bwMode="auto">
            <a:xfrm>
              <a:off x="500" y="1035"/>
              <a:ext cx="263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/>
            </a:p>
          </p:txBody>
        </p:sp>
      </p:grp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1042627223"/>
              </p:ext>
            </p:extLst>
          </p:nvPr>
        </p:nvGraphicFramePr>
        <p:xfrm>
          <a:off x="1524000" y="1216787"/>
          <a:ext cx="583408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484" name="8 CuadroTexto"/>
          <p:cNvSpPr txBox="1">
            <a:spLocks noChangeArrowheads="1"/>
          </p:cNvSpPr>
          <p:nvPr/>
        </p:nvSpPr>
        <p:spPr bwMode="auto">
          <a:xfrm>
            <a:off x="6156325" y="1196132"/>
            <a:ext cx="2232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altLang="es-MX" dirty="0"/>
              <a:t>Aplicativo </a:t>
            </a:r>
            <a:r>
              <a:rPr lang="es-MX" altLang="es-MX" sz="1200" dirty="0"/>
              <a:t>(Investigador)</a:t>
            </a:r>
            <a:endParaRPr lang="es-ES" altLang="es-MX" sz="1200" dirty="0"/>
          </a:p>
        </p:txBody>
      </p:sp>
      <p:sp>
        <p:nvSpPr>
          <p:cNvPr id="20485" name="9 CuadroTexto"/>
          <p:cNvSpPr txBox="1">
            <a:spLocks noChangeArrowheads="1"/>
          </p:cNvSpPr>
          <p:nvPr/>
        </p:nvSpPr>
        <p:spPr bwMode="auto">
          <a:xfrm>
            <a:off x="6875463" y="2204194"/>
            <a:ext cx="1873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altLang="es-MX"/>
              <a:t>Desarrollo</a:t>
            </a:r>
            <a:endParaRPr lang="es-ES" altLang="es-MX"/>
          </a:p>
        </p:txBody>
      </p:sp>
      <p:sp>
        <p:nvSpPr>
          <p:cNvPr id="20486" name="10 CuadroTexto"/>
          <p:cNvSpPr txBox="1">
            <a:spLocks noChangeArrowheads="1"/>
          </p:cNvSpPr>
          <p:nvPr/>
        </p:nvSpPr>
        <p:spPr bwMode="auto">
          <a:xfrm>
            <a:off x="6875463" y="2637582"/>
            <a:ext cx="18002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altLang="es-MX"/>
              <a:t>Crítico</a:t>
            </a:r>
            <a:endParaRPr lang="es-ES" altLang="es-MX"/>
          </a:p>
        </p:txBody>
      </p:sp>
      <p:cxnSp>
        <p:nvCxnSpPr>
          <p:cNvPr id="13" name="12 Conector recto de flecha"/>
          <p:cNvCxnSpPr/>
          <p:nvPr/>
        </p:nvCxnSpPr>
        <p:spPr>
          <a:xfrm flipV="1">
            <a:off x="5867400" y="2421682"/>
            <a:ext cx="865188" cy="8223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flipV="1">
            <a:off x="5867400" y="2853482"/>
            <a:ext cx="936625" cy="390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>
            <a:endCxn id="20484" idx="1"/>
          </p:cNvCxnSpPr>
          <p:nvPr/>
        </p:nvCxnSpPr>
        <p:spPr>
          <a:xfrm rot="5400000" flipH="1" flipV="1">
            <a:off x="5204619" y="1396950"/>
            <a:ext cx="966788" cy="936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>
            <a:off x="5867400" y="3283694"/>
            <a:ext cx="10080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1" name="23 CuadroTexto"/>
          <p:cNvSpPr txBox="1">
            <a:spLocks noChangeArrowheads="1"/>
          </p:cNvSpPr>
          <p:nvPr/>
        </p:nvSpPr>
        <p:spPr bwMode="auto">
          <a:xfrm>
            <a:off x="6948488" y="3069382"/>
            <a:ext cx="16557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altLang="es-MX"/>
              <a:t>Fundamentar propuestas</a:t>
            </a:r>
            <a:endParaRPr lang="es-ES" altLang="es-MX"/>
          </a:p>
        </p:txBody>
      </p:sp>
      <p:sp>
        <p:nvSpPr>
          <p:cNvPr id="25" name="24 Triángulo isósceles"/>
          <p:cNvSpPr/>
          <p:nvPr/>
        </p:nvSpPr>
        <p:spPr>
          <a:xfrm rot="10800000">
            <a:off x="468313" y="1269157"/>
            <a:ext cx="1008062" cy="3960812"/>
          </a:xfrm>
          <a:prstGeom prst="triangle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20493" name="26 CuadroTexto"/>
          <p:cNvSpPr txBox="1">
            <a:spLocks noChangeArrowheads="1"/>
          </p:cNvSpPr>
          <p:nvPr/>
        </p:nvSpPr>
        <p:spPr bwMode="auto">
          <a:xfrm>
            <a:off x="107950" y="2277219"/>
            <a:ext cx="431800" cy="2030413"/>
          </a:xfrm>
          <a:prstGeom prst="rect">
            <a:avLst/>
          </a:prstGeom>
          <a:solidFill>
            <a:srgbClr val="FFC00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altLang="es-MX"/>
              <a:t>L </a:t>
            </a:r>
          </a:p>
          <a:p>
            <a:pPr eaLnBrk="1" hangingPunct="1"/>
            <a:r>
              <a:rPr lang="es-MX" altLang="es-MX"/>
              <a:t>E C T U R A</a:t>
            </a:r>
            <a:endParaRPr lang="es-ES" altLang="es-MX"/>
          </a:p>
        </p:txBody>
      </p:sp>
      <p:sp>
        <p:nvSpPr>
          <p:cNvPr id="20494" name="27 CuadroTexto"/>
          <p:cNvSpPr txBox="1">
            <a:spLocks noChangeArrowheads="1"/>
          </p:cNvSpPr>
          <p:nvPr/>
        </p:nvSpPr>
        <p:spPr bwMode="auto">
          <a:xfrm>
            <a:off x="1476375" y="980232"/>
            <a:ext cx="16557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altLang="es-MX" sz="3600"/>
              <a:t>+++++</a:t>
            </a:r>
            <a:endParaRPr lang="es-ES" altLang="es-MX" sz="3600"/>
          </a:p>
        </p:txBody>
      </p:sp>
      <p:sp>
        <p:nvSpPr>
          <p:cNvPr id="20495" name="28 CuadroTexto"/>
          <p:cNvSpPr txBox="1">
            <a:spLocks noChangeArrowheads="1"/>
          </p:cNvSpPr>
          <p:nvPr/>
        </p:nvSpPr>
        <p:spPr bwMode="auto">
          <a:xfrm>
            <a:off x="1403350" y="5159375"/>
            <a:ext cx="431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altLang="es-MX" sz="3600"/>
              <a:t>+</a:t>
            </a:r>
            <a:endParaRPr lang="es-ES" altLang="es-MX" sz="3600"/>
          </a:p>
        </p:txBody>
      </p:sp>
      <p:cxnSp>
        <p:nvCxnSpPr>
          <p:cNvPr id="18" name="17 Conector recto de flecha"/>
          <p:cNvCxnSpPr/>
          <p:nvPr/>
        </p:nvCxnSpPr>
        <p:spPr>
          <a:xfrm flipV="1">
            <a:off x="5219702" y="1865262"/>
            <a:ext cx="936624" cy="4833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8 CuadroTexto"/>
          <p:cNvSpPr txBox="1">
            <a:spLocks noChangeArrowheads="1"/>
          </p:cNvSpPr>
          <p:nvPr/>
        </p:nvSpPr>
        <p:spPr bwMode="auto">
          <a:xfrm>
            <a:off x="6156399" y="1691060"/>
            <a:ext cx="24478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altLang="es-MX" dirty="0" smtClean="0"/>
              <a:t>Acción  </a:t>
            </a:r>
            <a:r>
              <a:rPr lang="es-MX" altLang="es-MX" sz="1200" dirty="0" smtClean="0"/>
              <a:t>(</a:t>
            </a:r>
            <a:r>
              <a:rPr lang="es-MX" altLang="es-MX" sz="1200" dirty="0" err="1" smtClean="0"/>
              <a:t>Profesionalizante</a:t>
            </a:r>
            <a:r>
              <a:rPr lang="es-MX" altLang="es-MX" sz="1200" dirty="0" smtClean="0"/>
              <a:t>)</a:t>
            </a:r>
            <a:endParaRPr lang="es-ES" altLang="es-MX" sz="1200" dirty="0"/>
          </a:p>
        </p:txBody>
      </p:sp>
      <p:grpSp>
        <p:nvGrpSpPr>
          <p:cNvPr id="20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22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24" name="6 Imagen" descr="uady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8" cstate="print"/>
              <a:tile tx="0" ty="0" sx="100000" sy="100000" flip="none" algn="tl"/>
            </a:blipFill>
          </p:spPr>
        </p:pic>
      </p:grpSp>
      <p:sp>
        <p:nvSpPr>
          <p:cNvPr id="27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bg1"/>
                </a:solidFill>
              </a:rPr>
              <a:t>© 2017. Jesús Pinto Sosa, psosa@correo.uady.mx </a:t>
            </a:r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47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Para mi…</a:t>
            </a:r>
            <a:endParaRPr lang="es-ES" dirty="0"/>
          </a:p>
        </p:txBody>
      </p:sp>
      <p:grpSp>
        <p:nvGrpSpPr>
          <p:cNvPr id="3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980728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/>
          </p:cNvSpPr>
          <p:nvPr>
            <p:ph idx="1"/>
          </p:nvPr>
        </p:nvSpPr>
        <p:spPr>
          <a:xfrm>
            <a:off x="30907" y="1094011"/>
            <a:ext cx="4690864" cy="853555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s-MX" sz="7400" b="1" dirty="0" smtClean="0">
                <a:solidFill>
                  <a:srgbClr val="FF0000"/>
                </a:solidFill>
              </a:rPr>
              <a:t>¿Qué es investigar?</a:t>
            </a:r>
            <a:endParaRPr lang="es-MX" dirty="0" smtClean="0"/>
          </a:p>
        </p:txBody>
      </p:sp>
      <p:sp>
        <p:nvSpPr>
          <p:cNvPr id="13" name="Rectangle 2"/>
          <p:cNvSpPr txBox="1">
            <a:spLocks/>
          </p:cNvSpPr>
          <p:nvPr/>
        </p:nvSpPr>
        <p:spPr>
          <a:xfrm>
            <a:off x="1043608" y="1855365"/>
            <a:ext cx="4896544" cy="997571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Wingdings 3"/>
              <a:buChar char=""/>
              <a:defRPr lang="es-ES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lang="es-ES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lang="es-ES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lang="es-ES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lang="es-E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lang="es-E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lang="es-ES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lang="es-ES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lang="es-ES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 3"/>
              <a:buNone/>
            </a:pPr>
            <a:r>
              <a:rPr lang="es-MX" sz="7400" b="1" dirty="0" smtClean="0">
                <a:solidFill>
                  <a:srgbClr val="0070C0"/>
                </a:solidFill>
              </a:rPr>
              <a:t>¿Para qué investigar?</a:t>
            </a:r>
            <a:endParaRPr lang="es-MX" dirty="0" smtClean="0">
              <a:solidFill>
                <a:srgbClr val="0070C0"/>
              </a:solidFill>
            </a:endParaRPr>
          </a:p>
        </p:txBody>
      </p:sp>
      <p:sp>
        <p:nvSpPr>
          <p:cNvPr id="14" name="Rectangle 2"/>
          <p:cNvSpPr txBox="1">
            <a:spLocks/>
          </p:cNvSpPr>
          <p:nvPr/>
        </p:nvSpPr>
        <p:spPr>
          <a:xfrm>
            <a:off x="1969368" y="2762292"/>
            <a:ext cx="5338936" cy="966837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Wingdings 3"/>
              <a:buChar char=""/>
              <a:defRPr lang="es-ES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lang="es-ES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lang="es-ES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lang="es-ES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lang="es-E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lang="es-E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lang="es-ES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lang="es-ES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lang="es-ES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 3"/>
              <a:buNone/>
            </a:pPr>
            <a:r>
              <a:rPr lang="es-MX" sz="7400" b="1" dirty="0" smtClean="0">
                <a:solidFill>
                  <a:srgbClr val="00B050"/>
                </a:solidFill>
              </a:rPr>
              <a:t>¿Por qué es investigar?</a:t>
            </a:r>
            <a:endParaRPr lang="es-MX" dirty="0" smtClean="0">
              <a:solidFill>
                <a:srgbClr val="00B050"/>
              </a:solidFill>
            </a:endParaRPr>
          </a:p>
        </p:txBody>
      </p:sp>
      <p:sp>
        <p:nvSpPr>
          <p:cNvPr id="15" name="Rectangle 2"/>
          <p:cNvSpPr txBox="1">
            <a:spLocks/>
          </p:cNvSpPr>
          <p:nvPr/>
        </p:nvSpPr>
        <p:spPr>
          <a:xfrm>
            <a:off x="2652056" y="3783134"/>
            <a:ext cx="6048672" cy="853555"/>
          </a:xfrm>
          <a:prstGeom prst="rect">
            <a:avLst/>
          </a:prstGeom>
        </p:spPr>
        <p:txBody>
          <a:bodyPr vert="horz">
            <a:normAutofit fontScale="40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Wingdings 3"/>
              <a:buChar char=""/>
              <a:defRPr lang="es-ES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lang="es-ES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lang="es-ES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lang="es-ES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lang="es-E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lang="es-E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lang="es-ES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lang="es-ES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lang="es-ES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 3"/>
              <a:buNone/>
            </a:pPr>
            <a:r>
              <a:rPr lang="es-MX" sz="7400" b="1" dirty="0" smtClean="0">
                <a:solidFill>
                  <a:srgbClr val="00B0F0"/>
                </a:solidFill>
              </a:rPr>
              <a:t>¿Cómo lograr que sea original?</a:t>
            </a:r>
            <a:endParaRPr lang="es-MX" dirty="0" smtClean="0">
              <a:solidFill>
                <a:srgbClr val="00B0F0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875" y="1118205"/>
            <a:ext cx="2143125" cy="2143125"/>
          </a:xfrm>
          <a:prstGeom prst="rect">
            <a:avLst/>
          </a:prstGeom>
        </p:spPr>
      </p:pic>
      <p:pic>
        <p:nvPicPr>
          <p:cNvPr id="16" name="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61550"/>
            <a:ext cx="2017018" cy="2098661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980728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2"/>
          <p:cNvSpPr>
            <a:spLocks noGrp="1"/>
          </p:cNvSpPr>
          <p:nvPr>
            <p:ph idx="1"/>
          </p:nvPr>
        </p:nvSpPr>
        <p:spPr>
          <a:xfrm>
            <a:off x="3900209" y="1207294"/>
            <a:ext cx="5243791" cy="4111918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es-MX" sz="3500" dirty="0">
                <a:solidFill>
                  <a:srgbClr val="0070C0"/>
                </a:solidFill>
              </a:rPr>
              <a:t>a</a:t>
            </a:r>
            <a:r>
              <a:rPr lang="es-MX" sz="3500" dirty="0" smtClean="0">
                <a:solidFill>
                  <a:srgbClr val="0070C0"/>
                </a:solidFill>
              </a:rPr>
              <a:t>lgo para sufrir </a:t>
            </a:r>
          </a:p>
          <a:p>
            <a:pPr>
              <a:buFontTx/>
              <a:buChar char="-"/>
            </a:pPr>
            <a:r>
              <a:rPr lang="es-MX" sz="3500" dirty="0" smtClean="0">
                <a:solidFill>
                  <a:srgbClr val="0070C0"/>
                </a:solidFill>
              </a:rPr>
              <a:t>proceso lineal</a:t>
            </a:r>
          </a:p>
          <a:p>
            <a:pPr>
              <a:buFontTx/>
              <a:buChar char="-"/>
            </a:pPr>
            <a:r>
              <a:rPr lang="es-MX" sz="3500" dirty="0" smtClean="0">
                <a:solidFill>
                  <a:srgbClr val="0070C0"/>
                </a:solidFill>
              </a:rPr>
              <a:t>“regla de tres”</a:t>
            </a:r>
          </a:p>
          <a:p>
            <a:pPr>
              <a:buFontTx/>
              <a:buChar char="-"/>
            </a:pPr>
            <a:r>
              <a:rPr lang="es-MX" sz="3500" dirty="0" smtClean="0">
                <a:solidFill>
                  <a:srgbClr val="0070C0"/>
                </a:solidFill>
              </a:rPr>
              <a:t>réplica de investigación</a:t>
            </a:r>
          </a:p>
          <a:p>
            <a:pPr>
              <a:buFontTx/>
              <a:buChar char="-"/>
            </a:pPr>
            <a:r>
              <a:rPr lang="es-MX" sz="3500" dirty="0" smtClean="0">
                <a:solidFill>
                  <a:srgbClr val="0070C0"/>
                </a:solidFill>
              </a:rPr>
              <a:t>flechazo o iluminación</a:t>
            </a:r>
          </a:p>
          <a:p>
            <a:pPr>
              <a:buFontTx/>
              <a:buChar char="-"/>
            </a:pPr>
            <a:r>
              <a:rPr lang="es-MX" sz="3500" dirty="0" smtClean="0">
                <a:solidFill>
                  <a:srgbClr val="0070C0"/>
                </a:solidFill>
              </a:rPr>
              <a:t>“algo” que no encontré</a:t>
            </a:r>
          </a:p>
          <a:p>
            <a:pPr>
              <a:buFontTx/>
              <a:buChar char="-"/>
            </a:pPr>
            <a:r>
              <a:rPr lang="es-MX" sz="3500" dirty="0" smtClean="0">
                <a:solidFill>
                  <a:srgbClr val="0070C0"/>
                </a:solidFill>
              </a:rPr>
              <a:t>resultado mecánico</a:t>
            </a:r>
          </a:p>
          <a:p>
            <a:pPr>
              <a:buFontTx/>
              <a:buChar char="-"/>
            </a:pPr>
            <a:r>
              <a:rPr lang="es-MX" sz="3500" dirty="0">
                <a:solidFill>
                  <a:srgbClr val="0070C0"/>
                </a:solidFill>
              </a:rPr>
              <a:t>a</a:t>
            </a:r>
            <a:r>
              <a:rPr lang="es-MX" sz="3500" dirty="0" smtClean="0">
                <a:solidFill>
                  <a:srgbClr val="0070C0"/>
                </a:solidFill>
              </a:rPr>
              <a:t>lgo procedimental</a:t>
            </a:r>
          </a:p>
          <a:p>
            <a:pPr>
              <a:buFontTx/>
              <a:buChar char="-"/>
            </a:pPr>
            <a:r>
              <a:rPr lang="es-MX" sz="3500" dirty="0" smtClean="0">
                <a:solidFill>
                  <a:srgbClr val="0070C0"/>
                </a:solidFill>
              </a:rPr>
              <a:t>“atracón de escritura”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ES" dirty="0"/>
          </a:p>
        </p:txBody>
      </p:sp>
      <p:sp>
        <p:nvSpPr>
          <p:cNvPr id="18" name="Rectang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Problema de investigación</a:t>
            </a:r>
            <a:endParaRPr lang="es-ES" dirty="0"/>
          </a:p>
        </p:txBody>
      </p:sp>
      <p:pic>
        <p:nvPicPr>
          <p:cNvPr id="19" name="Imagen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673" y="2253745"/>
            <a:ext cx="3488536" cy="2296026"/>
          </a:xfrm>
          <a:prstGeom prst="rect">
            <a:avLst/>
          </a:prstGeom>
        </p:spPr>
      </p:pic>
      <p:sp>
        <p:nvSpPr>
          <p:cNvPr id="20" name="CuadroTexto 19"/>
          <p:cNvSpPr txBox="1"/>
          <p:nvPr/>
        </p:nvSpPr>
        <p:spPr>
          <a:xfrm>
            <a:off x="416211" y="1250757"/>
            <a:ext cx="37237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dirty="0" smtClean="0">
                <a:solidFill>
                  <a:srgbClr val="FF0000"/>
                </a:solidFill>
              </a:rPr>
              <a:t>NO es… </a:t>
            </a:r>
            <a:endParaRPr lang="es-MX" sz="4400" dirty="0">
              <a:solidFill>
                <a:srgbClr val="FF0000"/>
              </a:solidFill>
            </a:endParaRPr>
          </a:p>
        </p:txBody>
      </p:sp>
      <p:sp>
        <p:nvSpPr>
          <p:cNvPr id="21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46549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Preguntas que NO son de investigación </a:t>
            </a:r>
            <a:endParaRPr lang="es-E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3861047"/>
            <a:ext cx="8229600" cy="144016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 algn="ctr">
              <a:buNone/>
            </a:pPr>
            <a:r>
              <a:rPr lang="es-ES" sz="2800" dirty="0" smtClean="0"/>
              <a:t>Fuente de conocimiento:</a:t>
            </a:r>
          </a:p>
          <a:p>
            <a:pPr algn="ctr">
              <a:buNone/>
            </a:pPr>
            <a:r>
              <a:rPr lang="es-ES" sz="2800" dirty="0" smtClean="0">
                <a:solidFill>
                  <a:srgbClr val="FF0000"/>
                </a:solidFill>
              </a:rPr>
              <a:t>Autoridad 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ES" dirty="0"/>
          </a:p>
        </p:txBody>
      </p:sp>
      <p:grpSp>
        <p:nvGrpSpPr>
          <p:cNvPr id="4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1196752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1 CuadroTexto"/>
          <p:cNvSpPr txBox="1"/>
          <p:nvPr/>
        </p:nvSpPr>
        <p:spPr>
          <a:xfrm>
            <a:off x="1187624" y="2348880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solidFill>
                  <a:srgbClr val="002060"/>
                </a:solidFill>
              </a:rPr>
              <a:t>¿Cómo ayudar a estudiantes universitarios a leer en inglés?</a:t>
            </a:r>
            <a:endParaRPr lang="es-MX" sz="3600" dirty="0">
              <a:solidFill>
                <a:srgbClr val="002060"/>
              </a:solidFill>
            </a:endParaRPr>
          </a:p>
        </p:txBody>
      </p:sp>
      <p:sp>
        <p:nvSpPr>
          <p:cNvPr id="12" name="2 CuadroTexto"/>
          <p:cNvSpPr txBox="1"/>
          <p:nvPr/>
        </p:nvSpPr>
        <p:spPr>
          <a:xfrm>
            <a:off x="863588" y="2487379"/>
            <a:ext cx="64807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5400" dirty="0" smtClean="0"/>
              <a:t>1</a:t>
            </a:r>
            <a:endParaRPr lang="es-MX" sz="5400" dirty="0"/>
          </a:p>
        </p:txBody>
      </p:sp>
      <p:sp>
        <p:nvSpPr>
          <p:cNvPr id="13" name="10 CuadroTexto"/>
          <p:cNvSpPr txBox="1"/>
          <p:nvPr/>
        </p:nvSpPr>
        <p:spPr>
          <a:xfrm>
            <a:off x="1763688" y="6381328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© 2017. Jesús Pinto Sosa, psosa@correo.uady.mx </a:t>
            </a:r>
            <a:endParaRPr lang="es-E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Preguntas que NO son de investigación </a:t>
            </a:r>
            <a:endParaRPr lang="es-E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3861047"/>
            <a:ext cx="8229600" cy="144016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 algn="ctr">
              <a:buNone/>
            </a:pPr>
            <a:r>
              <a:rPr lang="es-ES" sz="2800" dirty="0" smtClean="0"/>
              <a:t>Fuente de conocimiento:</a:t>
            </a:r>
          </a:p>
          <a:p>
            <a:pPr algn="ctr">
              <a:buNone/>
            </a:pPr>
            <a:r>
              <a:rPr lang="es-ES" sz="2800" dirty="0" smtClean="0">
                <a:solidFill>
                  <a:srgbClr val="FF0000"/>
                </a:solidFill>
              </a:rPr>
              <a:t>Experiencia 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ES" dirty="0"/>
          </a:p>
        </p:txBody>
      </p:sp>
      <p:grpSp>
        <p:nvGrpSpPr>
          <p:cNvPr id="4" name="4 Grupo"/>
          <p:cNvGrpSpPr/>
          <p:nvPr/>
        </p:nvGrpSpPr>
        <p:grpSpPr>
          <a:xfrm>
            <a:off x="0" y="5373216"/>
            <a:ext cx="9144000" cy="954107"/>
            <a:chOff x="0" y="5373216"/>
            <a:chExt cx="9144000" cy="954107"/>
          </a:xfrm>
        </p:grpSpPr>
        <p:sp>
          <p:nvSpPr>
            <p:cNvPr id="6" name="5 CuadroTexto"/>
            <p:cNvSpPr txBox="1"/>
            <p:nvPr/>
          </p:nvSpPr>
          <p:spPr>
            <a:xfrm>
              <a:off x="0" y="5373216"/>
              <a:ext cx="9144000" cy="954107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s-MX" dirty="0" smtClean="0"/>
            </a:p>
            <a:p>
              <a:pPr algn="ctr"/>
              <a:r>
                <a:rPr lang="es-MX" sz="2000" dirty="0" smtClean="0">
                  <a:solidFill>
                    <a:schemeClr val="bg1"/>
                  </a:solidFill>
                </a:rPr>
                <a:t>Facultad de Educación. Universidad Autónoma de Yucatán </a:t>
              </a:r>
            </a:p>
            <a:p>
              <a:pPr algn="ctr"/>
              <a:endParaRPr lang="es-ES" dirty="0"/>
            </a:p>
          </p:txBody>
        </p:sp>
        <p:pic>
          <p:nvPicPr>
            <p:cNvPr id="7" name="6 Imagen" descr="uad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512" y="5458234"/>
              <a:ext cx="473398" cy="779078"/>
            </a:xfrm>
            <a:prstGeom prst="rect">
              <a:avLst/>
            </a:prstGeom>
            <a:blipFill>
              <a:blip r:embed="rId4" cstate="print"/>
              <a:tile tx="0" ty="0" sx="100000" sy="100000" flip="none" algn="tl"/>
            </a:blipFill>
          </p:spPr>
        </p:pic>
      </p:grpSp>
      <p:sp>
        <p:nvSpPr>
          <p:cNvPr id="9" name="11 Marcador de número de diapositiva"/>
          <p:cNvSpPr txBox="1">
            <a:spLocks/>
          </p:cNvSpPr>
          <p:nvPr/>
        </p:nvSpPr>
        <p:spPr>
          <a:xfrm>
            <a:off x="8388424" y="5661248"/>
            <a:ext cx="624608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292C34-3E5E-4BA5-AF54-F1601B144FB0}" type="slidenum">
              <a:rPr kumimoji="0" lang="es-E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39552" y="1196752"/>
            <a:ext cx="799288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 CuadroTexto"/>
          <p:cNvSpPr txBox="1"/>
          <p:nvPr/>
        </p:nvSpPr>
        <p:spPr>
          <a:xfrm>
            <a:off x="1187624" y="2348880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solidFill>
                  <a:srgbClr val="002060"/>
                </a:solidFill>
              </a:rPr>
              <a:t>¿Qué hacer cuando un estudiante realiza un plagio en un trabajo escolar?</a:t>
            </a:r>
            <a:endParaRPr lang="es-MX" sz="3600" dirty="0">
              <a:solidFill>
                <a:srgbClr val="002060"/>
              </a:solidFill>
            </a:endParaRPr>
          </a:p>
        </p:txBody>
      </p:sp>
      <p:sp>
        <p:nvSpPr>
          <p:cNvPr id="14" name="2 CuadroTexto"/>
          <p:cNvSpPr txBox="1"/>
          <p:nvPr/>
        </p:nvSpPr>
        <p:spPr>
          <a:xfrm>
            <a:off x="637531" y="2736746"/>
            <a:ext cx="64807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5400" dirty="0" smtClean="0"/>
              <a:t>2</a:t>
            </a:r>
            <a:endParaRPr lang="es-MX" sz="5400" dirty="0"/>
          </a:p>
        </p:txBody>
      </p:sp>
    </p:spTree>
    <p:extLst>
      <p:ext uri="{BB962C8B-B14F-4D97-AF65-F5344CB8AC3E}">
        <p14:creationId xmlns:p14="http://schemas.microsoft.com/office/powerpoint/2010/main" val="418724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ainstrmSess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130000" t="-95000" r="40000" b="21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CB540C5-6BDC-4884-8DB5-3623B3F7894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BrainstrmSess</Template>
  <TotalTime>0</TotalTime>
  <Words>1251</Words>
  <Application>Microsoft Office PowerPoint</Application>
  <PresentationFormat>Presentación en pantalla (4:3)</PresentationFormat>
  <Paragraphs>314</Paragraphs>
  <Slides>24</Slides>
  <Notes>21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2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BrainstrmSess</vt:lpstr>
      <vt:lpstr>¿Cómo se genera un problema de investigación científica?</vt:lpstr>
      <vt:lpstr>Punto de partida</vt:lpstr>
      <vt:lpstr>Problema de investigación</vt:lpstr>
      <vt:lpstr>¿De qué depende?</vt:lpstr>
      <vt:lpstr>Presentación de PowerPoint</vt:lpstr>
      <vt:lpstr>Para mi…</vt:lpstr>
      <vt:lpstr>Problema de investigación</vt:lpstr>
      <vt:lpstr>Preguntas que NO son de investigación </vt:lpstr>
      <vt:lpstr>Preguntas que NO son de investigación </vt:lpstr>
      <vt:lpstr>Preguntas que NO son de investigación </vt:lpstr>
      <vt:lpstr>Preguntas que NO son de investigación </vt:lpstr>
      <vt:lpstr>Preguntas de investigación </vt:lpstr>
      <vt:lpstr>Pregunta de investigación </vt:lpstr>
      <vt:lpstr>Pregunta de investigación </vt:lpstr>
      <vt:lpstr>Una forma de llegar </vt:lpstr>
      <vt:lpstr>Situación problemática</vt:lpstr>
      <vt:lpstr>Situación problemática</vt:lpstr>
      <vt:lpstr>Situación problemática</vt:lpstr>
      <vt:lpstr>Pregunta de investigación </vt:lpstr>
      <vt:lpstr>Presentación de PowerPoint</vt:lpstr>
      <vt:lpstr>Presentación de PowerPoint</vt:lpstr>
      <vt:lpstr>Cuestiones críticas</vt:lpstr>
      <vt:lpstr>Conclusión</vt:lpstr>
      <vt:lpstr>¿Cómo se genera un problema de investigación científica?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2012-01-26T17:42:57Z</dcterms:created>
  <dcterms:modified xsi:type="dcterms:W3CDTF">2017-08-30T14:10:59Z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TC101671239990</vt:lpwstr>
  </property>
</Properties>
</file>