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EC49C-15A1-40FC-BD1C-A4E5AC4CB9A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F356A25-E0D5-440F-9978-DC8D130128D6}">
      <dgm:prSet/>
      <dgm:spPr/>
      <dgm:t>
        <a:bodyPr/>
        <a:lstStyle/>
        <a:p>
          <a:r>
            <a:rPr lang="es-ES"/>
            <a:t>En las primeras o entrevistas estructuradas, el entrevistador realiza su labor con base en una guía de preguntas específicas y se sujeta exclusivamente a ésta (el instrumento prescribe qué cuestiones se preguntarán y en qué orden). </a:t>
          </a:r>
          <a:endParaRPr lang="en-US"/>
        </a:p>
      </dgm:t>
    </dgm:pt>
    <dgm:pt modelId="{724539E4-D9EF-4D32-BAD2-4B84587D75D3}" type="parTrans" cxnId="{AC059EF1-2067-4B7F-B4DB-CC959FEA317A}">
      <dgm:prSet/>
      <dgm:spPr/>
      <dgm:t>
        <a:bodyPr/>
        <a:lstStyle/>
        <a:p>
          <a:endParaRPr lang="en-US"/>
        </a:p>
      </dgm:t>
    </dgm:pt>
    <dgm:pt modelId="{39A703C5-EF20-4332-A427-C08FFAF2A9BE}" type="sibTrans" cxnId="{AC059EF1-2067-4B7F-B4DB-CC959FEA317A}">
      <dgm:prSet/>
      <dgm:spPr/>
      <dgm:t>
        <a:bodyPr/>
        <a:lstStyle/>
        <a:p>
          <a:endParaRPr lang="en-US"/>
        </a:p>
      </dgm:t>
    </dgm:pt>
    <dgm:pt modelId="{15B56857-BF87-49C1-9041-2C7EA9F09F89}">
      <dgm:prSet/>
      <dgm:spPr/>
      <dgm:t>
        <a:bodyPr/>
        <a:lstStyle/>
        <a:p>
          <a:r>
            <a:rPr lang="es-ES"/>
            <a:t>Las entrevistas semiestructuradas, por su parte, se basan en una guía de asuntos o preguntas y el entrevistador tiene la libertad de introducir preguntas adicionales para precisar conceptos u obtener mayor información sobre los temas deseados (es decir, no todas las preguntas están predeterminadas). </a:t>
          </a:r>
          <a:endParaRPr lang="en-US"/>
        </a:p>
      </dgm:t>
    </dgm:pt>
    <dgm:pt modelId="{9507B644-6FE4-4A25-A1F3-EAD4E829541A}" type="parTrans" cxnId="{4D6D5CB3-8187-4614-8B87-66ED33D4C548}">
      <dgm:prSet/>
      <dgm:spPr/>
      <dgm:t>
        <a:bodyPr/>
        <a:lstStyle/>
        <a:p>
          <a:endParaRPr lang="en-US"/>
        </a:p>
      </dgm:t>
    </dgm:pt>
    <dgm:pt modelId="{FE97EF90-12C1-4378-9FCE-4A1B0C0F605A}" type="sibTrans" cxnId="{4D6D5CB3-8187-4614-8B87-66ED33D4C548}">
      <dgm:prSet/>
      <dgm:spPr/>
      <dgm:t>
        <a:bodyPr/>
        <a:lstStyle/>
        <a:p>
          <a:endParaRPr lang="en-US"/>
        </a:p>
      </dgm:t>
    </dgm:pt>
    <dgm:pt modelId="{22D57AD6-63D3-4AB1-8A49-6DEF68431714}" type="pres">
      <dgm:prSet presAssocID="{CF7EC49C-15A1-40FC-BD1C-A4E5AC4CB9A8}" presName="hierChild1" presStyleCnt="0">
        <dgm:presLayoutVars>
          <dgm:chPref val="1"/>
          <dgm:dir/>
          <dgm:animOne val="branch"/>
          <dgm:animLvl val="lvl"/>
          <dgm:resizeHandles/>
        </dgm:presLayoutVars>
      </dgm:prSet>
      <dgm:spPr/>
    </dgm:pt>
    <dgm:pt modelId="{21E7CDB3-BD95-4682-8B86-ADED9E7CBE4F}" type="pres">
      <dgm:prSet presAssocID="{0F356A25-E0D5-440F-9978-DC8D130128D6}" presName="hierRoot1" presStyleCnt="0"/>
      <dgm:spPr/>
    </dgm:pt>
    <dgm:pt modelId="{04EAE9F6-775D-4DB4-B7AC-02C654398B53}" type="pres">
      <dgm:prSet presAssocID="{0F356A25-E0D5-440F-9978-DC8D130128D6}" presName="composite" presStyleCnt="0"/>
      <dgm:spPr/>
    </dgm:pt>
    <dgm:pt modelId="{D521AB09-4ECE-4993-B7E3-EB6280F0DE85}" type="pres">
      <dgm:prSet presAssocID="{0F356A25-E0D5-440F-9978-DC8D130128D6}" presName="background" presStyleLbl="node0" presStyleIdx="0" presStyleCnt="2"/>
      <dgm:spPr/>
    </dgm:pt>
    <dgm:pt modelId="{89C156C2-AA5D-491F-9853-BD548C36BD4F}" type="pres">
      <dgm:prSet presAssocID="{0F356A25-E0D5-440F-9978-DC8D130128D6}" presName="text" presStyleLbl="fgAcc0" presStyleIdx="0" presStyleCnt="2">
        <dgm:presLayoutVars>
          <dgm:chPref val="3"/>
        </dgm:presLayoutVars>
      </dgm:prSet>
      <dgm:spPr/>
    </dgm:pt>
    <dgm:pt modelId="{B5D5BD56-EB18-4384-99E9-0F17F85A5B66}" type="pres">
      <dgm:prSet presAssocID="{0F356A25-E0D5-440F-9978-DC8D130128D6}" presName="hierChild2" presStyleCnt="0"/>
      <dgm:spPr/>
    </dgm:pt>
    <dgm:pt modelId="{9F6C4393-5EBE-43F9-99AC-8759B7018557}" type="pres">
      <dgm:prSet presAssocID="{15B56857-BF87-49C1-9041-2C7EA9F09F89}" presName="hierRoot1" presStyleCnt="0"/>
      <dgm:spPr/>
    </dgm:pt>
    <dgm:pt modelId="{40EF09B6-83CC-4473-8517-8B776B5CEA5B}" type="pres">
      <dgm:prSet presAssocID="{15B56857-BF87-49C1-9041-2C7EA9F09F89}" presName="composite" presStyleCnt="0"/>
      <dgm:spPr/>
    </dgm:pt>
    <dgm:pt modelId="{AE7EC402-BCF9-4F2F-98E1-E2DD99BD97F0}" type="pres">
      <dgm:prSet presAssocID="{15B56857-BF87-49C1-9041-2C7EA9F09F89}" presName="background" presStyleLbl="node0" presStyleIdx="1" presStyleCnt="2"/>
      <dgm:spPr/>
    </dgm:pt>
    <dgm:pt modelId="{33F551FF-AB79-4A7C-A98A-3920FF87C932}" type="pres">
      <dgm:prSet presAssocID="{15B56857-BF87-49C1-9041-2C7EA9F09F89}" presName="text" presStyleLbl="fgAcc0" presStyleIdx="1" presStyleCnt="2">
        <dgm:presLayoutVars>
          <dgm:chPref val="3"/>
        </dgm:presLayoutVars>
      </dgm:prSet>
      <dgm:spPr/>
    </dgm:pt>
    <dgm:pt modelId="{6E3CD721-EA24-44EF-80EB-C83CFBABF28E}" type="pres">
      <dgm:prSet presAssocID="{15B56857-BF87-49C1-9041-2C7EA9F09F89}" presName="hierChild2" presStyleCnt="0"/>
      <dgm:spPr/>
    </dgm:pt>
  </dgm:ptLst>
  <dgm:cxnLst>
    <dgm:cxn modelId="{C0547343-430C-43CC-A9A2-D4E769D8C26A}" type="presOf" srcId="{0F356A25-E0D5-440F-9978-DC8D130128D6}" destId="{89C156C2-AA5D-491F-9853-BD548C36BD4F}" srcOrd="0" destOrd="0" presId="urn:microsoft.com/office/officeart/2005/8/layout/hierarchy1"/>
    <dgm:cxn modelId="{D9D1E7A9-3378-4A6B-AE9E-BA56236FD1BA}" type="presOf" srcId="{CF7EC49C-15A1-40FC-BD1C-A4E5AC4CB9A8}" destId="{22D57AD6-63D3-4AB1-8A49-6DEF68431714}" srcOrd="0" destOrd="0" presId="urn:microsoft.com/office/officeart/2005/8/layout/hierarchy1"/>
    <dgm:cxn modelId="{4D6D5CB3-8187-4614-8B87-66ED33D4C548}" srcId="{CF7EC49C-15A1-40FC-BD1C-A4E5AC4CB9A8}" destId="{15B56857-BF87-49C1-9041-2C7EA9F09F89}" srcOrd="1" destOrd="0" parTransId="{9507B644-6FE4-4A25-A1F3-EAD4E829541A}" sibTransId="{FE97EF90-12C1-4378-9FCE-4A1B0C0F605A}"/>
    <dgm:cxn modelId="{03C250B9-06FE-4FE0-B110-1DBB91494A42}" type="presOf" srcId="{15B56857-BF87-49C1-9041-2C7EA9F09F89}" destId="{33F551FF-AB79-4A7C-A98A-3920FF87C932}" srcOrd="0" destOrd="0" presId="urn:microsoft.com/office/officeart/2005/8/layout/hierarchy1"/>
    <dgm:cxn modelId="{AC059EF1-2067-4B7F-B4DB-CC959FEA317A}" srcId="{CF7EC49C-15A1-40FC-BD1C-A4E5AC4CB9A8}" destId="{0F356A25-E0D5-440F-9978-DC8D130128D6}" srcOrd="0" destOrd="0" parTransId="{724539E4-D9EF-4D32-BAD2-4B84587D75D3}" sibTransId="{39A703C5-EF20-4332-A427-C08FFAF2A9BE}"/>
    <dgm:cxn modelId="{6DA50797-252F-41A2-AA5C-D3CD5525515F}" type="presParOf" srcId="{22D57AD6-63D3-4AB1-8A49-6DEF68431714}" destId="{21E7CDB3-BD95-4682-8B86-ADED9E7CBE4F}" srcOrd="0" destOrd="0" presId="urn:microsoft.com/office/officeart/2005/8/layout/hierarchy1"/>
    <dgm:cxn modelId="{1E7EEF40-894B-4943-A6C4-F4A407DC6545}" type="presParOf" srcId="{21E7CDB3-BD95-4682-8B86-ADED9E7CBE4F}" destId="{04EAE9F6-775D-4DB4-B7AC-02C654398B53}" srcOrd="0" destOrd="0" presId="urn:microsoft.com/office/officeart/2005/8/layout/hierarchy1"/>
    <dgm:cxn modelId="{83B3F22E-0837-41C5-B554-0D75AD5D8DFA}" type="presParOf" srcId="{04EAE9F6-775D-4DB4-B7AC-02C654398B53}" destId="{D521AB09-4ECE-4993-B7E3-EB6280F0DE85}" srcOrd="0" destOrd="0" presId="urn:microsoft.com/office/officeart/2005/8/layout/hierarchy1"/>
    <dgm:cxn modelId="{BE25A3E6-EA58-4F07-BF22-86DDE18617F2}" type="presParOf" srcId="{04EAE9F6-775D-4DB4-B7AC-02C654398B53}" destId="{89C156C2-AA5D-491F-9853-BD548C36BD4F}" srcOrd="1" destOrd="0" presId="urn:microsoft.com/office/officeart/2005/8/layout/hierarchy1"/>
    <dgm:cxn modelId="{2DF9F4F9-4474-4709-9AAE-B736F0BC4B54}" type="presParOf" srcId="{21E7CDB3-BD95-4682-8B86-ADED9E7CBE4F}" destId="{B5D5BD56-EB18-4384-99E9-0F17F85A5B66}" srcOrd="1" destOrd="0" presId="urn:microsoft.com/office/officeart/2005/8/layout/hierarchy1"/>
    <dgm:cxn modelId="{29716F17-46EA-428C-A84F-07282D2038C3}" type="presParOf" srcId="{22D57AD6-63D3-4AB1-8A49-6DEF68431714}" destId="{9F6C4393-5EBE-43F9-99AC-8759B7018557}" srcOrd="1" destOrd="0" presId="urn:microsoft.com/office/officeart/2005/8/layout/hierarchy1"/>
    <dgm:cxn modelId="{117E6A65-6AC7-454D-A390-FB1ECD5D93AC}" type="presParOf" srcId="{9F6C4393-5EBE-43F9-99AC-8759B7018557}" destId="{40EF09B6-83CC-4473-8517-8B776B5CEA5B}" srcOrd="0" destOrd="0" presId="urn:microsoft.com/office/officeart/2005/8/layout/hierarchy1"/>
    <dgm:cxn modelId="{41CB9E69-9F4D-4228-8703-59DB15033A1C}" type="presParOf" srcId="{40EF09B6-83CC-4473-8517-8B776B5CEA5B}" destId="{AE7EC402-BCF9-4F2F-98E1-E2DD99BD97F0}" srcOrd="0" destOrd="0" presId="urn:microsoft.com/office/officeart/2005/8/layout/hierarchy1"/>
    <dgm:cxn modelId="{4532DF2F-2900-4C60-94FF-28CB0F429B63}" type="presParOf" srcId="{40EF09B6-83CC-4473-8517-8B776B5CEA5B}" destId="{33F551FF-AB79-4A7C-A98A-3920FF87C932}" srcOrd="1" destOrd="0" presId="urn:microsoft.com/office/officeart/2005/8/layout/hierarchy1"/>
    <dgm:cxn modelId="{08D07923-0CD1-4A40-96D6-07F810C6E11D}" type="presParOf" srcId="{9F6C4393-5EBE-43F9-99AC-8759B7018557}" destId="{6E3CD721-EA24-44EF-80EB-C83CFBABF2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1AB09-4ECE-4993-B7E3-EB6280F0DE85}">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156C2-AA5D-491F-9853-BD548C36BD4F}">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En las primeras o entrevistas estructuradas, el entrevistador realiza su labor con base en una guía de preguntas específicas y se sujeta exclusivamente a ésta (el instrumento prescribe qué cuestiones se preguntarán y en qué orden). </a:t>
          </a:r>
          <a:endParaRPr lang="en-US" sz="1900" kern="1200"/>
        </a:p>
      </dsp:txBody>
      <dsp:txXfrm>
        <a:off x="681328" y="570834"/>
        <a:ext cx="4425508" cy="2747791"/>
      </dsp:txXfrm>
    </dsp:sp>
    <dsp:sp modelId="{AE7EC402-BCF9-4F2F-98E1-E2DD99BD97F0}">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551FF-AB79-4A7C-A98A-3920FF87C932}">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Las entrevistas semiestructuradas, por su parte, se basan en una guía de asuntos o preguntas y el entrevistador tiene la libertad de introducir preguntas adicionales para precisar conceptos u obtener mayor información sobre los temas deseados (es decir, no todas las preguntas están predeterminadas). </a:t>
          </a:r>
          <a:endParaRPr lang="en-US" sz="1900" kern="1200"/>
        </a:p>
      </dsp:txBody>
      <dsp:txXfrm>
        <a:off x="6299253" y="570834"/>
        <a:ext cx="4425508" cy="2747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8DA0B-A695-4DA3-A20A-73A678F1503E}"/>
              </a:ext>
            </a:extLst>
          </p:cNvPr>
          <p:cNvSpPr>
            <a:spLocks noGrp="1"/>
          </p:cNvSpPr>
          <p:nvPr>
            <p:ph type="ctrTitle"/>
          </p:nvPr>
        </p:nvSpPr>
        <p:spPr>
          <a:xfrm>
            <a:off x="647701" y="1454964"/>
            <a:ext cx="3339281" cy="3308840"/>
          </a:xfrm>
        </p:spPr>
        <p:txBody>
          <a:bodyPr>
            <a:normAutofit/>
          </a:bodyPr>
          <a:lstStyle/>
          <a:p>
            <a:r>
              <a:rPr lang="es-MX" sz="4200"/>
              <a:t>ENTREVISTA</a:t>
            </a:r>
          </a:p>
        </p:txBody>
      </p:sp>
      <p:pic>
        <p:nvPicPr>
          <p:cNvPr id="1026" name="Picture 2" descr="Resultado de imagen para entrevista">
            <a:extLst>
              <a:ext uri="{FF2B5EF4-FFF2-40B4-BE49-F238E27FC236}">
                <a16:creationId xmlns:a16="http://schemas.microsoft.com/office/drawing/2014/main" id="{DD52F7BD-282C-4054-BFB3-C3C47D93E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6" r="18739" b="-1"/>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35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074" name="Picture 2" descr="Resultado de imagen para preguntas">
            <a:extLst>
              <a:ext uri="{FF2B5EF4-FFF2-40B4-BE49-F238E27FC236}">
                <a16:creationId xmlns:a16="http://schemas.microsoft.com/office/drawing/2014/main" id="{BABBD851-937F-4DDE-9B1E-D60BE116D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610098"/>
            <a:ext cx="5449889" cy="36378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7778981-93FE-41E6-BAE7-849FB70323E4}"/>
              </a:ext>
            </a:extLst>
          </p:cNvPr>
          <p:cNvSpPr>
            <a:spLocks noGrp="1"/>
          </p:cNvSpPr>
          <p:nvPr>
            <p:ph idx="1"/>
          </p:nvPr>
        </p:nvSpPr>
        <p:spPr>
          <a:xfrm>
            <a:off x="648931" y="886266"/>
            <a:ext cx="4166509" cy="5337554"/>
          </a:xfrm>
        </p:spPr>
        <p:txBody>
          <a:bodyPr>
            <a:normAutofit/>
          </a:bodyPr>
          <a:lstStyle/>
          <a:p>
            <a:pPr>
              <a:lnSpc>
                <a:spcPct val="90000"/>
              </a:lnSpc>
            </a:pPr>
            <a:r>
              <a:rPr lang="es-ES" sz="1900" dirty="0">
                <a:solidFill>
                  <a:srgbClr val="EBEBEB"/>
                </a:solidFill>
              </a:rPr>
              <a:t>Preguntas de estructura o estructurales. El entrevistador solicita al entrevistado una lista de conceptos a manera de conjunto o categorías. Por ejemplo, ¿qué tipos de drogas se venden más en el barrio de Tepito (México)?, ¿qué clase de problemas tuvo al construir este puente?, ¿qué elementos toma en cuenta para decir que la ropa de una tienda departamental tiene buena calidad?</a:t>
            </a:r>
          </a:p>
          <a:p>
            <a:pPr>
              <a:lnSpc>
                <a:spcPct val="90000"/>
              </a:lnSpc>
            </a:pPr>
            <a:endParaRPr lang="es-MX" sz="1900" dirty="0">
              <a:solidFill>
                <a:srgbClr val="EBEBEB"/>
              </a:solidFill>
            </a:endParaRPr>
          </a:p>
        </p:txBody>
      </p:sp>
    </p:spTree>
    <p:extLst>
      <p:ext uri="{BB962C8B-B14F-4D97-AF65-F5344CB8AC3E}">
        <p14:creationId xmlns:p14="http://schemas.microsoft.com/office/powerpoint/2010/main" val="223468705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9C9FB-E618-4327-97F7-B816761D712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153347B-84BB-417E-9D92-488DBC1AC2C4}"/>
              </a:ext>
            </a:extLst>
          </p:cNvPr>
          <p:cNvSpPr>
            <a:spLocks noGrp="1"/>
          </p:cNvSpPr>
          <p:nvPr>
            <p:ph idx="1"/>
          </p:nvPr>
        </p:nvSpPr>
        <p:spPr/>
        <p:txBody>
          <a:bodyPr/>
          <a:lstStyle/>
          <a:p>
            <a:r>
              <a:rPr lang="es-ES" dirty="0"/>
              <a:t>Preguntas de contraste. Al entrevistado se le cuestiona sobre similitudes y diferencias respecto a símbolos o tópicos, y se le pide que clasifique símbolos en categorías. Por ejemplo, hay personas a las que les agrada que los dependientes de la tienda se mantengan cerca del cliente y al tanto de sus necesidades, mientras que otras prefieren que acudan solamente si se les requiere, ¿usted qué opina en cada caso?</a:t>
            </a:r>
            <a:endParaRPr lang="es-MX" dirty="0"/>
          </a:p>
        </p:txBody>
      </p:sp>
    </p:spTree>
    <p:extLst>
      <p:ext uri="{BB962C8B-B14F-4D97-AF65-F5344CB8AC3E}">
        <p14:creationId xmlns:p14="http://schemas.microsoft.com/office/powerpoint/2010/main" val="409630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BEDD05-F87C-4C96-B687-9076350101CD}"/>
              </a:ext>
            </a:extLst>
          </p:cNvPr>
          <p:cNvSpPr>
            <a:spLocks noGrp="1"/>
          </p:cNvSpPr>
          <p:nvPr>
            <p:ph type="title"/>
          </p:nvPr>
        </p:nvSpPr>
        <p:spPr>
          <a:xfrm>
            <a:off x="648931" y="629266"/>
            <a:ext cx="4166510" cy="1622321"/>
          </a:xfrm>
        </p:spPr>
        <p:txBody>
          <a:bodyPr>
            <a:normAutofit/>
          </a:bodyPr>
          <a:lstStyle/>
          <a:p>
            <a:r>
              <a:rPr lang="es-MX" sz="4200">
                <a:solidFill>
                  <a:srgbClr val="EBEBEB"/>
                </a:solidFill>
              </a:rPr>
              <a:t>ENTREVISTA CUALITATIVA</a:t>
            </a: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Resultado de imagen para entrevista">
            <a:extLst>
              <a:ext uri="{FF2B5EF4-FFF2-40B4-BE49-F238E27FC236}">
                <a16:creationId xmlns:a16="http://schemas.microsoft.com/office/drawing/2014/main" id="{AE2B4BF7-888A-4D67-A2EB-6D196FC506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283105"/>
            <a:ext cx="5449889" cy="42917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05E166C9-F4AD-4E34-AE0A-73B6BF22B8AE}"/>
              </a:ext>
            </a:extLst>
          </p:cNvPr>
          <p:cNvSpPr>
            <a:spLocks noGrp="1"/>
          </p:cNvSpPr>
          <p:nvPr>
            <p:ph idx="1"/>
          </p:nvPr>
        </p:nvSpPr>
        <p:spPr>
          <a:xfrm>
            <a:off x="648931" y="2438400"/>
            <a:ext cx="4166509" cy="3785419"/>
          </a:xfrm>
        </p:spPr>
        <p:txBody>
          <a:bodyPr>
            <a:normAutofit/>
          </a:bodyPr>
          <a:lstStyle/>
          <a:p>
            <a:pPr marL="0" indent="0">
              <a:buNone/>
            </a:pPr>
            <a:r>
              <a:rPr lang="es-ES" sz="2000">
                <a:solidFill>
                  <a:srgbClr val="EBEBEB"/>
                </a:solidFill>
              </a:rPr>
              <a:t>La entrevista cualitativa es más íntima, flexible y abierta (King y Horrocks, 2009). Ésta se define como una reunión para conversar e intercambiar información entre una persona (el entrevistador) y otra (el entrevistado) u otras (entrevistados). </a:t>
            </a:r>
          </a:p>
          <a:p>
            <a:pPr marL="0" indent="0">
              <a:buNone/>
            </a:pPr>
            <a:endParaRPr lang="es-MX" sz="2000">
              <a:solidFill>
                <a:srgbClr val="EBEBEB"/>
              </a:solidFill>
            </a:endParaRPr>
          </a:p>
        </p:txBody>
      </p:sp>
    </p:spTree>
    <p:extLst>
      <p:ext uri="{BB962C8B-B14F-4D97-AF65-F5344CB8AC3E}">
        <p14:creationId xmlns:p14="http://schemas.microsoft.com/office/powerpoint/2010/main" val="29711568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9825A2-20A8-4AD9-9052-C6C935DCAA16}"/>
              </a:ext>
            </a:extLst>
          </p:cNvPr>
          <p:cNvSpPr>
            <a:spLocks noGrp="1"/>
          </p:cNvSpPr>
          <p:nvPr>
            <p:ph type="title"/>
          </p:nvPr>
        </p:nvSpPr>
        <p:spPr>
          <a:xfrm>
            <a:off x="648931" y="629266"/>
            <a:ext cx="4166510" cy="1622321"/>
          </a:xfrm>
        </p:spPr>
        <p:txBody>
          <a:bodyPr>
            <a:normAutofit/>
          </a:bodyPr>
          <a:lstStyle/>
          <a:p>
            <a:r>
              <a:rPr lang="es-ES" sz="4400" dirty="0">
                <a:solidFill>
                  <a:srgbClr val="EBEBEB"/>
                </a:solidFill>
              </a:rPr>
              <a:t>Las entrevistas se dividen en</a:t>
            </a:r>
            <a:endParaRPr lang="es-MX" dirty="0">
              <a:solidFill>
                <a:srgbClr val="EBEBEB"/>
              </a:solidFill>
            </a:endParaRP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descr="Resultado de imagen para entrevista">
            <a:extLst>
              <a:ext uri="{FF2B5EF4-FFF2-40B4-BE49-F238E27FC236}">
                <a16:creationId xmlns:a16="http://schemas.microsoft.com/office/drawing/2014/main" id="{12E4D620-DC41-4175-8376-28FA72DB90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671409"/>
            <a:ext cx="5449889" cy="3515178"/>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F28315ED-4B19-4189-B2B8-9C36720C02BB}"/>
              </a:ext>
            </a:extLst>
          </p:cNvPr>
          <p:cNvSpPr>
            <a:spLocks noGrp="1"/>
          </p:cNvSpPr>
          <p:nvPr>
            <p:ph idx="1"/>
          </p:nvPr>
        </p:nvSpPr>
        <p:spPr>
          <a:xfrm>
            <a:off x="648931" y="2438400"/>
            <a:ext cx="4166509" cy="3785419"/>
          </a:xfrm>
        </p:spPr>
        <p:txBody>
          <a:bodyPr>
            <a:normAutofit/>
          </a:bodyPr>
          <a:lstStyle/>
          <a:p>
            <a:pPr marL="0" indent="0">
              <a:buNone/>
            </a:pPr>
            <a:r>
              <a:rPr lang="es-ES" sz="3200" dirty="0">
                <a:solidFill>
                  <a:srgbClr val="EBEBEB"/>
                </a:solidFill>
              </a:rPr>
              <a:t>estructuradas, semiestructuradas o no estructuradas, o abiertas.</a:t>
            </a:r>
          </a:p>
          <a:p>
            <a:pPr marL="0" indent="0">
              <a:buNone/>
            </a:pPr>
            <a:endParaRPr lang="es-MX" sz="2000" dirty="0">
              <a:solidFill>
                <a:srgbClr val="EBEBEB"/>
              </a:solidFill>
            </a:endParaRPr>
          </a:p>
        </p:txBody>
      </p:sp>
    </p:spTree>
    <p:extLst>
      <p:ext uri="{BB962C8B-B14F-4D97-AF65-F5344CB8AC3E}">
        <p14:creationId xmlns:p14="http://schemas.microsoft.com/office/powerpoint/2010/main" val="7967997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78C91D8B-2CEB-484F-9391-051DE5DD5DF3}"/>
              </a:ext>
            </a:extLst>
          </p:cNvPr>
          <p:cNvSpPr>
            <a:spLocks noGrp="1"/>
          </p:cNvSpPr>
          <p:nvPr>
            <p:ph type="title"/>
          </p:nvPr>
        </p:nvSpPr>
        <p:spPr>
          <a:xfrm>
            <a:off x="648930" y="629267"/>
            <a:ext cx="9252154" cy="1016654"/>
          </a:xfrm>
        </p:spPr>
        <p:txBody>
          <a:bodyPr>
            <a:normAutofit/>
          </a:bodyPr>
          <a:lstStyle/>
          <a:p>
            <a:endParaRPr lang="es-MX">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Marcador de contenido 2">
            <a:extLst>
              <a:ext uri="{FF2B5EF4-FFF2-40B4-BE49-F238E27FC236}">
                <a16:creationId xmlns:a16="http://schemas.microsoft.com/office/drawing/2014/main" id="{0C4441FC-3F46-4850-B22B-FEA36BD6D68D}"/>
              </a:ext>
            </a:extLst>
          </p:cNvPr>
          <p:cNvGraphicFramePr>
            <a:graphicFrameLocks noGrp="1"/>
          </p:cNvGraphicFramePr>
          <p:nvPr>
            <p:ph idx="1"/>
            <p:extLst>
              <p:ext uri="{D42A27DB-BD31-4B8C-83A1-F6EECF244321}">
                <p14:modId xmlns:p14="http://schemas.microsoft.com/office/powerpoint/2010/main" val="284506153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0670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74" name="Picture 2" descr="Resultado de imagen para entrevista">
            <a:extLst>
              <a:ext uri="{FF2B5EF4-FFF2-40B4-BE49-F238E27FC236}">
                <a16:creationId xmlns:a16="http://schemas.microsoft.com/office/drawing/2014/main" id="{80800085-D71E-40A1-9347-8750EDB64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79" r="29229"/>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F75DDC3B-4F2C-4219-B184-484155773659}"/>
              </a:ext>
            </a:extLst>
          </p:cNvPr>
          <p:cNvSpPr>
            <a:spLocks noGrp="1"/>
          </p:cNvSpPr>
          <p:nvPr>
            <p:ph idx="1"/>
          </p:nvPr>
        </p:nvSpPr>
        <p:spPr>
          <a:xfrm>
            <a:off x="650669" y="2438400"/>
            <a:ext cx="3330328" cy="3809999"/>
          </a:xfrm>
        </p:spPr>
        <p:txBody>
          <a:bodyPr>
            <a:normAutofit/>
          </a:bodyPr>
          <a:lstStyle/>
          <a:p>
            <a:r>
              <a:rPr lang="es-ES" sz="2000"/>
              <a:t>Las entrevistas abiertas se fundamentan en una guía general de contenido y el entrevistador posee toda la flexibilidad para manejarla (él o ella es quien maneja el ritmo, la estructura y el contenido).</a:t>
            </a:r>
          </a:p>
          <a:p>
            <a:endParaRPr lang="es-ES" sz="2000"/>
          </a:p>
          <a:p>
            <a:endParaRPr lang="es-MX" sz="2000"/>
          </a:p>
        </p:txBody>
      </p:sp>
    </p:spTree>
    <p:extLst>
      <p:ext uri="{BB962C8B-B14F-4D97-AF65-F5344CB8AC3E}">
        <p14:creationId xmlns:p14="http://schemas.microsoft.com/office/powerpoint/2010/main" val="220964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0F2AF-A756-4D7E-B0FA-33AC7414A96E}"/>
              </a:ext>
            </a:extLst>
          </p:cNvPr>
          <p:cNvSpPr>
            <a:spLocks noGrp="1"/>
          </p:cNvSpPr>
          <p:nvPr>
            <p:ph type="title"/>
          </p:nvPr>
        </p:nvSpPr>
        <p:spPr/>
        <p:txBody>
          <a:bodyPr/>
          <a:lstStyle/>
          <a:p>
            <a:r>
              <a:rPr lang="es-MX" dirty="0"/>
              <a:t>CARACTERÍSTICAS</a:t>
            </a:r>
          </a:p>
        </p:txBody>
      </p:sp>
      <p:sp>
        <p:nvSpPr>
          <p:cNvPr id="3" name="Marcador de contenido 2">
            <a:extLst>
              <a:ext uri="{FF2B5EF4-FFF2-40B4-BE49-F238E27FC236}">
                <a16:creationId xmlns:a16="http://schemas.microsoft.com/office/drawing/2014/main" id="{3DE26784-6C23-4F68-9394-1E683A4A366E}"/>
              </a:ext>
            </a:extLst>
          </p:cNvPr>
          <p:cNvSpPr>
            <a:spLocks noGrp="1"/>
          </p:cNvSpPr>
          <p:nvPr>
            <p:ph idx="1"/>
          </p:nvPr>
        </p:nvSpPr>
        <p:spPr/>
        <p:txBody>
          <a:bodyPr>
            <a:normAutofit lnSpcReduction="10000"/>
          </a:bodyPr>
          <a:lstStyle/>
          <a:p>
            <a:r>
              <a:rPr lang="es-ES" dirty="0"/>
              <a:t>1. El principio y el final de la entrevista no se predeterminan ni se definen con claridad, incluso las entrevistas pueden efectuarse en varias etapas. Es flexible. </a:t>
            </a:r>
          </a:p>
          <a:p>
            <a:endParaRPr lang="es-ES" dirty="0"/>
          </a:p>
          <a:p>
            <a:r>
              <a:rPr lang="es-ES" dirty="0"/>
              <a:t>2. Las preguntas y el orden en que se hacen se adecuan a los participantes. </a:t>
            </a:r>
          </a:p>
          <a:p>
            <a:endParaRPr lang="es-ES" dirty="0"/>
          </a:p>
          <a:p>
            <a:r>
              <a:rPr lang="es-ES" dirty="0"/>
              <a:t>3. La entrevista cualitativa es en buena medida anecdótica. </a:t>
            </a:r>
          </a:p>
          <a:p>
            <a:endParaRPr lang="es-ES" dirty="0"/>
          </a:p>
          <a:p>
            <a:r>
              <a:rPr lang="es-ES" dirty="0"/>
              <a:t>4. El entrevistador comparte con el entrevistado el ritmo y la dirección de la entrevista. </a:t>
            </a:r>
            <a:endParaRPr lang="es-MX" dirty="0"/>
          </a:p>
        </p:txBody>
      </p:sp>
    </p:spTree>
    <p:extLst>
      <p:ext uri="{BB962C8B-B14F-4D97-AF65-F5344CB8AC3E}">
        <p14:creationId xmlns:p14="http://schemas.microsoft.com/office/powerpoint/2010/main" val="238396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B43FD-E8E1-48C2-83CB-511EA86C6F3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FC56758-6B2B-45E9-9A78-18B133A47F82}"/>
              </a:ext>
            </a:extLst>
          </p:cNvPr>
          <p:cNvSpPr>
            <a:spLocks noGrp="1"/>
          </p:cNvSpPr>
          <p:nvPr>
            <p:ph idx="1"/>
          </p:nvPr>
        </p:nvSpPr>
        <p:spPr/>
        <p:txBody>
          <a:bodyPr>
            <a:normAutofit lnSpcReduction="10000"/>
          </a:bodyPr>
          <a:lstStyle/>
          <a:p>
            <a:r>
              <a:rPr lang="es-ES" dirty="0"/>
              <a:t>5. El contexto social es considerado y resulta fundamental para la interpretación de significados. </a:t>
            </a:r>
          </a:p>
          <a:p>
            <a:endParaRPr lang="es-ES" dirty="0"/>
          </a:p>
          <a:p>
            <a:r>
              <a:rPr lang="es-ES" dirty="0"/>
              <a:t>6. El entrevistador ajusta su comunicación a las normas y lenguaje del entrevistado. </a:t>
            </a:r>
          </a:p>
          <a:p>
            <a:endParaRPr lang="es-ES" dirty="0"/>
          </a:p>
          <a:p>
            <a:r>
              <a:rPr lang="es-ES" dirty="0"/>
              <a:t>7. La entrevista cualitativa tiene un carácter más amistoso. </a:t>
            </a:r>
          </a:p>
          <a:p>
            <a:endParaRPr lang="es-ES" dirty="0"/>
          </a:p>
          <a:p>
            <a:r>
              <a:rPr lang="es-ES" dirty="0"/>
              <a:t>8. Las preguntas son abiertas y neutrales, ya que pretenden obtener perspectivas, experiencias y opiniones detalladas de los participantes en su propio lenguaje (Cuevas, 2009).</a:t>
            </a:r>
            <a:endParaRPr lang="es-MX" dirty="0"/>
          </a:p>
        </p:txBody>
      </p:sp>
    </p:spTree>
    <p:extLst>
      <p:ext uri="{BB962C8B-B14F-4D97-AF65-F5344CB8AC3E}">
        <p14:creationId xmlns:p14="http://schemas.microsoft.com/office/powerpoint/2010/main" val="31166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7075-1F89-443B-900D-93EF31527590}"/>
              </a:ext>
            </a:extLst>
          </p:cNvPr>
          <p:cNvSpPr>
            <a:spLocks noGrp="1"/>
          </p:cNvSpPr>
          <p:nvPr>
            <p:ph type="title"/>
          </p:nvPr>
        </p:nvSpPr>
        <p:spPr/>
        <p:txBody>
          <a:bodyPr/>
          <a:lstStyle/>
          <a:p>
            <a:r>
              <a:rPr lang="es-MX" dirty="0"/>
              <a:t>TIPOS DE PREGUNTAS</a:t>
            </a:r>
          </a:p>
        </p:txBody>
      </p:sp>
      <p:sp>
        <p:nvSpPr>
          <p:cNvPr id="3" name="Marcador de contenido 2">
            <a:extLst>
              <a:ext uri="{FF2B5EF4-FFF2-40B4-BE49-F238E27FC236}">
                <a16:creationId xmlns:a16="http://schemas.microsoft.com/office/drawing/2014/main" id="{898DF98E-4102-437C-9566-7C59B499484F}"/>
              </a:ext>
            </a:extLst>
          </p:cNvPr>
          <p:cNvSpPr>
            <a:spLocks noGrp="1"/>
          </p:cNvSpPr>
          <p:nvPr>
            <p:ph idx="1"/>
          </p:nvPr>
        </p:nvSpPr>
        <p:spPr/>
        <p:txBody>
          <a:bodyPr/>
          <a:lstStyle/>
          <a:p>
            <a:r>
              <a:rPr lang="es-ES" dirty="0"/>
              <a:t>1. Preguntas generales (gran tour). Parten de planteamientos globales (disparadores) para dirigirse al tema que interesa al entrevistador. Son propias de las entrevistas abiertas; por ejemplo, ¿qué opina de la violencia entre parejas de matrimonios?, ¿cuáles son sus metas en la vida?, ¿cómo ve usted la economía del país?, ¿qué le provoca temor?, ¿cómo es la vida aquí en Barranquilla?, ¿cuál es la experiencia al confortar a pacientes con dolor extremo?</a:t>
            </a:r>
            <a:endParaRPr lang="es-MX" dirty="0"/>
          </a:p>
        </p:txBody>
      </p:sp>
    </p:spTree>
    <p:extLst>
      <p:ext uri="{BB962C8B-B14F-4D97-AF65-F5344CB8AC3E}">
        <p14:creationId xmlns:p14="http://schemas.microsoft.com/office/powerpoint/2010/main" val="263346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0" name="Picture 2" descr="Resultado de imagen para preguntas">
            <a:extLst>
              <a:ext uri="{FF2B5EF4-FFF2-40B4-BE49-F238E27FC236}">
                <a16:creationId xmlns:a16="http://schemas.microsoft.com/office/drawing/2014/main" id="{9F898D12-57E8-4E39-9F2B-449FE7A90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00" r="17995"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88F3D30E-93FB-4373-A813-7A3539F25AB7}"/>
              </a:ext>
            </a:extLst>
          </p:cNvPr>
          <p:cNvSpPr>
            <a:spLocks noGrp="1"/>
          </p:cNvSpPr>
          <p:nvPr>
            <p:ph idx="1"/>
          </p:nvPr>
        </p:nvSpPr>
        <p:spPr>
          <a:xfrm>
            <a:off x="650669" y="2438400"/>
            <a:ext cx="3330328" cy="3809999"/>
          </a:xfrm>
        </p:spPr>
        <p:txBody>
          <a:bodyPr>
            <a:normAutofit/>
          </a:bodyPr>
          <a:lstStyle/>
          <a:p>
            <a:r>
              <a:rPr lang="es-ES" sz="2000"/>
              <a:t>Preguntas para ejemplificar. Sirven como disparadores para exploraciones más profundas, en las cuales se le solicita al entrevistado que proporcione un ejemplo de un evento, un suceso o una categoría.</a:t>
            </a:r>
          </a:p>
          <a:p>
            <a:pPr marL="0" indent="0">
              <a:buNone/>
            </a:pPr>
            <a:endParaRPr lang="es-ES" sz="2000"/>
          </a:p>
          <a:p>
            <a:pPr marL="0" indent="0">
              <a:buNone/>
            </a:pPr>
            <a:endParaRPr lang="es-MX" sz="2000"/>
          </a:p>
        </p:txBody>
      </p:sp>
    </p:spTree>
    <p:extLst>
      <p:ext uri="{BB962C8B-B14F-4D97-AF65-F5344CB8AC3E}">
        <p14:creationId xmlns:p14="http://schemas.microsoft.com/office/powerpoint/2010/main" val="3261053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Widescreen</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ENTREVISTA</vt:lpstr>
      <vt:lpstr>ENTREVISTA CUALITATIVA</vt:lpstr>
      <vt:lpstr>Las entrevistas se dividen en</vt:lpstr>
      <vt:lpstr>PowerPoint Presentation</vt:lpstr>
      <vt:lpstr>PowerPoint Presentation</vt:lpstr>
      <vt:lpstr>CARACTERÍSTICAS</vt:lpstr>
      <vt:lpstr>PowerPoint Presentation</vt:lpstr>
      <vt:lpstr>TIPOS DE PREGUNTAS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ENTREVISTA</dc:title>
  <dc:creator>MARIO</dc:creator>
  <cp:lastModifiedBy>Usuario de Windows</cp:lastModifiedBy>
  <cp:revision>3</cp:revision>
  <dcterms:created xsi:type="dcterms:W3CDTF">2019-10-23T11:03:44Z</dcterms:created>
  <dcterms:modified xsi:type="dcterms:W3CDTF">2020-10-23T05:08:33Z</dcterms:modified>
</cp:coreProperties>
</file>