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F7EC49C-15A1-40FC-BD1C-A4E5AC4CB9A8}"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0F356A25-E0D5-440F-9978-DC8D130128D6}">
      <dgm:prSet/>
      <dgm:spPr/>
      <dgm:t>
        <a:bodyPr/>
        <a:lstStyle/>
        <a:p>
          <a:r>
            <a:rPr lang="es-ES"/>
            <a:t>En las primeras o entrevistas estructuradas, el entrevistador realiza su labor con base en una guía de preguntas específicas y se sujeta exclusivamente a ésta (el instrumento prescribe qué cuestiones se preguntarán y en qué orden). </a:t>
          </a:r>
          <a:endParaRPr lang="en-US"/>
        </a:p>
      </dgm:t>
    </dgm:pt>
    <dgm:pt modelId="{724539E4-D9EF-4D32-BAD2-4B84587D75D3}" type="parTrans" cxnId="{AC059EF1-2067-4B7F-B4DB-CC959FEA317A}">
      <dgm:prSet/>
      <dgm:spPr/>
      <dgm:t>
        <a:bodyPr/>
        <a:lstStyle/>
        <a:p>
          <a:endParaRPr lang="en-US"/>
        </a:p>
      </dgm:t>
    </dgm:pt>
    <dgm:pt modelId="{39A703C5-EF20-4332-A427-C08FFAF2A9BE}" type="sibTrans" cxnId="{AC059EF1-2067-4B7F-B4DB-CC959FEA317A}">
      <dgm:prSet/>
      <dgm:spPr/>
      <dgm:t>
        <a:bodyPr/>
        <a:lstStyle/>
        <a:p>
          <a:endParaRPr lang="en-US"/>
        </a:p>
      </dgm:t>
    </dgm:pt>
    <dgm:pt modelId="{15B56857-BF87-49C1-9041-2C7EA9F09F89}">
      <dgm:prSet/>
      <dgm:spPr/>
      <dgm:t>
        <a:bodyPr/>
        <a:lstStyle/>
        <a:p>
          <a:r>
            <a:rPr lang="es-ES"/>
            <a:t>Las entrevistas semiestructuradas, por su parte, se basan en una guía de asuntos o preguntas y el entrevistador tiene la libertad de introducir preguntas adicionales para precisar conceptos u obtener mayor información sobre los temas deseados (es decir, no todas las preguntas están predeterminadas). </a:t>
          </a:r>
          <a:endParaRPr lang="en-US"/>
        </a:p>
      </dgm:t>
    </dgm:pt>
    <dgm:pt modelId="{9507B644-6FE4-4A25-A1F3-EAD4E829541A}" type="parTrans" cxnId="{4D6D5CB3-8187-4614-8B87-66ED33D4C548}">
      <dgm:prSet/>
      <dgm:spPr/>
      <dgm:t>
        <a:bodyPr/>
        <a:lstStyle/>
        <a:p>
          <a:endParaRPr lang="en-US"/>
        </a:p>
      </dgm:t>
    </dgm:pt>
    <dgm:pt modelId="{FE97EF90-12C1-4378-9FCE-4A1B0C0F605A}" type="sibTrans" cxnId="{4D6D5CB3-8187-4614-8B87-66ED33D4C548}">
      <dgm:prSet/>
      <dgm:spPr/>
      <dgm:t>
        <a:bodyPr/>
        <a:lstStyle/>
        <a:p>
          <a:endParaRPr lang="en-US"/>
        </a:p>
      </dgm:t>
    </dgm:pt>
    <dgm:pt modelId="{22D57AD6-63D3-4AB1-8A49-6DEF68431714}" type="pres">
      <dgm:prSet presAssocID="{CF7EC49C-15A1-40FC-BD1C-A4E5AC4CB9A8}" presName="hierChild1" presStyleCnt="0">
        <dgm:presLayoutVars>
          <dgm:chPref val="1"/>
          <dgm:dir/>
          <dgm:animOne val="branch"/>
          <dgm:animLvl val="lvl"/>
          <dgm:resizeHandles/>
        </dgm:presLayoutVars>
      </dgm:prSet>
      <dgm:spPr/>
    </dgm:pt>
    <dgm:pt modelId="{21E7CDB3-BD95-4682-8B86-ADED9E7CBE4F}" type="pres">
      <dgm:prSet presAssocID="{0F356A25-E0D5-440F-9978-DC8D130128D6}" presName="hierRoot1" presStyleCnt="0"/>
      <dgm:spPr/>
    </dgm:pt>
    <dgm:pt modelId="{04EAE9F6-775D-4DB4-B7AC-02C654398B53}" type="pres">
      <dgm:prSet presAssocID="{0F356A25-E0D5-440F-9978-DC8D130128D6}" presName="composite" presStyleCnt="0"/>
      <dgm:spPr/>
    </dgm:pt>
    <dgm:pt modelId="{D521AB09-4ECE-4993-B7E3-EB6280F0DE85}" type="pres">
      <dgm:prSet presAssocID="{0F356A25-E0D5-440F-9978-DC8D130128D6}" presName="background" presStyleLbl="node0" presStyleIdx="0" presStyleCnt="2"/>
      <dgm:spPr/>
    </dgm:pt>
    <dgm:pt modelId="{89C156C2-AA5D-491F-9853-BD548C36BD4F}" type="pres">
      <dgm:prSet presAssocID="{0F356A25-E0D5-440F-9978-DC8D130128D6}" presName="text" presStyleLbl="fgAcc0" presStyleIdx="0" presStyleCnt="2">
        <dgm:presLayoutVars>
          <dgm:chPref val="3"/>
        </dgm:presLayoutVars>
      </dgm:prSet>
      <dgm:spPr/>
    </dgm:pt>
    <dgm:pt modelId="{B5D5BD56-EB18-4384-99E9-0F17F85A5B66}" type="pres">
      <dgm:prSet presAssocID="{0F356A25-E0D5-440F-9978-DC8D130128D6}" presName="hierChild2" presStyleCnt="0"/>
      <dgm:spPr/>
    </dgm:pt>
    <dgm:pt modelId="{9F6C4393-5EBE-43F9-99AC-8759B7018557}" type="pres">
      <dgm:prSet presAssocID="{15B56857-BF87-49C1-9041-2C7EA9F09F89}" presName="hierRoot1" presStyleCnt="0"/>
      <dgm:spPr/>
    </dgm:pt>
    <dgm:pt modelId="{40EF09B6-83CC-4473-8517-8B776B5CEA5B}" type="pres">
      <dgm:prSet presAssocID="{15B56857-BF87-49C1-9041-2C7EA9F09F89}" presName="composite" presStyleCnt="0"/>
      <dgm:spPr/>
    </dgm:pt>
    <dgm:pt modelId="{AE7EC402-BCF9-4F2F-98E1-E2DD99BD97F0}" type="pres">
      <dgm:prSet presAssocID="{15B56857-BF87-49C1-9041-2C7EA9F09F89}" presName="background" presStyleLbl="node0" presStyleIdx="1" presStyleCnt="2"/>
      <dgm:spPr/>
    </dgm:pt>
    <dgm:pt modelId="{33F551FF-AB79-4A7C-A98A-3920FF87C932}" type="pres">
      <dgm:prSet presAssocID="{15B56857-BF87-49C1-9041-2C7EA9F09F89}" presName="text" presStyleLbl="fgAcc0" presStyleIdx="1" presStyleCnt="2">
        <dgm:presLayoutVars>
          <dgm:chPref val="3"/>
        </dgm:presLayoutVars>
      </dgm:prSet>
      <dgm:spPr/>
    </dgm:pt>
    <dgm:pt modelId="{6E3CD721-EA24-44EF-80EB-C83CFBABF28E}" type="pres">
      <dgm:prSet presAssocID="{15B56857-BF87-49C1-9041-2C7EA9F09F89}" presName="hierChild2" presStyleCnt="0"/>
      <dgm:spPr/>
    </dgm:pt>
  </dgm:ptLst>
  <dgm:cxnLst>
    <dgm:cxn modelId="{C0547343-430C-43CC-A9A2-D4E769D8C26A}" type="presOf" srcId="{0F356A25-E0D5-440F-9978-DC8D130128D6}" destId="{89C156C2-AA5D-491F-9853-BD548C36BD4F}" srcOrd="0" destOrd="0" presId="urn:microsoft.com/office/officeart/2005/8/layout/hierarchy1"/>
    <dgm:cxn modelId="{D9D1E7A9-3378-4A6B-AE9E-BA56236FD1BA}" type="presOf" srcId="{CF7EC49C-15A1-40FC-BD1C-A4E5AC4CB9A8}" destId="{22D57AD6-63D3-4AB1-8A49-6DEF68431714}" srcOrd="0" destOrd="0" presId="urn:microsoft.com/office/officeart/2005/8/layout/hierarchy1"/>
    <dgm:cxn modelId="{4D6D5CB3-8187-4614-8B87-66ED33D4C548}" srcId="{CF7EC49C-15A1-40FC-BD1C-A4E5AC4CB9A8}" destId="{15B56857-BF87-49C1-9041-2C7EA9F09F89}" srcOrd="1" destOrd="0" parTransId="{9507B644-6FE4-4A25-A1F3-EAD4E829541A}" sibTransId="{FE97EF90-12C1-4378-9FCE-4A1B0C0F605A}"/>
    <dgm:cxn modelId="{03C250B9-06FE-4FE0-B110-1DBB91494A42}" type="presOf" srcId="{15B56857-BF87-49C1-9041-2C7EA9F09F89}" destId="{33F551FF-AB79-4A7C-A98A-3920FF87C932}" srcOrd="0" destOrd="0" presId="urn:microsoft.com/office/officeart/2005/8/layout/hierarchy1"/>
    <dgm:cxn modelId="{AC059EF1-2067-4B7F-B4DB-CC959FEA317A}" srcId="{CF7EC49C-15A1-40FC-BD1C-A4E5AC4CB9A8}" destId="{0F356A25-E0D5-440F-9978-DC8D130128D6}" srcOrd="0" destOrd="0" parTransId="{724539E4-D9EF-4D32-BAD2-4B84587D75D3}" sibTransId="{39A703C5-EF20-4332-A427-C08FFAF2A9BE}"/>
    <dgm:cxn modelId="{6DA50797-252F-41A2-AA5C-D3CD5525515F}" type="presParOf" srcId="{22D57AD6-63D3-4AB1-8A49-6DEF68431714}" destId="{21E7CDB3-BD95-4682-8B86-ADED9E7CBE4F}" srcOrd="0" destOrd="0" presId="urn:microsoft.com/office/officeart/2005/8/layout/hierarchy1"/>
    <dgm:cxn modelId="{1E7EEF40-894B-4943-A6C4-F4A407DC6545}" type="presParOf" srcId="{21E7CDB3-BD95-4682-8B86-ADED9E7CBE4F}" destId="{04EAE9F6-775D-4DB4-B7AC-02C654398B53}" srcOrd="0" destOrd="0" presId="urn:microsoft.com/office/officeart/2005/8/layout/hierarchy1"/>
    <dgm:cxn modelId="{83B3F22E-0837-41C5-B554-0D75AD5D8DFA}" type="presParOf" srcId="{04EAE9F6-775D-4DB4-B7AC-02C654398B53}" destId="{D521AB09-4ECE-4993-B7E3-EB6280F0DE85}" srcOrd="0" destOrd="0" presId="urn:microsoft.com/office/officeart/2005/8/layout/hierarchy1"/>
    <dgm:cxn modelId="{BE25A3E6-EA58-4F07-BF22-86DDE18617F2}" type="presParOf" srcId="{04EAE9F6-775D-4DB4-B7AC-02C654398B53}" destId="{89C156C2-AA5D-491F-9853-BD548C36BD4F}" srcOrd="1" destOrd="0" presId="urn:microsoft.com/office/officeart/2005/8/layout/hierarchy1"/>
    <dgm:cxn modelId="{2DF9F4F9-4474-4709-9AAE-B736F0BC4B54}" type="presParOf" srcId="{21E7CDB3-BD95-4682-8B86-ADED9E7CBE4F}" destId="{B5D5BD56-EB18-4384-99E9-0F17F85A5B66}" srcOrd="1" destOrd="0" presId="urn:microsoft.com/office/officeart/2005/8/layout/hierarchy1"/>
    <dgm:cxn modelId="{29716F17-46EA-428C-A84F-07282D2038C3}" type="presParOf" srcId="{22D57AD6-63D3-4AB1-8A49-6DEF68431714}" destId="{9F6C4393-5EBE-43F9-99AC-8759B7018557}" srcOrd="1" destOrd="0" presId="urn:microsoft.com/office/officeart/2005/8/layout/hierarchy1"/>
    <dgm:cxn modelId="{117E6A65-6AC7-454D-A390-FB1ECD5D93AC}" type="presParOf" srcId="{9F6C4393-5EBE-43F9-99AC-8759B7018557}" destId="{40EF09B6-83CC-4473-8517-8B776B5CEA5B}" srcOrd="0" destOrd="0" presId="urn:microsoft.com/office/officeart/2005/8/layout/hierarchy1"/>
    <dgm:cxn modelId="{41CB9E69-9F4D-4228-8703-59DB15033A1C}" type="presParOf" srcId="{40EF09B6-83CC-4473-8517-8B776B5CEA5B}" destId="{AE7EC402-BCF9-4F2F-98E1-E2DD99BD97F0}" srcOrd="0" destOrd="0" presId="urn:microsoft.com/office/officeart/2005/8/layout/hierarchy1"/>
    <dgm:cxn modelId="{4532DF2F-2900-4C60-94FF-28CB0F429B63}" type="presParOf" srcId="{40EF09B6-83CC-4473-8517-8B776B5CEA5B}" destId="{33F551FF-AB79-4A7C-A98A-3920FF87C932}" srcOrd="1" destOrd="0" presId="urn:microsoft.com/office/officeart/2005/8/layout/hierarchy1"/>
    <dgm:cxn modelId="{08D07923-0CD1-4A40-96D6-07F810C6E11D}" type="presParOf" srcId="{9F6C4393-5EBE-43F9-99AC-8759B7018557}" destId="{6E3CD721-EA24-44EF-80EB-C83CFBABF28E}"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21AB09-4ECE-4993-B7E3-EB6280F0DE85}">
      <dsp:nvSpPr>
        <dsp:cNvPr id="0" name=""/>
        <dsp:cNvSpPr/>
      </dsp:nvSpPr>
      <dsp:spPr>
        <a:xfrm>
          <a:off x="85120" y="162"/>
          <a:ext cx="4596484" cy="2918767"/>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9C156C2-AA5D-491F-9853-BD548C36BD4F}">
      <dsp:nvSpPr>
        <dsp:cNvPr id="0" name=""/>
        <dsp:cNvSpPr/>
      </dsp:nvSpPr>
      <dsp:spPr>
        <a:xfrm>
          <a:off x="595840" y="485346"/>
          <a:ext cx="4596484" cy="2918767"/>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ES" sz="1900" kern="1200"/>
            <a:t>En las primeras o entrevistas estructuradas, el entrevistador realiza su labor con base en una guía de preguntas específicas y se sujeta exclusivamente a ésta (el instrumento prescribe qué cuestiones se preguntarán y en qué orden). </a:t>
          </a:r>
          <a:endParaRPr lang="en-US" sz="1900" kern="1200"/>
        </a:p>
      </dsp:txBody>
      <dsp:txXfrm>
        <a:off x="681328" y="570834"/>
        <a:ext cx="4425508" cy="2747791"/>
      </dsp:txXfrm>
    </dsp:sp>
    <dsp:sp modelId="{AE7EC402-BCF9-4F2F-98E1-E2DD99BD97F0}">
      <dsp:nvSpPr>
        <dsp:cNvPr id="0" name=""/>
        <dsp:cNvSpPr/>
      </dsp:nvSpPr>
      <dsp:spPr>
        <a:xfrm>
          <a:off x="5703045" y="162"/>
          <a:ext cx="4596484" cy="2918767"/>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3F551FF-AB79-4A7C-A98A-3920FF87C932}">
      <dsp:nvSpPr>
        <dsp:cNvPr id="0" name=""/>
        <dsp:cNvSpPr/>
      </dsp:nvSpPr>
      <dsp:spPr>
        <a:xfrm>
          <a:off x="6213765" y="485346"/>
          <a:ext cx="4596484" cy="2918767"/>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ES" sz="1900" kern="1200"/>
            <a:t>Las entrevistas semiestructuradas, por su parte, se basan en una guía de asuntos o preguntas y el entrevistador tiene la libertad de introducir preguntas adicionales para precisar conceptos u obtener mayor información sobre los temas deseados (es decir, no todas las preguntas están predeterminadas). </a:t>
          </a:r>
          <a:endParaRPr lang="en-US" sz="1900" kern="1200"/>
        </a:p>
      </dsp:txBody>
      <dsp:txXfrm>
        <a:off x="6299253" y="570834"/>
        <a:ext cx="4425508" cy="274779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10/22/2020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509A250-FF31-4206-8172-F9D3106AACB1}" type="datetimeFigureOut">
              <a:rPr lang="en-US" dirty="0"/>
              <a:t>10/22/2020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s-ES"/>
              <a:t>Haga clic para modificar el estilo de título del patrón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509A250-FF31-4206-8172-F9D3106AACB1}" type="datetimeFigureOut">
              <a:rPr lang="en-US" dirty="0"/>
              <a:t>10/22/2020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s-ES"/>
              <a:t>Haga clic para modificar el estilo de título del patrón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s-ES"/>
              <a:t>Haga clic para modificar los estilos de texto del patrón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509A250-FF31-4206-8172-F9D3106AACB1}" type="datetimeFigureOut">
              <a:rPr lang="en-US" dirty="0"/>
              <a:t>10/22/2020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509A250-FF31-4206-8172-F9D3106AACB1}" type="datetimeFigureOut">
              <a:rPr lang="en-US" dirty="0"/>
              <a:t>10/22/2020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10/22/2020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10/22/2020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nchorCtr="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10/22/2020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10/22/2020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10/22/2020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9796027F-7875-4030-9381-8BD8C4F21935}" type="datetimeFigureOut">
              <a:rPr lang="en-US" dirty="0"/>
              <a:t>10/22/2020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10/22/2020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10/22/2020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10/22/2020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10/22/2020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7" name="Date Placeholder 4"/>
          <p:cNvSpPr>
            <a:spLocks noGrp="1"/>
          </p:cNvSpPr>
          <p:nvPr>
            <p:ph type="dt" sz="half" idx="10"/>
          </p:nvPr>
        </p:nvSpPr>
        <p:spPr/>
        <p:txBody>
          <a:bodyPr/>
          <a:lstStyle/>
          <a:p>
            <a:fld id="{4509A250-FF31-4206-8172-F9D3106AACB1}" type="datetimeFigureOut">
              <a:rPr lang="en-US" dirty="0"/>
              <a:t>10/22/2020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509A250-FF31-4206-8172-F9D3106AACB1}" type="datetimeFigureOut">
              <a:rPr lang="en-US" dirty="0"/>
              <a:t>10/22/2020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10/22/2020</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D8DA0B-A695-4DA3-A20A-73A678F1503E}"/>
              </a:ext>
            </a:extLst>
          </p:cNvPr>
          <p:cNvSpPr>
            <a:spLocks noGrp="1"/>
          </p:cNvSpPr>
          <p:nvPr>
            <p:ph type="ctrTitle"/>
          </p:nvPr>
        </p:nvSpPr>
        <p:spPr>
          <a:xfrm>
            <a:off x="647701" y="1454964"/>
            <a:ext cx="3339281" cy="3308840"/>
          </a:xfrm>
        </p:spPr>
        <p:txBody>
          <a:bodyPr>
            <a:normAutofit/>
          </a:bodyPr>
          <a:lstStyle/>
          <a:p>
            <a:r>
              <a:rPr lang="es-MX" sz="4200"/>
              <a:t>ENTREVISTA</a:t>
            </a:r>
          </a:p>
        </p:txBody>
      </p:sp>
      <p:pic>
        <p:nvPicPr>
          <p:cNvPr id="1026" name="Picture 2" descr="Resultado de imagen para entrevista">
            <a:extLst>
              <a:ext uri="{FF2B5EF4-FFF2-40B4-BE49-F238E27FC236}">
                <a16:creationId xmlns:a16="http://schemas.microsoft.com/office/drawing/2014/main" id="{DD52F7BD-282C-4054-BFB3-C3C47D93EBA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836" r="18739" b="-1"/>
          <a:stretch/>
        </p:blipFill>
        <p:spPr bwMode="auto">
          <a:xfrm>
            <a:off x="4634682" y="10"/>
            <a:ext cx="7557319" cy="6857990"/>
          </a:xfrm>
          <a:prstGeom prst="rect">
            <a:avLst/>
          </a:prstGeom>
          <a:noFill/>
          <a:extLst>
            <a:ext uri="{909E8E84-426E-40DD-AFC4-6F175D3DCCD1}">
              <a14:hiddenFill xmlns:a14="http://schemas.microsoft.com/office/drawing/2010/main">
                <a:solidFill>
                  <a:srgbClr val="FFFFFF"/>
                </a:solidFill>
              </a14:hiddenFill>
            </a:ext>
          </a:extLst>
        </p:spPr>
      </p:pic>
      <p:sp>
        <p:nvSpPr>
          <p:cNvPr id="71" name="Rectangle 70">
            <a:extLst>
              <a:ext uri="{FF2B5EF4-FFF2-40B4-BE49-F238E27FC236}">
                <a16:creationId xmlns:a16="http://schemas.microsoft.com/office/drawing/2014/main" id="{BFEFF673-A9DE-416D-A04E-1D50904542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0335037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B4AAD3FD-83A5-4B89-9F8F-01B8870865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73" name="Freeform 31">
            <a:extLst>
              <a:ext uri="{FF2B5EF4-FFF2-40B4-BE49-F238E27FC236}">
                <a16:creationId xmlns:a16="http://schemas.microsoft.com/office/drawing/2014/main" id="{61752F1D-FC0F-4103-9584-630E643CCD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9402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75" name="Freeform: Shape 74">
            <a:extLst>
              <a:ext uri="{FF2B5EF4-FFF2-40B4-BE49-F238E27FC236}">
                <a16:creationId xmlns:a16="http://schemas.microsoft.com/office/drawing/2014/main" id="{70151CB7-E7DE-4917-B831-01DF9CE013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270819" y="-63600"/>
            <a:ext cx="6858001" cy="6985200"/>
          </a:xfrm>
          <a:custGeom>
            <a:avLst/>
            <a:gdLst>
              <a:gd name="connsiteX0" fmla="*/ 6858001 w 6858001"/>
              <a:gd name="connsiteY0" fmla="*/ 1177 h 6985200"/>
              <a:gd name="connsiteX1" fmla="*/ 6858001 w 6858001"/>
              <a:gd name="connsiteY1" fmla="*/ 1344715 h 6985200"/>
              <a:gd name="connsiteX2" fmla="*/ 6858000 w 6858001"/>
              <a:gd name="connsiteY2" fmla="*/ 1344715 h 6985200"/>
              <a:gd name="connsiteX3" fmla="*/ 6858000 w 6858001"/>
              <a:gd name="connsiteY3" fmla="*/ 6985200 h 6985200"/>
              <a:gd name="connsiteX4" fmla="*/ 0 w 6858001"/>
              <a:gd name="connsiteY4" fmla="*/ 6985199 h 6985200"/>
              <a:gd name="connsiteX5" fmla="*/ 0 w 6858001"/>
              <a:gd name="connsiteY5" fmla="*/ 886772 h 6985200"/>
              <a:gd name="connsiteX6" fmla="*/ 1 w 6858001"/>
              <a:gd name="connsiteY6" fmla="*/ 886772 h 6985200"/>
              <a:gd name="connsiteX7" fmla="*/ 1 w 6858001"/>
              <a:gd name="connsiteY7" fmla="*/ 0 h 6985200"/>
              <a:gd name="connsiteX8" fmla="*/ 40463 w 6858001"/>
              <a:gd name="connsiteY8" fmla="*/ 5883 h 6985200"/>
              <a:gd name="connsiteX9" fmla="*/ 159107 w 6858001"/>
              <a:gd name="connsiteY9" fmla="*/ 23196 h 6985200"/>
              <a:gd name="connsiteX10" fmla="*/ 245518 w 6858001"/>
              <a:gd name="connsiteY10" fmla="*/ 35299 h 6985200"/>
              <a:gd name="connsiteX11" fmla="*/ 348388 w 6858001"/>
              <a:gd name="connsiteY11" fmla="*/ 48073 h 6985200"/>
              <a:gd name="connsiteX12" fmla="*/ 470460 w 6858001"/>
              <a:gd name="connsiteY12" fmla="*/ 63369 h 6985200"/>
              <a:gd name="connsiteX13" fmla="*/ 605563 w 6858001"/>
              <a:gd name="connsiteY13" fmla="*/ 79506 h 6985200"/>
              <a:gd name="connsiteX14" fmla="*/ 757810 w 6858001"/>
              <a:gd name="connsiteY14" fmla="*/ 96483 h 6985200"/>
              <a:gd name="connsiteX15" fmla="*/ 923774 w 6858001"/>
              <a:gd name="connsiteY15" fmla="*/ 114469 h 6985200"/>
              <a:gd name="connsiteX16" fmla="*/ 1104139 w 6858001"/>
              <a:gd name="connsiteY16" fmla="*/ 132454 h 6985200"/>
              <a:gd name="connsiteX17" fmla="*/ 1296163 w 6858001"/>
              <a:gd name="connsiteY17" fmla="*/ 150776 h 6985200"/>
              <a:gd name="connsiteX18" fmla="*/ 1503275 w 6858001"/>
              <a:gd name="connsiteY18" fmla="*/ 167753 h 6985200"/>
              <a:gd name="connsiteX19" fmla="*/ 1719988 w 6858001"/>
              <a:gd name="connsiteY19" fmla="*/ 184058 h 6985200"/>
              <a:gd name="connsiteX20" fmla="*/ 1949045 w 6858001"/>
              <a:gd name="connsiteY20" fmla="*/ 198849 h 6985200"/>
              <a:gd name="connsiteX21" fmla="*/ 2187703 w 6858001"/>
              <a:gd name="connsiteY21" fmla="*/ 212969 h 6985200"/>
              <a:gd name="connsiteX22" fmla="*/ 2436649 w 6858001"/>
              <a:gd name="connsiteY22" fmla="*/ 226248 h 6985200"/>
              <a:gd name="connsiteX23" fmla="*/ 2564208 w 6858001"/>
              <a:gd name="connsiteY23" fmla="*/ 230955 h 6985200"/>
              <a:gd name="connsiteX24" fmla="*/ 2694509 w 6858001"/>
              <a:gd name="connsiteY24" fmla="*/ 236165 h 6985200"/>
              <a:gd name="connsiteX25" fmla="*/ 2826869 w 6858001"/>
              <a:gd name="connsiteY25" fmla="*/ 241040 h 6985200"/>
              <a:gd name="connsiteX26" fmla="*/ 2959914 w 6858001"/>
              <a:gd name="connsiteY26" fmla="*/ 244234 h 6985200"/>
              <a:gd name="connsiteX27" fmla="*/ 3095702 w 6858001"/>
              <a:gd name="connsiteY27" fmla="*/ 247091 h 6985200"/>
              <a:gd name="connsiteX28" fmla="*/ 3232862 w 6858001"/>
              <a:gd name="connsiteY28" fmla="*/ 250117 h 6985200"/>
              <a:gd name="connsiteX29" fmla="*/ 3372766 w 6858001"/>
              <a:gd name="connsiteY29" fmla="*/ 252134 h 6985200"/>
              <a:gd name="connsiteX30" fmla="*/ 3514040 w 6858001"/>
              <a:gd name="connsiteY30" fmla="*/ 252134 h 6985200"/>
              <a:gd name="connsiteX31" fmla="*/ 3656686 w 6858001"/>
              <a:gd name="connsiteY31" fmla="*/ 253142 h 6985200"/>
              <a:gd name="connsiteX32" fmla="*/ 3800705 w 6858001"/>
              <a:gd name="connsiteY32" fmla="*/ 252134 h 6985200"/>
              <a:gd name="connsiteX33" fmla="*/ 3946780 w 6858001"/>
              <a:gd name="connsiteY33" fmla="*/ 250117 h 6985200"/>
              <a:gd name="connsiteX34" fmla="*/ 4092856 w 6858001"/>
              <a:gd name="connsiteY34" fmla="*/ 248268 h 6985200"/>
              <a:gd name="connsiteX35" fmla="*/ 4240988 w 6858001"/>
              <a:gd name="connsiteY35" fmla="*/ 244234 h 6985200"/>
              <a:gd name="connsiteX36" fmla="*/ 4390492 w 6858001"/>
              <a:gd name="connsiteY36" fmla="*/ 240032 h 6985200"/>
              <a:gd name="connsiteX37" fmla="*/ 4539997 w 6858001"/>
              <a:gd name="connsiteY37" fmla="*/ 235157 h 6985200"/>
              <a:gd name="connsiteX38" fmla="*/ 4690873 w 6858001"/>
              <a:gd name="connsiteY38" fmla="*/ 228266 h 6985200"/>
              <a:gd name="connsiteX39" fmla="*/ 4843120 w 6858001"/>
              <a:gd name="connsiteY39" fmla="*/ 220029 h 6985200"/>
              <a:gd name="connsiteX40" fmla="*/ 4996054 w 6858001"/>
              <a:gd name="connsiteY40" fmla="*/ 212129 h 6985200"/>
              <a:gd name="connsiteX41" fmla="*/ 5148987 w 6858001"/>
              <a:gd name="connsiteY41" fmla="*/ 202044 h 6985200"/>
              <a:gd name="connsiteX42" fmla="*/ 5303978 w 6858001"/>
              <a:gd name="connsiteY42" fmla="*/ 189941 h 6985200"/>
              <a:gd name="connsiteX43" fmla="*/ 5456911 w 6858001"/>
              <a:gd name="connsiteY43" fmla="*/ 177839 h 6985200"/>
              <a:gd name="connsiteX44" fmla="*/ 5612588 w 6858001"/>
              <a:gd name="connsiteY44" fmla="*/ 163887 h 6985200"/>
              <a:gd name="connsiteX45" fmla="*/ 5768950 w 6858001"/>
              <a:gd name="connsiteY45" fmla="*/ 148591 h 6985200"/>
              <a:gd name="connsiteX46" fmla="*/ 5923255 w 6858001"/>
              <a:gd name="connsiteY46" fmla="*/ 132455 h 6985200"/>
              <a:gd name="connsiteX47" fmla="*/ 6079618 w 6858001"/>
              <a:gd name="connsiteY47" fmla="*/ 113629 h 6985200"/>
              <a:gd name="connsiteX48" fmla="*/ 6235294 w 6858001"/>
              <a:gd name="connsiteY48" fmla="*/ 93458 h 6985200"/>
              <a:gd name="connsiteX49" fmla="*/ 6391657 w 6858001"/>
              <a:gd name="connsiteY49" fmla="*/ 73455 h 6985200"/>
              <a:gd name="connsiteX50" fmla="*/ 6547333 w 6858001"/>
              <a:gd name="connsiteY50" fmla="*/ 50091 h 6985200"/>
              <a:gd name="connsiteX51" fmla="*/ 6702324 w 6858001"/>
              <a:gd name="connsiteY51" fmla="*/ 26222 h 698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6985200">
                <a:moveTo>
                  <a:pt x="6858001" y="1177"/>
                </a:moveTo>
                <a:lnTo>
                  <a:pt x="6858001" y="1344715"/>
                </a:lnTo>
                <a:lnTo>
                  <a:pt x="6858000" y="1344715"/>
                </a:lnTo>
                <a:lnTo>
                  <a:pt x="6858000" y="6985200"/>
                </a:lnTo>
                <a:lnTo>
                  <a:pt x="0" y="6985199"/>
                </a:lnTo>
                <a:lnTo>
                  <a:pt x="0" y="886772"/>
                </a:lnTo>
                <a:lnTo>
                  <a:pt x="1" y="886772"/>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9" y="241040"/>
                </a:lnTo>
                <a:lnTo>
                  <a:pt x="2959914" y="244234"/>
                </a:lnTo>
                <a:lnTo>
                  <a:pt x="3095702" y="247091"/>
                </a:lnTo>
                <a:lnTo>
                  <a:pt x="3232862" y="250117"/>
                </a:lnTo>
                <a:lnTo>
                  <a:pt x="3372766" y="252134"/>
                </a:lnTo>
                <a:lnTo>
                  <a:pt x="3514040" y="252134"/>
                </a:lnTo>
                <a:lnTo>
                  <a:pt x="3656686" y="253142"/>
                </a:lnTo>
                <a:lnTo>
                  <a:pt x="3800705" y="252134"/>
                </a:lnTo>
                <a:lnTo>
                  <a:pt x="3946780" y="250117"/>
                </a:lnTo>
                <a:lnTo>
                  <a:pt x="4092856"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ln>
            <a:noFill/>
          </a:ln>
        </p:spPr>
      </p:sp>
      <p:pic>
        <p:nvPicPr>
          <p:cNvPr id="3074" name="Picture 2" descr="Resultado de imagen para preguntas">
            <a:extLst>
              <a:ext uri="{FF2B5EF4-FFF2-40B4-BE49-F238E27FC236}">
                <a16:creationId xmlns:a16="http://schemas.microsoft.com/office/drawing/2014/main" id="{BABBD851-937F-4DDE-9B1E-D60BE116DAD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093992" y="1610098"/>
            <a:ext cx="5449889" cy="3637800"/>
          </a:xfrm>
          <a:prstGeom prst="rect">
            <a:avLst/>
          </a:prstGeom>
          <a:noFill/>
          <a:effectLst/>
          <a:extLst>
            <a:ext uri="{909E8E84-426E-40DD-AFC4-6F175D3DCCD1}">
              <a14:hiddenFill xmlns:a14="http://schemas.microsoft.com/office/drawing/2010/main">
                <a:solidFill>
                  <a:srgbClr val="FFFFFF"/>
                </a:solidFill>
              </a14:hiddenFill>
            </a:ext>
          </a:extLst>
        </p:spPr>
      </p:pic>
      <p:sp>
        <p:nvSpPr>
          <p:cNvPr id="77" name="Rectangle 76">
            <a:extLst>
              <a:ext uri="{FF2B5EF4-FFF2-40B4-BE49-F238E27FC236}">
                <a16:creationId xmlns:a16="http://schemas.microsoft.com/office/drawing/2014/main" id="{A92A1116-1C84-41DF-B803-1F7B0883EC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Marcador de contenido 2">
            <a:extLst>
              <a:ext uri="{FF2B5EF4-FFF2-40B4-BE49-F238E27FC236}">
                <a16:creationId xmlns:a16="http://schemas.microsoft.com/office/drawing/2014/main" id="{37778981-93FE-41E6-BAE7-849FB70323E4}"/>
              </a:ext>
            </a:extLst>
          </p:cNvPr>
          <p:cNvSpPr>
            <a:spLocks noGrp="1"/>
          </p:cNvSpPr>
          <p:nvPr>
            <p:ph idx="1"/>
          </p:nvPr>
        </p:nvSpPr>
        <p:spPr>
          <a:xfrm>
            <a:off x="648931" y="886266"/>
            <a:ext cx="4166509" cy="5337554"/>
          </a:xfrm>
        </p:spPr>
        <p:txBody>
          <a:bodyPr>
            <a:normAutofit/>
          </a:bodyPr>
          <a:lstStyle/>
          <a:p>
            <a:pPr>
              <a:lnSpc>
                <a:spcPct val="90000"/>
              </a:lnSpc>
            </a:pPr>
            <a:r>
              <a:rPr lang="es-ES" sz="1900" dirty="0">
                <a:solidFill>
                  <a:srgbClr val="EBEBEB"/>
                </a:solidFill>
              </a:rPr>
              <a:t>Preguntas de estructura o estructurales. El entrevistador solicita al entrevistado una lista de conceptos a manera de conjunto o categorías. Por ejemplo, ¿qué tipos de drogas se venden más en el barrio de Tepito (México)?, ¿qué clase de problemas tuvo al construir este puente?, ¿qué elementos toma en cuenta para decir que la ropa de una tienda departamental tiene buena calidad?</a:t>
            </a:r>
          </a:p>
          <a:p>
            <a:pPr>
              <a:lnSpc>
                <a:spcPct val="90000"/>
              </a:lnSpc>
            </a:pPr>
            <a:endParaRPr lang="es-MX" sz="1900" dirty="0">
              <a:solidFill>
                <a:srgbClr val="EBEBEB"/>
              </a:solidFill>
            </a:endParaRPr>
          </a:p>
        </p:txBody>
      </p:sp>
    </p:spTree>
    <p:extLst>
      <p:ext uri="{BB962C8B-B14F-4D97-AF65-F5344CB8AC3E}">
        <p14:creationId xmlns:p14="http://schemas.microsoft.com/office/powerpoint/2010/main" val="2234687057"/>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F89C9FB-E618-4327-97F7-B816761D7122}"/>
              </a:ext>
            </a:extLst>
          </p:cNvPr>
          <p:cNvSpPr>
            <a:spLocks noGrp="1"/>
          </p:cNvSpPr>
          <p:nvPr>
            <p:ph type="title"/>
          </p:nvPr>
        </p:nvSpPr>
        <p:spPr/>
        <p:txBody>
          <a:bodyPr/>
          <a:lstStyle/>
          <a:p>
            <a:endParaRPr lang="es-MX"/>
          </a:p>
        </p:txBody>
      </p:sp>
      <p:sp>
        <p:nvSpPr>
          <p:cNvPr id="3" name="Marcador de contenido 2">
            <a:extLst>
              <a:ext uri="{FF2B5EF4-FFF2-40B4-BE49-F238E27FC236}">
                <a16:creationId xmlns:a16="http://schemas.microsoft.com/office/drawing/2014/main" id="{5153347B-84BB-417E-9D92-488DBC1AC2C4}"/>
              </a:ext>
            </a:extLst>
          </p:cNvPr>
          <p:cNvSpPr>
            <a:spLocks noGrp="1"/>
          </p:cNvSpPr>
          <p:nvPr>
            <p:ph idx="1"/>
          </p:nvPr>
        </p:nvSpPr>
        <p:spPr/>
        <p:txBody>
          <a:bodyPr/>
          <a:lstStyle/>
          <a:p>
            <a:r>
              <a:rPr lang="es-ES" dirty="0"/>
              <a:t>Preguntas de contraste. Al entrevistado se le cuestiona sobre similitudes y diferencias respecto a símbolos o tópicos, y se le pide que clasifique símbolos en categorías. Por ejemplo, hay personas a las que les agrada que los dependientes de la tienda se mantengan cerca del cliente y al tanto de sus necesidades, mientras que otras prefieren que acudan solamente si se les requiere, ¿usted qué opina en cada caso?</a:t>
            </a:r>
            <a:endParaRPr lang="es-MX" dirty="0"/>
          </a:p>
        </p:txBody>
      </p:sp>
    </p:spTree>
    <p:extLst>
      <p:ext uri="{BB962C8B-B14F-4D97-AF65-F5344CB8AC3E}">
        <p14:creationId xmlns:p14="http://schemas.microsoft.com/office/powerpoint/2010/main" val="40963052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B4AAD3FD-83A5-4B89-9F8F-01B8870865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5BEDD05-F87C-4C96-B687-9076350101CD}"/>
              </a:ext>
            </a:extLst>
          </p:cNvPr>
          <p:cNvSpPr>
            <a:spLocks noGrp="1"/>
          </p:cNvSpPr>
          <p:nvPr>
            <p:ph type="title"/>
          </p:nvPr>
        </p:nvSpPr>
        <p:spPr>
          <a:xfrm>
            <a:off x="648931" y="629266"/>
            <a:ext cx="4166510" cy="1622321"/>
          </a:xfrm>
        </p:spPr>
        <p:txBody>
          <a:bodyPr>
            <a:normAutofit/>
          </a:bodyPr>
          <a:lstStyle/>
          <a:p>
            <a:r>
              <a:rPr lang="es-MX" sz="4200">
                <a:solidFill>
                  <a:srgbClr val="EBEBEB"/>
                </a:solidFill>
              </a:rPr>
              <a:t>ENTREVISTA CUALITATIVA</a:t>
            </a:r>
          </a:p>
        </p:txBody>
      </p:sp>
      <p:sp>
        <p:nvSpPr>
          <p:cNvPr id="73" name="Freeform 31">
            <a:extLst>
              <a:ext uri="{FF2B5EF4-FFF2-40B4-BE49-F238E27FC236}">
                <a16:creationId xmlns:a16="http://schemas.microsoft.com/office/drawing/2014/main" id="{61752F1D-FC0F-4103-9584-630E643CCD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9402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75" name="Freeform: Shape 74">
            <a:extLst>
              <a:ext uri="{FF2B5EF4-FFF2-40B4-BE49-F238E27FC236}">
                <a16:creationId xmlns:a16="http://schemas.microsoft.com/office/drawing/2014/main" id="{70151CB7-E7DE-4917-B831-01DF9CE013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270819" y="-63600"/>
            <a:ext cx="6858001" cy="6985200"/>
          </a:xfrm>
          <a:custGeom>
            <a:avLst/>
            <a:gdLst>
              <a:gd name="connsiteX0" fmla="*/ 6858001 w 6858001"/>
              <a:gd name="connsiteY0" fmla="*/ 1177 h 6985200"/>
              <a:gd name="connsiteX1" fmla="*/ 6858001 w 6858001"/>
              <a:gd name="connsiteY1" fmla="*/ 1344715 h 6985200"/>
              <a:gd name="connsiteX2" fmla="*/ 6858000 w 6858001"/>
              <a:gd name="connsiteY2" fmla="*/ 1344715 h 6985200"/>
              <a:gd name="connsiteX3" fmla="*/ 6858000 w 6858001"/>
              <a:gd name="connsiteY3" fmla="*/ 6985200 h 6985200"/>
              <a:gd name="connsiteX4" fmla="*/ 0 w 6858001"/>
              <a:gd name="connsiteY4" fmla="*/ 6985199 h 6985200"/>
              <a:gd name="connsiteX5" fmla="*/ 0 w 6858001"/>
              <a:gd name="connsiteY5" fmla="*/ 886772 h 6985200"/>
              <a:gd name="connsiteX6" fmla="*/ 1 w 6858001"/>
              <a:gd name="connsiteY6" fmla="*/ 886772 h 6985200"/>
              <a:gd name="connsiteX7" fmla="*/ 1 w 6858001"/>
              <a:gd name="connsiteY7" fmla="*/ 0 h 6985200"/>
              <a:gd name="connsiteX8" fmla="*/ 40463 w 6858001"/>
              <a:gd name="connsiteY8" fmla="*/ 5883 h 6985200"/>
              <a:gd name="connsiteX9" fmla="*/ 159107 w 6858001"/>
              <a:gd name="connsiteY9" fmla="*/ 23196 h 6985200"/>
              <a:gd name="connsiteX10" fmla="*/ 245518 w 6858001"/>
              <a:gd name="connsiteY10" fmla="*/ 35299 h 6985200"/>
              <a:gd name="connsiteX11" fmla="*/ 348388 w 6858001"/>
              <a:gd name="connsiteY11" fmla="*/ 48073 h 6985200"/>
              <a:gd name="connsiteX12" fmla="*/ 470460 w 6858001"/>
              <a:gd name="connsiteY12" fmla="*/ 63369 h 6985200"/>
              <a:gd name="connsiteX13" fmla="*/ 605563 w 6858001"/>
              <a:gd name="connsiteY13" fmla="*/ 79506 h 6985200"/>
              <a:gd name="connsiteX14" fmla="*/ 757810 w 6858001"/>
              <a:gd name="connsiteY14" fmla="*/ 96483 h 6985200"/>
              <a:gd name="connsiteX15" fmla="*/ 923774 w 6858001"/>
              <a:gd name="connsiteY15" fmla="*/ 114469 h 6985200"/>
              <a:gd name="connsiteX16" fmla="*/ 1104139 w 6858001"/>
              <a:gd name="connsiteY16" fmla="*/ 132454 h 6985200"/>
              <a:gd name="connsiteX17" fmla="*/ 1296163 w 6858001"/>
              <a:gd name="connsiteY17" fmla="*/ 150776 h 6985200"/>
              <a:gd name="connsiteX18" fmla="*/ 1503275 w 6858001"/>
              <a:gd name="connsiteY18" fmla="*/ 167753 h 6985200"/>
              <a:gd name="connsiteX19" fmla="*/ 1719988 w 6858001"/>
              <a:gd name="connsiteY19" fmla="*/ 184058 h 6985200"/>
              <a:gd name="connsiteX20" fmla="*/ 1949045 w 6858001"/>
              <a:gd name="connsiteY20" fmla="*/ 198849 h 6985200"/>
              <a:gd name="connsiteX21" fmla="*/ 2187703 w 6858001"/>
              <a:gd name="connsiteY21" fmla="*/ 212969 h 6985200"/>
              <a:gd name="connsiteX22" fmla="*/ 2436649 w 6858001"/>
              <a:gd name="connsiteY22" fmla="*/ 226248 h 6985200"/>
              <a:gd name="connsiteX23" fmla="*/ 2564208 w 6858001"/>
              <a:gd name="connsiteY23" fmla="*/ 230955 h 6985200"/>
              <a:gd name="connsiteX24" fmla="*/ 2694509 w 6858001"/>
              <a:gd name="connsiteY24" fmla="*/ 236165 h 6985200"/>
              <a:gd name="connsiteX25" fmla="*/ 2826869 w 6858001"/>
              <a:gd name="connsiteY25" fmla="*/ 241040 h 6985200"/>
              <a:gd name="connsiteX26" fmla="*/ 2959914 w 6858001"/>
              <a:gd name="connsiteY26" fmla="*/ 244234 h 6985200"/>
              <a:gd name="connsiteX27" fmla="*/ 3095702 w 6858001"/>
              <a:gd name="connsiteY27" fmla="*/ 247091 h 6985200"/>
              <a:gd name="connsiteX28" fmla="*/ 3232862 w 6858001"/>
              <a:gd name="connsiteY28" fmla="*/ 250117 h 6985200"/>
              <a:gd name="connsiteX29" fmla="*/ 3372766 w 6858001"/>
              <a:gd name="connsiteY29" fmla="*/ 252134 h 6985200"/>
              <a:gd name="connsiteX30" fmla="*/ 3514040 w 6858001"/>
              <a:gd name="connsiteY30" fmla="*/ 252134 h 6985200"/>
              <a:gd name="connsiteX31" fmla="*/ 3656686 w 6858001"/>
              <a:gd name="connsiteY31" fmla="*/ 253142 h 6985200"/>
              <a:gd name="connsiteX32" fmla="*/ 3800705 w 6858001"/>
              <a:gd name="connsiteY32" fmla="*/ 252134 h 6985200"/>
              <a:gd name="connsiteX33" fmla="*/ 3946780 w 6858001"/>
              <a:gd name="connsiteY33" fmla="*/ 250117 h 6985200"/>
              <a:gd name="connsiteX34" fmla="*/ 4092856 w 6858001"/>
              <a:gd name="connsiteY34" fmla="*/ 248268 h 6985200"/>
              <a:gd name="connsiteX35" fmla="*/ 4240988 w 6858001"/>
              <a:gd name="connsiteY35" fmla="*/ 244234 h 6985200"/>
              <a:gd name="connsiteX36" fmla="*/ 4390492 w 6858001"/>
              <a:gd name="connsiteY36" fmla="*/ 240032 h 6985200"/>
              <a:gd name="connsiteX37" fmla="*/ 4539997 w 6858001"/>
              <a:gd name="connsiteY37" fmla="*/ 235157 h 6985200"/>
              <a:gd name="connsiteX38" fmla="*/ 4690873 w 6858001"/>
              <a:gd name="connsiteY38" fmla="*/ 228266 h 6985200"/>
              <a:gd name="connsiteX39" fmla="*/ 4843120 w 6858001"/>
              <a:gd name="connsiteY39" fmla="*/ 220029 h 6985200"/>
              <a:gd name="connsiteX40" fmla="*/ 4996054 w 6858001"/>
              <a:gd name="connsiteY40" fmla="*/ 212129 h 6985200"/>
              <a:gd name="connsiteX41" fmla="*/ 5148987 w 6858001"/>
              <a:gd name="connsiteY41" fmla="*/ 202044 h 6985200"/>
              <a:gd name="connsiteX42" fmla="*/ 5303978 w 6858001"/>
              <a:gd name="connsiteY42" fmla="*/ 189941 h 6985200"/>
              <a:gd name="connsiteX43" fmla="*/ 5456911 w 6858001"/>
              <a:gd name="connsiteY43" fmla="*/ 177839 h 6985200"/>
              <a:gd name="connsiteX44" fmla="*/ 5612588 w 6858001"/>
              <a:gd name="connsiteY44" fmla="*/ 163887 h 6985200"/>
              <a:gd name="connsiteX45" fmla="*/ 5768950 w 6858001"/>
              <a:gd name="connsiteY45" fmla="*/ 148591 h 6985200"/>
              <a:gd name="connsiteX46" fmla="*/ 5923255 w 6858001"/>
              <a:gd name="connsiteY46" fmla="*/ 132455 h 6985200"/>
              <a:gd name="connsiteX47" fmla="*/ 6079618 w 6858001"/>
              <a:gd name="connsiteY47" fmla="*/ 113629 h 6985200"/>
              <a:gd name="connsiteX48" fmla="*/ 6235294 w 6858001"/>
              <a:gd name="connsiteY48" fmla="*/ 93458 h 6985200"/>
              <a:gd name="connsiteX49" fmla="*/ 6391657 w 6858001"/>
              <a:gd name="connsiteY49" fmla="*/ 73455 h 6985200"/>
              <a:gd name="connsiteX50" fmla="*/ 6547333 w 6858001"/>
              <a:gd name="connsiteY50" fmla="*/ 50091 h 6985200"/>
              <a:gd name="connsiteX51" fmla="*/ 6702324 w 6858001"/>
              <a:gd name="connsiteY51" fmla="*/ 26222 h 698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6985200">
                <a:moveTo>
                  <a:pt x="6858001" y="1177"/>
                </a:moveTo>
                <a:lnTo>
                  <a:pt x="6858001" y="1344715"/>
                </a:lnTo>
                <a:lnTo>
                  <a:pt x="6858000" y="1344715"/>
                </a:lnTo>
                <a:lnTo>
                  <a:pt x="6858000" y="6985200"/>
                </a:lnTo>
                <a:lnTo>
                  <a:pt x="0" y="6985199"/>
                </a:lnTo>
                <a:lnTo>
                  <a:pt x="0" y="886772"/>
                </a:lnTo>
                <a:lnTo>
                  <a:pt x="1" y="886772"/>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9" y="241040"/>
                </a:lnTo>
                <a:lnTo>
                  <a:pt x="2959914" y="244234"/>
                </a:lnTo>
                <a:lnTo>
                  <a:pt x="3095702" y="247091"/>
                </a:lnTo>
                <a:lnTo>
                  <a:pt x="3232862" y="250117"/>
                </a:lnTo>
                <a:lnTo>
                  <a:pt x="3372766" y="252134"/>
                </a:lnTo>
                <a:lnTo>
                  <a:pt x="3514040" y="252134"/>
                </a:lnTo>
                <a:lnTo>
                  <a:pt x="3656686" y="253142"/>
                </a:lnTo>
                <a:lnTo>
                  <a:pt x="3800705" y="252134"/>
                </a:lnTo>
                <a:lnTo>
                  <a:pt x="3946780" y="250117"/>
                </a:lnTo>
                <a:lnTo>
                  <a:pt x="4092856"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ln>
            <a:noFill/>
          </a:ln>
        </p:spPr>
      </p:sp>
      <p:pic>
        <p:nvPicPr>
          <p:cNvPr id="1026" name="Picture 2" descr="Resultado de imagen para entrevista">
            <a:extLst>
              <a:ext uri="{FF2B5EF4-FFF2-40B4-BE49-F238E27FC236}">
                <a16:creationId xmlns:a16="http://schemas.microsoft.com/office/drawing/2014/main" id="{AE2B4BF7-888A-4D67-A2EB-6D196FC5065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093992" y="1283105"/>
            <a:ext cx="5449889" cy="4291787"/>
          </a:xfrm>
          <a:prstGeom prst="rect">
            <a:avLst/>
          </a:prstGeom>
          <a:noFill/>
          <a:effectLst/>
          <a:extLst>
            <a:ext uri="{909E8E84-426E-40DD-AFC4-6F175D3DCCD1}">
              <a14:hiddenFill xmlns:a14="http://schemas.microsoft.com/office/drawing/2010/main">
                <a:solidFill>
                  <a:srgbClr val="FFFFFF"/>
                </a:solidFill>
              </a14:hiddenFill>
            </a:ext>
          </a:extLst>
        </p:spPr>
      </p:pic>
      <p:sp>
        <p:nvSpPr>
          <p:cNvPr id="77" name="Rectangle 76">
            <a:extLst>
              <a:ext uri="{FF2B5EF4-FFF2-40B4-BE49-F238E27FC236}">
                <a16:creationId xmlns:a16="http://schemas.microsoft.com/office/drawing/2014/main" id="{A92A1116-1C84-41DF-B803-1F7B0883EC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Marcador de contenido 2">
            <a:extLst>
              <a:ext uri="{FF2B5EF4-FFF2-40B4-BE49-F238E27FC236}">
                <a16:creationId xmlns:a16="http://schemas.microsoft.com/office/drawing/2014/main" id="{05E166C9-F4AD-4E34-AE0A-73B6BF22B8AE}"/>
              </a:ext>
            </a:extLst>
          </p:cNvPr>
          <p:cNvSpPr>
            <a:spLocks noGrp="1"/>
          </p:cNvSpPr>
          <p:nvPr>
            <p:ph idx="1"/>
          </p:nvPr>
        </p:nvSpPr>
        <p:spPr>
          <a:xfrm>
            <a:off x="648931" y="2438400"/>
            <a:ext cx="4166509" cy="3785419"/>
          </a:xfrm>
        </p:spPr>
        <p:txBody>
          <a:bodyPr>
            <a:normAutofit/>
          </a:bodyPr>
          <a:lstStyle/>
          <a:p>
            <a:pPr marL="0" indent="0">
              <a:buNone/>
            </a:pPr>
            <a:r>
              <a:rPr lang="es-ES" sz="2000">
                <a:solidFill>
                  <a:srgbClr val="EBEBEB"/>
                </a:solidFill>
              </a:rPr>
              <a:t>La entrevista cualitativa es más íntima, flexible y abierta (King y Horrocks, 2009). Ésta se define como una reunión para conversar e intercambiar información entre una persona (el entrevistador) y otra (el entrevistado) u otras (entrevistados). </a:t>
            </a:r>
          </a:p>
          <a:p>
            <a:pPr marL="0" indent="0">
              <a:buNone/>
            </a:pPr>
            <a:endParaRPr lang="es-MX" sz="2000">
              <a:solidFill>
                <a:srgbClr val="EBEBEB"/>
              </a:solidFill>
            </a:endParaRPr>
          </a:p>
        </p:txBody>
      </p:sp>
    </p:spTree>
    <p:extLst>
      <p:ext uri="{BB962C8B-B14F-4D97-AF65-F5344CB8AC3E}">
        <p14:creationId xmlns:p14="http://schemas.microsoft.com/office/powerpoint/2010/main" val="2971156853"/>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B4AAD3FD-83A5-4B89-9F8F-01B8870865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689825A2-20A8-4AD9-9052-C6C935DCAA16}"/>
              </a:ext>
            </a:extLst>
          </p:cNvPr>
          <p:cNvSpPr>
            <a:spLocks noGrp="1"/>
          </p:cNvSpPr>
          <p:nvPr>
            <p:ph type="title"/>
          </p:nvPr>
        </p:nvSpPr>
        <p:spPr>
          <a:xfrm>
            <a:off x="648931" y="629266"/>
            <a:ext cx="4166510" cy="1622321"/>
          </a:xfrm>
        </p:spPr>
        <p:txBody>
          <a:bodyPr>
            <a:normAutofit/>
          </a:bodyPr>
          <a:lstStyle/>
          <a:p>
            <a:r>
              <a:rPr lang="es-ES" sz="4400" dirty="0">
                <a:solidFill>
                  <a:srgbClr val="EBEBEB"/>
                </a:solidFill>
              </a:rPr>
              <a:t>Las entrevistas se dividen en</a:t>
            </a:r>
            <a:endParaRPr lang="es-MX" dirty="0">
              <a:solidFill>
                <a:srgbClr val="EBEBEB"/>
              </a:solidFill>
            </a:endParaRPr>
          </a:p>
        </p:txBody>
      </p:sp>
      <p:sp>
        <p:nvSpPr>
          <p:cNvPr id="73" name="Freeform 31">
            <a:extLst>
              <a:ext uri="{FF2B5EF4-FFF2-40B4-BE49-F238E27FC236}">
                <a16:creationId xmlns:a16="http://schemas.microsoft.com/office/drawing/2014/main" id="{61752F1D-FC0F-4103-9584-630E643CCD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9402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75" name="Freeform: Shape 74">
            <a:extLst>
              <a:ext uri="{FF2B5EF4-FFF2-40B4-BE49-F238E27FC236}">
                <a16:creationId xmlns:a16="http://schemas.microsoft.com/office/drawing/2014/main" id="{70151CB7-E7DE-4917-B831-01DF9CE013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270819" y="-63600"/>
            <a:ext cx="6858001" cy="6985200"/>
          </a:xfrm>
          <a:custGeom>
            <a:avLst/>
            <a:gdLst>
              <a:gd name="connsiteX0" fmla="*/ 6858001 w 6858001"/>
              <a:gd name="connsiteY0" fmla="*/ 1177 h 6985200"/>
              <a:gd name="connsiteX1" fmla="*/ 6858001 w 6858001"/>
              <a:gd name="connsiteY1" fmla="*/ 1344715 h 6985200"/>
              <a:gd name="connsiteX2" fmla="*/ 6858000 w 6858001"/>
              <a:gd name="connsiteY2" fmla="*/ 1344715 h 6985200"/>
              <a:gd name="connsiteX3" fmla="*/ 6858000 w 6858001"/>
              <a:gd name="connsiteY3" fmla="*/ 6985200 h 6985200"/>
              <a:gd name="connsiteX4" fmla="*/ 0 w 6858001"/>
              <a:gd name="connsiteY4" fmla="*/ 6985199 h 6985200"/>
              <a:gd name="connsiteX5" fmla="*/ 0 w 6858001"/>
              <a:gd name="connsiteY5" fmla="*/ 886772 h 6985200"/>
              <a:gd name="connsiteX6" fmla="*/ 1 w 6858001"/>
              <a:gd name="connsiteY6" fmla="*/ 886772 h 6985200"/>
              <a:gd name="connsiteX7" fmla="*/ 1 w 6858001"/>
              <a:gd name="connsiteY7" fmla="*/ 0 h 6985200"/>
              <a:gd name="connsiteX8" fmla="*/ 40463 w 6858001"/>
              <a:gd name="connsiteY8" fmla="*/ 5883 h 6985200"/>
              <a:gd name="connsiteX9" fmla="*/ 159107 w 6858001"/>
              <a:gd name="connsiteY9" fmla="*/ 23196 h 6985200"/>
              <a:gd name="connsiteX10" fmla="*/ 245518 w 6858001"/>
              <a:gd name="connsiteY10" fmla="*/ 35299 h 6985200"/>
              <a:gd name="connsiteX11" fmla="*/ 348388 w 6858001"/>
              <a:gd name="connsiteY11" fmla="*/ 48073 h 6985200"/>
              <a:gd name="connsiteX12" fmla="*/ 470460 w 6858001"/>
              <a:gd name="connsiteY12" fmla="*/ 63369 h 6985200"/>
              <a:gd name="connsiteX13" fmla="*/ 605563 w 6858001"/>
              <a:gd name="connsiteY13" fmla="*/ 79506 h 6985200"/>
              <a:gd name="connsiteX14" fmla="*/ 757810 w 6858001"/>
              <a:gd name="connsiteY14" fmla="*/ 96483 h 6985200"/>
              <a:gd name="connsiteX15" fmla="*/ 923774 w 6858001"/>
              <a:gd name="connsiteY15" fmla="*/ 114469 h 6985200"/>
              <a:gd name="connsiteX16" fmla="*/ 1104139 w 6858001"/>
              <a:gd name="connsiteY16" fmla="*/ 132454 h 6985200"/>
              <a:gd name="connsiteX17" fmla="*/ 1296163 w 6858001"/>
              <a:gd name="connsiteY17" fmla="*/ 150776 h 6985200"/>
              <a:gd name="connsiteX18" fmla="*/ 1503275 w 6858001"/>
              <a:gd name="connsiteY18" fmla="*/ 167753 h 6985200"/>
              <a:gd name="connsiteX19" fmla="*/ 1719988 w 6858001"/>
              <a:gd name="connsiteY19" fmla="*/ 184058 h 6985200"/>
              <a:gd name="connsiteX20" fmla="*/ 1949045 w 6858001"/>
              <a:gd name="connsiteY20" fmla="*/ 198849 h 6985200"/>
              <a:gd name="connsiteX21" fmla="*/ 2187703 w 6858001"/>
              <a:gd name="connsiteY21" fmla="*/ 212969 h 6985200"/>
              <a:gd name="connsiteX22" fmla="*/ 2436649 w 6858001"/>
              <a:gd name="connsiteY22" fmla="*/ 226248 h 6985200"/>
              <a:gd name="connsiteX23" fmla="*/ 2564208 w 6858001"/>
              <a:gd name="connsiteY23" fmla="*/ 230955 h 6985200"/>
              <a:gd name="connsiteX24" fmla="*/ 2694509 w 6858001"/>
              <a:gd name="connsiteY24" fmla="*/ 236165 h 6985200"/>
              <a:gd name="connsiteX25" fmla="*/ 2826869 w 6858001"/>
              <a:gd name="connsiteY25" fmla="*/ 241040 h 6985200"/>
              <a:gd name="connsiteX26" fmla="*/ 2959914 w 6858001"/>
              <a:gd name="connsiteY26" fmla="*/ 244234 h 6985200"/>
              <a:gd name="connsiteX27" fmla="*/ 3095702 w 6858001"/>
              <a:gd name="connsiteY27" fmla="*/ 247091 h 6985200"/>
              <a:gd name="connsiteX28" fmla="*/ 3232862 w 6858001"/>
              <a:gd name="connsiteY28" fmla="*/ 250117 h 6985200"/>
              <a:gd name="connsiteX29" fmla="*/ 3372766 w 6858001"/>
              <a:gd name="connsiteY29" fmla="*/ 252134 h 6985200"/>
              <a:gd name="connsiteX30" fmla="*/ 3514040 w 6858001"/>
              <a:gd name="connsiteY30" fmla="*/ 252134 h 6985200"/>
              <a:gd name="connsiteX31" fmla="*/ 3656686 w 6858001"/>
              <a:gd name="connsiteY31" fmla="*/ 253142 h 6985200"/>
              <a:gd name="connsiteX32" fmla="*/ 3800705 w 6858001"/>
              <a:gd name="connsiteY32" fmla="*/ 252134 h 6985200"/>
              <a:gd name="connsiteX33" fmla="*/ 3946780 w 6858001"/>
              <a:gd name="connsiteY33" fmla="*/ 250117 h 6985200"/>
              <a:gd name="connsiteX34" fmla="*/ 4092856 w 6858001"/>
              <a:gd name="connsiteY34" fmla="*/ 248268 h 6985200"/>
              <a:gd name="connsiteX35" fmla="*/ 4240988 w 6858001"/>
              <a:gd name="connsiteY35" fmla="*/ 244234 h 6985200"/>
              <a:gd name="connsiteX36" fmla="*/ 4390492 w 6858001"/>
              <a:gd name="connsiteY36" fmla="*/ 240032 h 6985200"/>
              <a:gd name="connsiteX37" fmla="*/ 4539997 w 6858001"/>
              <a:gd name="connsiteY37" fmla="*/ 235157 h 6985200"/>
              <a:gd name="connsiteX38" fmla="*/ 4690873 w 6858001"/>
              <a:gd name="connsiteY38" fmla="*/ 228266 h 6985200"/>
              <a:gd name="connsiteX39" fmla="*/ 4843120 w 6858001"/>
              <a:gd name="connsiteY39" fmla="*/ 220029 h 6985200"/>
              <a:gd name="connsiteX40" fmla="*/ 4996054 w 6858001"/>
              <a:gd name="connsiteY40" fmla="*/ 212129 h 6985200"/>
              <a:gd name="connsiteX41" fmla="*/ 5148987 w 6858001"/>
              <a:gd name="connsiteY41" fmla="*/ 202044 h 6985200"/>
              <a:gd name="connsiteX42" fmla="*/ 5303978 w 6858001"/>
              <a:gd name="connsiteY42" fmla="*/ 189941 h 6985200"/>
              <a:gd name="connsiteX43" fmla="*/ 5456911 w 6858001"/>
              <a:gd name="connsiteY43" fmla="*/ 177839 h 6985200"/>
              <a:gd name="connsiteX44" fmla="*/ 5612588 w 6858001"/>
              <a:gd name="connsiteY44" fmla="*/ 163887 h 6985200"/>
              <a:gd name="connsiteX45" fmla="*/ 5768950 w 6858001"/>
              <a:gd name="connsiteY45" fmla="*/ 148591 h 6985200"/>
              <a:gd name="connsiteX46" fmla="*/ 5923255 w 6858001"/>
              <a:gd name="connsiteY46" fmla="*/ 132455 h 6985200"/>
              <a:gd name="connsiteX47" fmla="*/ 6079618 w 6858001"/>
              <a:gd name="connsiteY47" fmla="*/ 113629 h 6985200"/>
              <a:gd name="connsiteX48" fmla="*/ 6235294 w 6858001"/>
              <a:gd name="connsiteY48" fmla="*/ 93458 h 6985200"/>
              <a:gd name="connsiteX49" fmla="*/ 6391657 w 6858001"/>
              <a:gd name="connsiteY49" fmla="*/ 73455 h 6985200"/>
              <a:gd name="connsiteX50" fmla="*/ 6547333 w 6858001"/>
              <a:gd name="connsiteY50" fmla="*/ 50091 h 6985200"/>
              <a:gd name="connsiteX51" fmla="*/ 6702324 w 6858001"/>
              <a:gd name="connsiteY51" fmla="*/ 26222 h 698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6985200">
                <a:moveTo>
                  <a:pt x="6858001" y="1177"/>
                </a:moveTo>
                <a:lnTo>
                  <a:pt x="6858001" y="1344715"/>
                </a:lnTo>
                <a:lnTo>
                  <a:pt x="6858000" y="1344715"/>
                </a:lnTo>
                <a:lnTo>
                  <a:pt x="6858000" y="6985200"/>
                </a:lnTo>
                <a:lnTo>
                  <a:pt x="0" y="6985199"/>
                </a:lnTo>
                <a:lnTo>
                  <a:pt x="0" y="886772"/>
                </a:lnTo>
                <a:lnTo>
                  <a:pt x="1" y="886772"/>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9" y="241040"/>
                </a:lnTo>
                <a:lnTo>
                  <a:pt x="2959914" y="244234"/>
                </a:lnTo>
                <a:lnTo>
                  <a:pt x="3095702" y="247091"/>
                </a:lnTo>
                <a:lnTo>
                  <a:pt x="3232862" y="250117"/>
                </a:lnTo>
                <a:lnTo>
                  <a:pt x="3372766" y="252134"/>
                </a:lnTo>
                <a:lnTo>
                  <a:pt x="3514040" y="252134"/>
                </a:lnTo>
                <a:lnTo>
                  <a:pt x="3656686" y="253142"/>
                </a:lnTo>
                <a:lnTo>
                  <a:pt x="3800705" y="252134"/>
                </a:lnTo>
                <a:lnTo>
                  <a:pt x="3946780" y="250117"/>
                </a:lnTo>
                <a:lnTo>
                  <a:pt x="4092856"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ln>
            <a:noFill/>
          </a:ln>
        </p:spPr>
      </p:sp>
      <p:pic>
        <p:nvPicPr>
          <p:cNvPr id="2050" name="Picture 2" descr="Resultado de imagen para entrevista">
            <a:extLst>
              <a:ext uri="{FF2B5EF4-FFF2-40B4-BE49-F238E27FC236}">
                <a16:creationId xmlns:a16="http://schemas.microsoft.com/office/drawing/2014/main" id="{12E4D620-DC41-4175-8376-28FA72DB901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093992" y="1671409"/>
            <a:ext cx="5449889" cy="3515178"/>
          </a:xfrm>
          <a:prstGeom prst="rect">
            <a:avLst/>
          </a:prstGeom>
          <a:noFill/>
          <a:effectLst/>
          <a:extLst>
            <a:ext uri="{909E8E84-426E-40DD-AFC4-6F175D3DCCD1}">
              <a14:hiddenFill xmlns:a14="http://schemas.microsoft.com/office/drawing/2010/main">
                <a:solidFill>
                  <a:srgbClr val="FFFFFF"/>
                </a:solidFill>
              </a14:hiddenFill>
            </a:ext>
          </a:extLst>
        </p:spPr>
      </p:pic>
      <p:sp>
        <p:nvSpPr>
          <p:cNvPr id="77" name="Rectangle 76">
            <a:extLst>
              <a:ext uri="{FF2B5EF4-FFF2-40B4-BE49-F238E27FC236}">
                <a16:creationId xmlns:a16="http://schemas.microsoft.com/office/drawing/2014/main" id="{A92A1116-1C84-41DF-B803-1F7B0883EC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Marcador de contenido 2">
            <a:extLst>
              <a:ext uri="{FF2B5EF4-FFF2-40B4-BE49-F238E27FC236}">
                <a16:creationId xmlns:a16="http://schemas.microsoft.com/office/drawing/2014/main" id="{F28315ED-4B19-4189-B2B8-9C36720C02BB}"/>
              </a:ext>
            </a:extLst>
          </p:cNvPr>
          <p:cNvSpPr>
            <a:spLocks noGrp="1"/>
          </p:cNvSpPr>
          <p:nvPr>
            <p:ph idx="1"/>
          </p:nvPr>
        </p:nvSpPr>
        <p:spPr>
          <a:xfrm>
            <a:off x="648931" y="2438400"/>
            <a:ext cx="4166509" cy="3785419"/>
          </a:xfrm>
        </p:spPr>
        <p:txBody>
          <a:bodyPr>
            <a:normAutofit/>
          </a:bodyPr>
          <a:lstStyle/>
          <a:p>
            <a:pPr marL="0" indent="0">
              <a:buNone/>
            </a:pPr>
            <a:r>
              <a:rPr lang="es-ES" sz="3200" dirty="0">
                <a:solidFill>
                  <a:srgbClr val="EBEBEB"/>
                </a:solidFill>
              </a:rPr>
              <a:t>estructuradas, semiestructuradas o no estructuradas, o abiertas.</a:t>
            </a:r>
          </a:p>
          <a:p>
            <a:pPr marL="0" indent="0">
              <a:buNone/>
            </a:pPr>
            <a:endParaRPr lang="es-MX" sz="2000" dirty="0">
              <a:solidFill>
                <a:srgbClr val="EBEBEB"/>
              </a:solidFill>
            </a:endParaRPr>
          </a:p>
        </p:txBody>
      </p:sp>
    </p:spTree>
    <p:extLst>
      <p:ext uri="{BB962C8B-B14F-4D97-AF65-F5344CB8AC3E}">
        <p14:creationId xmlns:p14="http://schemas.microsoft.com/office/powerpoint/2010/main" val="796799781"/>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747F1B4-B831-4277-8AB0-32767F7EB7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2" name="Freeform 7">
            <a:extLst>
              <a:ext uri="{FF2B5EF4-FFF2-40B4-BE49-F238E27FC236}">
                <a16:creationId xmlns:a16="http://schemas.microsoft.com/office/drawing/2014/main" id="{D80CFA21-AB7C-4BEB-9BFF-05764FBBF3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ítulo 1">
            <a:extLst>
              <a:ext uri="{FF2B5EF4-FFF2-40B4-BE49-F238E27FC236}">
                <a16:creationId xmlns:a16="http://schemas.microsoft.com/office/drawing/2014/main" id="{78C91D8B-2CEB-484F-9391-051DE5DD5DF3}"/>
              </a:ext>
            </a:extLst>
          </p:cNvPr>
          <p:cNvSpPr>
            <a:spLocks noGrp="1"/>
          </p:cNvSpPr>
          <p:nvPr>
            <p:ph type="title"/>
          </p:nvPr>
        </p:nvSpPr>
        <p:spPr>
          <a:xfrm>
            <a:off x="648930" y="629267"/>
            <a:ext cx="9252154" cy="1016654"/>
          </a:xfrm>
        </p:spPr>
        <p:txBody>
          <a:bodyPr>
            <a:normAutofit/>
          </a:bodyPr>
          <a:lstStyle/>
          <a:p>
            <a:endParaRPr lang="es-MX">
              <a:solidFill>
                <a:srgbClr val="EBEBEB"/>
              </a:solidFill>
            </a:endParaRPr>
          </a:p>
        </p:txBody>
      </p:sp>
      <p:sp>
        <p:nvSpPr>
          <p:cNvPr id="14" name="Rectangle 13">
            <a:extLst>
              <a:ext uri="{FF2B5EF4-FFF2-40B4-BE49-F238E27FC236}">
                <a16:creationId xmlns:a16="http://schemas.microsoft.com/office/drawing/2014/main" id="{12F7E335-851A-4CAE-B09F-E657819D46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6" name="Freeform: Shape 15">
            <a:extLst>
              <a:ext uri="{FF2B5EF4-FFF2-40B4-BE49-F238E27FC236}">
                <a16:creationId xmlns:a16="http://schemas.microsoft.com/office/drawing/2014/main" id="{10B541F0-7F6E-402E-84D8-CF96EACA5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8"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sp>
      <p:graphicFrame>
        <p:nvGraphicFramePr>
          <p:cNvPr id="5" name="Marcador de contenido 2">
            <a:extLst>
              <a:ext uri="{FF2B5EF4-FFF2-40B4-BE49-F238E27FC236}">
                <a16:creationId xmlns:a16="http://schemas.microsoft.com/office/drawing/2014/main" id="{0C4441FC-3F46-4850-B22B-FEA36BD6D68D}"/>
              </a:ext>
            </a:extLst>
          </p:cNvPr>
          <p:cNvGraphicFramePr>
            <a:graphicFrameLocks noGrp="1"/>
          </p:cNvGraphicFramePr>
          <p:nvPr>
            <p:ph idx="1"/>
            <p:extLst>
              <p:ext uri="{D42A27DB-BD31-4B8C-83A1-F6EECF244321}">
                <p14:modId xmlns:p14="http://schemas.microsoft.com/office/powerpoint/2010/main" val="2845061535"/>
              </p:ext>
            </p:extLst>
          </p:nvPr>
        </p:nvGraphicFramePr>
        <p:xfrm>
          <a:off x="648930" y="2810256"/>
          <a:ext cx="10895370" cy="34042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36067031"/>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3074" name="Picture 2" descr="Resultado de imagen para entrevista">
            <a:extLst>
              <a:ext uri="{FF2B5EF4-FFF2-40B4-BE49-F238E27FC236}">
                <a16:creationId xmlns:a16="http://schemas.microsoft.com/office/drawing/2014/main" id="{80800085-D71E-40A1-9347-8750EDB642A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479" r="29229"/>
          <a:stretch/>
        </p:blipFill>
        <p:spPr bwMode="auto">
          <a:xfrm>
            <a:off x="4634680" y="10"/>
            <a:ext cx="7560130" cy="6857990"/>
          </a:xfrm>
          <a:prstGeom prst="rect">
            <a:avLst/>
          </a:prstGeom>
          <a:noFill/>
          <a:extLst>
            <a:ext uri="{909E8E84-426E-40DD-AFC4-6F175D3DCCD1}">
              <a14:hiddenFill xmlns:a14="http://schemas.microsoft.com/office/drawing/2010/main">
                <a:solidFill>
                  <a:srgbClr val="FFFFFF"/>
                </a:solidFill>
              </a14:hiddenFill>
            </a:ext>
          </a:extLst>
        </p:spPr>
      </p:pic>
      <p:sp>
        <p:nvSpPr>
          <p:cNvPr id="71" name="Rectangle 70">
            <a:extLst>
              <a:ext uri="{FF2B5EF4-FFF2-40B4-BE49-F238E27FC236}">
                <a16:creationId xmlns:a16="http://schemas.microsoft.com/office/drawing/2014/main" id="{A26E2FAE-FA60-497B-B2CB-7702C6FF3A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Marcador de contenido 2">
            <a:extLst>
              <a:ext uri="{FF2B5EF4-FFF2-40B4-BE49-F238E27FC236}">
                <a16:creationId xmlns:a16="http://schemas.microsoft.com/office/drawing/2014/main" id="{F75DDC3B-4F2C-4219-B184-484155773659}"/>
              </a:ext>
            </a:extLst>
          </p:cNvPr>
          <p:cNvSpPr>
            <a:spLocks noGrp="1"/>
          </p:cNvSpPr>
          <p:nvPr>
            <p:ph idx="1"/>
          </p:nvPr>
        </p:nvSpPr>
        <p:spPr>
          <a:xfrm>
            <a:off x="650669" y="2438400"/>
            <a:ext cx="3330328" cy="3809999"/>
          </a:xfrm>
        </p:spPr>
        <p:txBody>
          <a:bodyPr>
            <a:normAutofit/>
          </a:bodyPr>
          <a:lstStyle/>
          <a:p>
            <a:r>
              <a:rPr lang="es-ES" sz="2000"/>
              <a:t>Las entrevistas abiertas se fundamentan en una guía general de contenido y el entrevistador posee toda la flexibilidad para manejarla (él o ella es quien maneja el ritmo, la estructura y el contenido).</a:t>
            </a:r>
          </a:p>
          <a:p>
            <a:endParaRPr lang="es-ES" sz="2000"/>
          </a:p>
          <a:p>
            <a:endParaRPr lang="es-MX" sz="2000"/>
          </a:p>
        </p:txBody>
      </p:sp>
    </p:spTree>
    <p:extLst>
      <p:ext uri="{BB962C8B-B14F-4D97-AF65-F5344CB8AC3E}">
        <p14:creationId xmlns:p14="http://schemas.microsoft.com/office/powerpoint/2010/main" val="22096449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8D0F2AF-A756-4D7E-B0FA-33AC7414A96E}"/>
              </a:ext>
            </a:extLst>
          </p:cNvPr>
          <p:cNvSpPr>
            <a:spLocks noGrp="1"/>
          </p:cNvSpPr>
          <p:nvPr>
            <p:ph type="title"/>
          </p:nvPr>
        </p:nvSpPr>
        <p:spPr/>
        <p:txBody>
          <a:bodyPr/>
          <a:lstStyle/>
          <a:p>
            <a:r>
              <a:rPr lang="es-MX" dirty="0"/>
              <a:t>CARACTERÍSTICAS</a:t>
            </a:r>
          </a:p>
        </p:txBody>
      </p:sp>
      <p:sp>
        <p:nvSpPr>
          <p:cNvPr id="3" name="Marcador de contenido 2">
            <a:extLst>
              <a:ext uri="{FF2B5EF4-FFF2-40B4-BE49-F238E27FC236}">
                <a16:creationId xmlns:a16="http://schemas.microsoft.com/office/drawing/2014/main" id="{3DE26784-6C23-4F68-9394-1E683A4A366E}"/>
              </a:ext>
            </a:extLst>
          </p:cNvPr>
          <p:cNvSpPr>
            <a:spLocks noGrp="1"/>
          </p:cNvSpPr>
          <p:nvPr>
            <p:ph idx="1"/>
          </p:nvPr>
        </p:nvSpPr>
        <p:spPr/>
        <p:txBody>
          <a:bodyPr>
            <a:normAutofit lnSpcReduction="10000"/>
          </a:bodyPr>
          <a:lstStyle/>
          <a:p>
            <a:r>
              <a:rPr lang="es-ES" dirty="0"/>
              <a:t>1. El principio y el final de la entrevista no se predeterminan ni se definen con claridad, incluso las entrevistas pueden efectuarse en varias etapas. Es flexible. </a:t>
            </a:r>
          </a:p>
          <a:p>
            <a:endParaRPr lang="es-ES" dirty="0"/>
          </a:p>
          <a:p>
            <a:r>
              <a:rPr lang="es-ES" dirty="0"/>
              <a:t>2. Las preguntas y el orden en que se hacen se adecuan a los participantes. </a:t>
            </a:r>
          </a:p>
          <a:p>
            <a:endParaRPr lang="es-ES" dirty="0"/>
          </a:p>
          <a:p>
            <a:r>
              <a:rPr lang="es-ES" dirty="0"/>
              <a:t>3. La entrevista cualitativa es en buena medida anecdótica. </a:t>
            </a:r>
          </a:p>
          <a:p>
            <a:endParaRPr lang="es-ES" dirty="0"/>
          </a:p>
          <a:p>
            <a:r>
              <a:rPr lang="es-ES" dirty="0"/>
              <a:t>4. El entrevistador comparte con el entrevistado el ritmo y la dirección de la entrevista. </a:t>
            </a:r>
            <a:endParaRPr lang="es-MX" dirty="0"/>
          </a:p>
        </p:txBody>
      </p:sp>
    </p:spTree>
    <p:extLst>
      <p:ext uri="{BB962C8B-B14F-4D97-AF65-F5344CB8AC3E}">
        <p14:creationId xmlns:p14="http://schemas.microsoft.com/office/powerpoint/2010/main" val="23839657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E0B43FD-E8E1-48C2-83CB-511EA86C6F3E}"/>
              </a:ext>
            </a:extLst>
          </p:cNvPr>
          <p:cNvSpPr>
            <a:spLocks noGrp="1"/>
          </p:cNvSpPr>
          <p:nvPr>
            <p:ph type="title"/>
          </p:nvPr>
        </p:nvSpPr>
        <p:spPr/>
        <p:txBody>
          <a:bodyPr/>
          <a:lstStyle/>
          <a:p>
            <a:endParaRPr lang="es-MX"/>
          </a:p>
        </p:txBody>
      </p:sp>
      <p:sp>
        <p:nvSpPr>
          <p:cNvPr id="3" name="Marcador de contenido 2">
            <a:extLst>
              <a:ext uri="{FF2B5EF4-FFF2-40B4-BE49-F238E27FC236}">
                <a16:creationId xmlns:a16="http://schemas.microsoft.com/office/drawing/2014/main" id="{0FC56758-6B2B-45E9-9A78-18B133A47F82}"/>
              </a:ext>
            </a:extLst>
          </p:cNvPr>
          <p:cNvSpPr>
            <a:spLocks noGrp="1"/>
          </p:cNvSpPr>
          <p:nvPr>
            <p:ph idx="1"/>
          </p:nvPr>
        </p:nvSpPr>
        <p:spPr/>
        <p:txBody>
          <a:bodyPr>
            <a:normAutofit lnSpcReduction="10000"/>
          </a:bodyPr>
          <a:lstStyle/>
          <a:p>
            <a:r>
              <a:rPr lang="es-ES" dirty="0"/>
              <a:t>5. El contexto social es considerado y resulta fundamental para la interpretación de significados. </a:t>
            </a:r>
          </a:p>
          <a:p>
            <a:endParaRPr lang="es-ES" dirty="0"/>
          </a:p>
          <a:p>
            <a:r>
              <a:rPr lang="es-ES" dirty="0"/>
              <a:t>6. El entrevistador ajusta su comunicación a las normas y lenguaje del entrevistado. </a:t>
            </a:r>
          </a:p>
          <a:p>
            <a:endParaRPr lang="es-ES" dirty="0"/>
          </a:p>
          <a:p>
            <a:r>
              <a:rPr lang="es-ES" dirty="0"/>
              <a:t>7. La entrevista cualitativa tiene un carácter más amistoso. </a:t>
            </a:r>
          </a:p>
          <a:p>
            <a:endParaRPr lang="es-ES" dirty="0"/>
          </a:p>
          <a:p>
            <a:r>
              <a:rPr lang="es-ES" dirty="0"/>
              <a:t>8. Las preguntas son abiertas y neutrales, ya que pretenden obtener perspectivas, experiencias y opiniones detalladas de los participantes en su propio lenguaje (Cuevas, 2009).</a:t>
            </a:r>
            <a:endParaRPr lang="es-MX" dirty="0"/>
          </a:p>
        </p:txBody>
      </p:sp>
    </p:spTree>
    <p:extLst>
      <p:ext uri="{BB962C8B-B14F-4D97-AF65-F5344CB8AC3E}">
        <p14:creationId xmlns:p14="http://schemas.microsoft.com/office/powerpoint/2010/main" val="3116697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7AC7075-1F89-443B-900D-93EF31527590}"/>
              </a:ext>
            </a:extLst>
          </p:cNvPr>
          <p:cNvSpPr>
            <a:spLocks noGrp="1"/>
          </p:cNvSpPr>
          <p:nvPr>
            <p:ph type="title"/>
          </p:nvPr>
        </p:nvSpPr>
        <p:spPr/>
        <p:txBody>
          <a:bodyPr/>
          <a:lstStyle/>
          <a:p>
            <a:r>
              <a:rPr lang="es-MX" dirty="0"/>
              <a:t>TIPOS DE PREGUNTAS</a:t>
            </a:r>
          </a:p>
        </p:txBody>
      </p:sp>
      <p:sp>
        <p:nvSpPr>
          <p:cNvPr id="3" name="Marcador de contenido 2">
            <a:extLst>
              <a:ext uri="{FF2B5EF4-FFF2-40B4-BE49-F238E27FC236}">
                <a16:creationId xmlns:a16="http://schemas.microsoft.com/office/drawing/2014/main" id="{898DF98E-4102-437C-9566-7C59B499484F}"/>
              </a:ext>
            </a:extLst>
          </p:cNvPr>
          <p:cNvSpPr>
            <a:spLocks noGrp="1"/>
          </p:cNvSpPr>
          <p:nvPr>
            <p:ph idx="1"/>
          </p:nvPr>
        </p:nvSpPr>
        <p:spPr/>
        <p:txBody>
          <a:bodyPr/>
          <a:lstStyle/>
          <a:p>
            <a:r>
              <a:rPr lang="es-ES" dirty="0"/>
              <a:t>1. Preguntas generales (gran tour). Parten de planteamientos globales (disparadores) para dirigirse al tema que interesa al entrevistador. Son propias de las entrevistas abiertas; por ejemplo, ¿qué opina de la violencia entre parejas de matrimonios?, ¿cuáles son sus metas en la vida?, ¿cómo ve usted la economía del país?, ¿qué le provoca temor?, ¿cómo es la vida aquí en Barranquilla?, ¿cuál es la experiencia al confortar a pacientes con dolor extremo?</a:t>
            </a:r>
            <a:endParaRPr lang="es-MX" dirty="0"/>
          </a:p>
        </p:txBody>
      </p:sp>
    </p:spTree>
    <p:extLst>
      <p:ext uri="{BB962C8B-B14F-4D97-AF65-F5344CB8AC3E}">
        <p14:creationId xmlns:p14="http://schemas.microsoft.com/office/powerpoint/2010/main" val="26334699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2050" name="Picture 2" descr="Resultado de imagen para preguntas">
            <a:extLst>
              <a:ext uri="{FF2B5EF4-FFF2-40B4-BE49-F238E27FC236}">
                <a16:creationId xmlns:a16="http://schemas.microsoft.com/office/drawing/2014/main" id="{9F898D12-57E8-4E39-9F2B-449FE7A903B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100" r="17995" b="-1"/>
          <a:stretch/>
        </p:blipFill>
        <p:spPr bwMode="auto">
          <a:xfrm>
            <a:off x="4634680" y="10"/>
            <a:ext cx="7560130" cy="6857990"/>
          </a:xfrm>
          <a:prstGeom prst="rect">
            <a:avLst/>
          </a:prstGeom>
          <a:noFill/>
          <a:extLst>
            <a:ext uri="{909E8E84-426E-40DD-AFC4-6F175D3DCCD1}">
              <a14:hiddenFill xmlns:a14="http://schemas.microsoft.com/office/drawing/2010/main">
                <a:solidFill>
                  <a:srgbClr val="FFFFFF"/>
                </a:solidFill>
              </a14:hiddenFill>
            </a:ext>
          </a:extLst>
        </p:spPr>
      </p:pic>
      <p:sp>
        <p:nvSpPr>
          <p:cNvPr id="71" name="Rectangle 70">
            <a:extLst>
              <a:ext uri="{FF2B5EF4-FFF2-40B4-BE49-F238E27FC236}">
                <a16:creationId xmlns:a16="http://schemas.microsoft.com/office/drawing/2014/main" id="{A26E2FAE-FA60-497B-B2CB-7702C6FF3A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Marcador de contenido 2">
            <a:extLst>
              <a:ext uri="{FF2B5EF4-FFF2-40B4-BE49-F238E27FC236}">
                <a16:creationId xmlns:a16="http://schemas.microsoft.com/office/drawing/2014/main" id="{88F3D30E-93FB-4373-A813-7A3539F25AB7}"/>
              </a:ext>
            </a:extLst>
          </p:cNvPr>
          <p:cNvSpPr>
            <a:spLocks noGrp="1"/>
          </p:cNvSpPr>
          <p:nvPr>
            <p:ph idx="1"/>
          </p:nvPr>
        </p:nvSpPr>
        <p:spPr>
          <a:xfrm>
            <a:off x="650669" y="2438400"/>
            <a:ext cx="3330328" cy="3809999"/>
          </a:xfrm>
        </p:spPr>
        <p:txBody>
          <a:bodyPr>
            <a:normAutofit/>
          </a:bodyPr>
          <a:lstStyle/>
          <a:p>
            <a:r>
              <a:rPr lang="es-ES" sz="2000"/>
              <a:t>Preguntas para ejemplificar. Sirven como disparadores para exploraciones más profundas, en las cuales se le solicita al entrevistado que proporcione un ejemplo de un evento, un suceso o una categoría.</a:t>
            </a:r>
          </a:p>
          <a:p>
            <a:pPr marL="0" indent="0">
              <a:buNone/>
            </a:pPr>
            <a:endParaRPr lang="es-ES" sz="2000"/>
          </a:p>
          <a:p>
            <a:pPr marL="0" indent="0">
              <a:buNone/>
            </a:pPr>
            <a:endParaRPr lang="es-MX" sz="2000"/>
          </a:p>
        </p:txBody>
      </p:sp>
    </p:spTree>
    <p:extLst>
      <p:ext uri="{BB962C8B-B14F-4D97-AF65-F5344CB8AC3E}">
        <p14:creationId xmlns:p14="http://schemas.microsoft.com/office/powerpoint/2010/main" val="326105311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otalTime>0</TotalTime>
  <Words>614</Words>
  <Application>Microsoft Office PowerPoint</Application>
  <PresentationFormat>Widescreen</PresentationFormat>
  <Paragraphs>28</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Ion</vt:lpstr>
      <vt:lpstr>ENTREVISTA</vt:lpstr>
      <vt:lpstr>ENTREVISTA CUALITATIVA</vt:lpstr>
      <vt:lpstr>Las entrevistas se dividen en</vt:lpstr>
      <vt:lpstr>PowerPoint Presentation</vt:lpstr>
      <vt:lpstr>PowerPoint Presentation</vt:lpstr>
      <vt:lpstr>CARACTERÍSTICAS</vt:lpstr>
      <vt:lpstr>PowerPoint Presentation</vt:lpstr>
      <vt:lpstr>TIPOS DE PREGUNTAS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ENTREVISTA</dc:title>
  <dc:creator>MARIO</dc:creator>
  <cp:lastModifiedBy>Usuario de Windows</cp:lastModifiedBy>
  <cp:revision>3</cp:revision>
  <dcterms:created xsi:type="dcterms:W3CDTF">2019-10-23T11:03:44Z</dcterms:created>
  <dcterms:modified xsi:type="dcterms:W3CDTF">2020-10-23T05:08:33Z</dcterms:modified>
</cp:coreProperties>
</file>