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62" r:id="rId4"/>
    <p:sldId id="263" r:id="rId5"/>
    <p:sldId id="264" r:id="rId6"/>
    <p:sldId id="265" r:id="rId7"/>
    <p:sldId id="257" r:id="rId8"/>
    <p:sldId id="261" r:id="rId9"/>
    <p:sldId id="258" r:id="rId10"/>
    <p:sldId id="259" r:id="rId11"/>
    <p:sldId id="266" r:id="rId12"/>
    <p:sldId id="267" r:id="rId13"/>
    <p:sldId id="273" r:id="rId14"/>
    <p:sldId id="272" r:id="rId15"/>
    <p:sldId id="268" r:id="rId16"/>
    <p:sldId id="269" r:id="rId17"/>
    <p:sldId id="271" r:id="rId18"/>
    <p:sldId id="270"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83"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A502809-5925-41B6-8CC2-9DE13416BB1D}" type="datetimeFigureOut">
              <a:rPr lang="es-MX" smtClean="0"/>
              <a:pPr/>
              <a:t>22/10/2020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1C42E8-5D1E-4CBF-8627-1E49A8A11789}"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02809-5925-41B6-8CC2-9DE13416BB1D}" type="datetimeFigureOut">
              <a:rPr lang="es-MX" smtClean="0"/>
              <a:pPr/>
              <a:t>22/10/2020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42E8-5D1E-4CBF-8627-1E49A8A11789}"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28671"/>
            <a:ext cx="7772400" cy="2071701"/>
          </a:xfrm>
        </p:spPr>
        <p:txBody>
          <a:bodyPr>
            <a:normAutofit/>
          </a:bodyPr>
          <a:lstStyle/>
          <a:p>
            <a:r>
              <a:rPr lang="es-MX" sz="5400" dirty="0">
                <a:solidFill>
                  <a:schemeClr val="accent6">
                    <a:lumMod val="50000"/>
                  </a:schemeClr>
                </a:solidFill>
              </a:rPr>
              <a:t>DERECHO</a:t>
            </a:r>
            <a:r>
              <a:rPr lang="es-MX" sz="5400" dirty="0"/>
              <a:t> </a:t>
            </a:r>
            <a:r>
              <a:rPr lang="es-MX" sz="5400" dirty="0">
                <a:solidFill>
                  <a:srgbClr val="FF0000"/>
                </a:solidFill>
              </a:rPr>
              <a:t>PROCESAL</a:t>
            </a:r>
            <a:r>
              <a:rPr lang="es-MX" sz="5400" dirty="0"/>
              <a:t> </a:t>
            </a:r>
            <a:r>
              <a:rPr lang="es-MX" sz="5400" dirty="0">
                <a:solidFill>
                  <a:schemeClr val="accent5">
                    <a:lumMod val="50000"/>
                  </a:schemeClr>
                </a:solidFill>
              </a:rPr>
              <a:t>BUROCRATICO</a:t>
            </a:r>
          </a:p>
        </p:txBody>
      </p:sp>
      <p:sp>
        <p:nvSpPr>
          <p:cNvPr id="3" name="2 Subtítulo"/>
          <p:cNvSpPr>
            <a:spLocks noGrp="1"/>
          </p:cNvSpPr>
          <p:nvPr>
            <p:ph type="subTitle" idx="1"/>
          </p:nvPr>
        </p:nvSpPr>
        <p:spPr>
          <a:xfrm>
            <a:off x="1371600" y="3214686"/>
            <a:ext cx="6400800" cy="2424114"/>
          </a:xfrm>
        </p:spPr>
        <p:txBody>
          <a:bodyPr/>
          <a:lstStyle/>
          <a:p>
            <a:r>
              <a:rPr lang="es-MX" i="1" u="sng" dirty="0">
                <a:solidFill>
                  <a:srgbClr val="00B050"/>
                </a:solidFill>
              </a:rPr>
              <a:t>Lic. Maribel Antonia Bonilla Pérez </a:t>
            </a:r>
          </a:p>
        </p:txBody>
      </p:sp>
      <p:pic>
        <p:nvPicPr>
          <p:cNvPr id="15361" name="Picture 1"/>
          <p:cNvPicPr>
            <a:picLocks noChangeAspect="1" noChangeArrowheads="1"/>
          </p:cNvPicPr>
          <p:nvPr/>
        </p:nvPicPr>
        <p:blipFill>
          <a:blip r:embed="rId2" cstate="print"/>
          <a:srcRect/>
          <a:stretch>
            <a:fillRect/>
          </a:stretch>
        </p:blipFill>
        <p:spPr bwMode="auto">
          <a:xfrm>
            <a:off x="3286116" y="4071942"/>
            <a:ext cx="2543175" cy="18002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2274838"/>
            <a:ext cx="8429684" cy="4031873"/>
          </a:xfrm>
          <a:prstGeom prst="rect">
            <a:avLst/>
          </a:prstGeom>
        </p:spPr>
        <p:txBody>
          <a:bodyPr wrap="square">
            <a:spAutoFit/>
          </a:bodyPr>
          <a:lstStyle/>
          <a:p>
            <a:pPr algn="just"/>
            <a:r>
              <a:rPr lang="es-MX" sz="3200" dirty="0"/>
              <a:t>Para conocer de la administración, vigilancia y disciplina en el Tribunal de los Trabajadores al Servicio del Estado y Municipios de Yucatán, éste contará con </a:t>
            </a:r>
            <a:r>
              <a:rPr lang="es-MX" sz="3200" dirty="0">
                <a:solidFill>
                  <a:srgbClr val="C00000"/>
                </a:solidFill>
              </a:rPr>
              <a:t>una Comisión Especial integrada por su Presidente y dos miembros del Consejo de la Judicatura</a:t>
            </a:r>
            <a:r>
              <a:rPr lang="es-MX" sz="3200" dirty="0"/>
              <a:t> y, en lo conducente, tendrá las atribuciones que esta Ley establece al Pleno del Consejo.</a:t>
            </a:r>
          </a:p>
        </p:txBody>
      </p:sp>
      <p:pic>
        <p:nvPicPr>
          <p:cNvPr id="58369" name="Picture 1"/>
          <p:cNvPicPr>
            <a:picLocks noChangeAspect="1" noChangeArrowheads="1"/>
          </p:cNvPicPr>
          <p:nvPr/>
        </p:nvPicPr>
        <p:blipFill>
          <a:blip r:embed="rId2" cstate="print"/>
          <a:srcRect/>
          <a:stretch>
            <a:fillRect/>
          </a:stretch>
        </p:blipFill>
        <p:spPr bwMode="auto">
          <a:xfrm>
            <a:off x="2428860" y="285728"/>
            <a:ext cx="4071966" cy="184787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a:t>Licenciado en Derecho César Andrés </a:t>
            </a:r>
            <a:r>
              <a:rPr lang="es-MX" dirty="0" err="1"/>
              <a:t>Antuña</a:t>
            </a:r>
            <a:r>
              <a:rPr lang="es-MX" dirty="0"/>
              <a:t> Aguilar, Presidente Magistrado del Tribunal delos Trabajadores al Servicio del Estado y de los Municipios.</a:t>
            </a:r>
          </a:p>
        </p:txBody>
      </p:sp>
      <p:pic>
        <p:nvPicPr>
          <p:cNvPr id="6" name="Picture 2"/>
          <p:cNvPicPr>
            <a:picLocks noGrp="1" noChangeAspect="1" noChangeArrowheads="1"/>
          </p:cNvPicPr>
          <p:nvPr>
            <p:ph idx="4294967295"/>
          </p:nvPr>
        </p:nvPicPr>
        <p:blipFill>
          <a:blip r:embed="rId2" cstate="print"/>
          <a:srcRect l="24885" r="23211" b="23034"/>
          <a:stretch>
            <a:fillRect/>
          </a:stretch>
        </p:blipFill>
        <p:spPr bwMode="auto">
          <a:xfrm>
            <a:off x="6215063" y="3429000"/>
            <a:ext cx="2928937" cy="32146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Ley de Trabajadores al Servicio del Estado y Municipios de Yucatán</a:t>
            </a:r>
          </a:p>
        </p:txBody>
      </p:sp>
      <p:sp>
        <p:nvSpPr>
          <p:cNvPr id="3" name="2 Marcador de contenido"/>
          <p:cNvSpPr>
            <a:spLocks noGrp="1"/>
          </p:cNvSpPr>
          <p:nvPr>
            <p:ph idx="1"/>
          </p:nvPr>
        </p:nvSpPr>
        <p:spPr>
          <a:xfrm>
            <a:off x="457200" y="1600200"/>
            <a:ext cx="8229600" cy="4829196"/>
          </a:xfrm>
        </p:spPr>
        <p:txBody>
          <a:bodyPr>
            <a:normAutofit/>
          </a:bodyPr>
          <a:lstStyle/>
          <a:p>
            <a:pPr algn="just"/>
            <a:endParaRPr lang="es-MX" dirty="0">
              <a:solidFill>
                <a:srgbClr val="002060"/>
              </a:solidFill>
            </a:endParaRPr>
          </a:p>
          <a:p>
            <a:pPr algn="just"/>
            <a:r>
              <a:rPr lang="es-MX" dirty="0">
                <a:solidFill>
                  <a:srgbClr val="002060"/>
                </a:solidFill>
              </a:rPr>
              <a:t>La Ley es de observancia general para los Titulares y Trabajadores de las Dependencias de Administración Pública Centralizada, de los Poderes Legislativo y Judicial, así como de los municipios del Estado de Yucatán </a:t>
            </a:r>
          </a:p>
          <a:p>
            <a:pPr algn="just">
              <a:buNone/>
            </a:pPr>
            <a:endParaRPr lang="es-MX" dirty="0">
              <a:solidFill>
                <a:srgbClr val="002060"/>
              </a:solidFill>
            </a:endParaRPr>
          </a:p>
        </p:txBody>
      </p:sp>
      <p:sp>
        <p:nvSpPr>
          <p:cNvPr id="56322" name="AutoShape 2" descr="data:image/jpeg;base64,/9j/4AAQSkZJRgABAQAAAQABAAD/2wCEAAkGBw4QEBQUEBIUFhUVGRsYGRgYGSEcFhcZHR0iGh0hGRUeHiggGyQmJxcZLTUtJjUrMC46ICAzODQsNygtLisBCgoKBQUFDgUFDisZExkrKysrKysrKysrKysrKysrKysrKysrKysrKysrKysrKysrKysrKysrKysrKysrKysrK//AABEIALAAiAMBIgACEQEDEQH/xAAbAAEAAwEBAQEAAAAAAAAAAAAABAUGAwIHAf/EAEAQAAIBAgQDBQYEBAENAAAAAAECAwARBAUSIQYiMRMzQVFxFjJhc5KxFFSR0hUjQoGhBxckQ1JTYmNygsHR4f/EABQBAQAAAAAAAAAAAAAAAAAAAAD/xAAUEQEAAAAAAAAAAAAAAAAAAAAA/9oADAMBAAIRAxEAPwD7jUTMsekCan8SFG3Vj0qXWf417iP50f3oLvCy60VrWuL11qNlvcp6CpNApSlApSo2Y4xYI2dug8PEnwA+JoJNK+bcRcZiPUsnaiQM6GNDZVsNizbk9R+hqgy3jzEKATqVSblr6iOo3RhuOa/nsKD7RSqjh/OBiU3tqADbG6spvZh62P6Vb0ClKUClKUClKUCs/wAa9xH86P71oKz/ABr3Efzo/vQW+W9ynoKk1Gy3uU9BUmgUpSgVmeLMQiz4VWZxftmCot3JRQdSsTYFbnYg3uLdK01ZjjvLJpYo5sNbtsK/aqCAda2s6b9NQ8vhQfOuK83EsTiYiSUDldSCDGCOoAA5j43HTpWXytY3OlpUDHePUeRyLcuvoDvfy6CtdDiEdg+EbTGxOlWfpdV1KS19BH8q+x9T0qvzDB9pIJJEUyM41GQCykalsbDlA09T1t0NBoOB8wWJsOkmpJO3kiVLX5dCswJGw3II9W+NfVq+Z8AYV8XOmIVyIIAUCsg5pCNyPFRYi3jtY19MoFKUoFKUoFKUoFZ/jXuI/nR/etBWf417iP50f3oLfLe5T0FSajZb3KegqTQQM4zrC4NVbEyrGrtoUt/Ux3AFvHY1AzDjHK8PI0c2KjR094G91v57VOzjJcLjFVcTEsio2tQ3QNa1x8dzUDF8F5VKSZMJExIAJI3IAsLn+woIv+cTI/z8H1f/ACu2H46yiQMY8ZEwQamIJOkeZ2rm/wDk9yQm5wMF/wDprrBwNlEYYJg4VDKVay9VPUHzoKHGYjhzGtJIuKTUimSRonK2XoWa23iKqMHh+F2dVbHJLpZWRC+wbp4De/L+nrWyTgDJgSRgYBcEHl6g7EV+DgDJtOn8FDp8rbeHhf8A4R+goPWF41ycoezxcJVFvseiiw6W8NS/qKe3uT6Q342LSzFAbmxYWJANuvMv617j4IylVKrg4QGXSQB1W97f4D9K9pwZlap2YwkQTUX0gcuojSTbzttQcPb3J9Or8bDbzubfbfpXfKOMctxcgjw+IV3N9IF+YL1K7bj41xl4CyZjdsFCbC3u+FredScr4Sy3Cy9th8NHHJuNajm367/Ggu6UpQKUpQKz/GvcR/Oj+9aCs/xr3Efzo/vQW+W9ynoKk1Gy3uU9BXnH49ITEGBPayCMW8CQTv8ADlNBLpWVxHHOGj/EFoptGGfRI4UEA7i4UMWIJFuniKlZrxVFhTGJoZRqiMznltCgZVPac19jIPdv0NBoKVmpOMoFXGsY5dOCDGTZebTe+jm36HrapOZcT4eCYxMshKiPWyi4TtWZYgRe5LFCOUHwv1FBeUrMwcZwSYCTGxxSNHFcsoKdoAou1xrsCL7gkHbpX5DxthzO8LxyxtHG0j6tJCKqhzq0sSNmFj0JuL0GnpWSXj/CE4QdnKDir6bhf5ZEixFZObYhnA2v41Ig4zwzs6okh7PELhmPKAGY2V92uUJuLjxU7UGlpWSh4+wskKTRRTOrNKLALqVYl1sxBYbFSGFtyCNq6ycc4QI7hZGQRyyIwAtKIbdoE3vcah71r7+VBqKVk8Px3hpGgVYpiZxIVsFItGwRjcMdVydtN71bcNZ/Dj4e2hBC302YrqBABIIUnSRfcGxFBbUpSgVn+Ne4j+dH960FZ/jXuI/nR/egt8t7lPQV+Zhl8M6hZV1BTqG5BDDa4III6mv3Le5T0FSaCtXIsIA69nyybuCzFWN730k2vcda947JsLO6PNErsmyk+AuGtboRdVO/kKymW5fncbO83OGxCzhFmuVUh1aK7BRpFoiB0J1V74uynNZ5WbCOyhoSgUyaVV9LWZCjAhrsAbhgbAgi1iGmbI8KRKpjBWe/aKSSr6veut7b+Nq8Nw9gyQWiDEDTdixNtyLknmtqa172ubWrL4rIs0LYNopZAsAvKrSkNIe2RiNnZTyB/e1bXHLe48RcP5ss0ZMzlY5tKHtmt+HVJNDSKWHaOXlTUDe4iHpQa9cmwoiki7MGOW/aAktruNJ1MSSdgBv4AVyxnDuBmJMkCMWvcnqbqENzfoQigjobDyrORZPmOjCAdqskcuqZjiC6t/JKFtOrmXtCradhynYXsfWGyfNRgsXH2jLLJCqxXlLMs4Qh3Ev9IZipA2tY7C9gF+OGcAGUjDoNBLKALKCWDnlG3vKp6dQDXNOEstX3cNGNgDa4uBe2oA8xGtrE3IuazQyHNfxCP2kohUS6Y+21MmrRoEjFhrtpc35rarb1PzDLsyly/DRDtEmjMYlKyjU4VLMQ4YarnzIvQWx4Sy3TpGGjC9dKjSp5QhuBYG6qAfMDeu8vD2CYyFoEPaKyP5FWtqFugvpW9rXsPKsxneQ5nM+I7KSQK8DCO8xQpKEATQyP0JvfUNvNr2HnNMkzgviPw8hWNsO0EQM7FlfSCklz0OvUCbk2t5UGoPDmCLFuxAY67lSV983fYECzEXI8TvUvA4CGAERLbUdTG5JY2AuzEknYAb+QrFzZJm5vokdVOvslMxLQMWTS0rX/AJwssnLc2vbfqN9QKUpQKz/GvcR/Oj+9aCs/xr3Efzo/vQW+W9ynoKi8QZ1Hgoe2lVzGDZig1FRY2JXqRew2v1FSst7lPQV7xeFjmQpIoZW6g9DY3/8AFBnuIONsNgNAxKSqXheYKACRo03Q2b3jr28NjvXDF/5QMJHGj9lO3aCUqFUFj2TxxkW1bkmZbAdbH4X0eLyzDykmSNWJRoyT/sNuw/vYVGTh3BK2oQrfl3320lWFhfbdFO3WwvQU78f4IIklpDE6YiQSAArow5Ac+9c31Law3v4V0x3GSQMyzYadCqLIdRjtZpOzF27Sw3PjsBVkvDWAGm0CAKJAAL6QJTeQab2s3j6DyFficM4ENq7K52FyzMbKwcdWPRgDQVsXHGGYRkRTWkiSVDZebtJOyRRze8WI+HjeumB4yw0uJTDhZFkbV71lAZGZXAJbnKlDfRqtcedW2LybDSuXkjDMyhCST7oOoDrtY7+u9eIMhwiMrLEAUN13JAaxGqxNtXM3N13O9BS4/jzDQMwkimFi6obLaQxuqPp5trF1961/C9qn5jxNHBFDK0MzCeyqFAJ1tbQp32LXsD08yK7ycNYFmdmgUlzcne99QYkG/LuAdrdBU1sBEUVGW6oVZbkmzKbqbk3JB86Ckj4ywxTVok3SN1FhdjJK0KKOa2osvpuN69+1cfbNAYZRMsRl0clzYi6htdiwDKetrEb1OTh/BASgQpaa2vrzWJYeO1izEWtYkmvOF4cwMT60gQPckvuXJYaTdydRuPM0FTh+NYpHwqiJ0/ERNPz21BApZBysRqcK5G/RDUzhXivDZiGMCuNCxswcAFe0BYAgE7gD/EWvUkcM4AFW/Dx6kVVVrcyqgKqFbqAAxG3nUnAZVhoCxhiVCwRWKjqEGlL+g2oJtKUoFZ/jXuI/nR/etBWf417iP50f3oLfLe5T0FSajZb3KegqTQKUpQKUpQKUpQKUpQKUpQKUpQKUpQKz/GvcR/Oj+9aCs/xr3Efzo/vQW+W9ynoKk1Gy3uU9BUmg+dZjxbxCmJlSHKQ0SsypIX94DYMQPO3T41Fg4z4mLDVkwC7auY3tffTv1r6fWO4o4TzHFTmTDZrLhUKgdmsepQRe5vrXrt+nx2Cih4z4jMi68ncRi2oA3Zul7EtYW57ee3Tx6ZlxhxGk8iw5PrjV2VGL7soNla9/Hr8Kl4TgrOVI157K4CsoHYAbkWBJ7S5tsf7da5y8DZy0ar/HpgQzMW7AXIIUAd7tbST/ANxoI2F404j1kS5MdPQMjfEXOknfa+23hXfHcXcQLHE0OUl2ZAZFY6dD3IIG/MLAfHevxuAs62tn8/he8A3I8v5gsP1r1i+As3kh0Nns+q7XYQ2urBQBZZQRbSTe/wDVQdH4rz7RGUyq5Md5AzadMmq2lbFtQIt5db+FQY+MuJtSasl5SRqs+4F97b7betd14Czu5P8AH5t/+QPX/e2rviuCM5Y8uezKLW7hSSdIB3EgHhcbXFzuaCNj+MOIkciLKO0UXGq+noxAIGq5uLHw61+YPjTiDm7bJn6DSEPU3GrUS2wte3xtXVeBc8Csv8fl5rb/AIcXFr9D2u177+grvhOCc2jdCc8nYBgzqYhZ1BB0gl7rexHj1/UIUfFnE53OVR23vzNsB5ed7nb4fEV9FwcjvGjOmhmUFkvfSxFyL+NjtXalApSlArP8a9xH86P71oKz/GvcR/Oj+9Bb5b3KegqTUbLe5T0FSaBSlKBSlKBSlKBSlKBSlKBSlKBSlKBWf417iP50f3rQVn+Ne4j+dH96C3y3uU9BUmo2W9ynoKk0ClKUClKUClKUHLEwCRCrXsfI2P8AYjcVXrkMQVlEk9mvf+c9xfyN7j+3SrWlBWR5LGpuJJ+t95XI/S/wr8OSR3B7Sfa3+tbe3mL/AB+1WlKCBBlUaOXDSkmx5pGI2AGyk2HQetT6UoFKUoFU3FeDllgAjAJV1exNtl3NXNKDIYbPcciBRhkNha+s/wDquntDj/yqfWf21q6UGU9ocf8AlU+s/tp7Q4/8qn1n9taulBlPaHH/AJVPrP7ae0OP/Kp9Z/bWrpQZT2hx/wCVT6z+2ntDj/yqfWf21q6UGU9ocf8AlU+s/tp7Q4/8qn1n9taulBlPaHH/AJVPrP7ae0OP/Kp9Z/bWrpQZT2hx/wCVT6z+2peBzPMJSP8ARowuoBj2m4HiQLb7VoKUCl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6323" name="Picture 3"/>
          <p:cNvPicPr>
            <a:picLocks noChangeAspect="1" noChangeArrowheads="1"/>
          </p:cNvPicPr>
          <p:nvPr/>
        </p:nvPicPr>
        <p:blipFill>
          <a:blip r:embed="rId2" cstate="print"/>
          <a:srcRect/>
          <a:stretch>
            <a:fillRect/>
          </a:stretch>
        </p:blipFill>
        <p:spPr bwMode="auto">
          <a:xfrm>
            <a:off x="3786182" y="4786322"/>
            <a:ext cx="1428760" cy="1676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endParaRPr lang="es-MX" sz="4000" dirty="0">
              <a:solidFill>
                <a:srgbClr val="002060"/>
              </a:solidFill>
            </a:endParaRPr>
          </a:p>
          <a:p>
            <a:pPr algn="just"/>
            <a:endParaRPr lang="es-MX" sz="4000" dirty="0">
              <a:solidFill>
                <a:srgbClr val="002060"/>
              </a:solidFill>
            </a:endParaRPr>
          </a:p>
          <a:p>
            <a:pPr algn="just"/>
            <a:r>
              <a:rPr lang="es-MX" sz="4000" b="1" dirty="0">
                <a:solidFill>
                  <a:srgbClr val="002060"/>
                </a:solidFill>
              </a:rPr>
              <a:t>La relación Jurídica de trabajo se entiende establecida entre las Dependencias e Instituciones citadas y los trabajadores de base a su servicio</a:t>
            </a:r>
            <a:r>
              <a:rPr lang="es-MX" sz="4000" dirty="0">
                <a:solidFill>
                  <a:srgbClr val="002060"/>
                </a:solidFill>
              </a:rPr>
              <a:t>. </a:t>
            </a:r>
          </a:p>
          <a:p>
            <a:pPr algn="just"/>
            <a:endParaRPr lang="es-MX" sz="4000" dirty="0"/>
          </a:p>
        </p:txBody>
      </p:sp>
      <p:pic>
        <p:nvPicPr>
          <p:cNvPr id="55297" name="Picture 1"/>
          <p:cNvPicPr>
            <a:picLocks noChangeAspect="1" noChangeArrowheads="1"/>
          </p:cNvPicPr>
          <p:nvPr/>
        </p:nvPicPr>
        <p:blipFill>
          <a:blip r:embed="rId2" cstate="print"/>
          <a:srcRect/>
          <a:stretch>
            <a:fillRect/>
          </a:stretch>
        </p:blipFill>
        <p:spPr bwMode="auto">
          <a:xfrm>
            <a:off x="2285984" y="285728"/>
            <a:ext cx="5286412" cy="20288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solidFill>
                  <a:srgbClr val="002060"/>
                </a:solidFill>
              </a:rPr>
              <a:t>En los Poderes Legislativos y Judicial, los Presidentes, respectivamente, asumirán dicha relación. </a:t>
            </a:r>
          </a:p>
          <a:p>
            <a:endParaRPr lang="es-MX" dirty="0"/>
          </a:p>
        </p:txBody>
      </p:sp>
      <p:pic>
        <p:nvPicPr>
          <p:cNvPr id="29700" name="Picture 4"/>
          <p:cNvPicPr>
            <a:picLocks noChangeAspect="1" noChangeArrowheads="1"/>
          </p:cNvPicPr>
          <p:nvPr/>
        </p:nvPicPr>
        <p:blipFill>
          <a:blip r:embed="rId2" cstate="print"/>
          <a:srcRect/>
          <a:stretch>
            <a:fillRect/>
          </a:stretch>
        </p:blipFill>
        <p:spPr bwMode="auto">
          <a:xfrm>
            <a:off x="4143372" y="3429000"/>
            <a:ext cx="3857652" cy="26431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500306"/>
            <a:ext cx="8229600" cy="3625857"/>
          </a:xfrm>
        </p:spPr>
        <p:txBody>
          <a:bodyPr>
            <a:normAutofit fontScale="92500" lnSpcReduction="20000"/>
          </a:bodyPr>
          <a:lstStyle/>
          <a:p>
            <a:pPr algn="just">
              <a:buNone/>
            </a:pPr>
            <a:r>
              <a:rPr lang="es-MX" dirty="0"/>
              <a:t>Trabajador al Servicio del Estado:</a:t>
            </a:r>
          </a:p>
          <a:p>
            <a:pPr algn="just">
              <a:buNone/>
            </a:pPr>
            <a:r>
              <a:rPr lang="es-MX" dirty="0"/>
              <a:t>	</a:t>
            </a:r>
            <a:r>
              <a:rPr lang="es-MX" b="1" dirty="0">
                <a:solidFill>
                  <a:srgbClr val="C00000"/>
                </a:solidFill>
              </a:rPr>
              <a:t>es toda persona que preste en la administración Pública un servicio material, intelectual o de ambos géneros en virtud de nombramiento que le fuere expedido o por el hecho de figurar en las listas de raya de los trabajadores temporales. </a:t>
            </a:r>
          </a:p>
          <a:p>
            <a:pPr algn="just">
              <a:buNone/>
            </a:pPr>
            <a:r>
              <a:rPr lang="es-MX" dirty="0"/>
              <a:t>*Confianza (art. 5)</a:t>
            </a:r>
          </a:p>
          <a:p>
            <a:pPr algn="just">
              <a:buNone/>
            </a:pPr>
            <a:r>
              <a:rPr lang="es-MX" dirty="0"/>
              <a:t>*Base    (art. 6)</a:t>
            </a:r>
          </a:p>
        </p:txBody>
      </p:sp>
      <p:pic>
        <p:nvPicPr>
          <p:cNvPr id="53249" name="Picture 1"/>
          <p:cNvPicPr>
            <a:picLocks noChangeAspect="1" noChangeArrowheads="1"/>
          </p:cNvPicPr>
          <p:nvPr/>
        </p:nvPicPr>
        <p:blipFill>
          <a:blip r:embed="rId2" cstate="print"/>
          <a:srcRect/>
          <a:stretch>
            <a:fillRect/>
          </a:stretch>
        </p:blipFill>
        <p:spPr bwMode="auto">
          <a:xfrm>
            <a:off x="1500166" y="214290"/>
            <a:ext cx="5857916" cy="20764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28604"/>
            <a:ext cx="8229600" cy="5768997"/>
          </a:xfrm>
        </p:spPr>
        <p:txBody>
          <a:bodyPr>
            <a:normAutofit/>
          </a:bodyPr>
          <a:lstStyle/>
          <a:p>
            <a:pPr algn="just">
              <a:buNone/>
            </a:pPr>
            <a:endParaRPr lang="es-MX" dirty="0"/>
          </a:p>
          <a:p>
            <a:pPr algn="just">
              <a:buNone/>
            </a:pPr>
            <a:r>
              <a:rPr lang="es-MX" b="1" dirty="0"/>
              <a:t>Quedan excluidos del régimen de esta Ley, </a:t>
            </a:r>
          </a:p>
          <a:p>
            <a:pPr algn="just">
              <a:buNone/>
            </a:pPr>
            <a:r>
              <a:rPr lang="es-MX" b="1" dirty="0">
                <a:solidFill>
                  <a:srgbClr val="FF0000"/>
                </a:solidFill>
              </a:rPr>
              <a:t>los trabajadores de confianza a que se refiere el artículo 5; </a:t>
            </a:r>
          </a:p>
          <a:p>
            <a:pPr algn="just">
              <a:buNone/>
            </a:pPr>
            <a:endParaRPr lang="es-MX" dirty="0">
              <a:solidFill>
                <a:srgbClr val="FF0000"/>
              </a:solidFill>
            </a:endParaRPr>
          </a:p>
          <a:p>
            <a:pPr algn="just">
              <a:buNone/>
            </a:pPr>
            <a:endParaRPr lang="es-MX" dirty="0">
              <a:solidFill>
                <a:srgbClr val="00B050"/>
              </a:solidFill>
            </a:endParaRPr>
          </a:p>
          <a:p>
            <a:pPr algn="just">
              <a:buNone/>
            </a:pPr>
            <a:r>
              <a:rPr lang="es-MX" b="1" dirty="0">
                <a:solidFill>
                  <a:srgbClr val="00B050"/>
                </a:solidFill>
              </a:rPr>
              <a:t>los que presten sus servicios mediante contrato civil o que sean sujetos al pago de honorarios. </a:t>
            </a:r>
          </a:p>
          <a:p>
            <a:pPr algn="just">
              <a:buNone/>
            </a:pPr>
            <a:endParaRPr lang="es-MX" b="1" dirty="0">
              <a:solidFill>
                <a:srgbClr val="00B0F0"/>
              </a:solidFill>
            </a:endParaRPr>
          </a:p>
          <a:p>
            <a:pPr algn="just">
              <a:buNone/>
            </a:pPr>
            <a:endParaRPr lang="es-MX" b="1" dirty="0">
              <a:solidFill>
                <a:srgbClr val="7030A0"/>
              </a:solidFill>
            </a:endParaRPr>
          </a:p>
        </p:txBody>
      </p:sp>
      <p:pic>
        <p:nvPicPr>
          <p:cNvPr id="3073" name="Picture 1"/>
          <p:cNvPicPr>
            <a:picLocks noChangeAspect="1" noChangeArrowheads="1"/>
          </p:cNvPicPr>
          <p:nvPr/>
        </p:nvPicPr>
        <p:blipFill>
          <a:blip r:embed="rId2" cstate="print"/>
          <a:srcRect/>
          <a:stretch>
            <a:fillRect/>
          </a:stretch>
        </p:blipFill>
        <p:spPr bwMode="auto">
          <a:xfrm>
            <a:off x="3357554" y="2000240"/>
            <a:ext cx="1524000" cy="150019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lstStyle/>
          <a:p>
            <a:pPr>
              <a:buNone/>
            </a:pPr>
            <a:endParaRPr lang="es-MX" dirty="0"/>
          </a:p>
          <a:p>
            <a:pPr>
              <a:buNone/>
            </a:pPr>
            <a:endParaRPr lang="es-MX" dirty="0"/>
          </a:p>
          <a:p>
            <a:pPr>
              <a:buNone/>
            </a:pPr>
            <a:endParaRPr lang="es-MX" dirty="0"/>
          </a:p>
        </p:txBody>
      </p:sp>
      <p:sp>
        <p:nvSpPr>
          <p:cNvPr id="4" name="3 Rectángulo"/>
          <p:cNvSpPr/>
          <p:nvPr/>
        </p:nvSpPr>
        <p:spPr>
          <a:xfrm>
            <a:off x="428596" y="357166"/>
            <a:ext cx="8286808" cy="5632311"/>
          </a:xfrm>
          <a:prstGeom prst="rect">
            <a:avLst/>
          </a:prstGeom>
        </p:spPr>
        <p:txBody>
          <a:bodyPr wrap="square">
            <a:spAutoFit/>
          </a:bodyPr>
          <a:lstStyle/>
          <a:p>
            <a:pPr algn="just"/>
            <a:r>
              <a:rPr lang="es-MX" sz="3600" b="1" dirty="0">
                <a:solidFill>
                  <a:srgbClr val="00B0F0"/>
                </a:solidFill>
              </a:rPr>
              <a:t>Los Fiscales Investigadores del Ministerio Público, los integrantes de las instituciones policiales</a:t>
            </a:r>
          </a:p>
          <a:p>
            <a:pPr algn="just"/>
            <a:endParaRPr lang="es-MX" sz="3600" dirty="0">
              <a:solidFill>
                <a:srgbClr val="00B0F0"/>
              </a:solidFill>
            </a:endParaRPr>
          </a:p>
          <a:p>
            <a:pPr algn="just">
              <a:buNone/>
            </a:pPr>
            <a:endParaRPr lang="es-MX" sz="3600" dirty="0">
              <a:solidFill>
                <a:srgbClr val="7030A0"/>
              </a:solidFill>
            </a:endParaRPr>
          </a:p>
          <a:p>
            <a:pPr algn="just">
              <a:buNone/>
            </a:pPr>
            <a:r>
              <a:rPr lang="es-MX" sz="3600" b="1" dirty="0">
                <a:solidFill>
                  <a:srgbClr val="7030A0"/>
                </a:solidFill>
              </a:rPr>
              <a:t>Y en general, todo miembro de corporaciones de seguridad pública, estatal o municipales, se regirán por lo que dispongan las leyes que rigen su funcionamiento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2800" dirty="0"/>
              <a:t>AUTORIDADES DEL TRABAJO AL SERVICIO</a:t>
            </a:r>
            <a:br>
              <a:rPr lang="es-MX" sz="2800" dirty="0"/>
            </a:br>
            <a:r>
              <a:rPr lang="es-MX" sz="2800" dirty="0"/>
              <a:t>DEL ESTADO Y DE LOS MUNICIPIOS</a:t>
            </a:r>
          </a:p>
        </p:txBody>
      </p:sp>
      <p:sp>
        <p:nvSpPr>
          <p:cNvPr id="3" name="2 Marcador de contenido"/>
          <p:cNvSpPr>
            <a:spLocks noGrp="1"/>
          </p:cNvSpPr>
          <p:nvPr>
            <p:ph idx="1"/>
          </p:nvPr>
        </p:nvSpPr>
        <p:spPr>
          <a:xfrm>
            <a:off x="428596" y="1214422"/>
            <a:ext cx="8072494" cy="5286412"/>
          </a:xfrm>
        </p:spPr>
        <p:txBody>
          <a:bodyPr>
            <a:normAutofit/>
          </a:bodyPr>
          <a:lstStyle/>
          <a:p>
            <a:pPr algn="just">
              <a:lnSpc>
                <a:spcPct val="150000"/>
              </a:lnSpc>
              <a:buNone/>
            </a:pPr>
            <a:endParaRPr lang="es-MX" sz="2400" dirty="0">
              <a:latin typeface="Andalus" pitchFamily="18" charset="-78"/>
              <a:cs typeface="Andalus" pitchFamily="18" charset="-78"/>
            </a:endParaRPr>
          </a:p>
          <a:p>
            <a:pPr algn="just">
              <a:lnSpc>
                <a:spcPct val="150000"/>
              </a:lnSpc>
              <a:buNone/>
            </a:pPr>
            <a:r>
              <a:rPr lang="es-MX" sz="2400" b="1" dirty="0">
                <a:solidFill>
                  <a:srgbClr val="002060"/>
                </a:solidFill>
                <a:latin typeface="Calibri" pitchFamily="34" charset="0"/>
                <a:cs typeface="Calibri" pitchFamily="34" charset="0"/>
              </a:rPr>
              <a:t>El Tribunal de los Trabajadores al Servicio del Estado y de los </a:t>
            </a:r>
          </a:p>
          <a:p>
            <a:pPr algn="just">
              <a:lnSpc>
                <a:spcPct val="150000"/>
              </a:lnSpc>
              <a:buNone/>
            </a:pPr>
            <a:r>
              <a:rPr lang="es-MX" sz="2400" b="1" dirty="0">
                <a:solidFill>
                  <a:srgbClr val="002060"/>
                </a:solidFill>
                <a:latin typeface="Calibri" pitchFamily="34" charset="0"/>
                <a:cs typeface="Calibri" pitchFamily="34" charset="0"/>
              </a:rPr>
              <a:t>Municipios, es la autoridad encargada de  conocer y resolver</a:t>
            </a:r>
          </a:p>
          <a:p>
            <a:pPr algn="just">
              <a:lnSpc>
                <a:spcPct val="150000"/>
              </a:lnSpc>
              <a:buNone/>
            </a:pPr>
            <a:r>
              <a:rPr lang="es-MX" sz="2400" b="1" dirty="0">
                <a:solidFill>
                  <a:srgbClr val="002060"/>
                </a:solidFill>
                <a:latin typeface="Calibri" pitchFamily="34" charset="0"/>
                <a:cs typeface="Calibri" pitchFamily="34" charset="0"/>
              </a:rPr>
              <a:t>los conflictos que se  susciten en la aplicación de esta Ley, con</a:t>
            </a:r>
          </a:p>
          <a:p>
            <a:pPr algn="just">
              <a:lnSpc>
                <a:spcPct val="150000"/>
              </a:lnSpc>
              <a:buNone/>
            </a:pPr>
            <a:r>
              <a:rPr lang="es-MX" sz="2400" b="1" dirty="0">
                <a:solidFill>
                  <a:srgbClr val="002060"/>
                </a:solidFill>
                <a:latin typeface="Calibri" pitchFamily="34" charset="0"/>
                <a:cs typeface="Calibri" pitchFamily="34" charset="0"/>
              </a:rPr>
              <a:t>la integración, competencia y atribuciones que establece la</a:t>
            </a:r>
          </a:p>
          <a:p>
            <a:pPr algn="just">
              <a:lnSpc>
                <a:spcPct val="150000"/>
              </a:lnSpc>
              <a:buNone/>
            </a:pPr>
            <a:r>
              <a:rPr lang="es-MX" sz="2400" b="1" dirty="0">
                <a:solidFill>
                  <a:srgbClr val="002060"/>
                </a:solidFill>
                <a:latin typeface="Calibri" pitchFamily="34" charset="0"/>
                <a:cs typeface="Calibri" pitchFamily="34" charset="0"/>
              </a:rPr>
              <a:t>Ley Orgánica del Poder Judicial del Estado.</a:t>
            </a:r>
          </a:p>
          <a:p>
            <a:pPr algn="just">
              <a:lnSpc>
                <a:spcPct val="150000"/>
              </a:lnSpc>
              <a:buNone/>
            </a:pPr>
            <a:endParaRPr lang="es-MX" sz="2400" dirty="0">
              <a:latin typeface="Andalus" pitchFamily="18" charset="-78"/>
              <a:cs typeface="Andalus"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071678"/>
            <a:ext cx="8572560" cy="4031873"/>
          </a:xfrm>
          <a:prstGeom prst="rect">
            <a:avLst/>
          </a:prstGeom>
        </p:spPr>
        <p:txBody>
          <a:bodyPr wrap="square">
            <a:spAutoFit/>
          </a:bodyPr>
          <a:lstStyle/>
          <a:p>
            <a:pPr algn="just"/>
            <a:r>
              <a:rPr lang="es-MX" sz="3200" dirty="0"/>
              <a:t>El personal jurisdiccional, será considerado como trabajador de confianza formará parte de la carrera judicial. </a:t>
            </a:r>
          </a:p>
          <a:p>
            <a:pPr algn="just"/>
            <a:r>
              <a:rPr lang="es-MX" sz="3200" dirty="0"/>
              <a:t>El personal administrativo es de base y estará sujeto a la presente Ley;  pero los conflictos que se susciten con motivo de la aplicación de la misma, serán resueltos por la </a:t>
            </a:r>
            <a:r>
              <a:rPr lang="es-MX" sz="3200" dirty="0">
                <a:solidFill>
                  <a:srgbClr val="C00000"/>
                </a:solidFill>
              </a:rPr>
              <a:t>Junta Local de Conciliación y Arbitraje del Estado de Yucatán.</a:t>
            </a:r>
          </a:p>
        </p:txBody>
      </p:sp>
      <p:pic>
        <p:nvPicPr>
          <p:cNvPr id="49154" name="Picture 2"/>
          <p:cNvPicPr>
            <a:picLocks noChangeAspect="1" noChangeArrowheads="1"/>
          </p:cNvPicPr>
          <p:nvPr/>
        </p:nvPicPr>
        <p:blipFill>
          <a:blip r:embed="rId2" cstate="print"/>
          <a:srcRect/>
          <a:stretch>
            <a:fillRect/>
          </a:stretch>
        </p:blipFill>
        <p:spPr bwMode="auto">
          <a:xfrm>
            <a:off x="1071538" y="142852"/>
            <a:ext cx="5786478" cy="164307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2286016"/>
          </a:xfrm>
        </p:spPr>
        <p:txBody>
          <a:bodyPr>
            <a:normAutofit/>
          </a:bodyPr>
          <a:lstStyle/>
          <a:p>
            <a:r>
              <a:rPr lang="es-MX" dirty="0">
                <a:solidFill>
                  <a:srgbClr val="C00000"/>
                </a:solidFill>
              </a:rPr>
              <a:t>El Tribunal de los Trabajadores al Servicio del Estado y de los Municipios de Yucatán</a:t>
            </a:r>
          </a:p>
        </p:txBody>
      </p:sp>
      <p:sp>
        <p:nvSpPr>
          <p:cNvPr id="6" name="5 CuadroTexto"/>
          <p:cNvSpPr txBox="1"/>
          <p:nvPr/>
        </p:nvSpPr>
        <p:spPr>
          <a:xfrm>
            <a:off x="857224" y="3357562"/>
            <a:ext cx="7858180" cy="2862322"/>
          </a:xfrm>
          <a:prstGeom prst="rect">
            <a:avLst/>
          </a:prstGeom>
          <a:noFill/>
        </p:spPr>
        <p:txBody>
          <a:bodyPr wrap="square" rtlCol="0">
            <a:spAutoFit/>
          </a:bodyPr>
          <a:lstStyle/>
          <a:p>
            <a:r>
              <a:rPr lang="es-MX" sz="3600" b="1" dirty="0"/>
              <a:t>Pertenece al:</a:t>
            </a:r>
          </a:p>
          <a:p>
            <a:pPr algn="ctr"/>
            <a:r>
              <a:rPr lang="es-MX" sz="3600" b="1" dirty="0"/>
              <a:t> </a:t>
            </a:r>
            <a:r>
              <a:rPr lang="es-MX" sz="3600" b="1" dirty="0">
                <a:solidFill>
                  <a:srgbClr val="00B050"/>
                </a:solidFill>
              </a:rPr>
              <a:t>Poder Judicial del Estado.</a:t>
            </a:r>
          </a:p>
          <a:p>
            <a:r>
              <a:rPr lang="es-MX" sz="3600" b="1" dirty="0"/>
              <a:t>Tiene su propia Ley :</a:t>
            </a:r>
          </a:p>
          <a:p>
            <a:pPr algn="ctr"/>
            <a:r>
              <a:rPr lang="es-MX" sz="3600" b="1" dirty="0">
                <a:solidFill>
                  <a:srgbClr val="00B050"/>
                </a:solidFill>
              </a:rPr>
              <a:t>Ley de Trabajadores al Servicio del Estado y Municipios de Yucatán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1857364"/>
            <a:ext cx="8643998" cy="3416320"/>
          </a:xfrm>
          <a:prstGeom prst="rect">
            <a:avLst/>
          </a:prstGeom>
        </p:spPr>
        <p:txBody>
          <a:bodyPr wrap="square">
            <a:spAutoFit/>
          </a:bodyPr>
          <a:lstStyle/>
          <a:p>
            <a:pPr algn="just"/>
            <a:r>
              <a:rPr lang="es-MX" sz="3600" b="1" dirty="0">
                <a:solidFill>
                  <a:srgbClr val="00B050"/>
                </a:solidFill>
                <a:cs typeface="Arial" pitchFamily="34" charset="0"/>
              </a:rPr>
              <a:t>El Magistrado Presidente será suplido por:</a:t>
            </a:r>
          </a:p>
          <a:p>
            <a:pPr algn="just"/>
            <a:r>
              <a:rPr lang="es-MX" sz="3600" b="1" dirty="0">
                <a:solidFill>
                  <a:srgbClr val="00B050"/>
                </a:solidFill>
                <a:cs typeface="Arial" pitchFamily="34" charset="0"/>
              </a:rPr>
              <a:t>el Secretario General de Acuerdos del Tribunal en sus faltas temporales y, en su caso, en definitiva hasta en tanto el Congreso del Estado expide un nuevo nombramiento</a:t>
            </a:r>
          </a:p>
        </p:txBody>
      </p:sp>
      <p:pic>
        <p:nvPicPr>
          <p:cNvPr id="48129" name="Picture 1"/>
          <p:cNvPicPr>
            <a:picLocks noChangeAspect="1" noChangeArrowheads="1"/>
          </p:cNvPicPr>
          <p:nvPr/>
        </p:nvPicPr>
        <p:blipFill>
          <a:blip r:embed="rId2" cstate="print"/>
          <a:srcRect/>
          <a:stretch>
            <a:fillRect/>
          </a:stretch>
        </p:blipFill>
        <p:spPr bwMode="auto">
          <a:xfrm>
            <a:off x="1285852" y="142852"/>
            <a:ext cx="5857916" cy="164307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1357298"/>
            <a:ext cx="8501122" cy="4247317"/>
          </a:xfrm>
          <a:prstGeom prst="rect">
            <a:avLst/>
          </a:prstGeom>
        </p:spPr>
        <p:txBody>
          <a:bodyPr wrap="square">
            <a:spAutoFit/>
          </a:bodyPr>
          <a:lstStyle/>
          <a:p>
            <a:endParaRPr lang="es-MX" sz="2800" dirty="0"/>
          </a:p>
          <a:p>
            <a:r>
              <a:rPr lang="es-MX" sz="2800" b="1" dirty="0"/>
              <a:t>*El Secretario General de Acuerdos</a:t>
            </a:r>
          </a:p>
          <a:p>
            <a:r>
              <a:rPr lang="es-MX" sz="2800" b="1" dirty="0"/>
              <a:t>*Los Secretarios de Estudio y Cuenta</a:t>
            </a:r>
          </a:p>
          <a:p>
            <a:r>
              <a:rPr lang="es-MX" sz="2800" b="1" dirty="0"/>
              <a:t>* Los Actuarios </a:t>
            </a:r>
          </a:p>
          <a:p>
            <a:r>
              <a:rPr lang="es-MX" sz="2800" dirty="0"/>
              <a:t>del Tribunal de los Trabajadores al Servicio del Estado y de los Municipios además de los requisitos que establece la Ley Orgánica del Poder Judicial del Estado </a:t>
            </a:r>
            <a:r>
              <a:rPr lang="es-MX" sz="2800" b="1" dirty="0">
                <a:solidFill>
                  <a:srgbClr val="FF0000"/>
                </a:solidFill>
              </a:rPr>
              <a:t>deberán acreditar al menos un año de experiencia en materia laboral.</a:t>
            </a:r>
          </a:p>
          <a:p>
            <a:endParaRPr lang="es-MX" dirty="0"/>
          </a:p>
        </p:txBody>
      </p:sp>
      <p:pic>
        <p:nvPicPr>
          <p:cNvPr id="31746" name="Picture 2"/>
          <p:cNvPicPr>
            <a:picLocks noChangeAspect="1" noChangeArrowheads="1"/>
          </p:cNvPicPr>
          <p:nvPr/>
        </p:nvPicPr>
        <p:blipFill>
          <a:blip r:embed="rId2" cstate="print"/>
          <a:srcRect/>
          <a:stretch>
            <a:fillRect/>
          </a:stretch>
        </p:blipFill>
        <p:spPr bwMode="auto">
          <a:xfrm>
            <a:off x="1857356" y="214290"/>
            <a:ext cx="3714776" cy="135732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997839"/>
            <a:ext cx="8286808" cy="4031873"/>
          </a:xfrm>
          <a:prstGeom prst="rect">
            <a:avLst/>
          </a:prstGeom>
        </p:spPr>
        <p:txBody>
          <a:bodyPr wrap="square">
            <a:spAutoFit/>
          </a:bodyPr>
          <a:lstStyle/>
          <a:p>
            <a:pPr algn="just"/>
            <a:r>
              <a:rPr lang="es-MX" sz="3200" b="1" dirty="0">
                <a:solidFill>
                  <a:srgbClr val="7030A0"/>
                </a:solidFill>
              </a:rPr>
              <a:t>La Procuraduría de la Defensa de los Trabajadores al Servicio del Estado y Municipios</a:t>
            </a:r>
          </a:p>
          <a:p>
            <a:pPr algn="just"/>
            <a:r>
              <a:rPr lang="es-MX" sz="3200" b="1" dirty="0">
                <a:solidFill>
                  <a:srgbClr val="C00000"/>
                </a:solidFill>
              </a:rPr>
              <a:t>Queda adscrita a la Secretaría del Trabajo y Previsión Social del Poder Ejecutivo como órgano de buena fe, de interés público y de carácter permanente t</a:t>
            </a:r>
            <a:r>
              <a:rPr lang="es-MX" sz="3200" b="1" dirty="0">
                <a:solidFill>
                  <a:srgbClr val="002060"/>
                </a:solidFill>
              </a:rPr>
              <a:t>iene por objeto defender los derechos de los trabajadores al servicio del Estado y los Municipios de Yucatán.</a:t>
            </a:r>
          </a:p>
        </p:txBody>
      </p:sp>
      <p:pic>
        <p:nvPicPr>
          <p:cNvPr id="46081" name="Picture 1"/>
          <p:cNvPicPr>
            <a:picLocks noChangeAspect="1" noChangeArrowheads="1"/>
          </p:cNvPicPr>
          <p:nvPr/>
        </p:nvPicPr>
        <p:blipFill>
          <a:blip r:embed="rId2" cstate="print"/>
          <a:srcRect/>
          <a:stretch>
            <a:fillRect/>
          </a:stretch>
        </p:blipFill>
        <p:spPr bwMode="auto">
          <a:xfrm>
            <a:off x="1071538" y="285729"/>
            <a:ext cx="5429288" cy="121444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571480"/>
            <a:ext cx="8358246" cy="4401205"/>
          </a:xfrm>
          <a:prstGeom prst="rect">
            <a:avLst/>
          </a:prstGeom>
        </p:spPr>
        <p:txBody>
          <a:bodyPr wrap="square">
            <a:spAutoFit/>
          </a:bodyPr>
          <a:lstStyle/>
          <a:p>
            <a:pPr algn="just"/>
            <a:r>
              <a:rPr lang="es-MX" sz="4000" b="1" dirty="0"/>
              <a:t>Para ello, cuenta con las facultades de representación ante conflictos individuales y colectivos suscitados con motivo de la relación laboral de los trabajadores con el Estado o municipios, cuando éstos actúan como patrón.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928670"/>
            <a:ext cx="8358246" cy="4031873"/>
          </a:xfrm>
          <a:prstGeom prst="rect">
            <a:avLst/>
          </a:prstGeom>
        </p:spPr>
        <p:txBody>
          <a:bodyPr wrap="square">
            <a:spAutoFit/>
          </a:bodyPr>
          <a:lstStyle/>
          <a:p>
            <a:pPr algn="just"/>
            <a:r>
              <a:rPr lang="es-MX" sz="3200" b="1" dirty="0">
                <a:solidFill>
                  <a:srgbClr val="00B050"/>
                </a:solidFill>
              </a:rPr>
              <a:t>La Procuraduría de la Defensa de los Trabajadores al Servicio del Estado y Municipios estará integrada por:</a:t>
            </a:r>
          </a:p>
          <a:p>
            <a:pPr algn="just"/>
            <a:r>
              <a:rPr lang="es-MX" sz="3200" b="1" dirty="0">
                <a:solidFill>
                  <a:srgbClr val="002060"/>
                </a:solidFill>
              </a:rPr>
              <a:t>*Un  Procurador, </a:t>
            </a:r>
          </a:p>
          <a:p>
            <a:pPr algn="just"/>
            <a:r>
              <a:rPr lang="es-MX" sz="3200" b="1" dirty="0">
                <a:solidFill>
                  <a:srgbClr val="002060"/>
                </a:solidFill>
              </a:rPr>
              <a:t>*por los Procuradores Auxiliares y </a:t>
            </a:r>
          </a:p>
          <a:p>
            <a:pPr algn="just"/>
            <a:r>
              <a:rPr lang="es-MX" sz="3200" b="1" dirty="0">
                <a:solidFill>
                  <a:srgbClr val="002060"/>
                </a:solidFill>
              </a:rPr>
              <a:t>*demás personal administrativo de apoyo que sean necesarios para atender los asuntos de su competencia, conforme al presupuesto asignado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357298"/>
            <a:ext cx="8358246" cy="4524315"/>
          </a:xfrm>
          <a:prstGeom prst="rect">
            <a:avLst/>
          </a:prstGeom>
        </p:spPr>
        <p:txBody>
          <a:bodyPr wrap="square">
            <a:spAutoFit/>
          </a:bodyPr>
          <a:lstStyle/>
          <a:p>
            <a:pPr algn="just"/>
            <a:r>
              <a:rPr lang="es-MX" sz="3600" b="1" dirty="0">
                <a:solidFill>
                  <a:srgbClr val="7030A0"/>
                </a:solidFill>
              </a:rPr>
              <a:t>El Procurador de la Defensa de los Trabajadores al Servicio del Estado  y Municipios de Yucatán, será nombrado por el Gobernador del Estado. </a:t>
            </a:r>
          </a:p>
          <a:p>
            <a:pPr algn="just"/>
            <a:r>
              <a:rPr lang="es-MX" sz="3600" b="1" dirty="0">
                <a:solidFill>
                  <a:srgbClr val="C00000"/>
                </a:solidFill>
              </a:rPr>
              <a:t>Los Procuradores Auxiliares serán designados por el Secretario del Trabajo y </a:t>
            </a:r>
          </a:p>
          <a:p>
            <a:pPr algn="just"/>
            <a:r>
              <a:rPr lang="es-MX" sz="3600" b="1" dirty="0">
                <a:solidFill>
                  <a:srgbClr val="C00000"/>
                </a:solidFill>
              </a:rPr>
              <a:t>Previsión Social, a propuesta del Procurador.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1428736"/>
            <a:ext cx="7858180" cy="3477875"/>
          </a:xfrm>
          <a:prstGeom prst="rect">
            <a:avLst/>
          </a:prstGeom>
        </p:spPr>
        <p:txBody>
          <a:bodyPr wrap="square">
            <a:spAutoFit/>
          </a:bodyPr>
          <a:lstStyle/>
          <a:p>
            <a:pPr algn="just"/>
            <a:r>
              <a:rPr lang="es-MX" sz="4400" b="1" dirty="0"/>
              <a:t>Las autoridades están obligadas a proporcionar a la Procuraduría los datos e informes que solicite para el mejor desempeño de sus funciones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000240"/>
            <a:ext cx="8143932" cy="3785652"/>
          </a:xfrm>
          <a:prstGeom prst="rect">
            <a:avLst/>
          </a:prstGeom>
        </p:spPr>
        <p:txBody>
          <a:bodyPr wrap="square">
            <a:spAutoFit/>
          </a:bodyPr>
          <a:lstStyle/>
          <a:p>
            <a:pPr algn="just"/>
            <a:r>
              <a:rPr lang="es-MX" sz="2400" b="1" dirty="0"/>
              <a:t>El Procurador de la Defensa de los Trabajadores al Servicio del </a:t>
            </a:r>
          </a:p>
          <a:p>
            <a:pPr algn="just"/>
            <a:r>
              <a:rPr lang="es-MX" sz="2400" b="1" dirty="0"/>
              <a:t>Estado y Municipios, tiene las facultades y obligaciones siguientes:</a:t>
            </a:r>
          </a:p>
          <a:p>
            <a:pPr algn="just"/>
            <a:r>
              <a:rPr lang="es-MX" sz="2400" b="1" dirty="0">
                <a:solidFill>
                  <a:srgbClr val="C00000"/>
                </a:solidFill>
              </a:rPr>
              <a:t>I.-  Representar a los trabajadores mediante comparecencia o simple carta poder,  sus sindicatos o beneficiarios cuando éstos así lo soliciten ante los órganos jurisdiccionales,  administrativos y otra institución público a efecto de ejercitar las acciones y recursos que correspondan en la vía ordinaria, especial,  inclusive el juicio de amparo hasta su total terminación;</a:t>
            </a:r>
          </a:p>
        </p:txBody>
      </p:sp>
      <p:pic>
        <p:nvPicPr>
          <p:cNvPr id="40961" name="Picture 1"/>
          <p:cNvPicPr>
            <a:picLocks noChangeAspect="1" noChangeArrowheads="1"/>
          </p:cNvPicPr>
          <p:nvPr/>
        </p:nvPicPr>
        <p:blipFill>
          <a:blip r:embed="rId2" cstate="print"/>
          <a:srcRect/>
          <a:stretch>
            <a:fillRect/>
          </a:stretch>
        </p:blipFill>
        <p:spPr bwMode="auto">
          <a:xfrm>
            <a:off x="1428728" y="142852"/>
            <a:ext cx="5429288" cy="18478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1997839"/>
            <a:ext cx="8072494" cy="3970318"/>
          </a:xfrm>
          <a:prstGeom prst="rect">
            <a:avLst/>
          </a:prstGeom>
        </p:spPr>
        <p:txBody>
          <a:bodyPr wrap="square">
            <a:spAutoFit/>
          </a:bodyPr>
          <a:lstStyle/>
          <a:p>
            <a:r>
              <a:rPr lang="es-MX" sz="2800" b="1" dirty="0">
                <a:solidFill>
                  <a:srgbClr val="002060"/>
                </a:solidFill>
              </a:rPr>
              <a:t>I.- Intervenir en la defensa del trabajador burócrata, a instancia de éste;</a:t>
            </a:r>
          </a:p>
          <a:p>
            <a:r>
              <a:rPr lang="es-MX" sz="2800" b="1" dirty="0">
                <a:solidFill>
                  <a:srgbClr val="002060"/>
                </a:solidFill>
              </a:rPr>
              <a:t>III.-  Orientar y asesorar a los trabajadores, sus sindicatos o beneficiarios sobre los derechos y </a:t>
            </a:r>
          </a:p>
          <a:p>
            <a:r>
              <a:rPr lang="es-MX" sz="2800" b="1" dirty="0">
                <a:solidFill>
                  <a:srgbClr val="002060"/>
                </a:solidFill>
              </a:rPr>
              <a:t>obligaciones derivados de las normas de trabajo y de previsión y seguridad social</a:t>
            </a:r>
          </a:p>
          <a:p>
            <a:r>
              <a:rPr lang="es-MX" sz="2800" b="1" dirty="0">
                <a:solidFill>
                  <a:srgbClr val="002060"/>
                </a:solidFill>
              </a:rPr>
              <a:t>así como de los trámites, procedimientos y órganos </a:t>
            </a:r>
          </a:p>
          <a:p>
            <a:r>
              <a:rPr lang="es-MX" sz="2800" b="1" dirty="0">
                <a:solidFill>
                  <a:srgbClr val="002060"/>
                </a:solidFill>
              </a:rPr>
              <a:t>competentes ante los cuales podrán acudir para hacerlos valer;</a:t>
            </a:r>
          </a:p>
        </p:txBody>
      </p:sp>
      <p:sp>
        <p:nvSpPr>
          <p:cNvPr id="4" name="3 Rectángulo"/>
          <p:cNvSpPr/>
          <p:nvPr/>
        </p:nvSpPr>
        <p:spPr>
          <a:xfrm>
            <a:off x="1285852" y="428604"/>
            <a:ext cx="6500858" cy="923330"/>
          </a:xfrm>
          <a:prstGeom prst="rect">
            <a:avLst/>
          </a:prstGeom>
        </p:spPr>
        <p:txBody>
          <a:bodyPr wrap="square">
            <a:spAutoFit/>
          </a:bodyPr>
          <a:lstStyle/>
          <a:p>
            <a:r>
              <a:rPr lang="es-MX" b="1" dirty="0">
                <a:solidFill>
                  <a:schemeClr val="accent2">
                    <a:lumMod val="50000"/>
                  </a:schemeClr>
                </a:solidFill>
                <a:latin typeface="Lucida Sans Unicode"/>
              </a:rPr>
              <a:t>Dirección: Calle 66 No. 438 entre 49 y 53, Col. Centro, C.P. 97000, Mérida, Yucatán</a:t>
            </a:r>
            <a:br>
              <a:rPr lang="es-MX" b="1" dirty="0">
                <a:solidFill>
                  <a:schemeClr val="accent2">
                    <a:lumMod val="50000"/>
                  </a:schemeClr>
                </a:solidFill>
              </a:rPr>
            </a:br>
            <a:r>
              <a:rPr lang="es-MX" b="1" dirty="0">
                <a:solidFill>
                  <a:schemeClr val="accent2">
                    <a:lumMod val="50000"/>
                  </a:schemeClr>
                </a:solidFill>
                <a:latin typeface="Lucida Sans Unicode"/>
              </a:rPr>
              <a:t>Teléfono: (999) 9287696</a:t>
            </a:r>
            <a:endParaRPr lang="es-MX" b="1" dirty="0">
              <a:solidFill>
                <a:schemeClr val="accent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1142984"/>
            <a:ext cx="8358246" cy="4401205"/>
          </a:xfrm>
          <a:prstGeom prst="rect">
            <a:avLst/>
          </a:prstGeom>
        </p:spPr>
        <p:txBody>
          <a:bodyPr wrap="square">
            <a:spAutoFit/>
          </a:bodyPr>
          <a:lstStyle/>
          <a:p>
            <a:pPr algn="just"/>
            <a:r>
              <a:rPr lang="es-MX" sz="2800" b="1" dirty="0">
                <a:solidFill>
                  <a:srgbClr val="C00000"/>
                </a:solidFill>
              </a:rPr>
              <a:t>IV. Proponer a las partes interesadas soluciones amistosas, para el arreglo de sus conflictos mediante la celebración de convenios fuera de juicio y hacerlos constar en acta autorizada</a:t>
            </a:r>
          </a:p>
          <a:p>
            <a:pPr algn="just"/>
            <a:endParaRPr lang="es-MX" sz="2800" b="1" dirty="0">
              <a:solidFill>
                <a:srgbClr val="C00000"/>
              </a:solidFill>
            </a:endParaRPr>
          </a:p>
          <a:p>
            <a:pPr algn="just"/>
            <a:r>
              <a:rPr lang="es-MX" sz="2800" b="1" dirty="0">
                <a:solidFill>
                  <a:srgbClr val="C00000"/>
                </a:solidFill>
              </a:rPr>
              <a:t>V.-  Delegar sus facultades en los Procuradores Auxiliares, así como dictar las medidas que se requieran para que se garantice la eficiencia modernización y simplificación de los procedimientos operativos;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Diferencia con el Proceso Regular</a:t>
            </a:r>
          </a:p>
        </p:txBody>
      </p:sp>
      <p:sp>
        <p:nvSpPr>
          <p:cNvPr id="3" name="2 Subtítulo"/>
          <p:cNvSpPr>
            <a:spLocks noGrp="1"/>
          </p:cNvSpPr>
          <p:nvPr>
            <p:ph type="subTitle" idx="1"/>
          </p:nvPr>
        </p:nvSpPr>
        <p:spPr>
          <a:xfrm>
            <a:off x="642910" y="3286124"/>
            <a:ext cx="7858180" cy="2928958"/>
          </a:xfrm>
        </p:spPr>
        <p:txBody>
          <a:bodyPr>
            <a:normAutofit fontScale="85000" lnSpcReduction="20000"/>
          </a:bodyPr>
          <a:lstStyle/>
          <a:p>
            <a:pPr algn="just">
              <a:buFontTx/>
              <a:buChar char="-"/>
            </a:pPr>
            <a:r>
              <a:rPr lang="es-MX" dirty="0">
                <a:solidFill>
                  <a:srgbClr val="C00000"/>
                </a:solidFill>
              </a:rPr>
              <a:t> </a:t>
            </a:r>
            <a:r>
              <a:rPr lang="es-MX" b="1" dirty="0">
                <a:solidFill>
                  <a:srgbClr val="C00000"/>
                </a:solidFill>
              </a:rPr>
              <a:t>Etapas Procesales Diferentes</a:t>
            </a:r>
          </a:p>
          <a:p>
            <a:pPr algn="just">
              <a:buFontTx/>
              <a:buChar char="-"/>
            </a:pPr>
            <a:r>
              <a:rPr lang="es-MX" b="1" dirty="0">
                <a:solidFill>
                  <a:srgbClr val="C00000"/>
                </a:solidFill>
              </a:rPr>
              <a:t> Distintas Leyes</a:t>
            </a:r>
          </a:p>
          <a:p>
            <a:pPr algn="just">
              <a:buFontTx/>
              <a:buChar char="-"/>
            </a:pPr>
            <a:r>
              <a:rPr lang="es-MX" b="1" dirty="0">
                <a:solidFill>
                  <a:srgbClr val="C00000"/>
                </a:solidFill>
              </a:rPr>
              <a:t> Resuelve un Magistrado</a:t>
            </a:r>
          </a:p>
          <a:p>
            <a:pPr algn="just">
              <a:buFontTx/>
              <a:buChar char="-"/>
            </a:pPr>
            <a:r>
              <a:rPr lang="es-MX" b="1" dirty="0">
                <a:solidFill>
                  <a:srgbClr val="C00000"/>
                </a:solidFill>
              </a:rPr>
              <a:t> Se aplica la </a:t>
            </a:r>
            <a:r>
              <a:rPr lang="es-MX" b="1" dirty="0" err="1">
                <a:solidFill>
                  <a:srgbClr val="C00000"/>
                </a:solidFill>
              </a:rPr>
              <a:t>Supletoriedad</a:t>
            </a:r>
            <a:r>
              <a:rPr lang="es-MX" b="1" dirty="0">
                <a:solidFill>
                  <a:srgbClr val="C00000"/>
                </a:solidFill>
              </a:rPr>
              <a:t>  de la Ley Federal del    	Trabajo</a:t>
            </a:r>
          </a:p>
          <a:p>
            <a:pPr algn="just">
              <a:buFontTx/>
              <a:buChar char="-"/>
            </a:pPr>
            <a:r>
              <a:rPr lang="es-MX" b="1" dirty="0">
                <a:solidFill>
                  <a:srgbClr val="C00000"/>
                </a:solidFill>
              </a:rPr>
              <a:t> La contraparte es Autoridad Estatal</a:t>
            </a:r>
          </a:p>
          <a:p>
            <a:pPr algn="just">
              <a:buFontTx/>
              <a:buChar char="-"/>
            </a:pPr>
            <a:r>
              <a:rPr lang="es-MX" b="1" dirty="0">
                <a:solidFill>
                  <a:srgbClr val="C00000"/>
                </a:solidFill>
              </a:rPr>
              <a:t> Establecido en el Artículo 123 Apartado B</a:t>
            </a:r>
          </a:p>
          <a:p>
            <a:pPr>
              <a:buFontTx/>
              <a:buChar char="-"/>
            </a:pPr>
            <a:endParaRPr lang="es-MX" b="1" dirty="0"/>
          </a:p>
        </p:txBody>
      </p:sp>
      <p:pic>
        <p:nvPicPr>
          <p:cNvPr id="22530" name="Picture 2" descr="https://encrypted-tbn3.gstatic.com/images?q=tbn:ANd9GcSLmb_CY1XBhbUe_KH7ESzIv_61RxJxtuzgiSttlwjh4gMRKn_8Yw"/>
          <p:cNvPicPr>
            <a:picLocks noChangeAspect="1" noChangeArrowheads="1"/>
          </p:cNvPicPr>
          <p:nvPr/>
        </p:nvPicPr>
        <p:blipFill>
          <a:blip r:embed="rId2" cstate="print"/>
          <a:srcRect/>
          <a:stretch>
            <a:fillRect/>
          </a:stretch>
        </p:blipFill>
        <p:spPr bwMode="auto">
          <a:xfrm>
            <a:off x="2357422" y="357166"/>
            <a:ext cx="3786214" cy="1905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1714488"/>
            <a:ext cx="8215370" cy="2862322"/>
          </a:xfrm>
          <a:prstGeom prst="rect">
            <a:avLst/>
          </a:prstGeom>
        </p:spPr>
        <p:txBody>
          <a:bodyPr wrap="square">
            <a:spAutoFit/>
          </a:bodyPr>
          <a:lstStyle/>
          <a:p>
            <a:r>
              <a:rPr lang="es-MX" sz="3600" b="1" dirty="0">
                <a:solidFill>
                  <a:srgbClr val="00B050"/>
                </a:solidFill>
              </a:rPr>
              <a:t> Expedir certificaciones sobre los asuntos de su competencia, y</a:t>
            </a:r>
          </a:p>
          <a:p>
            <a:r>
              <a:rPr lang="es-MX" sz="3600" b="1" dirty="0">
                <a:solidFill>
                  <a:srgbClr val="00B050"/>
                </a:solidFill>
              </a:rPr>
              <a:t>VII.-  Las demás que se deriven de esta ley, así como de otras disposiciones </a:t>
            </a:r>
          </a:p>
          <a:p>
            <a:r>
              <a:rPr lang="es-MX" sz="3600" b="1" dirty="0">
                <a:solidFill>
                  <a:srgbClr val="00B050"/>
                </a:solidFill>
              </a:rPr>
              <a:t>legales aplicables</a:t>
            </a:r>
          </a:p>
        </p:txBody>
      </p:sp>
      <p:pic>
        <p:nvPicPr>
          <p:cNvPr id="4" name="Picture 1"/>
          <p:cNvPicPr>
            <a:picLocks noChangeAspect="1" noChangeArrowheads="1"/>
          </p:cNvPicPr>
          <p:nvPr/>
        </p:nvPicPr>
        <p:blipFill>
          <a:blip r:embed="rId2" cstate="print"/>
          <a:srcRect/>
          <a:stretch>
            <a:fillRect/>
          </a:stretch>
        </p:blipFill>
        <p:spPr bwMode="auto">
          <a:xfrm>
            <a:off x="2143108" y="500043"/>
            <a:ext cx="4929222" cy="121444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5786" y="1859340"/>
            <a:ext cx="7643866" cy="3416320"/>
          </a:xfrm>
          <a:prstGeom prst="rect">
            <a:avLst/>
          </a:prstGeom>
        </p:spPr>
        <p:txBody>
          <a:bodyPr wrap="square">
            <a:spAutoFit/>
          </a:bodyPr>
          <a:lstStyle/>
          <a:p>
            <a:pPr algn="just"/>
            <a:r>
              <a:rPr lang="es-MX" sz="2400" b="1" dirty="0">
                <a:solidFill>
                  <a:srgbClr val="002060"/>
                </a:solidFill>
              </a:rPr>
              <a:t>El procedimiento ante el Tribunal de los Trabajadores al Servicio del Estado y Municipios, se inicia a instancia de parte, es público, gratuito e inmediato; por lo cual se deben tomar las medidas conducentes encaminadas a </a:t>
            </a:r>
          </a:p>
          <a:p>
            <a:pPr algn="just"/>
            <a:r>
              <a:rPr lang="es-MX" sz="2400" b="1" dirty="0">
                <a:solidFill>
                  <a:srgbClr val="002060"/>
                </a:solidFill>
              </a:rPr>
              <a:t>lograr la mayor economía del tiempo, concentración y sencillez en el proceso.</a:t>
            </a:r>
          </a:p>
          <a:p>
            <a:pPr algn="just"/>
            <a:endParaRPr lang="es-MX" sz="2400" b="1" dirty="0">
              <a:solidFill>
                <a:srgbClr val="002060"/>
              </a:solidFill>
            </a:endParaRPr>
          </a:p>
          <a:p>
            <a:pPr algn="just"/>
            <a:r>
              <a:rPr lang="es-MX" sz="2400" b="1" dirty="0">
                <a:solidFill>
                  <a:srgbClr val="002060"/>
                </a:solidFill>
              </a:rPr>
              <a:t>El procedimiento que se siga ante este Tribunal se sustanciará y decidirá en los términos de la presente Ley.</a:t>
            </a:r>
          </a:p>
        </p:txBody>
      </p:sp>
      <p:pic>
        <p:nvPicPr>
          <p:cNvPr id="36865" name="Picture 1"/>
          <p:cNvPicPr>
            <a:picLocks noChangeAspect="1" noChangeArrowheads="1"/>
          </p:cNvPicPr>
          <p:nvPr/>
        </p:nvPicPr>
        <p:blipFill>
          <a:blip r:embed="rId2" cstate="print"/>
          <a:srcRect t="17578"/>
          <a:stretch>
            <a:fillRect/>
          </a:stretch>
        </p:blipFill>
        <p:spPr bwMode="auto">
          <a:xfrm>
            <a:off x="1857356" y="428604"/>
            <a:ext cx="4786346" cy="100488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2357430"/>
            <a:ext cx="8072494" cy="3170099"/>
          </a:xfrm>
          <a:prstGeom prst="rect">
            <a:avLst/>
          </a:prstGeom>
        </p:spPr>
        <p:txBody>
          <a:bodyPr wrap="square">
            <a:spAutoFit/>
          </a:bodyPr>
          <a:lstStyle/>
          <a:p>
            <a:pPr algn="just"/>
            <a:r>
              <a:rPr lang="es-MX" sz="4000" b="1" dirty="0">
                <a:solidFill>
                  <a:srgbClr val="C00000"/>
                </a:solidFill>
              </a:rPr>
              <a:t>No se exigirá forma  determinada, tanto en las comparecencias o escritos, como en las promociones o alegaciones, pero las partes deberán </a:t>
            </a:r>
          </a:p>
          <a:p>
            <a:pPr algn="just"/>
            <a:r>
              <a:rPr lang="es-MX" sz="4000" b="1" dirty="0">
                <a:solidFill>
                  <a:srgbClr val="C00000"/>
                </a:solidFill>
              </a:rPr>
              <a:t>precisar los puntos petitorios</a:t>
            </a:r>
          </a:p>
        </p:txBody>
      </p:sp>
      <p:pic>
        <p:nvPicPr>
          <p:cNvPr id="35841" name="Picture 1"/>
          <p:cNvPicPr>
            <a:picLocks noChangeAspect="1" noChangeArrowheads="1"/>
          </p:cNvPicPr>
          <p:nvPr/>
        </p:nvPicPr>
        <p:blipFill>
          <a:blip r:embed="rId2" cstate="print"/>
          <a:srcRect/>
          <a:stretch>
            <a:fillRect/>
          </a:stretch>
        </p:blipFill>
        <p:spPr bwMode="auto">
          <a:xfrm>
            <a:off x="1500166" y="500042"/>
            <a:ext cx="5715040" cy="19240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1997839"/>
            <a:ext cx="8143932" cy="3970318"/>
          </a:xfrm>
          <a:prstGeom prst="rect">
            <a:avLst/>
          </a:prstGeom>
        </p:spPr>
        <p:txBody>
          <a:bodyPr wrap="square">
            <a:spAutoFit/>
          </a:bodyPr>
          <a:lstStyle/>
          <a:p>
            <a:pPr algn="just"/>
            <a:r>
              <a:rPr lang="es-MX" sz="2800" b="1" dirty="0">
                <a:solidFill>
                  <a:srgbClr val="00B050"/>
                </a:solidFill>
              </a:rPr>
              <a:t>El procedimiento para conocer y resolver los conflictos de la competencia de este Tribunal, quedará reducido a dos fases:</a:t>
            </a:r>
          </a:p>
          <a:p>
            <a:pPr algn="just"/>
            <a:endParaRPr lang="es-MX" sz="2800" b="1" dirty="0">
              <a:solidFill>
                <a:srgbClr val="00B050"/>
              </a:solidFill>
            </a:endParaRPr>
          </a:p>
          <a:p>
            <a:pPr algn="just"/>
            <a:r>
              <a:rPr lang="es-MX" sz="2800" b="1" dirty="0">
                <a:solidFill>
                  <a:srgbClr val="00B050"/>
                </a:solidFill>
              </a:rPr>
              <a:t>I.- La de conciliación y de demanda y excepciones, </a:t>
            </a:r>
          </a:p>
          <a:p>
            <a:pPr algn="just"/>
            <a:r>
              <a:rPr lang="es-MX" sz="2800" b="1" dirty="0">
                <a:solidFill>
                  <a:srgbClr val="00B050"/>
                </a:solidFill>
              </a:rPr>
              <a:t>II.- La de pruebas, alegatos y resolución.</a:t>
            </a:r>
          </a:p>
          <a:p>
            <a:pPr algn="just"/>
            <a:endParaRPr lang="es-MX" sz="2800" b="1" dirty="0">
              <a:solidFill>
                <a:srgbClr val="00B050"/>
              </a:solidFill>
            </a:endParaRPr>
          </a:p>
          <a:p>
            <a:pPr algn="just"/>
            <a:r>
              <a:rPr lang="es-MX" sz="2800" b="1" dirty="0">
                <a:solidFill>
                  <a:srgbClr val="00B050"/>
                </a:solidFill>
              </a:rPr>
              <a:t>Podrán tener lugar en una o más audiencias según las necesidades del caso.</a:t>
            </a:r>
          </a:p>
        </p:txBody>
      </p:sp>
      <p:pic>
        <p:nvPicPr>
          <p:cNvPr id="34817" name="Picture 1"/>
          <p:cNvPicPr>
            <a:picLocks noChangeAspect="1" noChangeArrowheads="1"/>
          </p:cNvPicPr>
          <p:nvPr/>
        </p:nvPicPr>
        <p:blipFill>
          <a:blip r:embed="rId2" cstate="print"/>
          <a:srcRect/>
          <a:stretch>
            <a:fillRect/>
          </a:stretch>
        </p:blipFill>
        <p:spPr bwMode="auto">
          <a:xfrm>
            <a:off x="1571604" y="142852"/>
            <a:ext cx="5429288" cy="19716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2214554"/>
            <a:ext cx="8286808" cy="3970318"/>
          </a:xfrm>
          <a:prstGeom prst="rect">
            <a:avLst/>
          </a:prstGeom>
        </p:spPr>
        <p:txBody>
          <a:bodyPr wrap="square">
            <a:spAutoFit/>
          </a:bodyPr>
          <a:lstStyle/>
          <a:p>
            <a:pPr algn="just"/>
            <a:endParaRPr lang="es-MX" sz="3600" b="1" dirty="0">
              <a:solidFill>
                <a:srgbClr val="002060"/>
              </a:solidFill>
            </a:endParaRPr>
          </a:p>
          <a:p>
            <a:pPr algn="just"/>
            <a:r>
              <a:rPr lang="es-MX" sz="3600" b="1" dirty="0">
                <a:solidFill>
                  <a:srgbClr val="002060"/>
                </a:solidFill>
              </a:rPr>
              <a:t>Las audiencias serán públicas, pero el Tribunal podrá disponer de oficio o a instancia de parte que sean a puerta cerrada, cuando así lo exija la moral, las buenas costumbres o el mejor despacho de los negocios.</a:t>
            </a:r>
          </a:p>
        </p:txBody>
      </p:sp>
      <p:pic>
        <p:nvPicPr>
          <p:cNvPr id="33793" name="Picture 1"/>
          <p:cNvPicPr>
            <a:picLocks noChangeAspect="1" noChangeArrowheads="1"/>
          </p:cNvPicPr>
          <p:nvPr/>
        </p:nvPicPr>
        <p:blipFill>
          <a:blip r:embed="rId2" cstate="print"/>
          <a:srcRect/>
          <a:stretch>
            <a:fillRect/>
          </a:stretch>
        </p:blipFill>
        <p:spPr bwMode="auto">
          <a:xfrm>
            <a:off x="1785918" y="428604"/>
            <a:ext cx="5357850" cy="16573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428868"/>
            <a:ext cx="8286808" cy="4031873"/>
          </a:xfrm>
          <a:prstGeom prst="rect">
            <a:avLst/>
          </a:prstGeom>
        </p:spPr>
        <p:txBody>
          <a:bodyPr wrap="square">
            <a:spAutoFit/>
          </a:bodyPr>
          <a:lstStyle/>
          <a:p>
            <a:pPr algn="just"/>
            <a:endParaRPr lang="es-MX" sz="3200" b="1" dirty="0">
              <a:solidFill>
                <a:srgbClr val="00B050"/>
              </a:solidFill>
            </a:endParaRPr>
          </a:p>
          <a:p>
            <a:pPr algn="just"/>
            <a:endParaRPr lang="es-MX" sz="3200" b="1" dirty="0">
              <a:solidFill>
                <a:srgbClr val="00B050"/>
              </a:solidFill>
            </a:endParaRPr>
          </a:p>
          <a:p>
            <a:pPr algn="just"/>
            <a:r>
              <a:rPr lang="es-MX" sz="3200" b="1" dirty="0">
                <a:solidFill>
                  <a:srgbClr val="00B050"/>
                </a:solidFill>
              </a:rPr>
              <a:t>Todas las actuaciones procesales serán autorizadas por el Secretario, excepto las encomendadas a otros funcionarios, y se levantarán las actas respectivas, que firmarán los que en ellas intervengan, haciéndoles entrega de una copia a las partes.</a:t>
            </a:r>
          </a:p>
        </p:txBody>
      </p:sp>
      <p:pic>
        <p:nvPicPr>
          <p:cNvPr id="32769" name="Picture 1"/>
          <p:cNvPicPr>
            <a:picLocks noChangeAspect="1" noChangeArrowheads="1"/>
          </p:cNvPicPr>
          <p:nvPr/>
        </p:nvPicPr>
        <p:blipFill>
          <a:blip r:embed="rId2" cstate="print"/>
          <a:srcRect/>
          <a:stretch>
            <a:fillRect/>
          </a:stretch>
        </p:blipFill>
        <p:spPr bwMode="auto">
          <a:xfrm>
            <a:off x="1500166" y="0"/>
            <a:ext cx="2428892" cy="2228850"/>
          </a:xfrm>
          <a:prstGeom prst="rect">
            <a:avLst/>
          </a:prstGeom>
          <a:noFill/>
          <a:ln w="9525">
            <a:noFill/>
            <a:miter lim="800000"/>
            <a:headEnd/>
            <a:tailEnd/>
          </a:ln>
          <a:effectLst/>
        </p:spPr>
      </p:pic>
      <p:pic>
        <p:nvPicPr>
          <p:cNvPr id="32770" name="Picture 2"/>
          <p:cNvPicPr>
            <a:picLocks noChangeAspect="1" noChangeArrowheads="1"/>
          </p:cNvPicPr>
          <p:nvPr/>
        </p:nvPicPr>
        <p:blipFill>
          <a:blip r:embed="rId3" cstate="print"/>
          <a:srcRect/>
          <a:stretch>
            <a:fillRect/>
          </a:stretch>
        </p:blipFill>
        <p:spPr bwMode="auto">
          <a:xfrm>
            <a:off x="3857620" y="1"/>
            <a:ext cx="2914657" cy="214311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143116"/>
            <a:ext cx="8072494" cy="3539430"/>
          </a:xfrm>
          <a:prstGeom prst="rect">
            <a:avLst/>
          </a:prstGeom>
        </p:spPr>
        <p:txBody>
          <a:bodyPr wrap="square">
            <a:spAutoFit/>
          </a:bodyPr>
          <a:lstStyle/>
          <a:p>
            <a:pPr algn="just"/>
            <a:r>
              <a:rPr lang="es-MX" sz="2800" b="1" dirty="0">
                <a:solidFill>
                  <a:srgbClr val="C00000"/>
                </a:solidFill>
              </a:rPr>
              <a:t>Los trabajadores deberán comparecer ante el Tribunal personalmente, o por medio de los Secretarios Generales o de Conflictos de sus Sindicatos, o de cualesquiera otros miembros de los mismos, nombrados expresamente para el caso Las Entidades o Funcionarios representativos del Poder Público podrán comparecer por medio de representantes que acrediten ese carácter por oficio.</a:t>
            </a:r>
          </a:p>
        </p:txBody>
      </p:sp>
      <p:pic>
        <p:nvPicPr>
          <p:cNvPr id="31745" name="Picture 1"/>
          <p:cNvPicPr>
            <a:picLocks noChangeAspect="1" noChangeArrowheads="1"/>
          </p:cNvPicPr>
          <p:nvPr/>
        </p:nvPicPr>
        <p:blipFill>
          <a:blip r:embed="rId2" cstate="print"/>
          <a:srcRect/>
          <a:stretch>
            <a:fillRect/>
          </a:stretch>
        </p:blipFill>
        <p:spPr bwMode="auto">
          <a:xfrm>
            <a:off x="1857356" y="214290"/>
            <a:ext cx="5143536" cy="171451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413338"/>
            <a:ext cx="7858180" cy="3970318"/>
          </a:xfrm>
          <a:prstGeom prst="rect">
            <a:avLst/>
          </a:prstGeom>
        </p:spPr>
        <p:txBody>
          <a:bodyPr wrap="square">
            <a:spAutoFit/>
          </a:bodyPr>
          <a:lstStyle/>
          <a:p>
            <a:pPr algn="just"/>
            <a:r>
              <a:rPr lang="es-MX" sz="3600" b="1" dirty="0">
                <a:solidFill>
                  <a:srgbClr val="002060"/>
                </a:solidFill>
              </a:rPr>
              <a:t>Los términos comenzarán a correr al día siguiente al en que surta efecto la notificación y se contará en ellos el día del vencimiento; pero no quedarán incluidos los que en que por cualesquiera circunstancias, no puedan tener lugar actuaciones ante el Tribunal.</a:t>
            </a:r>
          </a:p>
        </p:txBody>
      </p:sp>
      <p:pic>
        <p:nvPicPr>
          <p:cNvPr id="30721" name="Picture 1"/>
          <p:cNvPicPr>
            <a:picLocks noChangeAspect="1" noChangeArrowheads="1"/>
          </p:cNvPicPr>
          <p:nvPr/>
        </p:nvPicPr>
        <p:blipFill>
          <a:blip r:embed="rId2" cstate="print"/>
          <a:srcRect/>
          <a:stretch>
            <a:fillRect/>
          </a:stretch>
        </p:blipFill>
        <p:spPr bwMode="auto">
          <a:xfrm>
            <a:off x="2571736" y="285728"/>
            <a:ext cx="4714908" cy="17716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1997839"/>
            <a:ext cx="8286808" cy="3539430"/>
          </a:xfrm>
          <a:prstGeom prst="rect">
            <a:avLst/>
          </a:prstGeom>
        </p:spPr>
        <p:txBody>
          <a:bodyPr wrap="square">
            <a:spAutoFit/>
          </a:bodyPr>
          <a:lstStyle/>
          <a:p>
            <a:pPr algn="just"/>
            <a:r>
              <a:rPr lang="es-MX" sz="2800" b="1" dirty="0">
                <a:solidFill>
                  <a:srgbClr val="00B050"/>
                </a:solidFill>
              </a:rPr>
              <a:t>La parte interesada presentará su demanda por escrito que contendrá: el nombre y domicilio del actor; el nombre y domicilio del demandado; </a:t>
            </a:r>
          </a:p>
          <a:p>
            <a:pPr algn="just"/>
            <a:r>
              <a:rPr lang="es-MX" sz="2800" b="1" dirty="0">
                <a:solidFill>
                  <a:srgbClr val="00B050"/>
                </a:solidFill>
              </a:rPr>
              <a:t>el objeto de la demanda y una relación de los hechos, con las copias simples de la misma y de la documentación conexa que considere pertinente para el caso y ofrecerá las pruebas que convengan a sus intereses.</a:t>
            </a:r>
          </a:p>
        </p:txBody>
      </p:sp>
      <p:pic>
        <p:nvPicPr>
          <p:cNvPr id="29697" name="Picture 1"/>
          <p:cNvPicPr>
            <a:picLocks noChangeAspect="1" noChangeArrowheads="1"/>
          </p:cNvPicPr>
          <p:nvPr/>
        </p:nvPicPr>
        <p:blipFill>
          <a:blip r:embed="rId2" cstate="print"/>
          <a:srcRect/>
          <a:stretch>
            <a:fillRect/>
          </a:stretch>
        </p:blipFill>
        <p:spPr bwMode="auto">
          <a:xfrm>
            <a:off x="1857356" y="285728"/>
            <a:ext cx="4714908" cy="17907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166843"/>
            <a:ext cx="8215370" cy="5078313"/>
          </a:xfrm>
          <a:prstGeom prst="rect">
            <a:avLst/>
          </a:prstGeom>
        </p:spPr>
        <p:txBody>
          <a:bodyPr wrap="square">
            <a:spAutoFit/>
          </a:bodyPr>
          <a:lstStyle/>
          <a:p>
            <a:pPr algn="just"/>
            <a:endParaRPr lang="es-MX" sz="2400" b="1" dirty="0">
              <a:solidFill>
                <a:srgbClr val="FF0000"/>
              </a:solidFill>
            </a:endParaRPr>
          </a:p>
          <a:p>
            <a:pPr algn="just"/>
            <a:endParaRPr lang="es-MX" sz="2400" b="1" dirty="0">
              <a:solidFill>
                <a:srgbClr val="FF0000"/>
              </a:solidFill>
            </a:endParaRPr>
          </a:p>
          <a:p>
            <a:pPr algn="just"/>
            <a:r>
              <a:rPr lang="es-MX" sz="2400" b="1" dirty="0">
                <a:solidFill>
                  <a:srgbClr val="FF0000"/>
                </a:solidFill>
              </a:rPr>
              <a:t>Presentada la demanda el Tribunal proveerá ordenando la notificación y traslado a la parte contraria, con entrega de las copias simples exhibidas fijará día y hora para la celebración de la audiencia de conciliación y de d que </a:t>
            </a:r>
            <a:r>
              <a:rPr lang="es-MX" sz="2400" b="1" dirty="0" err="1">
                <a:solidFill>
                  <a:srgbClr val="FF0000"/>
                </a:solidFill>
              </a:rPr>
              <a:t>tendran</a:t>
            </a:r>
            <a:r>
              <a:rPr lang="es-MX" sz="2400" b="1" dirty="0">
                <a:solidFill>
                  <a:srgbClr val="FF0000"/>
                </a:solidFill>
              </a:rPr>
              <a:t> lugar a más, </a:t>
            </a:r>
            <a:r>
              <a:rPr lang="es-MX" sz="3200" b="1" u="sng" dirty="0">
                <a:solidFill>
                  <a:srgbClr val="00B050"/>
                </a:solidFill>
              </a:rPr>
              <a:t>a los 15 días hábiles siguientes de la  notificación del proveído; </a:t>
            </a:r>
            <a:r>
              <a:rPr lang="es-MX" sz="2400" b="1" dirty="0">
                <a:solidFill>
                  <a:srgbClr val="FF0000"/>
                </a:solidFill>
              </a:rPr>
              <a:t>cuando el domicilio del demandado se encontrara fuera del Lugar en que radica el Tribunal, se ampliará este término en </a:t>
            </a:r>
            <a:r>
              <a:rPr lang="es-MX" sz="2800" b="1" u="sng" dirty="0">
                <a:solidFill>
                  <a:schemeClr val="tx2">
                    <a:lumMod val="50000"/>
                  </a:schemeClr>
                </a:solidFill>
              </a:rPr>
              <a:t>un día más por cada cuarenta kilómetros de distancia o fracción que exceda la mitad.</a:t>
            </a:r>
          </a:p>
        </p:txBody>
      </p:sp>
      <p:pic>
        <p:nvPicPr>
          <p:cNvPr id="28674" name="Picture 2"/>
          <p:cNvPicPr>
            <a:picLocks noChangeAspect="1" noChangeArrowheads="1"/>
          </p:cNvPicPr>
          <p:nvPr/>
        </p:nvPicPr>
        <p:blipFill>
          <a:blip r:embed="rId2" cstate="print"/>
          <a:srcRect/>
          <a:stretch>
            <a:fillRect/>
          </a:stretch>
        </p:blipFill>
        <p:spPr bwMode="auto">
          <a:xfrm>
            <a:off x="2214546" y="214291"/>
            <a:ext cx="4143404" cy="135732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Etapas del Procedimiento</a:t>
            </a:r>
          </a:p>
        </p:txBody>
      </p:sp>
      <p:sp>
        <p:nvSpPr>
          <p:cNvPr id="3" name="2 Marcador de contenido"/>
          <p:cNvSpPr>
            <a:spLocks noGrp="1"/>
          </p:cNvSpPr>
          <p:nvPr>
            <p:ph idx="1"/>
          </p:nvPr>
        </p:nvSpPr>
        <p:spPr/>
        <p:txBody>
          <a:bodyPr>
            <a:normAutofit lnSpcReduction="10000"/>
          </a:bodyPr>
          <a:lstStyle/>
          <a:p>
            <a:pPr>
              <a:buNone/>
            </a:pPr>
            <a:r>
              <a:rPr lang="es-MX" dirty="0">
                <a:solidFill>
                  <a:srgbClr val="002060"/>
                </a:solidFill>
              </a:rPr>
              <a:t>PRIMERA ETAPA:</a:t>
            </a:r>
          </a:p>
          <a:p>
            <a:pPr>
              <a:buNone/>
            </a:pPr>
            <a:r>
              <a:rPr lang="es-MX" dirty="0"/>
              <a:t>	</a:t>
            </a:r>
            <a:r>
              <a:rPr lang="es-MX" dirty="0">
                <a:solidFill>
                  <a:srgbClr val="C00000"/>
                </a:solidFill>
              </a:rPr>
              <a:t>- La Conciliación </a:t>
            </a:r>
          </a:p>
          <a:p>
            <a:pPr>
              <a:buNone/>
            </a:pPr>
            <a:r>
              <a:rPr lang="es-MX" dirty="0">
                <a:solidFill>
                  <a:srgbClr val="C00000"/>
                </a:solidFill>
              </a:rPr>
              <a:t>	- La Demanda</a:t>
            </a:r>
          </a:p>
          <a:p>
            <a:pPr>
              <a:buNone/>
            </a:pPr>
            <a:r>
              <a:rPr lang="es-MX" dirty="0">
                <a:solidFill>
                  <a:srgbClr val="C00000"/>
                </a:solidFill>
              </a:rPr>
              <a:t>	- Excepciones</a:t>
            </a:r>
          </a:p>
          <a:p>
            <a:pPr>
              <a:buNone/>
            </a:pPr>
            <a:r>
              <a:rPr lang="es-MX" dirty="0">
                <a:solidFill>
                  <a:srgbClr val="002060"/>
                </a:solidFill>
              </a:rPr>
              <a:t>SEGUNDA ETAPA:</a:t>
            </a:r>
          </a:p>
          <a:p>
            <a:pPr>
              <a:buNone/>
            </a:pPr>
            <a:r>
              <a:rPr lang="es-MX" dirty="0">
                <a:solidFill>
                  <a:srgbClr val="C00000"/>
                </a:solidFill>
              </a:rPr>
              <a:t>	- Pruebas</a:t>
            </a:r>
          </a:p>
          <a:p>
            <a:pPr>
              <a:buNone/>
            </a:pPr>
            <a:r>
              <a:rPr lang="es-MX" dirty="0">
                <a:solidFill>
                  <a:srgbClr val="C00000"/>
                </a:solidFill>
              </a:rPr>
              <a:t>	- Alegatos</a:t>
            </a:r>
          </a:p>
          <a:p>
            <a:pPr>
              <a:buNone/>
            </a:pPr>
            <a:r>
              <a:rPr lang="es-MX" dirty="0">
                <a:solidFill>
                  <a:srgbClr val="C00000"/>
                </a:solidFill>
              </a:rPr>
              <a:t>	- Excepciones</a:t>
            </a:r>
          </a:p>
          <a:p>
            <a:pPr>
              <a:buNone/>
            </a:pPr>
            <a:endParaRPr lang="es-MX" dirty="0">
              <a:solidFill>
                <a:srgbClr val="C00000"/>
              </a:solidFill>
            </a:endParaRPr>
          </a:p>
        </p:txBody>
      </p:sp>
      <p:pic>
        <p:nvPicPr>
          <p:cNvPr id="21506" name="Picture 2" descr="https://encrypted-tbn0.gstatic.com/images?q=tbn:ANd9GcTm8V8bkFCao-ZX4MHUJQURds0PUOTWn-A53adBUDvpCO9GdV1LOA"/>
          <p:cNvPicPr>
            <a:picLocks noChangeAspect="1" noChangeArrowheads="1"/>
          </p:cNvPicPr>
          <p:nvPr/>
        </p:nvPicPr>
        <p:blipFill>
          <a:blip r:embed="rId2" cstate="print"/>
          <a:srcRect/>
          <a:stretch>
            <a:fillRect/>
          </a:stretch>
        </p:blipFill>
        <p:spPr bwMode="auto">
          <a:xfrm>
            <a:off x="4500562" y="2928934"/>
            <a:ext cx="3500462" cy="17859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2214553"/>
            <a:ext cx="7858180" cy="4308872"/>
          </a:xfrm>
          <a:prstGeom prst="rect">
            <a:avLst/>
          </a:prstGeom>
        </p:spPr>
        <p:txBody>
          <a:bodyPr wrap="square">
            <a:spAutoFit/>
          </a:bodyPr>
          <a:lstStyle/>
          <a:p>
            <a:pPr algn="just"/>
            <a:r>
              <a:rPr lang="es-MX" sz="3200" b="1" dirty="0">
                <a:solidFill>
                  <a:schemeClr val="accent2">
                    <a:lumMod val="50000"/>
                  </a:schemeClr>
                </a:solidFill>
              </a:rPr>
              <a:t>La audiencia de conciliación y de demanda y excepciones, comenzará con una plática para avenir a las partes, sin la presencia de los asesores de las mismas. Si hubiere conciliación, se levantará el acta respectiva </a:t>
            </a:r>
          </a:p>
          <a:p>
            <a:pPr algn="just"/>
            <a:r>
              <a:rPr lang="es-MX" sz="3200" b="1" dirty="0">
                <a:solidFill>
                  <a:schemeClr val="accent2">
                    <a:lumMod val="50000"/>
                  </a:schemeClr>
                </a:solidFill>
              </a:rPr>
              <a:t>dándose por </a:t>
            </a:r>
            <a:r>
              <a:rPr lang="es-MX" sz="3200" b="1" dirty="0" err="1">
                <a:solidFill>
                  <a:schemeClr val="accent2">
                    <a:lumMod val="50000"/>
                  </a:schemeClr>
                </a:solidFill>
              </a:rPr>
              <a:t>concluído</a:t>
            </a:r>
            <a:r>
              <a:rPr lang="es-MX" sz="3200" b="1" dirty="0">
                <a:solidFill>
                  <a:schemeClr val="accent2">
                    <a:lumMod val="50000"/>
                  </a:schemeClr>
                </a:solidFill>
              </a:rPr>
              <a:t> el asunto  y mandándose archivar el expediente como fenecido.</a:t>
            </a:r>
          </a:p>
          <a:p>
            <a:endParaRPr lang="es-MX" dirty="0"/>
          </a:p>
        </p:txBody>
      </p:sp>
      <p:pic>
        <p:nvPicPr>
          <p:cNvPr id="27650" name="Picture 2"/>
          <p:cNvPicPr>
            <a:picLocks noChangeAspect="1" noChangeArrowheads="1"/>
          </p:cNvPicPr>
          <p:nvPr/>
        </p:nvPicPr>
        <p:blipFill>
          <a:blip r:embed="rId2" cstate="print"/>
          <a:srcRect/>
          <a:stretch>
            <a:fillRect/>
          </a:stretch>
        </p:blipFill>
        <p:spPr bwMode="auto">
          <a:xfrm>
            <a:off x="1928794" y="500042"/>
            <a:ext cx="4643470" cy="15811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2214554"/>
            <a:ext cx="8072494" cy="3046988"/>
          </a:xfrm>
          <a:prstGeom prst="rect">
            <a:avLst/>
          </a:prstGeom>
        </p:spPr>
        <p:txBody>
          <a:bodyPr wrap="square">
            <a:spAutoFit/>
          </a:bodyPr>
          <a:lstStyle/>
          <a:p>
            <a:pPr algn="just"/>
            <a:r>
              <a:rPr lang="es-MX" sz="2400" b="1" dirty="0">
                <a:solidFill>
                  <a:srgbClr val="002060"/>
                </a:solidFill>
              </a:rPr>
              <a:t>Si no hubiere acuerdo entre las partes, continuará el procedimiento y la parte actora tendrá libertad de ratificar o modificar su demanda inicial o ampliarla si lo considerare pertinente. Seguidamente la parte demandada producirá su </a:t>
            </a:r>
          </a:p>
          <a:p>
            <a:pPr algn="just"/>
            <a:r>
              <a:rPr lang="es-MX" sz="2400" b="1" dirty="0">
                <a:solidFill>
                  <a:srgbClr val="002060"/>
                </a:solidFill>
              </a:rPr>
              <a:t>contestación pudiéndolo hacer por escrito o verbalmente así como a las modificaciones o ampliaciones que pudieren haberse formulado a la demanda inicial y ofrecerá las pruebas que convengan a sus derechos e intereses.</a:t>
            </a:r>
          </a:p>
        </p:txBody>
      </p:sp>
      <p:pic>
        <p:nvPicPr>
          <p:cNvPr id="26625" name="Picture 1"/>
          <p:cNvPicPr>
            <a:picLocks noChangeAspect="1" noChangeArrowheads="1"/>
          </p:cNvPicPr>
          <p:nvPr/>
        </p:nvPicPr>
        <p:blipFill>
          <a:blip r:embed="rId2" cstate="print"/>
          <a:srcRect/>
          <a:stretch>
            <a:fillRect/>
          </a:stretch>
        </p:blipFill>
        <p:spPr bwMode="auto">
          <a:xfrm>
            <a:off x="1500166" y="357166"/>
            <a:ext cx="2995619" cy="1714488"/>
          </a:xfrm>
          <a:prstGeom prst="rect">
            <a:avLst/>
          </a:prstGeom>
          <a:ln>
            <a:noFill/>
          </a:ln>
          <a:effectLst>
            <a:softEdge rad="112500"/>
          </a:effectLst>
        </p:spPr>
      </p:pic>
      <p:pic>
        <p:nvPicPr>
          <p:cNvPr id="26626" name="Picture 2"/>
          <p:cNvPicPr>
            <a:picLocks noChangeAspect="1" noChangeArrowheads="1"/>
          </p:cNvPicPr>
          <p:nvPr/>
        </p:nvPicPr>
        <p:blipFill>
          <a:blip r:embed="rId3" cstate="print"/>
          <a:srcRect/>
          <a:stretch>
            <a:fillRect/>
          </a:stretch>
        </p:blipFill>
        <p:spPr bwMode="auto">
          <a:xfrm>
            <a:off x="4357686" y="357166"/>
            <a:ext cx="2500316" cy="1643074"/>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1571612"/>
            <a:ext cx="8001056" cy="5016758"/>
          </a:xfrm>
          <a:prstGeom prst="rect">
            <a:avLst/>
          </a:prstGeom>
        </p:spPr>
        <p:txBody>
          <a:bodyPr wrap="square">
            <a:spAutoFit/>
          </a:bodyPr>
          <a:lstStyle/>
          <a:p>
            <a:pPr algn="just"/>
            <a:r>
              <a:rPr lang="es-MX" sz="4000" b="1" dirty="0">
                <a:solidFill>
                  <a:srgbClr val="002060"/>
                </a:solidFill>
              </a:rPr>
              <a:t>Si a  la audiencia no concurre el actor, su demanda se tendrá por reproducida íntegramente, si es el demandado quien no concurre o resultare mal representado, la demanda se tendrá por contestada en sentido afirmativo, salvo prueba en contrario.</a:t>
            </a:r>
          </a:p>
        </p:txBody>
      </p:sp>
      <p:pic>
        <p:nvPicPr>
          <p:cNvPr id="25601" name="Picture 1"/>
          <p:cNvPicPr>
            <a:picLocks noChangeAspect="1" noChangeArrowheads="1"/>
          </p:cNvPicPr>
          <p:nvPr/>
        </p:nvPicPr>
        <p:blipFill>
          <a:blip r:embed="rId2" cstate="print"/>
          <a:srcRect/>
          <a:stretch>
            <a:fillRect/>
          </a:stretch>
        </p:blipFill>
        <p:spPr bwMode="auto">
          <a:xfrm>
            <a:off x="1571604" y="285728"/>
            <a:ext cx="5643602" cy="1357323"/>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413338"/>
            <a:ext cx="8572560" cy="3416320"/>
          </a:xfrm>
          <a:prstGeom prst="rect">
            <a:avLst/>
          </a:prstGeom>
        </p:spPr>
        <p:txBody>
          <a:bodyPr wrap="square">
            <a:spAutoFit/>
          </a:bodyPr>
          <a:lstStyle/>
          <a:p>
            <a:pPr algn="just"/>
            <a:r>
              <a:rPr lang="es-MX" sz="3600" b="1" dirty="0">
                <a:solidFill>
                  <a:schemeClr val="tx1">
                    <a:lumMod val="95000"/>
                    <a:lumOff val="5000"/>
                  </a:schemeClr>
                </a:solidFill>
              </a:rPr>
              <a:t>Planteada la </a:t>
            </a:r>
            <a:r>
              <a:rPr lang="es-MX" sz="3600" b="1" dirty="0" err="1">
                <a:solidFill>
                  <a:schemeClr val="tx1">
                    <a:lumMod val="95000"/>
                    <a:lumOff val="5000"/>
                  </a:schemeClr>
                </a:solidFill>
              </a:rPr>
              <a:t>litis</a:t>
            </a:r>
            <a:r>
              <a:rPr lang="es-MX" sz="3600" b="1" dirty="0">
                <a:solidFill>
                  <a:schemeClr val="tx1">
                    <a:lumMod val="95000"/>
                    <a:lumOff val="5000"/>
                  </a:schemeClr>
                </a:solidFill>
              </a:rPr>
              <a:t> con la demanda, sus modificaciones o ampliaciones en su caso y la contestación a la misma, es potestad del Tribunal cerrar la audiencia para continuarla en un nuevo día y hora para la fase de </a:t>
            </a:r>
          </a:p>
          <a:p>
            <a:pPr algn="just"/>
            <a:r>
              <a:rPr lang="es-MX" sz="3600" b="1" dirty="0">
                <a:solidFill>
                  <a:schemeClr val="tx1">
                    <a:lumMod val="95000"/>
                    <a:lumOff val="5000"/>
                  </a:schemeClr>
                </a:solidFill>
              </a:rPr>
              <a:t>pruebas, alegatos y resolución.</a:t>
            </a:r>
          </a:p>
        </p:txBody>
      </p:sp>
      <p:pic>
        <p:nvPicPr>
          <p:cNvPr id="24577" name="Picture 1"/>
          <p:cNvPicPr>
            <a:picLocks noChangeAspect="1" noChangeArrowheads="1"/>
          </p:cNvPicPr>
          <p:nvPr/>
        </p:nvPicPr>
        <p:blipFill>
          <a:blip r:embed="rId2" cstate="print"/>
          <a:srcRect/>
          <a:stretch>
            <a:fillRect/>
          </a:stretch>
        </p:blipFill>
        <p:spPr bwMode="auto">
          <a:xfrm>
            <a:off x="1428728" y="571480"/>
            <a:ext cx="6072230" cy="142876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1538" y="2428868"/>
            <a:ext cx="7786742" cy="4031873"/>
          </a:xfrm>
          <a:prstGeom prst="rect">
            <a:avLst/>
          </a:prstGeom>
        </p:spPr>
        <p:txBody>
          <a:bodyPr wrap="square">
            <a:spAutoFit/>
          </a:bodyPr>
          <a:lstStyle/>
          <a:p>
            <a:pPr algn="just"/>
            <a:r>
              <a:rPr lang="es-MX" sz="3200" b="1" dirty="0">
                <a:solidFill>
                  <a:srgbClr val="7030A0"/>
                </a:solidFill>
              </a:rPr>
              <a:t>La fase de pruebas, alegatos y resolución comenzará con la ratificación de las pruebas ofrecidas, por las partes y se dará vista recíprocamente a la actora y a la demandada de las pruebas ofrecidas, para que aleguen lo que a sus derechos convenga sobre las mismas. Y, a continuación, se declarará cerrado el período de prueba. </a:t>
            </a:r>
          </a:p>
        </p:txBody>
      </p:sp>
      <p:pic>
        <p:nvPicPr>
          <p:cNvPr id="23553" name="Picture 1"/>
          <p:cNvPicPr>
            <a:picLocks noChangeAspect="1" noChangeArrowheads="1"/>
          </p:cNvPicPr>
          <p:nvPr/>
        </p:nvPicPr>
        <p:blipFill>
          <a:blip r:embed="rId2" cstate="print"/>
          <a:srcRect/>
          <a:stretch>
            <a:fillRect/>
          </a:stretch>
        </p:blipFill>
        <p:spPr bwMode="auto">
          <a:xfrm>
            <a:off x="1714480" y="0"/>
            <a:ext cx="3643323" cy="2143125"/>
          </a:xfrm>
          <a:prstGeom prst="rect">
            <a:avLst/>
          </a:prstGeom>
          <a:noFill/>
          <a:ln w="9525">
            <a:noFill/>
            <a:miter lim="800000"/>
            <a:headEnd/>
            <a:tailEnd/>
          </a:ln>
          <a:effectLst/>
        </p:spPr>
      </p:pic>
      <p:pic>
        <p:nvPicPr>
          <p:cNvPr id="23554" name="Picture 2"/>
          <p:cNvPicPr>
            <a:picLocks noChangeAspect="1" noChangeArrowheads="1"/>
          </p:cNvPicPr>
          <p:nvPr/>
        </p:nvPicPr>
        <p:blipFill>
          <a:blip r:embed="rId3" cstate="print"/>
          <a:srcRect/>
          <a:stretch>
            <a:fillRect/>
          </a:stretch>
        </p:blipFill>
        <p:spPr bwMode="auto">
          <a:xfrm>
            <a:off x="5286380" y="142852"/>
            <a:ext cx="2457454" cy="200026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2274838"/>
            <a:ext cx="8215370" cy="3970318"/>
          </a:xfrm>
          <a:prstGeom prst="rect">
            <a:avLst/>
          </a:prstGeom>
        </p:spPr>
        <p:txBody>
          <a:bodyPr wrap="square">
            <a:spAutoFit/>
          </a:bodyPr>
          <a:lstStyle/>
          <a:p>
            <a:pPr algn="just"/>
            <a:r>
              <a:rPr lang="es-MX" sz="3600" b="1" dirty="0">
                <a:solidFill>
                  <a:srgbClr val="C00000"/>
                </a:solidFill>
              </a:rPr>
              <a:t>En la propia audiencia o en las siguientes que se fijen para tal efecto, se llevará al cabo el perfeccionamiento de las que requieran tal trámite, comenzando con las de la parte actora, para desahogar, terminadas las mismas, las de la parte demandada.</a:t>
            </a:r>
          </a:p>
        </p:txBody>
      </p:sp>
      <p:pic>
        <p:nvPicPr>
          <p:cNvPr id="54274" name="Picture 2" descr="http://ts3.mm.bing.net/th?id=H.4635181483230902&amp;pid=15.1&amp;H=160&amp;W=121"/>
          <p:cNvPicPr>
            <a:picLocks noChangeAspect="1" noChangeArrowheads="1"/>
          </p:cNvPicPr>
          <p:nvPr/>
        </p:nvPicPr>
        <p:blipFill>
          <a:blip r:embed="rId2" cstate="print"/>
          <a:srcRect/>
          <a:stretch>
            <a:fillRect/>
          </a:stretch>
        </p:blipFill>
        <p:spPr bwMode="auto">
          <a:xfrm>
            <a:off x="1357290" y="285728"/>
            <a:ext cx="7143800" cy="15240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274838"/>
            <a:ext cx="8001056" cy="4031873"/>
          </a:xfrm>
          <a:prstGeom prst="rect">
            <a:avLst/>
          </a:prstGeom>
        </p:spPr>
        <p:txBody>
          <a:bodyPr wrap="square">
            <a:spAutoFit/>
          </a:bodyPr>
          <a:lstStyle/>
          <a:p>
            <a:pPr algn="just"/>
            <a:r>
              <a:rPr lang="es-MX" sz="3200" b="1" dirty="0">
                <a:solidFill>
                  <a:srgbClr val="002060"/>
                </a:solidFill>
              </a:rPr>
              <a:t>Perfeccionada la última prueba en la audiencia respectiva, las partes presentarán sus alegatos en forma verbal o escrita y el Tribunal podrá dictar su resolución sobre el  conflicto en la propia audiencia o si lo considerase necesario, fijará fecha y hora para la resolución en un término que no excederá de un mes.</a:t>
            </a:r>
          </a:p>
        </p:txBody>
      </p:sp>
      <p:pic>
        <p:nvPicPr>
          <p:cNvPr id="21505" name="Picture 1"/>
          <p:cNvPicPr>
            <a:picLocks noChangeAspect="1" noChangeArrowheads="1"/>
          </p:cNvPicPr>
          <p:nvPr/>
        </p:nvPicPr>
        <p:blipFill>
          <a:blip r:embed="rId2" cstate="print"/>
          <a:srcRect/>
          <a:stretch>
            <a:fillRect/>
          </a:stretch>
        </p:blipFill>
        <p:spPr bwMode="auto">
          <a:xfrm>
            <a:off x="1500166" y="500042"/>
            <a:ext cx="6143668" cy="13716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413338"/>
            <a:ext cx="8429684" cy="3046988"/>
          </a:xfrm>
          <a:prstGeom prst="rect">
            <a:avLst/>
          </a:prstGeom>
        </p:spPr>
        <p:txBody>
          <a:bodyPr wrap="square">
            <a:spAutoFit/>
          </a:bodyPr>
          <a:lstStyle/>
          <a:p>
            <a:pPr algn="just"/>
            <a:r>
              <a:rPr lang="es-MX" sz="3200" b="1" dirty="0">
                <a:solidFill>
                  <a:srgbClr val="002060"/>
                </a:solidFill>
              </a:rPr>
              <a:t>El Tribunal apreciará en conciencia las pruebas que le presenten, sin sujetarse a reglas fijas para su estimación y resolverá los asuntos a verdad </a:t>
            </a:r>
          </a:p>
          <a:p>
            <a:pPr algn="just"/>
            <a:r>
              <a:rPr lang="es-MX" sz="3200" b="1" dirty="0">
                <a:solidFill>
                  <a:srgbClr val="002060"/>
                </a:solidFill>
              </a:rPr>
              <a:t>sabida y buena fe guardada, debiendo expresar en su laudo las consideraciones en que funde su decisión.</a:t>
            </a:r>
          </a:p>
        </p:txBody>
      </p:sp>
      <p:pic>
        <p:nvPicPr>
          <p:cNvPr id="20481" name="Picture 1"/>
          <p:cNvPicPr>
            <a:picLocks noChangeAspect="1" noChangeArrowheads="1"/>
          </p:cNvPicPr>
          <p:nvPr/>
        </p:nvPicPr>
        <p:blipFill>
          <a:blip r:embed="rId2" cstate="print"/>
          <a:srcRect/>
          <a:stretch>
            <a:fillRect/>
          </a:stretch>
        </p:blipFill>
        <p:spPr bwMode="auto">
          <a:xfrm>
            <a:off x="1785918" y="714356"/>
            <a:ext cx="4500594" cy="12954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136339"/>
            <a:ext cx="8072494" cy="4031873"/>
          </a:xfrm>
          <a:prstGeom prst="rect">
            <a:avLst/>
          </a:prstGeom>
        </p:spPr>
        <p:txBody>
          <a:bodyPr wrap="square">
            <a:spAutoFit/>
          </a:bodyPr>
          <a:lstStyle/>
          <a:p>
            <a:pPr algn="just"/>
            <a:r>
              <a:rPr lang="es-MX" sz="3200" b="1" dirty="0"/>
              <a:t>Antes de pronunciarse el laudo, el Magistrado Presidente del Tribunal de los Trabajadores al Servicio del Estado y de los Municipios podrá </a:t>
            </a:r>
          </a:p>
          <a:p>
            <a:pPr algn="just"/>
            <a:r>
              <a:rPr lang="es-MX" sz="3200" b="1" dirty="0"/>
              <a:t>solicitar mayor información, así como también, ordenar el desahogo de pruebas que estime para mejor proveer; en este caso, acordará la práctica de las diligencias necesarias para tal efecto.</a:t>
            </a:r>
          </a:p>
        </p:txBody>
      </p:sp>
      <p:pic>
        <p:nvPicPr>
          <p:cNvPr id="51201" name="Picture 1"/>
          <p:cNvPicPr>
            <a:picLocks noChangeAspect="1" noChangeArrowheads="1"/>
          </p:cNvPicPr>
          <p:nvPr/>
        </p:nvPicPr>
        <p:blipFill>
          <a:blip r:embed="rId2" cstate="print"/>
          <a:srcRect/>
          <a:stretch>
            <a:fillRect/>
          </a:stretch>
        </p:blipFill>
        <p:spPr bwMode="auto">
          <a:xfrm>
            <a:off x="785786" y="428604"/>
            <a:ext cx="7500990" cy="1524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500034" y="2828836"/>
            <a:ext cx="8286808" cy="3170099"/>
          </a:xfrm>
          <a:prstGeom prst="rect">
            <a:avLst/>
          </a:prstGeom>
        </p:spPr>
        <p:txBody>
          <a:bodyPr wrap="square">
            <a:spAutoFit/>
          </a:bodyPr>
          <a:lstStyle/>
          <a:p>
            <a:pPr algn="just"/>
            <a:r>
              <a:rPr lang="es-MX" sz="4000" b="1" dirty="0">
                <a:solidFill>
                  <a:srgbClr val="FF0000"/>
                </a:solidFill>
              </a:rPr>
              <a:t>En cualquier estado del procedimiento si el Tribunal estimare ser incompetente para seguir conociendo del mismo, así lo declarará de oficio.</a:t>
            </a:r>
          </a:p>
        </p:txBody>
      </p:sp>
      <p:pic>
        <p:nvPicPr>
          <p:cNvPr id="50177" name="Picture 1"/>
          <p:cNvPicPr>
            <a:picLocks noChangeAspect="1" noChangeArrowheads="1"/>
          </p:cNvPicPr>
          <p:nvPr/>
        </p:nvPicPr>
        <p:blipFill>
          <a:blip r:embed="rId2" cstate="print"/>
          <a:srcRect/>
          <a:stretch>
            <a:fillRect/>
          </a:stretch>
        </p:blipFill>
        <p:spPr bwMode="auto">
          <a:xfrm>
            <a:off x="642910" y="642918"/>
            <a:ext cx="7500990" cy="12239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6000" dirty="0">
                <a:solidFill>
                  <a:srgbClr val="7030A0"/>
                </a:solidFill>
              </a:rPr>
              <a:t>Figuras  Nuevas</a:t>
            </a:r>
          </a:p>
        </p:txBody>
      </p:sp>
      <p:sp>
        <p:nvSpPr>
          <p:cNvPr id="3" name="2 Marcador de contenido"/>
          <p:cNvSpPr>
            <a:spLocks noGrp="1"/>
          </p:cNvSpPr>
          <p:nvPr>
            <p:ph idx="1"/>
          </p:nvPr>
        </p:nvSpPr>
        <p:spPr>
          <a:xfrm>
            <a:off x="457200" y="2357430"/>
            <a:ext cx="8229600" cy="3768733"/>
          </a:xfrm>
        </p:spPr>
        <p:txBody>
          <a:bodyPr/>
          <a:lstStyle/>
          <a:p>
            <a:pPr>
              <a:buNone/>
            </a:pPr>
            <a:r>
              <a:rPr lang="es-MX" sz="4800" dirty="0">
                <a:solidFill>
                  <a:srgbClr val="002060"/>
                </a:solidFill>
              </a:rPr>
              <a:t>*Trabajadores de Confianza </a:t>
            </a:r>
          </a:p>
          <a:p>
            <a:pPr>
              <a:buNone/>
            </a:pPr>
            <a:r>
              <a:rPr lang="es-MX" sz="4800" dirty="0">
                <a:solidFill>
                  <a:srgbClr val="002060"/>
                </a:solidFill>
              </a:rPr>
              <a:t>*Pensionados y Jubilados</a:t>
            </a:r>
          </a:p>
          <a:p>
            <a:pPr>
              <a:buNone/>
            </a:pPr>
            <a:r>
              <a:rPr lang="es-MX" sz="4800" dirty="0">
                <a:solidFill>
                  <a:srgbClr val="002060"/>
                </a:solidFill>
              </a:rPr>
              <a:t>*Escalafón</a:t>
            </a:r>
          </a:p>
          <a:p>
            <a:pPr>
              <a:buNone/>
            </a:pPr>
            <a:endParaRPr lang="es-MX" dirty="0"/>
          </a:p>
          <a:p>
            <a:pPr>
              <a:buNone/>
            </a:pPr>
            <a:endParaRPr lang="es-MX"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2357430"/>
            <a:ext cx="8358246" cy="4031873"/>
          </a:xfrm>
          <a:prstGeom prst="rect">
            <a:avLst/>
          </a:prstGeom>
        </p:spPr>
        <p:txBody>
          <a:bodyPr wrap="square">
            <a:spAutoFit/>
          </a:bodyPr>
          <a:lstStyle/>
          <a:p>
            <a:pPr algn="just"/>
            <a:r>
              <a:rPr lang="es-MX" sz="3200" b="1" dirty="0">
                <a:solidFill>
                  <a:srgbClr val="00B050"/>
                </a:solidFill>
              </a:rPr>
              <a:t>Se tendrá por desistida de su acción a la parte actora que dejare de promover en el término de tres meses, siempre que fuere necesaria su promoción para la continuación del procedimiento. Transcurrido el término indicado, el Tribunal, de oficio o a petición de parte, declarará la caducidad de la instancia, sin mayor trámite</a:t>
            </a:r>
          </a:p>
        </p:txBody>
      </p:sp>
      <p:pic>
        <p:nvPicPr>
          <p:cNvPr id="17409" name="Picture 1"/>
          <p:cNvPicPr>
            <a:picLocks noChangeAspect="1" noChangeArrowheads="1"/>
          </p:cNvPicPr>
          <p:nvPr/>
        </p:nvPicPr>
        <p:blipFill>
          <a:blip r:embed="rId2" cstate="print"/>
          <a:srcRect/>
          <a:stretch>
            <a:fillRect/>
          </a:stretch>
        </p:blipFill>
        <p:spPr bwMode="auto">
          <a:xfrm>
            <a:off x="1571604" y="214290"/>
            <a:ext cx="4929222" cy="178595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571744"/>
            <a:ext cx="8358246" cy="3046988"/>
          </a:xfrm>
          <a:prstGeom prst="rect">
            <a:avLst/>
          </a:prstGeom>
        </p:spPr>
        <p:txBody>
          <a:bodyPr wrap="square">
            <a:spAutoFit/>
          </a:bodyPr>
          <a:lstStyle/>
          <a:p>
            <a:pPr algn="just"/>
            <a:r>
              <a:rPr lang="es-MX" sz="3200" b="1" dirty="0">
                <a:solidFill>
                  <a:srgbClr val="002060"/>
                </a:solidFill>
              </a:rPr>
              <a:t>No procederá la caducidad cuando el término transcurra por el desahogo de diligencias que deban practicarse fuera de la ubicación del Tribunal o por estar pendientes de recibirse informes o copias certificadas que hubieren sido solicitadas</a:t>
            </a:r>
          </a:p>
        </p:txBody>
      </p:sp>
      <p:pic>
        <p:nvPicPr>
          <p:cNvPr id="48129" name="Picture 1"/>
          <p:cNvPicPr>
            <a:picLocks noChangeAspect="1" noChangeArrowheads="1"/>
          </p:cNvPicPr>
          <p:nvPr/>
        </p:nvPicPr>
        <p:blipFill>
          <a:blip r:embed="rId2" cstate="print"/>
          <a:srcRect/>
          <a:stretch>
            <a:fillRect/>
          </a:stretch>
        </p:blipFill>
        <p:spPr bwMode="auto">
          <a:xfrm>
            <a:off x="785786" y="785794"/>
            <a:ext cx="7643866" cy="15240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551837"/>
            <a:ext cx="8572560" cy="3416320"/>
          </a:xfrm>
          <a:prstGeom prst="rect">
            <a:avLst/>
          </a:prstGeom>
        </p:spPr>
        <p:txBody>
          <a:bodyPr wrap="square">
            <a:spAutoFit/>
          </a:bodyPr>
          <a:lstStyle/>
          <a:p>
            <a:pPr algn="just"/>
            <a:r>
              <a:rPr lang="es-MX" sz="3600" b="1" dirty="0">
                <a:solidFill>
                  <a:srgbClr val="C00000"/>
                </a:solidFill>
              </a:rPr>
              <a:t>Los incidentes que se suscitaren con motivo de la personalidad de las partes o de sus representantes, de la competencia del Tribunal, del interés de tercero, de la nulidad de actuaciones u otros motivos, serán resueltos de plano. </a:t>
            </a:r>
          </a:p>
        </p:txBody>
      </p:sp>
      <p:pic>
        <p:nvPicPr>
          <p:cNvPr id="15361" name="Picture 1"/>
          <p:cNvPicPr>
            <a:picLocks noChangeAspect="1" noChangeArrowheads="1"/>
          </p:cNvPicPr>
          <p:nvPr/>
        </p:nvPicPr>
        <p:blipFill>
          <a:blip r:embed="rId2" cstate="print"/>
          <a:srcRect/>
          <a:stretch>
            <a:fillRect/>
          </a:stretch>
        </p:blipFill>
        <p:spPr bwMode="auto">
          <a:xfrm>
            <a:off x="2357422" y="642918"/>
            <a:ext cx="4357718" cy="120967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357430"/>
            <a:ext cx="8286808" cy="3970318"/>
          </a:xfrm>
          <a:prstGeom prst="rect">
            <a:avLst/>
          </a:prstGeom>
        </p:spPr>
        <p:txBody>
          <a:bodyPr wrap="square">
            <a:spAutoFit/>
          </a:bodyPr>
          <a:lstStyle/>
          <a:p>
            <a:pPr algn="just"/>
            <a:r>
              <a:rPr lang="es-MX" sz="2800" b="1" dirty="0">
                <a:solidFill>
                  <a:srgbClr val="7030A0"/>
                </a:solidFill>
              </a:rPr>
              <a:t>La demanda, la citación para absolver posiciones, la declaratoria de caducidad, el laudo y los acuerdos con apercibimiento, se notificarán personalmente a las partes. Las demás notificaciones se harán por estrados.</a:t>
            </a:r>
          </a:p>
          <a:p>
            <a:pPr algn="just"/>
            <a:r>
              <a:rPr lang="es-MX" sz="2800" b="1" dirty="0">
                <a:solidFill>
                  <a:srgbClr val="7030A0"/>
                </a:solidFill>
              </a:rPr>
              <a:t>Todos los términos correrán a partir del día hábil siguiente a aquél en que se haga el emplazamiento, citación o notificación y se contará en ellos el día del </a:t>
            </a:r>
          </a:p>
          <a:p>
            <a:pPr algn="just"/>
            <a:r>
              <a:rPr lang="es-MX" sz="2800" b="1" dirty="0">
                <a:solidFill>
                  <a:srgbClr val="7030A0"/>
                </a:solidFill>
              </a:rPr>
              <a:t>vencimiento.</a:t>
            </a:r>
          </a:p>
        </p:txBody>
      </p:sp>
      <p:pic>
        <p:nvPicPr>
          <p:cNvPr id="14337" name="Picture 1"/>
          <p:cNvPicPr>
            <a:picLocks noChangeAspect="1" noChangeArrowheads="1"/>
          </p:cNvPicPr>
          <p:nvPr/>
        </p:nvPicPr>
        <p:blipFill>
          <a:blip r:embed="rId2" cstate="print"/>
          <a:srcRect b="23986"/>
          <a:stretch>
            <a:fillRect/>
          </a:stretch>
        </p:blipFill>
        <p:spPr bwMode="auto">
          <a:xfrm>
            <a:off x="2143108" y="500042"/>
            <a:ext cx="3248025" cy="107157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1997839"/>
            <a:ext cx="8215370" cy="3539430"/>
          </a:xfrm>
          <a:prstGeom prst="rect">
            <a:avLst/>
          </a:prstGeom>
        </p:spPr>
        <p:txBody>
          <a:bodyPr wrap="square">
            <a:spAutoFit/>
          </a:bodyPr>
          <a:lstStyle/>
          <a:p>
            <a:pPr algn="just"/>
            <a:r>
              <a:rPr lang="es-MX" sz="2800" b="1" dirty="0">
                <a:solidFill>
                  <a:srgbClr val="FF0000"/>
                </a:solidFill>
              </a:rPr>
              <a:t>El Tribunal sancionará la alteración del orden, y las faltas de respeto hacia el mismo en forma verbal o por escrito, sancionándolas,   según la gravedad de la falta, con amonestación, expulsión del local del Tribunal o económicamente, a criterio del mismo, con una cantidad mínima de cien pesos, cuando se trate de trabajadores y de mil pesos cuando se trate de funcionarios</a:t>
            </a:r>
            <a:r>
              <a:rPr lang="es-MX" dirty="0"/>
              <a:t>.</a:t>
            </a:r>
          </a:p>
        </p:txBody>
      </p:sp>
      <p:pic>
        <p:nvPicPr>
          <p:cNvPr id="45057" name="Picture 1"/>
          <p:cNvPicPr>
            <a:picLocks noChangeAspect="1" noChangeArrowheads="1"/>
          </p:cNvPicPr>
          <p:nvPr/>
        </p:nvPicPr>
        <p:blipFill>
          <a:blip r:embed="rId2" cstate="print"/>
          <a:srcRect/>
          <a:stretch>
            <a:fillRect/>
          </a:stretch>
        </p:blipFill>
        <p:spPr bwMode="auto">
          <a:xfrm>
            <a:off x="1071538" y="428604"/>
            <a:ext cx="7000924" cy="150019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214554"/>
            <a:ext cx="8429684" cy="3416320"/>
          </a:xfrm>
          <a:prstGeom prst="rect">
            <a:avLst/>
          </a:prstGeom>
        </p:spPr>
        <p:txBody>
          <a:bodyPr wrap="square">
            <a:spAutoFit/>
          </a:bodyPr>
          <a:lstStyle/>
          <a:p>
            <a:pPr algn="just"/>
            <a:r>
              <a:rPr lang="es-MX" sz="3600" b="1" dirty="0">
                <a:solidFill>
                  <a:srgbClr val="00B050"/>
                </a:solidFill>
              </a:rPr>
              <a:t>El Magistrado Presidente del Tribunal de los Trabajadores al Servicio del Estado y de los Municipios, </a:t>
            </a:r>
            <a:r>
              <a:rPr lang="es-MX" sz="3600" b="1" dirty="0">
                <a:solidFill>
                  <a:srgbClr val="C00000"/>
                </a:solidFill>
              </a:rPr>
              <a:t>deberá excusarse cuando tenga impedimento legal y en este caso, será suplido en el asunto por el Secretario </a:t>
            </a:r>
          </a:p>
          <a:p>
            <a:pPr algn="just"/>
            <a:r>
              <a:rPr lang="es-MX" sz="3600" b="1" dirty="0">
                <a:solidFill>
                  <a:srgbClr val="C00000"/>
                </a:solidFill>
              </a:rPr>
              <a:t>General de Acuerdos del propio Tribunal.</a:t>
            </a:r>
          </a:p>
        </p:txBody>
      </p:sp>
      <p:pic>
        <p:nvPicPr>
          <p:cNvPr id="44033" name="Picture 1"/>
          <p:cNvPicPr>
            <a:picLocks noChangeAspect="1" noChangeArrowheads="1"/>
          </p:cNvPicPr>
          <p:nvPr/>
        </p:nvPicPr>
        <p:blipFill>
          <a:blip r:embed="rId2" cstate="print"/>
          <a:srcRect/>
          <a:stretch>
            <a:fillRect/>
          </a:stretch>
        </p:blipFill>
        <p:spPr bwMode="auto">
          <a:xfrm>
            <a:off x="857224" y="285728"/>
            <a:ext cx="7215238" cy="142876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413338"/>
            <a:ext cx="8215370" cy="3046988"/>
          </a:xfrm>
          <a:prstGeom prst="rect">
            <a:avLst/>
          </a:prstGeom>
        </p:spPr>
        <p:txBody>
          <a:bodyPr wrap="square">
            <a:spAutoFit/>
          </a:bodyPr>
          <a:lstStyle/>
          <a:p>
            <a:pPr algn="just"/>
            <a:r>
              <a:rPr lang="es-MX" sz="3200" b="1" dirty="0">
                <a:solidFill>
                  <a:srgbClr val="002060"/>
                </a:solidFill>
              </a:rPr>
              <a:t>El Tribunal de los Trabajadores al Servicio del Estado y de los Municipios, no podrá revocar sus propias resoluciones, por lo que éstas serán </a:t>
            </a:r>
          </a:p>
          <a:p>
            <a:pPr algn="just"/>
            <a:r>
              <a:rPr lang="es-MX" sz="3200" b="1" dirty="0">
                <a:solidFill>
                  <a:srgbClr val="002060"/>
                </a:solidFill>
              </a:rPr>
              <a:t>definitivas e inapelables y deberán ser cumplidas por las autoridades correspondientes.</a:t>
            </a:r>
          </a:p>
        </p:txBody>
      </p:sp>
      <p:pic>
        <p:nvPicPr>
          <p:cNvPr id="43009" name="Picture 1"/>
          <p:cNvPicPr>
            <a:picLocks noChangeAspect="1" noChangeArrowheads="1"/>
          </p:cNvPicPr>
          <p:nvPr/>
        </p:nvPicPr>
        <p:blipFill>
          <a:blip r:embed="rId2" cstate="print"/>
          <a:srcRect/>
          <a:stretch>
            <a:fillRect/>
          </a:stretch>
        </p:blipFill>
        <p:spPr bwMode="auto">
          <a:xfrm>
            <a:off x="928662" y="357166"/>
            <a:ext cx="7429552" cy="178595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1857364"/>
            <a:ext cx="8215370" cy="3785652"/>
          </a:xfrm>
          <a:prstGeom prst="rect">
            <a:avLst/>
          </a:prstGeom>
        </p:spPr>
        <p:txBody>
          <a:bodyPr wrap="square">
            <a:spAutoFit/>
          </a:bodyPr>
          <a:lstStyle/>
          <a:p>
            <a:pPr algn="just"/>
            <a:r>
              <a:rPr lang="es-MX" sz="4000" b="1" dirty="0">
                <a:solidFill>
                  <a:srgbClr val="C00000"/>
                </a:solidFill>
              </a:rPr>
              <a:t>Las autoridades están obligadas a prestar auxilio al Tribunal de los Trabajadores al Servicio del Estado y de los Municipios, para hacer respetar y cumplir sus resoluciones, cuando fueren requeridas para tal fin.</a:t>
            </a:r>
          </a:p>
        </p:txBody>
      </p:sp>
      <p:pic>
        <p:nvPicPr>
          <p:cNvPr id="41985" name="Picture 1"/>
          <p:cNvPicPr>
            <a:picLocks noChangeAspect="1" noChangeArrowheads="1"/>
          </p:cNvPicPr>
          <p:nvPr/>
        </p:nvPicPr>
        <p:blipFill>
          <a:blip r:embed="rId2" cstate="print"/>
          <a:srcRect/>
          <a:stretch>
            <a:fillRect/>
          </a:stretch>
        </p:blipFill>
        <p:spPr bwMode="auto">
          <a:xfrm>
            <a:off x="714348" y="500042"/>
            <a:ext cx="4500594" cy="952500"/>
          </a:xfrm>
          <a:prstGeom prst="rect">
            <a:avLst/>
          </a:prstGeom>
          <a:ln>
            <a:noFill/>
          </a:ln>
          <a:effectLst>
            <a:softEdge rad="112500"/>
          </a:effectLst>
        </p:spPr>
      </p:pic>
      <p:pic>
        <p:nvPicPr>
          <p:cNvPr id="10241" name="Picture 1"/>
          <p:cNvPicPr>
            <a:picLocks noChangeAspect="1" noChangeArrowheads="1"/>
          </p:cNvPicPr>
          <p:nvPr/>
        </p:nvPicPr>
        <p:blipFill>
          <a:blip r:embed="rId3" cstate="print"/>
          <a:srcRect/>
          <a:stretch>
            <a:fillRect/>
          </a:stretch>
        </p:blipFill>
        <p:spPr bwMode="auto">
          <a:xfrm>
            <a:off x="5214942" y="285727"/>
            <a:ext cx="2143125" cy="1214447"/>
          </a:xfrm>
          <a:prstGeom prst="rect">
            <a:avLst/>
          </a:prstGeom>
          <a:ln>
            <a:noFill/>
          </a:ln>
          <a:effectLst>
            <a:softEdge rad="112500"/>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143116"/>
            <a:ext cx="8215370" cy="3416320"/>
          </a:xfrm>
          <a:prstGeom prst="rect">
            <a:avLst/>
          </a:prstGeom>
        </p:spPr>
        <p:txBody>
          <a:bodyPr wrap="square">
            <a:spAutoFit/>
          </a:bodyPr>
          <a:lstStyle/>
          <a:p>
            <a:pPr algn="just"/>
            <a:r>
              <a:rPr lang="es-MX" sz="3600" b="1" dirty="0">
                <a:solidFill>
                  <a:srgbClr val="7030A0"/>
                </a:solidFill>
              </a:rPr>
              <a:t>El Tribunal de los Trabajadores al Servicio del Estado y de los Municipios, para hacer cumplir sus determinaciones, podrán imponer las mismas sanciones a que hace referencia el artículo 157 de la Ley de Trabajadores al Servicio del Estado.</a:t>
            </a:r>
          </a:p>
        </p:txBody>
      </p:sp>
      <p:pic>
        <p:nvPicPr>
          <p:cNvPr id="40961" name="Picture 1"/>
          <p:cNvPicPr>
            <a:picLocks noChangeAspect="1" noChangeArrowheads="1"/>
          </p:cNvPicPr>
          <p:nvPr/>
        </p:nvPicPr>
        <p:blipFill>
          <a:blip r:embed="rId2" cstate="print"/>
          <a:srcRect/>
          <a:stretch>
            <a:fillRect/>
          </a:stretch>
        </p:blipFill>
        <p:spPr bwMode="auto">
          <a:xfrm>
            <a:off x="1428728" y="357166"/>
            <a:ext cx="6286544" cy="120967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1643051"/>
            <a:ext cx="8072494" cy="3539430"/>
          </a:xfrm>
          <a:prstGeom prst="rect">
            <a:avLst/>
          </a:prstGeom>
        </p:spPr>
        <p:txBody>
          <a:bodyPr wrap="square">
            <a:spAutoFit/>
          </a:bodyPr>
          <a:lstStyle/>
          <a:p>
            <a:pPr algn="just"/>
            <a:r>
              <a:rPr lang="es-MX" sz="3200" b="1" dirty="0">
                <a:solidFill>
                  <a:srgbClr val="002060"/>
                </a:solidFill>
              </a:rPr>
              <a:t>Las multas se harán efectivas por la Secretaría de Hacienda; para lo cual el Tribunal de los Trabajadores al Servicio del Estado y de los Municipios girará el oficio correspondiente. La Secretaría aludida informará al Tribunal de haber hecho efectiva la multa, señalando los datos relativos que acrediten su cobro.</a:t>
            </a:r>
          </a:p>
        </p:txBody>
      </p:sp>
      <p:pic>
        <p:nvPicPr>
          <p:cNvPr id="39937" name="Picture 1"/>
          <p:cNvPicPr>
            <a:picLocks noChangeAspect="1" noChangeArrowheads="1"/>
          </p:cNvPicPr>
          <p:nvPr/>
        </p:nvPicPr>
        <p:blipFill>
          <a:blip r:embed="rId2" cstate="print"/>
          <a:srcRect/>
          <a:stretch>
            <a:fillRect/>
          </a:stretch>
        </p:blipFill>
        <p:spPr bwMode="auto">
          <a:xfrm>
            <a:off x="785786" y="428604"/>
            <a:ext cx="7500990" cy="90011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14357"/>
            <a:ext cx="7772400" cy="1643073"/>
          </a:xfrm>
        </p:spPr>
        <p:txBody>
          <a:bodyPr>
            <a:normAutofit/>
          </a:bodyPr>
          <a:lstStyle/>
          <a:p>
            <a:r>
              <a:rPr lang="es-MX" dirty="0">
                <a:solidFill>
                  <a:srgbClr val="7030A0"/>
                </a:solidFill>
              </a:rPr>
              <a:t>Percepciones de los Trabajadores al Servicio del Estado</a:t>
            </a:r>
          </a:p>
        </p:txBody>
      </p:sp>
      <p:sp>
        <p:nvSpPr>
          <p:cNvPr id="3" name="2 Subtítulo"/>
          <p:cNvSpPr>
            <a:spLocks noGrp="1"/>
          </p:cNvSpPr>
          <p:nvPr>
            <p:ph type="subTitle" idx="1"/>
          </p:nvPr>
        </p:nvSpPr>
        <p:spPr>
          <a:xfrm>
            <a:off x="642910" y="2428868"/>
            <a:ext cx="8001056" cy="3209932"/>
          </a:xfrm>
        </p:spPr>
        <p:txBody>
          <a:bodyPr>
            <a:normAutofit/>
          </a:bodyPr>
          <a:lstStyle/>
          <a:p>
            <a:pPr algn="just"/>
            <a:r>
              <a:rPr lang="es-MX" sz="4000" dirty="0">
                <a:solidFill>
                  <a:srgbClr val="002060"/>
                </a:solidFill>
              </a:rPr>
              <a:t>*20 días de vacaciones</a:t>
            </a:r>
          </a:p>
          <a:p>
            <a:pPr algn="just"/>
            <a:r>
              <a:rPr lang="es-MX" sz="4000" dirty="0">
                <a:solidFill>
                  <a:srgbClr val="002060"/>
                </a:solidFill>
              </a:rPr>
              <a:t>*40 días de Aguinaldo</a:t>
            </a:r>
          </a:p>
          <a:p>
            <a:pPr algn="just"/>
            <a:r>
              <a:rPr lang="es-MX" sz="4000" dirty="0">
                <a:solidFill>
                  <a:srgbClr val="002060"/>
                </a:solidFill>
              </a:rPr>
              <a:t>*Jornada de trabajo 7 horas máximo</a:t>
            </a:r>
          </a:p>
          <a:p>
            <a:pPr algn="just"/>
            <a:r>
              <a:rPr lang="es-MX" sz="4000" dirty="0">
                <a:solidFill>
                  <a:srgbClr val="002060"/>
                </a:solidFill>
              </a:rPr>
              <a:t>*No hay Antigüedad</a:t>
            </a:r>
          </a:p>
          <a:p>
            <a:endParaRPr lang="es-MX"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357430"/>
            <a:ext cx="8215370" cy="3046988"/>
          </a:xfrm>
          <a:prstGeom prst="rect">
            <a:avLst/>
          </a:prstGeom>
        </p:spPr>
        <p:txBody>
          <a:bodyPr wrap="square">
            <a:spAutoFit/>
          </a:bodyPr>
          <a:lstStyle/>
          <a:p>
            <a:pPr algn="just"/>
            <a:r>
              <a:rPr lang="es-MX" sz="3200" b="1" dirty="0">
                <a:solidFill>
                  <a:srgbClr val="00B050"/>
                </a:solidFill>
              </a:rPr>
              <a:t>El Tribunal de los Trabajadores al Servicio del Estado y de los Municipios tiene la obligación de proveer a la eficaz e inmediata ejecución de los laudos y a ese efecto, dictará todas las medidas necesarias en la forma y términos </a:t>
            </a:r>
          </a:p>
          <a:p>
            <a:pPr algn="just"/>
            <a:r>
              <a:rPr lang="es-MX" sz="3200" b="1" dirty="0">
                <a:solidFill>
                  <a:srgbClr val="00B050"/>
                </a:solidFill>
              </a:rPr>
              <a:t>que a su juicio procedan.</a:t>
            </a:r>
          </a:p>
        </p:txBody>
      </p:sp>
      <p:pic>
        <p:nvPicPr>
          <p:cNvPr id="38913" name="Picture 1"/>
          <p:cNvPicPr>
            <a:picLocks noChangeAspect="1" noChangeArrowheads="1"/>
          </p:cNvPicPr>
          <p:nvPr/>
        </p:nvPicPr>
        <p:blipFill>
          <a:blip r:embed="rId2" cstate="print"/>
          <a:srcRect/>
          <a:stretch>
            <a:fillRect/>
          </a:stretch>
        </p:blipFill>
        <p:spPr bwMode="auto">
          <a:xfrm>
            <a:off x="714348" y="214290"/>
            <a:ext cx="7072362" cy="147637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2136339"/>
            <a:ext cx="8072494" cy="4031873"/>
          </a:xfrm>
          <a:prstGeom prst="rect">
            <a:avLst/>
          </a:prstGeom>
        </p:spPr>
        <p:txBody>
          <a:bodyPr wrap="square">
            <a:spAutoFit/>
          </a:bodyPr>
          <a:lstStyle/>
          <a:p>
            <a:pPr algn="just"/>
            <a:r>
              <a:rPr lang="es-MX" sz="3200" b="1" dirty="0">
                <a:solidFill>
                  <a:srgbClr val="C00000"/>
                </a:solidFill>
              </a:rPr>
              <a:t>Cuando se pida la ejecución de un laudo, el Tribunal despachará auto de ejecución y comisionará a un actuario para que, asociado de la parte que obtuvo, se constituya en el domicilio de la demandada y la requiera para que cumpla la resolución, apercibiéndola que, de no hacerlo, se emplearán los medios de apremio establecidos es esta propia Ley. </a:t>
            </a:r>
          </a:p>
        </p:txBody>
      </p:sp>
      <p:pic>
        <p:nvPicPr>
          <p:cNvPr id="6145" name="Picture 1"/>
          <p:cNvPicPr>
            <a:picLocks noChangeAspect="1" noChangeArrowheads="1"/>
          </p:cNvPicPr>
          <p:nvPr/>
        </p:nvPicPr>
        <p:blipFill>
          <a:blip r:embed="rId2" cstate="print"/>
          <a:srcRect/>
          <a:stretch>
            <a:fillRect/>
          </a:stretch>
        </p:blipFill>
        <p:spPr bwMode="auto">
          <a:xfrm>
            <a:off x="1285852" y="500042"/>
            <a:ext cx="5072098" cy="124777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2136339"/>
            <a:ext cx="8358246" cy="4031873"/>
          </a:xfrm>
          <a:prstGeom prst="rect">
            <a:avLst/>
          </a:prstGeom>
        </p:spPr>
        <p:txBody>
          <a:bodyPr wrap="square">
            <a:spAutoFit/>
          </a:bodyPr>
          <a:lstStyle/>
          <a:p>
            <a:r>
              <a:rPr lang="es-MX" sz="3200" b="1" dirty="0">
                <a:solidFill>
                  <a:srgbClr val="002060"/>
                </a:solidFill>
              </a:rPr>
              <a:t>Las sanciones al personal del Tribunal de los Trabajadores al </a:t>
            </a:r>
          </a:p>
          <a:p>
            <a:r>
              <a:rPr lang="es-MX" sz="3200" b="1" dirty="0">
                <a:solidFill>
                  <a:srgbClr val="002060"/>
                </a:solidFill>
              </a:rPr>
              <a:t>Servicio del Estado y de los Municipios, serán impuestas por la Comisión Especial </a:t>
            </a:r>
          </a:p>
          <a:p>
            <a:r>
              <a:rPr lang="es-MX" sz="3200" b="1" dirty="0">
                <a:solidFill>
                  <a:srgbClr val="002060"/>
                </a:solidFill>
              </a:rPr>
              <a:t>del Consejo de la Judicatura del Poder Judicial del Estado, integrada de </a:t>
            </a:r>
          </a:p>
          <a:p>
            <a:r>
              <a:rPr lang="es-MX" sz="3200" b="1" dirty="0">
                <a:solidFill>
                  <a:srgbClr val="002060"/>
                </a:solidFill>
              </a:rPr>
              <a:t>conformidad con la Ley Orgánica del propio Poder Judicial.</a:t>
            </a:r>
          </a:p>
        </p:txBody>
      </p:sp>
      <p:pic>
        <p:nvPicPr>
          <p:cNvPr id="36865" name="Picture 1"/>
          <p:cNvPicPr>
            <a:picLocks noChangeAspect="1" noChangeArrowheads="1"/>
          </p:cNvPicPr>
          <p:nvPr/>
        </p:nvPicPr>
        <p:blipFill>
          <a:blip r:embed="rId2" cstate="print"/>
          <a:srcRect/>
          <a:stretch>
            <a:fillRect/>
          </a:stretch>
        </p:blipFill>
        <p:spPr bwMode="auto">
          <a:xfrm>
            <a:off x="857224" y="500042"/>
            <a:ext cx="7000924" cy="885825"/>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551837"/>
            <a:ext cx="8215370" cy="3416320"/>
          </a:xfrm>
          <a:prstGeom prst="rect">
            <a:avLst/>
          </a:prstGeom>
        </p:spPr>
        <p:txBody>
          <a:bodyPr wrap="square">
            <a:spAutoFit/>
          </a:bodyPr>
          <a:lstStyle/>
          <a:p>
            <a:pPr algn="just"/>
            <a:r>
              <a:rPr lang="es-MX" sz="3600" b="1" dirty="0">
                <a:solidFill>
                  <a:srgbClr val="C00000"/>
                </a:solidFill>
              </a:rPr>
              <a:t>Las sanciones consistirán en:</a:t>
            </a:r>
          </a:p>
          <a:p>
            <a:pPr algn="just"/>
            <a:r>
              <a:rPr lang="es-MX" sz="3600" b="1" dirty="0">
                <a:solidFill>
                  <a:srgbClr val="C00000"/>
                </a:solidFill>
              </a:rPr>
              <a:t>I.- Amonestación privada o pública;</a:t>
            </a:r>
          </a:p>
          <a:p>
            <a:pPr algn="just"/>
            <a:r>
              <a:rPr lang="es-MX" sz="3600" b="1" dirty="0">
                <a:solidFill>
                  <a:srgbClr val="C00000"/>
                </a:solidFill>
              </a:rPr>
              <a:t>II.-  Suspensión del empleo, cargo o comisión por un período no menor de tres </a:t>
            </a:r>
          </a:p>
          <a:p>
            <a:pPr algn="just"/>
            <a:r>
              <a:rPr lang="es-MX" sz="3600" b="1" dirty="0">
                <a:solidFill>
                  <a:srgbClr val="C00000"/>
                </a:solidFill>
              </a:rPr>
              <a:t>días ni mayor a un año, y</a:t>
            </a:r>
          </a:p>
          <a:p>
            <a:pPr algn="just"/>
            <a:r>
              <a:rPr lang="es-MX" sz="3600" b="1" dirty="0">
                <a:solidFill>
                  <a:srgbClr val="C00000"/>
                </a:solidFill>
              </a:rPr>
              <a:t>III.- Destitución del puesto.</a:t>
            </a:r>
          </a:p>
        </p:txBody>
      </p:sp>
      <p:pic>
        <p:nvPicPr>
          <p:cNvPr id="4097" name="Picture 1"/>
          <p:cNvPicPr>
            <a:picLocks noChangeAspect="1" noChangeArrowheads="1"/>
          </p:cNvPicPr>
          <p:nvPr/>
        </p:nvPicPr>
        <p:blipFill>
          <a:blip r:embed="rId2" cstate="print"/>
          <a:srcRect/>
          <a:stretch>
            <a:fillRect/>
          </a:stretch>
        </p:blipFill>
        <p:spPr bwMode="auto">
          <a:xfrm>
            <a:off x="1714480" y="357166"/>
            <a:ext cx="5429288" cy="1952625"/>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5786" y="2690336"/>
            <a:ext cx="7643866" cy="3170099"/>
          </a:xfrm>
          <a:prstGeom prst="rect">
            <a:avLst/>
          </a:prstGeom>
        </p:spPr>
        <p:txBody>
          <a:bodyPr wrap="square">
            <a:spAutoFit/>
          </a:bodyPr>
          <a:lstStyle/>
          <a:p>
            <a:pPr algn="just"/>
            <a:r>
              <a:rPr lang="es-MX" sz="4000" b="1" dirty="0"/>
              <a:t>Las sanciones por faltas laborales se deben imponer previa audiencia del interesado y considerando las circunstancias en que tuvo lugar la </a:t>
            </a:r>
          </a:p>
          <a:p>
            <a:pPr algn="just"/>
            <a:r>
              <a:rPr lang="es-MX" sz="4000" b="1" dirty="0"/>
              <a:t>falta cometida.</a:t>
            </a:r>
          </a:p>
        </p:txBody>
      </p:sp>
      <p:pic>
        <p:nvPicPr>
          <p:cNvPr id="3073" name="Picture 1"/>
          <p:cNvPicPr>
            <a:picLocks noChangeAspect="1" noChangeArrowheads="1"/>
          </p:cNvPicPr>
          <p:nvPr/>
        </p:nvPicPr>
        <p:blipFill>
          <a:blip r:embed="rId2" cstate="print"/>
          <a:srcRect/>
          <a:stretch>
            <a:fillRect/>
          </a:stretch>
        </p:blipFill>
        <p:spPr bwMode="auto">
          <a:xfrm>
            <a:off x="2071670" y="214290"/>
            <a:ext cx="4714908" cy="248602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714348" y="785794"/>
            <a:ext cx="7858180" cy="500066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2786059"/>
            <a:ext cx="8143932" cy="4031873"/>
          </a:xfrm>
          <a:prstGeom prst="rect">
            <a:avLst/>
          </a:prstGeom>
        </p:spPr>
        <p:txBody>
          <a:bodyPr wrap="square">
            <a:spAutoFit/>
          </a:bodyPr>
          <a:lstStyle/>
          <a:p>
            <a:r>
              <a:rPr lang="es-MX" sz="3200" dirty="0">
                <a:solidFill>
                  <a:srgbClr val="C00000"/>
                </a:solidFill>
              </a:rPr>
              <a:t>El Tribunal de los Trabajadores al Servicio del Estado y de los Municipios </a:t>
            </a:r>
            <a:r>
              <a:rPr lang="es-MX" sz="3200" dirty="0"/>
              <a:t>está encargado de conocer y resolver las controversias laborales relacionadas con los trabajadores al Servicio del Estado y de los Municipios que la ley específica le encomienda.</a:t>
            </a:r>
            <a:br>
              <a:rPr lang="es-MX" sz="3200" dirty="0"/>
            </a:br>
            <a:br>
              <a:rPr lang="es-MX" sz="3200" dirty="0"/>
            </a:br>
            <a:endParaRPr lang="es-MX" sz="3200" dirty="0"/>
          </a:p>
        </p:txBody>
      </p:sp>
      <p:pic>
        <p:nvPicPr>
          <p:cNvPr id="4098" name="Picture 2" descr="https://encrypted-tbn1.gstatic.com/images?q=tbn:ANd9GcRqMaGzmIb0wUdc_YZtLgTeirBJ7KPtQaudOLl729bbRtaYNejyfQ"/>
          <p:cNvPicPr>
            <a:picLocks noChangeAspect="1" noChangeArrowheads="1"/>
          </p:cNvPicPr>
          <p:nvPr/>
        </p:nvPicPr>
        <p:blipFill>
          <a:blip r:embed="rId2" cstate="print"/>
          <a:srcRect/>
          <a:stretch>
            <a:fillRect/>
          </a:stretch>
        </p:blipFill>
        <p:spPr bwMode="auto">
          <a:xfrm rot="20586615">
            <a:off x="708368" y="438825"/>
            <a:ext cx="2310260" cy="21573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2967335"/>
            <a:ext cx="7429552" cy="2554545"/>
          </a:xfrm>
          <a:prstGeom prst="rect">
            <a:avLst/>
          </a:prstGeom>
        </p:spPr>
        <p:txBody>
          <a:bodyPr wrap="square">
            <a:spAutoFit/>
          </a:bodyPr>
          <a:lstStyle/>
          <a:p>
            <a:pPr algn="just"/>
            <a:r>
              <a:rPr lang="es-MX" sz="4000" dirty="0"/>
              <a:t>Contará con plena autonomía en el dictado de sus resoluciones, las cuales serán definitivas e inatacables.</a:t>
            </a:r>
          </a:p>
        </p:txBody>
      </p:sp>
      <p:pic>
        <p:nvPicPr>
          <p:cNvPr id="60417" name="Picture 1"/>
          <p:cNvPicPr>
            <a:picLocks noChangeAspect="1" noChangeArrowheads="1"/>
          </p:cNvPicPr>
          <p:nvPr/>
        </p:nvPicPr>
        <p:blipFill>
          <a:blip r:embed="rId2" cstate="print"/>
          <a:srcRect/>
          <a:stretch>
            <a:fillRect/>
          </a:stretch>
        </p:blipFill>
        <p:spPr bwMode="auto">
          <a:xfrm>
            <a:off x="2214546" y="642919"/>
            <a:ext cx="4286280" cy="142876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428604"/>
            <a:ext cx="8429684" cy="4031873"/>
          </a:xfrm>
          <a:prstGeom prst="rect">
            <a:avLst/>
          </a:prstGeom>
        </p:spPr>
        <p:txBody>
          <a:bodyPr wrap="square">
            <a:spAutoFit/>
          </a:bodyPr>
          <a:lstStyle/>
          <a:p>
            <a:pPr algn="just"/>
            <a:r>
              <a:rPr lang="es-MX" sz="3200" dirty="0"/>
              <a:t>El Tribunal de los Trabajadores al Servicio del Estado y de los Municipios, estará integrado por </a:t>
            </a:r>
            <a:r>
              <a:rPr lang="es-MX" sz="3200" dirty="0">
                <a:solidFill>
                  <a:srgbClr val="C00000"/>
                </a:solidFill>
              </a:rPr>
              <a:t>un Magistrado al que se le denominará Presidente</a:t>
            </a:r>
            <a:r>
              <a:rPr lang="es-MX" sz="3200" dirty="0"/>
              <a:t>, y para el cumplimiento de sus atribuciones contará con el personal jurídico y administrativo que al efecto determine la </a:t>
            </a:r>
            <a:r>
              <a:rPr lang="es-MX" sz="3200" dirty="0">
                <a:solidFill>
                  <a:srgbClr val="C00000"/>
                </a:solidFill>
              </a:rPr>
              <a:t>Ley de los Trabajadores al Servicio del Estado y Municipios de Yucatán</a:t>
            </a:r>
            <a:r>
              <a:rPr lang="es-MX" dirty="0">
                <a:solidFill>
                  <a:srgbClr val="C00000"/>
                </a:solidFill>
              </a:rPr>
              <a:t>.</a:t>
            </a:r>
          </a:p>
        </p:txBody>
      </p:sp>
      <p:pic>
        <p:nvPicPr>
          <p:cNvPr id="3074" name="Picture 2" descr="https://encrypted-tbn3.gstatic.com/images?q=tbn:ANd9GcS5Me7_vLSVcB3fk4I3MPFH42YbslUgIhLzcMNyvNF3uhyCrQeF"/>
          <p:cNvPicPr>
            <a:picLocks noChangeAspect="1" noChangeArrowheads="1"/>
          </p:cNvPicPr>
          <p:nvPr/>
        </p:nvPicPr>
        <p:blipFill>
          <a:blip r:embed="rId2" cstate="print"/>
          <a:srcRect/>
          <a:stretch>
            <a:fillRect/>
          </a:stretch>
        </p:blipFill>
        <p:spPr bwMode="auto">
          <a:xfrm>
            <a:off x="4000496" y="4572008"/>
            <a:ext cx="2305050" cy="1981201"/>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2896</Words>
  <Application>Microsoft Office PowerPoint</Application>
  <PresentationFormat>On-screen Show (4:3)</PresentationFormat>
  <Paragraphs>168</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Tema de Office</vt:lpstr>
      <vt:lpstr>DERECHO PROCESAL BUROCRATICO</vt:lpstr>
      <vt:lpstr>El Tribunal de los Trabajadores al Servicio del Estado y de los Municipios de Yucatán</vt:lpstr>
      <vt:lpstr>Diferencia con el Proceso Regular</vt:lpstr>
      <vt:lpstr>Etapas del Procedimiento</vt:lpstr>
      <vt:lpstr>Figuras  Nuevas</vt:lpstr>
      <vt:lpstr>Percepciones de los Trabajadores al Servicio del Estado</vt:lpstr>
      <vt:lpstr>PowerPoint Presentation</vt:lpstr>
      <vt:lpstr>PowerPoint Presentation</vt:lpstr>
      <vt:lpstr>PowerPoint Presentation</vt:lpstr>
      <vt:lpstr>PowerPoint Presentation</vt:lpstr>
      <vt:lpstr>PowerPoint Presentation</vt:lpstr>
      <vt:lpstr>Ley de Trabajadores al Servicio del Estado y Municipios de Yucatán</vt:lpstr>
      <vt:lpstr>PowerPoint Presentation</vt:lpstr>
      <vt:lpstr>PowerPoint Presentation</vt:lpstr>
      <vt:lpstr>PowerPoint Presentation</vt:lpstr>
      <vt:lpstr>PowerPoint Presentation</vt:lpstr>
      <vt:lpstr>PowerPoint Presentation</vt:lpstr>
      <vt:lpstr>AUTORIDADES DEL TRABAJO AL SERVICIO DEL ESTADO Y DE LOS MUNICIPIOS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Maribel Bonilla</dc:creator>
  <cp:lastModifiedBy>Usuario de Windows</cp:lastModifiedBy>
  <cp:revision>65</cp:revision>
  <dcterms:created xsi:type="dcterms:W3CDTF">2013-12-04T13:43:29Z</dcterms:created>
  <dcterms:modified xsi:type="dcterms:W3CDTF">2020-10-23T04:24:06Z</dcterms:modified>
</cp:coreProperties>
</file>