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6" r:id="rId3"/>
    <p:sldId id="257" r:id="rId4"/>
    <p:sldId id="258" r:id="rId5"/>
    <p:sldId id="260" r:id="rId6"/>
    <p:sldId id="261" r:id="rId7"/>
    <p:sldId id="262" r:id="rId8"/>
    <p:sldId id="263" r:id="rId9"/>
    <p:sldId id="271" r:id="rId10"/>
    <p:sldId id="264" r:id="rId11"/>
    <p:sldId id="265" r:id="rId12"/>
    <p:sldId id="266" r:id="rId13"/>
    <p:sldId id="267" r:id="rId14"/>
    <p:sldId id="268" r:id="rId15"/>
    <p:sldId id="269" r:id="rId16"/>
    <p:sldId id="270" r:id="rId17"/>
    <p:sldId id="272" r:id="rId18"/>
    <p:sldId id="274" r:id="rId19"/>
    <p:sldId id="275" r:id="rId20"/>
    <p:sldId id="276" r:id="rId21"/>
    <p:sldId id="277" r:id="rId22"/>
    <p:sldId id="278" r:id="rId23"/>
    <p:sldId id="279"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972A7739-28D9-4D5C-9786-7D4ADB8A0397}" type="datetimeFigureOut">
              <a:rPr lang="es-MX" smtClean="0"/>
              <a:pPr/>
              <a:t>22/10/2020</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77C6AD1-D4B3-4D29-B62F-46A6A59ECB76}"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972A7739-28D9-4D5C-9786-7D4ADB8A0397}" type="datetimeFigureOut">
              <a:rPr lang="es-MX" smtClean="0"/>
              <a:pPr/>
              <a:t>22/10/2020</a:t>
            </a:fld>
            <a:endParaRPr lang="es-MX"/>
          </a:p>
        </p:txBody>
      </p:sp>
      <p:sp>
        <p:nvSpPr>
          <p:cNvPr id="27" name="26 Marcador de número de diapositiva"/>
          <p:cNvSpPr>
            <a:spLocks noGrp="1"/>
          </p:cNvSpPr>
          <p:nvPr>
            <p:ph type="sldNum" sz="quarter" idx="11"/>
          </p:nvPr>
        </p:nvSpPr>
        <p:spPr/>
        <p:txBody>
          <a:bodyPr rtlCol="0"/>
          <a:lstStyle/>
          <a:p>
            <a:fld id="{F77C6AD1-D4B3-4D29-B62F-46A6A59ECB76}" type="slidenum">
              <a:rPr lang="es-MX" smtClean="0"/>
              <a:pPr/>
              <a:t>‹#›</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972A7739-28D9-4D5C-9786-7D4ADB8A0397}" type="datetimeFigureOut">
              <a:rPr lang="es-MX" smtClean="0"/>
              <a:pPr/>
              <a:t>22/10/2020</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F77C6AD1-D4B3-4D29-B62F-46A6A59ECB76}"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972A7739-28D9-4D5C-9786-7D4ADB8A0397}"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7C6AD1-D4B3-4D29-B62F-46A6A59ECB76}"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72A7739-28D9-4D5C-9786-7D4ADB8A0397}" type="datetimeFigureOut">
              <a:rPr lang="es-MX" smtClean="0"/>
              <a:pPr/>
              <a:t>22/10/2020</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77C6AD1-D4B3-4D29-B62F-46A6A59ECB76}"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es de derecho de asociacion"/>
          <p:cNvPicPr>
            <a:picLocks noChangeAspect="1" noChangeArrowheads="1"/>
          </p:cNvPicPr>
          <p:nvPr/>
        </p:nvPicPr>
        <p:blipFill>
          <a:blip r:embed="rId2" cstate="print"/>
          <a:srcRect/>
          <a:stretch>
            <a:fillRect/>
          </a:stretch>
        </p:blipFill>
        <p:spPr bwMode="auto">
          <a:xfrm>
            <a:off x="785786" y="1214422"/>
            <a:ext cx="7358114" cy="2592859"/>
          </a:xfrm>
          <a:prstGeom prst="rect">
            <a:avLst/>
          </a:prstGeom>
          <a:noFill/>
        </p:spPr>
      </p:pic>
      <p:sp>
        <p:nvSpPr>
          <p:cNvPr id="3" name="2 CuadroTexto"/>
          <p:cNvSpPr txBox="1"/>
          <p:nvPr/>
        </p:nvSpPr>
        <p:spPr>
          <a:xfrm>
            <a:off x="214282" y="3857628"/>
            <a:ext cx="8786874" cy="3046988"/>
          </a:xfrm>
          <a:prstGeom prst="rect">
            <a:avLst/>
          </a:prstGeom>
          <a:noFill/>
        </p:spPr>
        <p:txBody>
          <a:bodyPr wrap="square" rtlCol="0">
            <a:spAutoFit/>
          </a:bodyPr>
          <a:lstStyle/>
          <a:p>
            <a:r>
              <a:rPr lang="es-ES" sz="2400" dirty="0"/>
              <a:t>COALICION           HUELGA</a:t>
            </a:r>
          </a:p>
          <a:p>
            <a:endParaRPr lang="es-ES" sz="2400" dirty="0"/>
          </a:p>
          <a:p>
            <a:endParaRPr lang="es-ES" sz="2400" dirty="0"/>
          </a:p>
          <a:p>
            <a:r>
              <a:rPr lang="es-ES" sz="2400" dirty="0"/>
              <a:t>REUNION	            ASOCIASION</a:t>
            </a:r>
          </a:p>
          <a:p>
            <a:endParaRPr lang="es-ES" sz="1200" dirty="0"/>
          </a:p>
          <a:p>
            <a:r>
              <a:rPr lang="es-ES" sz="1200" dirty="0"/>
              <a:t>JULIO CESAR RICAÑO SANCHEZ                    JORGE DANIEL CUEVAS CHOMBO         MIGUEL RIVERO</a:t>
            </a:r>
          </a:p>
          <a:p>
            <a:endParaRPr lang="es-ES" sz="1200" dirty="0"/>
          </a:p>
          <a:p>
            <a:r>
              <a:rPr lang="es-ES" sz="1200" dirty="0"/>
              <a:t>BETDY  SOLIS ORTEGA                              ISBI  TRUJEQUE</a:t>
            </a:r>
          </a:p>
          <a:p>
            <a:endParaRPr lang="es-ES" sz="1200" dirty="0"/>
          </a:p>
          <a:p>
            <a:r>
              <a:rPr lang="es-ES" sz="1200" dirty="0"/>
              <a:t>CINTHIA DZIB </a:t>
            </a:r>
          </a:p>
          <a:p>
            <a:r>
              <a:rPr lang="es-E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Fundamentado del derecho de huelga </a:t>
            </a:r>
            <a:endParaRPr lang="es-MX" dirty="0"/>
          </a:p>
        </p:txBody>
      </p:sp>
      <p:sp>
        <p:nvSpPr>
          <p:cNvPr id="3" name="2 Marcador de contenido"/>
          <p:cNvSpPr>
            <a:spLocks noGrp="1"/>
          </p:cNvSpPr>
          <p:nvPr>
            <p:ph sz="half" idx="1"/>
          </p:nvPr>
        </p:nvSpPr>
        <p:spPr/>
        <p:txBody>
          <a:bodyPr>
            <a:normAutofit/>
          </a:bodyPr>
          <a:lstStyle/>
          <a:p>
            <a:r>
              <a:rPr lang="es-MX" sz="1900" dirty="0">
                <a:latin typeface="Century Gothic" pitchFamily="34" charset="0"/>
              </a:rPr>
              <a:t>En el artículo 5 y 123 de la Constitución Política de los Estados Unidos Mexicanos. </a:t>
            </a:r>
          </a:p>
          <a:p>
            <a:endParaRPr lang="es-MX" sz="1900" dirty="0">
              <a:latin typeface="Century Gothic" pitchFamily="34" charset="0"/>
            </a:endParaRPr>
          </a:p>
          <a:p>
            <a:r>
              <a:rPr lang="es-ES" sz="1900" dirty="0">
                <a:latin typeface="Century Gothic" pitchFamily="34" charset="0"/>
              </a:rPr>
              <a:t>En la Ley Federal del Trabajo, se encuentra establecida la naturaleza jurídica de la huelga al establecer que es la suspensión temporal del trabajo llevada a cabo por una coalición de </a:t>
            </a:r>
            <a:r>
              <a:rPr lang="es-ES" sz="1900" dirty="0" err="1">
                <a:latin typeface="Century Gothic" pitchFamily="34" charset="0"/>
              </a:rPr>
              <a:t>trabajadores,la</a:t>
            </a:r>
            <a:r>
              <a:rPr lang="es-ES" sz="1900" dirty="0">
                <a:latin typeface="Century Gothic" pitchFamily="34" charset="0"/>
              </a:rPr>
              <a:t> cual puede abarcar a una empresa o a uno o varios de sus establecimientos</a:t>
            </a:r>
          </a:p>
          <a:p>
            <a:endParaRPr lang="es-MX" dirty="0"/>
          </a:p>
        </p:txBody>
      </p:sp>
      <p:sp>
        <p:nvSpPr>
          <p:cNvPr id="4" name="3 Marcador de contenido"/>
          <p:cNvSpPr>
            <a:spLocks noGrp="1"/>
          </p:cNvSpPr>
          <p:nvPr>
            <p:ph sz="half" idx="2"/>
          </p:nvPr>
        </p:nvSpPr>
        <p:spPr/>
        <p:txBody>
          <a:bodyPr>
            <a:normAutofit/>
          </a:bodyPr>
          <a:lstStyle/>
          <a:p>
            <a:r>
              <a:rPr lang="es-ES" dirty="0">
                <a:latin typeface="Century Gothic" pitchFamily="34" charset="0"/>
              </a:rPr>
              <a:t>Que tiene como fin mediático la suspensión del trabajo y como fin último, mantener el equilibrio entre los sectores de producción y la fuerza laboral, para que esta última se desenvuelva en un marco de libertad y de justicia, con un trabajo digno y realmente remunerado.</a:t>
            </a:r>
          </a:p>
          <a:p>
            <a:endParaRPr lang="es-MX" dirty="0"/>
          </a:p>
        </p:txBody>
      </p:sp>
    </p:spTree>
    <p:extLst>
      <p:ext uri="{BB962C8B-B14F-4D97-AF65-F5344CB8AC3E}">
        <p14:creationId xmlns:p14="http://schemas.microsoft.com/office/powerpoint/2010/main" val="346012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620688"/>
            <a:ext cx="4038600" cy="5832648"/>
          </a:xfrm>
        </p:spPr>
        <p:txBody>
          <a:bodyPr>
            <a:normAutofit fontScale="92500" lnSpcReduction="20000"/>
          </a:bodyPr>
          <a:lstStyle/>
          <a:p>
            <a:r>
              <a:rPr lang="es-ES" dirty="0"/>
              <a:t>Art.440 El cual establece que es una huelga.</a:t>
            </a:r>
          </a:p>
          <a:p>
            <a:r>
              <a:rPr lang="es-ES" dirty="0"/>
              <a:t>Art .442, que establece el alcance o lo que puede abarcar la huelga</a:t>
            </a:r>
          </a:p>
          <a:p>
            <a:r>
              <a:rPr lang="es-ES" dirty="0"/>
              <a:t>Art.443 que establece el límite de la huelga.</a:t>
            </a:r>
          </a:p>
          <a:p>
            <a:r>
              <a:rPr lang="es-ES" dirty="0"/>
              <a:t>Art.444 el cual define a la huelga legalmente existente.</a:t>
            </a:r>
          </a:p>
          <a:p>
            <a:r>
              <a:rPr lang="es-ES" dirty="0"/>
              <a:t>Art .445 que establece la huelga lícita.</a:t>
            </a:r>
          </a:p>
          <a:p>
            <a:r>
              <a:rPr lang="es-ES" dirty="0"/>
              <a:t>Art. 446 que establece la huelga justificada.</a:t>
            </a:r>
          </a:p>
          <a:p>
            <a:r>
              <a:rPr lang="es-ES" dirty="0"/>
              <a:t>Art. 447 que establece la suspensión de los efectos de las relaciones de trabajo.</a:t>
            </a:r>
          </a:p>
          <a:p>
            <a:r>
              <a:rPr lang="es-ES" dirty="0"/>
              <a:t>Art. 448 que establece la suspensión de los conflictos colectivos de naturaleza económica.</a:t>
            </a:r>
          </a:p>
          <a:p>
            <a:r>
              <a:rPr lang="es-ES" dirty="0"/>
              <a:t>Art.449 que establece las garantías de los trabajadores al derecho de huelga.</a:t>
            </a:r>
          </a:p>
          <a:p>
            <a:endParaRPr lang="es-MX" dirty="0"/>
          </a:p>
        </p:txBody>
      </p:sp>
      <p:sp>
        <p:nvSpPr>
          <p:cNvPr id="4" name="3 Marcador de contenido"/>
          <p:cNvSpPr>
            <a:spLocks noGrp="1"/>
          </p:cNvSpPr>
          <p:nvPr>
            <p:ph sz="half" idx="2"/>
          </p:nvPr>
        </p:nvSpPr>
        <p:spPr>
          <a:xfrm>
            <a:off x="4648200" y="692696"/>
            <a:ext cx="4038600" cy="6082691"/>
          </a:xfrm>
        </p:spPr>
        <p:txBody>
          <a:bodyPr>
            <a:normAutofit fontScale="92500" lnSpcReduction="20000"/>
          </a:bodyPr>
          <a:lstStyle/>
          <a:p>
            <a:endParaRPr lang="es-MX"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412776"/>
            <a:ext cx="382905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51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half" idx="1"/>
          </p:nvPr>
        </p:nvSpPr>
        <p:spPr/>
        <p:txBody>
          <a:bodyPr/>
          <a:lstStyle/>
          <a:p>
            <a:r>
              <a:rPr lang="es-ES" dirty="0"/>
              <a:t>Las huelgas serán licitas cuando tengan por objeto conseguir el equilibrio entre los diversos factores de la producción, armonizando los derechos del trabajo con los del capital. </a:t>
            </a:r>
          </a:p>
          <a:p>
            <a:r>
              <a:rPr lang="es-ES" dirty="0"/>
              <a:t>En los servicios públicos será obligatoria para los trabajadores dar aviso, con diez días de anticipación, a la junta de conciliación y arbitraje, de la fecha señalada para la suspensión del trabajo.</a:t>
            </a:r>
          </a:p>
          <a:p>
            <a:endParaRPr lang="es-MX" dirty="0"/>
          </a:p>
        </p:txBody>
      </p:sp>
      <p:sp>
        <p:nvSpPr>
          <p:cNvPr id="4" name="3 Marcador de contenido"/>
          <p:cNvSpPr>
            <a:spLocks noGrp="1"/>
          </p:cNvSpPr>
          <p:nvPr>
            <p:ph sz="half" idx="2"/>
          </p:nvPr>
        </p:nvSpPr>
        <p:spPr/>
        <p:txBody>
          <a:bodyPr/>
          <a:lstStyle/>
          <a:p>
            <a:r>
              <a:rPr lang="es-ES" dirty="0"/>
              <a:t>Las huelgas serán consideradas como ilícitas únicamente cuando la mayoría de los huelguistas ejerciera actos violentos contra las personas o las propiedades, o en caso de guerra, cuando aquellos pertenezcan a los establecimientos y servicios del gobierno. </a:t>
            </a:r>
          </a:p>
          <a:p>
            <a:endParaRPr lang="es-MX" dirty="0"/>
          </a:p>
        </p:txBody>
      </p:sp>
    </p:spTree>
    <p:extLst>
      <p:ext uri="{BB962C8B-B14F-4D97-AF65-F5344CB8AC3E}">
        <p14:creationId xmlns:p14="http://schemas.microsoft.com/office/powerpoint/2010/main" val="371764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1066800"/>
          </a:xfrm>
        </p:spPr>
        <p:txBody>
          <a:bodyPr>
            <a:normAutofit fontScale="90000"/>
          </a:bodyPr>
          <a:lstStyle/>
          <a:p>
            <a:pPr algn="ctr"/>
            <a:r>
              <a:rPr lang="es-ES" dirty="0"/>
              <a:t>Etapas dentro del procedimiento de huelga</a:t>
            </a:r>
            <a:endParaRPr lang="es-MX" dirty="0"/>
          </a:p>
        </p:txBody>
      </p:sp>
      <p:sp>
        <p:nvSpPr>
          <p:cNvPr id="3" name="2 Marcador de contenido"/>
          <p:cNvSpPr>
            <a:spLocks noGrp="1"/>
          </p:cNvSpPr>
          <p:nvPr>
            <p:ph sz="half" idx="1"/>
          </p:nvPr>
        </p:nvSpPr>
        <p:spPr>
          <a:xfrm>
            <a:off x="611560" y="1916832"/>
            <a:ext cx="4038600" cy="4941168"/>
          </a:xfrm>
        </p:spPr>
        <p:txBody>
          <a:bodyPr>
            <a:normAutofit fontScale="92500" lnSpcReduction="10000"/>
          </a:bodyPr>
          <a:lstStyle/>
          <a:p>
            <a:r>
              <a:rPr lang="es-ES" dirty="0"/>
              <a:t>La primera, es la de  gestación que comprende desde la presentación del pliego petitorio por la coalición de trabajadores hasta la orden de emplazamiento al patrón</a:t>
            </a:r>
          </a:p>
          <a:p>
            <a:r>
              <a:rPr lang="es-ES" dirty="0"/>
              <a:t>En esta fase se precisa el motivo, objeto, fecha y hora de la suspensión de labores, se verifica el cumplimiento de los requisitos de </a:t>
            </a:r>
            <a:r>
              <a:rPr lang="es-ES" dirty="0" err="1"/>
              <a:t>procedibilidad</a:t>
            </a:r>
            <a:r>
              <a:rPr lang="es-ES" dirty="0"/>
              <a:t> por la autoridad y, en caso de quedar satisfechos, se ordenará su notificación al patrón o, de no ser procedente la petición, se negará el trámite correspondiente, dando por concluido el procedimiento</a:t>
            </a:r>
          </a:p>
          <a:p>
            <a:endParaRPr lang="es-MX" dirty="0"/>
          </a:p>
        </p:txBody>
      </p:sp>
      <p:sp>
        <p:nvSpPr>
          <p:cNvPr id="4" name="3 Marcador de contenido"/>
          <p:cNvSpPr>
            <a:spLocks noGrp="1"/>
          </p:cNvSpPr>
          <p:nvPr>
            <p:ph sz="half" idx="2"/>
          </p:nvPr>
        </p:nvSpPr>
        <p:spPr/>
        <p:txBody>
          <a:bodyPr>
            <a:normAutofit fontScale="92500" lnSpcReduction="10000"/>
          </a:bodyPr>
          <a:lstStyle/>
          <a:p>
            <a:endParaRPr lang="es-MX"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276872"/>
            <a:ext cx="3066060" cy="356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73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476672"/>
            <a:ext cx="4038600" cy="6298715"/>
          </a:xfrm>
        </p:spPr>
        <p:txBody>
          <a:bodyPr>
            <a:normAutofit/>
          </a:bodyPr>
          <a:lstStyle/>
          <a:p>
            <a:pPr marL="109728" indent="0">
              <a:buNone/>
            </a:pPr>
            <a:r>
              <a:rPr lang="es-ES" dirty="0">
                <a:latin typeface="Century Gothic" pitchFamily="34" charset="0"/>
              </a:rPr>
              <a:t>La segunda etapa, conocida como de pre-huelga.</a:t>
            </a:r>
          </a:p>
          <a:p>
            <a:pPr marL="109728" indent="0">
              <a:buNone/>
            </a:pPr>
            <a:r>
              <a:rPr lang="es-ES" dirty="0">
                <a:latin typeface="Century Gothic" pitchFamily="34" charset="0"/>
              </a:rPr>
              <a:t>Abarca desde el emplazamiento al patrón hasta antes de la suspensión de labores. La notificación del pliego petitorio produce el efecto jurídico de constituir al patrón en depositario de la empresa afectada por la huelga, lo que le impide realizar actos de disposición sobre los bienes del establecimiento</a:t>
            </a:r>
            <a:endParaRPr lang="es-MX" dirty="0">
              <a:latin typeface="Century Gothic" pitchFamily="34" charset="0"/>
            </a:endParaRPr>
          </a:p>
        </p:txBody>
      </p:sp>
      <p:sp>
        <p:nvSpPr>
          <p:cNvPr id="4" name="3 Marcador de contenido"/>
          <p:cNvSpPr>
            <a:spLocks noGrp="1"/>
          </p:cNvSpPr>
          <p:nvPr>
            <p:ph sz="half" idx="2"/>
          </p:nvPr>
        </p:nvSpPr>
        <p:spPr>
          <a:xfrm>
            <a:off x="4648200" y="620688"/>
            <a:ext cx="4038600" cy="6154699"/>
          </a:xfrm>
        </p:spPr>
        <p:txBody>
          <a:bodyPr>
            <a:normAutofit/>
          </a:bodyPr>
          <a:lstStyle/>
          <a:p>
            <a:pPr marL="109728" indent="0">
              <a:buNone/>
            </a:pPr>
            <a:r>
              <a:rPr lang="es-ES" dirty="0">
                <a:latin typeface="Century Gothic" pitchFamily="34" charset="0"/>
              </a:rPr>
              <a:t>En esta etapa se celebra la audiencia de conciliación ante la Junta de Conciliación y Arbitraje, en que se procurará el avenimiento de las partes, sin prejuzgar sobre la existencia o justificación del movimiento y, de no llegar a una solución, previamente al estallamiento de la huelga, se fijará el número de trabajadores que deberán continuar laborando, en los casos en que pueda verse afectada la seguridad de la empresa, los bienes de producción o la reanudación de los trabajos.</a:t>
            </a:r>
          </a:p>
          <a:p>
            <a:endParaRPr lang="es-MX" dirty="0"/>
          </a:p>
        </p:txBody>
      </p:sp>
    </p:spTree>
    <p:extLst>
      <p:ext uri="{BB962C8B-B14F-4D97-AF65-F5344CB8AC3E}">
        <p14:creationId xmlns:p14="http://schemas.microsoft.com/office/powerpoint/2010/main" val="38449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91264" cy="1373088"/>
          </a:xfrm>
        </p:spPr>
        <p:txBody>
          <a:bodyPr>
            <a:normAutofit fontScale="90000"/>
          </a:bodyPr>
          <a:lstStyle/>
          <a:p>
            <a:r>
              <a:rPr lang="es-ES" sz="2700" dirty="0">
                <a:latin typeface="Century Gothic" pitchFamily="34" charset="0"/>
              </a:rPr>
              <a:t>La última etapa, el  momento de suspensión de labores hasta la resolución de fondo del conflicto. </a:t>
            </a:r>
            <a:br>
              <a:rPr lang="es-ES" dirty="0"/>
            </a:br>
            <a:endParaRPr lang="es-MX" dirty="0"/>
          </a:p>
        </p:txBody>
      </p:sp>
      <p:sp>
        <p:nvSpPr>
          <p:cNvPr id="3" name="2 Marcador de contenido"/>
          <p:cNvSpPr>
            <a:spLocks noGrp="1"/>
          </p:cNvSpPr>
          <p:nvPr>
            <p:ph sz="half" idx="1"/>
          </p:nvPr>
        </p:nvSpPr>
        <p:spPr/>
        <p:txBody>
          <a:bodyPr/>
          <a:lstStyle/>
          <a:p>
            <a:r>
              <a:rPr lang="es-ES" dirty="0"/>
              <a:t>El estallamiento de la huelga suspende los efectos de las relaciones de trabajo y la tramitación de las solicitudes y conflictos de naturaleza económica, durante el periodo de paro de labores. </a:t>
            </a:r>
          </a:p>
          <a:p>
            <a:r>
              <a:rPr lang="es-ES" dirty="0"/>
              <a:t>Dentro de las setenta y dos horas siguientes al inicio de la huelga, se podrá  solicitar la declaración de su inexistencia por no reunir los requisitos de procedencia y objetivos previstos en la ley</a:t>
            </a:r>
            <a:endParaRPr lang="es-MX" dirty="0"/>
          </a:p>
        </p:txBody>
      </p:sp>
      <p:sp>
        <p:nvSpPr>
          <p:cNvPr id="4" name="3 Marcador de contenido"/>
          <p:cNvSpPr>
            <a:spLocks noGrp="1"/>
          </p:cNvSpPr>
          <p:nvPr>
            <p:ph sz="half" idx="2"/>
          </p:nvPr>
        </p:nvSpPr>
        <p:spPr/>
        <p:txBody>
          <a:bodyPr/>
          <a:lstStyle/>
          <a:p>
            <a:endParaRPr lang="es-MX"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410955"/>
            <a:ext cx="3960440" cy="332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       DERECHO DE REUNION </a:t>
            </a:r>
            <a:endParaRPr lang="es-MX" dirty="0"/>
          </a:p>
        </p:txBody>
      </p:sp>
      <p:sp>
        <p:nvSpPr>
          <p:cNvPr id="3" name="2 Marcador de contenido"/>
          <p:cNvSpPr>
            <a:spLocks noGrp="1"/>
          </p:cNvSpPr>
          <p:nvPr>
            <p:ph sz="half" idx="1"/>
          </p:nvPr>
        </p:nvSpPr>
        <p:spPr/>
        <p:txBody>
          <a:bodyPr>
            <a:normAutofit fontScale="92500" lnSpcReduction="10000"/>
          </a:bodyPr>
          <a:lstStyle/>
          <a:p>
            <a:r>
              <a:rPr lang="es-MX" dirty="0">
                <a:latin typeface="Century Gothic" pitchFamily="34" charset="0"/>
              </a:rPr>
              <a:t>Reunirse es juntarse dos o más personas en forma pacífica, en un mismo espacio y en igual período de tiempo con fines no contrarios a la ley. La reunión de personas en ámbitos privados para conmemorar por ejemplo algún acontecimiento familiar escapa a la órbita del control estatal, pero distinto es el caso de que las personas se junten en lugares públicos para debatir cuestiones</a:t>
            </a:r>
            <a:br>
              <a:rPr lang="es-MX" dirty="0">
                <a:latin typeface="Century Gothic" pitchFamily="34" charset="0"/>
              </a:rPr>
            </a:br>
            <a:endParaRPr lang="es-MX" dirty="0">
              <a:latin typeface="Century Gothic" pitchFamily="34" charset="0"/>
            </a:endParaRPr>
          </a:p>
        </p:txBody>
      </p:sp>
      <p:sp>
        <p:nvSpPr>
          <p:cNvPr id="4" name="3 Marcador de contenido"/>
          <p:cNvSpPr>
            <a:spLocks noGrp="1"/>
          </p:cNvSpPr>
          <p:nvPr>
            <p:ph sz="half" idx="2"/>
          </p:nvPr>
        </p:nvSpPr>
        <p:spPr/>
        <p:txBody>
          <a:bodyPr>
            <a:normAutofit fontScale="92500" lnSpcReduction="10000"/>
          </a:bodyPr>
          <a:lstStyle/>
          <a:p>
            <a:endParaRPr lang="es-MX"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636912"/>
            <a:ext cx="415694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r>
              <a:rPr lang="es-ES" dirty="0"/>
              <a:t>La libertad de reunión pacífica y sin armas no necesita autorización ni comunicación previa a la autoridad</a:t>
            </a:r>
          </a:p>
          <a:p>
            <a:endParaRPr lang="es-ES" dirty="0"/>
          </a:p>
          <a:p>
            <a:r>
              <a:rPr lang="es-ES" dirty="0"/>
              <a:t>Las reuniones solo pueden ser promovidas y convocadas por personas en pleno ejercicio de sus derechos civiles.</a:t>
            </a:r>
          </a:p>
          <a:p>
            <a:endParaRPr lang="es-ES" dirty="0"/>
          </a:p>
          <a:p>
            <a:endParaRPr lang="es-MX" dirty="0"/>
          </a:p>
        </p:txBody>
      </p:sp>
      <p:sp>
        <p:nvSpPr>
          <p:cNvPr id="4" name="3 Marcador de contenido"/>
          <p:cNvSpPr>
            <a:spLocks noGrp="1"/>
          </p:cNvSpPr>
          <p:nvPr>
            <p:ph sz="half" idx="2"/>
          </p:nvPr>
        </p:nvSpPr>
        <p:spPr/>
        <p:txBody>
          <a:bodyPr/>
          <a:lstStyle/>
          <a:p>
            <a:r>
              <a:rPr lang="es-ES" dirty="0"/>
              <a:t>Los organizadores y promotores podrán solicitar la presencia de delegados de la autoridad gubernativa, con el fin de proteger las reuniones y manifestaciones frente a quienes traten de impedirlas; no podrán intervenir en las discusiones o debates, ni podrán hacer uso de la palabra para advertir o corregir a los participantes.</a:t>
            </a:r>
          </a:p>
          <a:p>
            <a:endParaRPr lang="es-MX"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886272"/>
            <a:ext cx="1547242" cy="132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65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95536" y="686118"/>
            <a:ext cx="82467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eaLnBrk="0" fontAlgn="base" hangingPunct="0">
              <a:spcBef>
                <a:spcPct val="0"/>
              </a:spcBef>
              <a:spcAft>
                <a:spcPct val="0"/>
              </a:spcAft>
            </a:pPr>
            <a:r>
              <a:rPr kumimoji="0" lang="es-ES" sz="2400" b="0" i="0" u="none" strike="noStrike" cap="none" normalizeH="0" baseline="0" dirty="0">
                <a:ln>
                  <a:noFill/>
                </a:ln>
                <a:solidFill>
                  <a:srgbClr val="1A1A1A"/>
                </a:solidFill>
                <a:effectLst/>
                <a:ea typeface="Times New Roman" pitchFamily="18" charset="0"/>
                <a:cs typeface="Arial" pitchFamily="34" charset="0"/>
              </a:rPr>
              <a:t>		Tipos de reuniones</a:t>
            </a:r>
            <a:r>
              <a:rPr kumimoji="0" lang="es-ES" sz="2400" b="0" i="0" u="none" strike="noStrike" cap="none" normalizeH="0" dirty="0">
                <a:ln>
                  <a:noFill/>
                </a:ln>
                <a:solidFill>
                  <a:srgbClr val="1A1A1A"/>
                </a:solidFill>
                <a:effectLst/>
                <a:ea typeface="Times New Roman" pitchFamily="18" charset="0"/>
                <a:cs typeface="Arial" pitchFamily="34" charset="0"/>
              </a:rPr>
              <a:t> </a:t>
            </a:r>
            <a:endParaRPr kumimoji="0" lang="es-ES" sz="2400" b="0" i="0" u="none" strike="noStrike" cap="none" normalizeH="0" baseline="0" dirty="0">
              <a:ln>
                <a:noFill/>
              </a:ln>
              <a:solidFill>
                <a:srgbClr val="1A1A1A"/>
              </a:solidFill>
              <a:effectLst/>
              <a:ea typeface="Times New Roman" pitchFamily="18" charset="0"/>
              <a:cs typeface="Arial" pitchFamily="34" charset="0"/>
            </a:endParaRPr>
          </a:p>
          <a:p>
            <a:pPr lvl="0" eaLnBrk="0" fontAlgn="base" hangingPunct="0">
              <a:spcBef>
                <a:spcPct val="0"/>
              </a:spcBef>
              <a:spcAft>
                <a:spcPct val="0"/>
              </a:spcAft>
              <a:buFontTx/>
              <a:buChar char="•"/>
            </a:pPr>
            <a:r>
              <a:rPr kumimoji="0" lang="es-ES" sz="2400" b="0" i="0" u="none" strike="noStrike" cap="none" normalizeH="0" baseline="0" dirty="0">
                <a:ln>
                  <a:noFill/>
                </a:ln>
                <a:solidFill>
                  <a:srgbClr val="1A1A1A"/>
                </a:solidFill>
                <a:effectLst/>
                <a:ea typeface="Times New Roman" pitchFamily="18" charset="0"/>
                <a:cs typeface="Arial" pitchFamily="34" charset="0"/>
              </a:rPr>
              <a:t>Las que celebren personas f</a:t>
            </a:r>
            <a:r>
              <a:rPr lang="es-ES" sz="2400" dirty="0">
                <a:solidFill>
                  <a:srgbClr val="1A1A1A"/>
                </a:solidFill>
                <a:ea typeface="Times New Roman" pitchFamily="18" charset="0"/>
                <a:cs typeface="Arial" pitchFamily="34" charset="0"/>
              </a:rPr>
              <a:t>í</a:t>
            </a:r>
            <a:r>
              <a:rPr kumimoji="0" lang="es-ES" sz="2400" b="0" i="0" u="none" strike="noStrike" cap="none" normalizeH="0" baseline="0" dirty="0">
                <a:ln>
                  <a:noFill/>
                </a:ln>
                <a:solidFill>
                  <a:srgbClr val="1A1A1A"/>
                </a:solidFill>
                <a:effectLst/>
                <a:ea typeface="Times New Roman" pitchFamily="18" charset="0"/>
                <a:cs typeface="Arial" pitchFamily="34" charset="0"/>
              </a:rPr>
              <a:t>sicas en sus propios domicilios.</a:t>
            </a:r>
          </a:p>
          <a:p>
            <a:pPr lvl="0" eaLnBrk="0" fontAlgn="base" hangingPunct="0">
              <a:spcBef>
                <a:spcPct val="0"/>
              </a:spcBef>
              <a:spcAft>
                <a:spcPct val="0"/>
              </a:spcAft>
              <a:buFontTx/>
              <a:buChar char="•"/>
            </a:pPr>
            <a:endParaRPr kumimoji="0" lang="es-ES" sz="2400" b="0" i="0" u="none" strike="noStrike" cap="none" normalizeH="0" baseline="0" dirty="0">
              <a:ln>
                <a:noFill/>
              </a:ln>
              <a:solidFill>
                <a:srgbClr val="1A1A1A"/>
              </a:solidFill>
              <a:effectLst/>
              <a:ea typeface="Calibri" pitchFamily="34" charset="0"/>
              <a:cs typeface="Times New Roman" pitchFamily="18" charset="0"/>
            </a:endParaRPr>
          </a:p>
          <a:p>
            <a:pPr lvl="0" eaLnBrk="0" fontAlgn="base" hangingPunct="0">
              <a:spcBef>
                <a:spcPct val="0"/>
              </a:spcBef>
              <a:spcAft>
                <a:spcPct val="0"/>
              </a:spcAft>
              <a:buFontTx/>
              <a:buChar char="•"/>
            </a:pPr>
            <a:r>
              <a:rPr kumimoji="0" lang="es-ES" sz="2400" b="0" i="0" u="none" strike="noStrike" cap="none" normalizeH="0" baseline="0" dirty="0">
                <a:ln>
                  <a:noFill/>
                </a:ln>
                <a:solidFill>
                  <a:srgbClr val="1A1A1A"/>
                </a:solidFill>
                <a:effectLst/>
                <a:ea typeface="Times New Roman" pitchFamily="18" charset="0"/>
                <a:cs typeface="Arial" pitchFamily="34" charset="0"/>
              </a:rPr>
              <a:t>Las que celebren personas f</a:t>
            </a:r>
            <a:r>
              <a:rPr lang="es-ES" sz="2400" dirty="0">
                <a:solidFill>
                  <a:srgbClr val="1A1A1A"/>
                </a:solidFill>
                <a:ea typeface="Times New Roman" pitchFamily="18" charset="0"/>
                <a:cs typeface="Arial" pitchFamily="34" charset="0"/>
              </a:rPr>
              <a:t>í</a:t>
            </a:r>
            <a:r>
              <a:rPr kumimoji="0" lang="es-ES" sz="2400" b="0" i="0" u="none" strike="noStrike" cap="none" normalizeH="0" baseline="0" dirty="0">
                <a:ln>
                  <a:noFill/>
                </a:ln>
                <a:solidFill>
                  <a:srgbClr val="1A1A1A"/>
                </a:solidFill>
                <a:effectLst/>
                <a:ea typeface="Times New Roman" pitchFamily="18" charset="0"/>
                <a:cs typeface="Arial" pitchFamily="34" charset="0"/>
              </a:rPr>
              <a:t>sicas en locales p</a:t>
            </a:r>
            <a:r>
              <a:rPr lang="es-ES" sz="2400" dirty="0">
                <a:solidFill>
                  <a:srgbClr val="1A1A1A"/>
                </a:solidFill>
                <a:ea typeface="Times New Roman" pitchFamily="18" charset="0"/>
                <a:cs typeface="Arial" pitchFamily="34" charset="0"/>
              </a:rPr>
              <a:t>ú</a:t>
            </a:r>
            <a:r>
              <a:rPr kumimoji="0" lang="es-ES" sz="2400" b="0" i="0" u="none" strike="noStrike" cap="none" normalizeH="0" baseline="0" dirty="0">
                <a:ln>
                  <a:noFill/>
                </a:ln>
                <a:solidFill>
                  <a:srgbClr val="1A1A1A"/>
                </a:solidFill>
                <a:effectLst/>
                <a:ea typeface="Times New Roman" pitchFamily="18" charset="0"/>
                <a:cs typeface="Arial" pitchFamily="34" charset="0"/>
              </a:rPr>
              <a:t>blicos o privados por razones familiares o de amistad.</a:t>
            </a:r>
          </a:p>
          <a:p>
            <a:pPr lvl="0" eaLnBrk="0" fontAlgn="base" hangingPunct="0">
              <a:spcBef>
                <a:spcPct val="0"/>
              </a:spcBef>
              <a:spcAft>
                <a:spcPct val="0"/>
              </a:spcAft>
              <a:buFontTx/>
              <a:buChar char="•"/>
            </a:pPr>
            <a:endParaRPr kumimoji="0" lang="es-ES" sz="2400" b="0" i="0" u="none" strike="noStrike" cap="none" normalizeH="0" baseline="0" dirty="0">
              <a:ln>
                <a:noFill/>
              </a:ln>
              <a:solidFill>
                <a:srgbClr val="1A1A1A"/>
              </a:solidFill>
              <a:effectLst/>
              <a:ea typeface="Calibri" pitchFamily="34" charset="0"/>
              <a:cs typeface="Times New Roman" pitchFamily="18" charset="0"/>
            </a:endParaRPr>
          </a:p>
          <a:p>
            <a:pPr lvl="0" eaLnBrk="0" fontAlgn="base" hangingPunct="0">
              <a:spcBef>
                <a:spcPct val="0"/>
              </a:spcBef>
              <a:spcAft>
                <a:spcPct val="0"/>
              </a:spcAft>
              <a:buFontTx/>
              <a:buChar char="•"/>
            </a:pPr>
            <a:r>
              <a:rPr kumimoji="0" lang="es-ES" sz="2400" b="0" i="0" u="none" strike="noStrike" cap="none" normalizeH="0" baseline="0" dirty="0">
                <a:ln>
                  <a:noFill/>
                </a:ln>
                <a:solidFill>
                  <a:srgbClr val="1A1A1A"/>
                </a:solidFill>
                <a:effectLst/>
                <a:ea typeface="Times New Roman" pitchFamily="18" charset="0"/>
                <a:cs typeface="Arial" pitchFamily="34" charset="0"/>
              </a:rPr>
              <a:t>Las que celebren los partidos pol</a:t>
            </a:r>
            <a:r>
              <a:rPr lang="es-ES" sz="2400" dirty="0">
                <a:solidFill>
                  <a:srgbClr val="1A1A1A"/>
                </a:solidFill>
                <a:ea typeface="Times New Roman" pitchFamily="18" charset="0"/>
                <a:cs typeface="Arial" pitchFamily="34" charset="0"/>
              </a:rPr>
              <a:t>í</a:t>
            </a:r>
            <a:r>
              <a:rPr kumimoji="0" lang="es-ES" sz="2400" b="0" i="0" u="none" strike="noStrike" cap="none" normalizeH="0" baseline="0" dirty="0">
                <a:ln>
                  <a:noFill/>
                </a:ln>
                <a:solidFill>
                  <a:srgbClr val="1A1A1A"/>
                </a:solidFill>
                <a:effectLst/>
                <a:ea typeface="Times New Roman" pitchFamily="18" charset="0"/>
                <a:cs typeface="Arial" pitchFamily="34" charset="0"/>
              </a:rPr>
              <a:t>ticos, sindicatos, fundaciones, asociaciones,</a:t>
            </a:r>
            <a:r>
              <a:rPr kumimoji="0" lang="es-ES" sz="2400" b="0" i="0" u="none" strike="noStrike" cap="none" normalizeH="0" dirty="0">
                <a:ln>
                  <a:noFill/>
                </a:ln>
                <a:solidFill>
                  <a:srgbClr val="1A1A1A"/>
                </a:solidFill>
                <a:effectLst/>
                <a:ea typeface="Times New Roman" pitchFamily="18" charset="0"/>
                <a:cs typeface="Arial" pitchFamily="34" charset="0"/>
              </a:rPr>
              <a:t> </a:t>
            </a:r>
            <a:r>
              <a:rPr kumimoji="0" lang="es-ES" sz="2400" b="0" i="0" u="none" strike="noStrike" cap="none" normalizeH="0" baseline="0" dirty="0">
                <a:ln>
                  <a:noFill/>
                </a:ln>
                <a:solidFill>
                  <a:srgbClr val="1A1A1A"/>
                </a:solidFill>
                <a:effectLst/>
                <a:ea typeface="Times New Roman" pitchFamily="18" charset="0"/>
                <a:cs typeface="Arial" pitchFamily="34" charset="0"/>
              </a:rPr>
              <a:t>en lugares cerrados, para sus propios fines y mediante convocatoria que alcance exclusivamente a sus miembros, o a otras personas nominalmente invitadas.</a:t>
            </a:r>
          </a:p>
          <a:p>
            <a:pPr lvl="0" eaLnBrk="0" fontAlgn="base" hangingPunct="0">
              <a:spcBef>
                <a:spcPct val="0"/>
              </a:spcBef>
              <a:spcAft>
                <a:spcPct val="0"/>
              </a:spcAft>
              <a:buFontTx/>
              <a:buChar char="•"/>
            </a:pPr>
            <a:endParaRPr kumimoji="0" lang="es-ES" sz="2400" b="0" i="0" u="none" strike="noStrike" cap="none" normalizeH="0" baseline="0" dirty="0">
              <a:ln>
                <a:noFill/>
              </a:ln>
              <a:solidFill>
                <a:srgbClr val="1A1A1A"/>
              </a:solidFill>
              <a:effectLst/>
              <a:ea typeface="Calibri" pitchFamily="34" charset="0"/>
              <a:cs typeface="Times New Roman" pitchFamily="18" charset="0"/>
            </a:endParaRPr>
          </a:p>
          <a:p>
            <a:pPr lvl="0" eaLnBrk="0" fontAlgn="base" hangingPunct="0">
              <a:spcBef>
                <a:spcPct val="0"/>
              </a:spcBef>
              <a:spcAft>
                <a:spcPct val="0"/>
              </a:spcAft>
              <a:buFontTx/>
              <a:buChar char="•"/>
            </a:pPr>
            <a:r>
              <a:rPr kumimoji="0" lang="es-ES" sz="2400" b="0" i="0" u="none" strike="noStrike" cap="none" normalizeH="0" baseline="0" dirty="0">
                <a:ln>
                  <a:noFill/>
                </a:ln>
                <a:solidFill>
                  <a:srgbClr val="1A1A1A"/>
                </a:solidFill>
                <a:effectLst/>
                <a:ea typeface="Times New Roman" pitchFamily="18" charset="0"/>
                <a:cs typeface="Arial" pitchFamily="34" charset="0"/>
              </a:rPr>
              <a:t>Las que celebren los profesionales con sus clientes en lugares cerrados para los fines propios de su profesi</a:t>
            </a:r>
            <a:r>
              <a:rPr lang="es-ES" sz="2400" dirty="0">
                <a:solidFill>
                  <a:srgbClr val="1A1A1A"/>
                </a:solidFill>
                <a:ea typeface="Times New Roman" pitchFamily="18" charset="0"/>
                <a:cs typeface="Arial" pitchFamily="34" charset="0"/>
              </a:rPr>
              <a:t>ó</a:t>
            </a:r>
            <a:r>
              <a:rPr kumimoji="0" lang="es-ES" sz="2400" b="0" i="0" u="none" strike="noStrike" cap="none" normalizeH="0" baseline="0" dirty="0">
                <a:ln>
                  <a:noFill/>
                </a:ln>
                <a:solidFill>
                  <a:srgbClr val="1A1A1A"/>
                </a:solidFill>
                <a:effectLst/>
                <a:ea typeface="Times New Roman" pitchFamily="18" charset="0"/>
                <a:cs typeface="Arial" pitchFamily="34" charset="0"/>
              </a:rPr>
              <a:t>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1A1A1A"/>
              </a:solidFill>
              <a:effectLst/>
              <a:ea typeface="Times New Roman" pitchFamily="18" charset="0"/>
              <a:cs typeface="Arial" pitchFamily="34" charset="0"/>
            </a:endParaRPr>
          </a:p>
        </p:txBody>
      </p:sp>
    </p:spTree>
    <p:extLst>
      <p:ext uri="{BB962C8B-B14F-4D97-AF65-F5344CB8AC3E}">
        <p14:creationId xmlns:p14="http://schemas.microsoft.com/office/powerpoint/2010/main" val="147837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6" name="5 Marcador de texto"/>
          <p:cNvSpPr>
            <a:spLocks noGrp="1"/>
          </p:cNvSpPr>
          <p:nvPr>
            <p:ph type="body" idx="2"/>
          </p:nvPr>
        </p:nvSpPr>
        <p:spPr/>
        <p:txBody>
          <a:bodyPr/>
          <a:lstStyle/>
          <a:p>
            <a:endParaRPr lang="es-MX" dirty="0"/>
          </a:p>
        </p:txBody>
      </p:sp>
      <p:sp>
        <p:nvSpPr>
          <p:cNvPr id="5" name="4 Marcador de contenido"/>
          <p:cNvSpPr>
            <a:spLocks noGrp="1"/>
          </p:cNvSpPr>
          <p:nvPr>
            <p:ph sz="half" idx="1"/>
          </p:nvPr>
        </p:nvSpPr>
        <p:spPr/>
        <p:txBody>
          <a:bodyPr>
            <a:normAutofit fontScale="85000" lnSpcReduction="20000"/>
          </a:bodyPr>
          <a:lstStyle/>
          <a:p>
            <a:pPr lvl="0" fontAlgn="base">
              <a:spcBef>
                <a:spcPct val="0"/>
              </a:spcBef>
              <a:spcAft>
                <a:spcPct val="0"/>
              </a:spcAft>
            </a:pPr>
            <a:r>
              <a:rPr lang="es-ES" dirty="0">
                <a:solidFill>
                  <a:srgbClr val="1A1A1A"/>
                </a:solidFill>
                <a:ea typeface="Times New Roman" pitchFamily="18" charset="0"/>
                <a:cs typeface="Arial" pitchFamily="34" charset="0"/>
              </a:rPr>
              <a:t>La autoridad gubernativa suspenderá y en su caso procederá a disolver las reuniones y manifestaciones cuando: </a:t>
            </a:r>
          </a:p>
          <a:p>
            <a:pPr lvl="0" fontAlgn="base">
              <a:spcBef>
                <a:spcPct val="0"/>
              </a:spcBef>
              <a:spcAft>
                <a:spcPct val="0"/>
              </a:spcAft>
            </a:pPr>
            <a:endParaRPr lang="es-ES" dirty="0">
              <a:solidFill>
                <a:srgbClr val="1A1A1A"/>
              </a:solidFill>
              <a:ea typeface="Times New Roman" pitchFamily="18" charset="0"/>
              <a:cs typeface="Arial" pitchFamily="34" charset="0"/>
            </a:endParaRPr>
          </a:p>
          <a:p>
            <a:pPr lvl="0" fontAlgn="base">
              <a:spcBef>
                <a:spcPct val="0"/>
              </a:spcBef>
              <a:spcAft>
                <a:spcPct val="0"/>
              </a:spcAft>
            </a:pPr>
            <a:r>
              <a:rPr lang="es-ES" dirty="0">
                <a:solidFill>
                  <a:srgbClr val="1A1A1A"/>
                </a:solidFill>
                <a:ea typeface="Times New Roman" pitchFamily="18" charset="0"/>
                <a:cs typeface="Arial" pitchFamily="34" charset="0"/>
              </a:rPr>
              <a:t>se consideren ilícitas de conformidad con las leyes penales, </a:t>
            </a:r>
          </a:p>
          <a:p>
            <a:pPr lvl="0" fontAlgn="base">
              <a:spcBef>
                <a:spcPct val="0"/>
              </a:spcBef>
              <a:spcAft>
                <a:spcPct val="0"/>
              </a:spcAft>
            </a:pPr>
            <a:endParaRPr lang="es-ES" dirty="0">
              <a:solidFill>
                <a:srgbClr val="1A1A1A"/>
              </a:solidFill>
              <a:ea typeface="Times New Roman" pitchFamily="18" charset="0"/>
              <a:cs typeface="Arial" pitchFamily="34" charset="0"/>
            </a:endParaRPr>
          </a:p>
          <a:p>
            <a:pPr lvl="0" fontAlgn="base">
              <a:spcBef>
                <a:spcPct val="0"/>
              </a:spcBef>
              <a:spcAft>
                <a:spcPct val="0"/>
              </a:spcAft>
            </a:pPr>
            <a:r>
              <a:rPr lang="es-ES" dirty="0">
                <a:solidFill>
                  <a:srgbClr val="1A1A1A"/>
                </a:solidFill>
                <a:ea typeface="Times New Roman" pitchFamily="18" charset="0"/>
                <a:cs typeface="Arial" pitchFamily="34" charset="0"/>
              </a:rPr>
              <a:t>se produzcan alteraciones de orden público, con peligro para personas o bines, </a:t>
            </a:r>
          </a:p>
          <a:p>
            <a:pPr lvl="0" fontAlgn="base">
              <a:spcBef>
                <a:spcPct val="0"/>
              </a:spcBef>
              <a:spcAft>
                <a:spcPct val="0"/>
              </a:spcAft>
            </a:pPr>
            <a:endParaRPr lang="es-ES" dirty="0">
              <a:solidFill>
                <a:srgbClr val="1A1A1A"/>
              </a:solidFill>
              <a:ea typeface="Times New Roman" pitchFamily="18" charset="0"/>
              <a:cs typeface="Arial" pitchFamily="34" charset="0"/>
            </a:endParaRPr>
          </a:p>
          <a:p>
            <a:pPr lvl="0" fontAlgn="base">
              <a:spcBef>
                <a:spcPct val="0"/>
              </a:spcBef>
              <a:spcAft>
                <a:spcPct val="0"/>
              </a:spcAft>
            </a:pPr>
            <a:r>
              <a:rPr lang="es-ES" dirty="0">
                <a:solidFill>
                  <a:srgbClr val="1A1A1A"/>
                </a:solidFill>
                <a:ea typeface="Times New Roman" pitchFamily="18" charset="0"/>
                <a:cs typeface="Arial" pitchFamily="34" charset="0"/>
              </a:rPr>
              <a:t>se hiciere uso de uniformes paramilitares por los asistentes</a:t>
            </a:r>
            <a:r>
              <a:rPr lang="es-ES" dirty="0">
                <a:solidFill>
                  <a:srgbClr val="1A1A1A"/>
                </a:solidFill>
                <a:latin typeface="Arial" pitchFamily="34" charset="0"/>
                <a:ea typeface="Times New Roman" pitchFamily="18" charset="0"/>
                <a:cs typeface="Arial" pitchFamily="34" charset="0"/>
              </a:rPr>
              <a:t>.</a:t>
            </a:r>
            <a:endParaRPr lang="es-ES" dirty="0">
              <a:latin typeface="Arial" pitchFamily="34" charset="0"/>
              <a:cs typeface="Arial"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20888"/>
            <a:ext cx="302433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2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5576" y="188640"/>
            <a:ext cx="3008313" cy="1162050"/>
          </a:xfrm>
        </p:spPr>
        <p:txBody>
          <a:bodyPr>
            <a:normAutofit/>
          </a:bodyPr>
          <a:lstStyle/>
          <a:p>
            <a:r>
              <a:rPr lang="es-MX" sz="2400" dirty="0">
                <a:latin typeface="Century Gothic" pitchFamily="34" charset="0"/>
              </a:rPr>
              <a:t>Derecho de Coalición </a:t>
            </a:r>
          </a:p>
        </p:txBody>
      </p:sp>
      <p:sp>
        <p:nvSpPr>
          <p:cNvPr id="6" name="5 Marcador de texto"/>
          <p:cNvSpPr>
            <a:spLocks noGrp="1"/>
          </p:cNvSpPr>
          <p:nvPr>
            <p:ph type="body" idx="2"/>
          </p:nvPr>
        </p:nvSpPr>
        <p:spPr>
          <a:xfrm>
            <a:off x="395536" y="1412776"/>
            <a:ext cx="3141985" cy="5217443"/>
          </a:xfrm>
        </p:spPr>
        <p:txBody>
          <a:bodyPr>
            <a:normAutofit lnSpcReduction="10000"/>
          </a:bodyPr>
          <a:lstStyle/>
          <a:p>
            <a:pPr marL="342900" indent="-342900">
              <a:buFont typeface="Arial" pitchFamily="34" charset="0"/>
              <a:buChar char="•"/>
            </a:pPr>
            <a:r>
              <a:rPr lang="es-MX" sz="2000" dirty="0">
                <a:latin typeface="Century Gothic" pitchFamily="34" charset="0"/>
              </a:rPr>
              <a:t>La ley conoce como libertad de coaliciones de trabajadores y patrones</a:t>
            </a:r>
          </a:p>
          <a:p>
            <a:pPr marL="342900" indent="-342900">
              <a:buFont typeface="Arial" pitchFamily="34" charset="0"/>
              <a:buChar char="•"/>
            </a:pPr>
            <a:r>
              <a:rPr lang="es-MX" sz="2000" dirty="0">
                <a:latin typeface="Century Gothic" pitchFamily="34" charset="0"/>
              </a:rPr>
              <a:t>La coalición es un derecho publico de naturaleza social es un derecho de trabajadores.</a:t>
            </a:r>
          </a:p>
          <a:p>
            <a:pPr marL="342900" indent="-342900">
              <a:buFont typeface="Arial" pitchFamily="34" charset="0"/>
              <a:buChar char="•"/>
            </a:pPr>
            <a:r>
              <a:rPr lang="es-MX" sz="2000" dirty="0">
                <a:latin typeface="Century Gothic" pitchFamily="34" charset="0"/>
              </a:rPr>
              <a:t>Coalición es un acuerdo temporal de un grupo de trabajadores o de patrones para la defensa de sus intereses</a:t>
            </a:r>
          </a:p>
        </p:txBody>
      </p:sp>
      <p:sp>
        <p:nvSpPr>
          <p:cNvPr id="8" name="7 Marcador de contenido"/>
          <p:cNvSpPr>
            <a:spLocks noGrp="1"/>
          </p:cNvSpPr>
          <p:nvPr>
            <p:ph sz="half" idx="1"/>
          </p:nvPr>
        </p:nvSpPr>
        <p:spPr>
          <a:xfrm>
            <a:off x="3635896" y="836712"/>
            <a:ext cx="5111750" cy="5853113"/>
          </a:xfrm>
        </p:spPr>
        <p:txBody>
          <a:bodyPr/>
          <a:lstStyle/>
          <a:p>
            <a:r>
              <a:rPr lang="es-MX" dirty="0"/>
              <a:t>LFT. Art.354° y 355°</a:t>
            </a:r>
          </a:p>
          <a:p>
            <a:endParaRPr lang="es-MX" dirty="0"/>
          </a:p>
          <a:p>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1803" y="1916832"/>
            <a:ext cx="3999227" cy="296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427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2"/>
          </p:nvPr>
        </p:nvSpPr>
        <p:spPr/>
        <p:txBody>
          <a:bodyPr>
            <a:normAutofit/>
          </a:bodyPr>
          <a:lstStyle/>
          <a:p>
            <a:r>
              <a:rPr lang="es-ES" sz="2000" dirty="0">
                <a:solidFill>
                  <a:srgbClr val="1A1A1A"/>
                </a:solidFill>
                <a:latin typeface="Century Gothic" pitchFamily="34" charset="0"/>
                <a:ea typeface="Times New Roman" pitchFamily="18" charset="0"/>
                <a:cs typeface="Arial" pitchFamily="34" charset="0"/>
              </a:rPr>
              <a:t>se reconoce en el art. 22, La ley reconoce la existencia de una serie de asociaciones de relevancia constitucional</a:t>
            </a:r>
          </a:p>
          <a:p>
            <a:endParaRPr lang="es-MX" sz="2000" dirty="0">
              <a:latin typeface="Century Gothic" pitchFamily="34" charset="0"/>
            </a:endParaRPr>
          </a:p>
        </p:txBody>
      </p:sp>
      <p:sp>
        <p:nvSpPr>
          <p:cNvPr id="4" name="3 Marcador de contenido"/>
          <p:cNvSpPr>
            <a:spLocks noGrp="1"/>
          </p:cNvSpPr>
          <p:nvPr>
            <p:ph sz="half" idx="1"/>
          </p:nvPr>
        </p:nvSpPr>
        <p:spPr/>
        <p:txBody>
          <a:bodyPr>
            <a:normAutofit fontScale="92500" lnSpcReduction="20000"/>
          </a:bodyPr>
          <a:lstStyle/>
          <a:p>
            <a:pPr algn="ctr"/>
            <a:r>
              <a:rPr lang="es-ES" dirty="0"/>
              <a:t>DERECHO DE ASOCIACION</a:t>
            </a:r>
          </a:p>
          <a:p>
            <a:endParaRPr lang="es-ES" dirty="0"/>
          </a:p>
          <a:p>
            <a:r>
              <a:rPr lang="es-ES" dirty="0"/>
              <a:t>dispone que las asociaciones se constituyen mediante acuerdo de tres o más personas físicas o jurídicas legalmente constituidas, con unas finalidades comunes, de interés general o particular, con  Estatutos, por lo tanto se trata de un acto voluntario de los promotores.</a:t>
            </a:r>
            <a:endParaRPr lang="es-MX"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861049"/>
            <a:ext cx="244827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40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364088" y="1052736"/>
            <a:ext cx="3528392" cy="5575711"/>
          </a:xfrm>
        </p:spPr>
        <p:txBody>
          <a:bodyPr/>
          <a:lstStyle/>
          <a:p>
            <a:r>
              <a:rPr lang="es-ES" sz="2000" dirty="0">
                <a:latin typeface="Century Gothic" pitchFamily="34" charset="0"/>
              </a:rPr>
              <a:t>La inscripción tiene carácter meramente declarativo, el encargado del Registro se limita a verificar los requisitos exigidos legalmente para la inscripción.</a:t>
            </a:r>
          </a:p>
          <a:p>
            <a:r>
              <a:rPr lang="es-ES" sz="2000" dirty="0">
                <a:latin typeface="Century Gothic" pitchFamily="34" charset="0"/>
              </a:rPr>
              <a:t>Estos principios son aplicables a las modalidades específicas de asociación, y reguladas por leyes especiales, como los partidos políticos y sindicatos</a:t>
            </a:r>
          </a:p>
          <a:p>
            <a:endParaRPr lang="es-MX" dirty="0"/>
          </a:p>
        </p:txBody>
      </p:sp>
      <p:sp>
        <p:nvSpPr>
          <p:cNvPr id="4" name="3 Marcador de contenido"/>
          <p:cNvSpPr>
            <a:spLocks noGrp="1"/>
          </p:cNvSpPr>
          <p:nvPr>
            <p:ph sz="half" idx="1"/>
          </p:nvPr>
        </p:nvSpPr>
        <p:spPr/>
        <p:txBody>
          <a:bodyPr>
            <a:normAutofit/>
          </a:bodyPr>
          <a:lstStyle/>
          <a:p>
            <a:pPr>
              <a:lnSpc>
                <a:spcPct val="150000"/>
              </a:lnSpc>
            </a:pPr>
            <a:r>
              <a:rPr lang="es-ES" sz="2200" dirty="0">
                <a:latin typeface="Century Gothic" pitchFamily="34" charset="0"/>
              </a:rPr>
              <a:t>La ley exige un acuerdo de constitución, que incluye la aprobación de los Estatutos a través de un acta fundacional, en documento público o privado, con el otorgamiento del acta la asociación, adquiere personalidad jurídica y capacidad de obrar.</a:t>
            </a:r>
          </a:p>
          <a:p>
            <a:endParaRPr lang="es-MX" dirty="0"/>
          </a:p>
        </p:txBody>
      </p:sp>
    </p:spTree>
    <p:extLst>
      <p:ext uri="{BB962C8B-B14F-4D97-AF65-F5344CB8AC3E}">
        <p14:creationId xmlns:p14="http://schemas.microsoft.com/office/powerpoint/2010/main" val="42231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364088" y="836712"/>
            <a:ext cx="3383280" cy="4617720"/>
          </a:xfrm>
        </p:spPr>
        <p:txBody>
          <a:bodyPr>
            <a:normAutofit lnSpcReduction="10000"/>
          </a:bodyPr>
          <a:lstStyle/>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Denominación</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Domicilio</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Duración</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Fines y actividades</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Requisitos y modalidades de admisión y baja</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Derechos y obligaciones de los asociados</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Órganos de gobiernos y representación</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Patrimonio inicial y recursos económicos</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Causas de disolución y destino del patrimonio</a:t>
            </a:r>
            <a:endParaRPr lang="es-ES" sz="18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1800" dirty="0">
                <a:solidFill>
                  <a:srgbClr val="1A1A1A"/>
                </a:solidFill>
                <a:latin typeface="Century Gothic" pitchFamily="34" charset="0"/>
                <a:ea typeface="Times New Roman" pitchFamily="18" charset="0"/>
                <a:cs typeface="Arial" pitchFamily="34" charset="0"/>
              </a:rPr>
              <a:t>Régimen de administración, contabilidad y documentación</a:t>
            </a:r>
            <a:endParaRPr lang="es-ES" sz="1800" dirty="0">
              <a:latin typeface="Century Gothic" pitchFamily="34" charset="0"/>
              <a:cs typeface="Arial" pitchFamily="34" charset="0"/>
            </a:endParaRPr>
          </a:p>
          <a:p>
            <a:endParaRPr lang="es-MX" dirty="0"/>
          </a:p>
        </p:txBody>
      </p:sp>
      <p:sp>
        <p:nvSpPr>
          <p:cNvPr id="4" name="3 Marcador de contenido"/>
          <p:cNvSpPr>
            <a:spLocks noGrp="1"/>
          </p:cNvSpPr>
          <p:nvPr>
            <p:ph sz="half" idx="1"/>
          </p:nvPr>
        </p:nvSpPr>
        <p:spPr/>
        <p:txBody>
          <a:bodyPr/>
          <a:lstStyle/>
          <a:p>
            <a:pPr lvl="0"/>
            <a:r>
              <a:rPr lang="es-ES" sz="2000" dirty="0">
                <a:solidFill>
                  <a:srgbClr val="1A1A1A"/>
                </a:solidFill>
                <a:latin typeface="Century Gothic" pitchFamily="34" charset="0"/>
                <a:ea typeface="Times New Roman" pitchFamily="18" charset="0"/>
                <a:cs typeface="Arial" pitchFamily="34" charset="0"/>
              </a:rPr>
              <a:t>El Derecho de Asociación, dispone que los Estatutos, que se han de incluir en el acta fundacional, deberán contener los siguientes extremos:</a:t>
            </a:r>
          </a:p>
          <a:p>
            <a:endParaRPr lang="es-MX"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53800"/>
            <a:ext cx="17430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3434862"/>
            <a:ext cx="2569311" cy="256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25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7560840" cy="1080120"/>
          </a:xfrm>
        </p:spPr>
        <p:txBody>
          <a:bodyPr>
            <a:normAutofit fontScale="90000"/>
          </a:bodyPr>
          <a:lstStyle/>
          <a:p>
            <a:pPr lvl="0"/>
            <a:r>
              <a:rPr lang="es-ES" sz="2800" b="0" dirty="0">
                <a:solidFill>
                  <a:srgbClr val="1A1A1A"/>
                </a:solidFill>
                <a:latin typeface="Century Gothic" pitchFamily="34" charset="0"/>
                <a:ea typeface="Times New Roman" pitchFamily="18" charset="0"/>
                <a:cs typeface="Arial" pitchFamily="34" charset="0"/>
              </a:rPr>
              <a:t>Todo asociado ostenta los siguientes derechos</a:t>
            </a:r>
            <a:br>
              <a:rPr lang="es-ES" sz="2400" b="0" dirty="0">
                <a:solidFill>
                  <a:srgbClr val="1A1A1A"/>
                </a:solidFill>
                <a:latin typeface="Century Gothic" pitchFamily="34" charset="0"/>
                <a:ea typeface="Times New Roman" pitchFamily="18" charset="0"/>
                <a:cs typeface="Arial" pitchFamily="34" charset="0"/>
              </a:rPr>
            </a:br>
            <a:endParaRPr lang="es-MX" sz="2400" dirty="0">
              <a:latin typeface="Century Gothic" pitchFamily="34" charset="0"/>
            </a:endParaRPr>
          </a:p>
        </p:txBody>
      </p:sp>
      <p:sp>
        <p:nvSpPr>
          <p:cNvPr id="3" name="2 Marcador de texto"/>
          <p:cNvSpPr>
            <a:spLocks noGrp="1"/>
          </p:cNvSpPr>
          <p:nvPr>
            <p:ph type="body" idx="2"/>
          </p:nvPr>
        </p:nvSpPr>
        <p:spPr/>
        <p:txBody>
          <a:bodyPr/>
          <a:lstStyle/>
          <a:p>
            <a:pPr marL="0" lvl="0" eaLnBrk="0" fontAlgn="base" hangingPunct="0">
              <a:spcBef>
                <a:spcPct val="0"/>
              </a:spcBef>
              <a:spcAft>
                <a:spcPct val="0"/>
              </a:spcAft>
              <a:buClrTx/>
              <a:buFontTx/>
              <a:buChar char="•"/>
            </a:pPr>
            <a:r>
              <a:rPr lang="es-ES" sz="2000" dirty="0">
                <a:solidFill>
                  <a:srgbClr val="1A1A1A"/>
                </a:solidFill>
                <a:latin typeface="Century Gothic" pitchFamily="34" charset="0"/>
                <a:ea typeface="Times New Roman" pitchFamily="18" charset="0"/>
                <a:cs typeface="Arial" pitchFamily="34" charset="0"/>
              </a:rPr>
              <a:t>A ser oído con carácter previo a la adopción de medidas disciplinarias contra él y a ser informado de los hechos que den lugar a tales medidas.</a:t>
            </a:r>
          </a:p>
          <a:p>
            <a:pPr marL="0" lvl="0" eaLnBrk="0" fontAlgn="base" hangingPunct="0">
              <a:spcBef>
                <a:spcPct val="0"/>
              </a:spcBef>
              <a:spcAft>
                <a:spcPct val="0"/>
              </a:spcAft>
              <a:buClrTx/>
              <a:buFontTx/>
              <a:buChar char="•"/>
            </a:pPr>
            <a:endParaRPr lang="es-ES" sz="2000" dirty="0">
              <a:solidFill>
                <a:srgbClr val="1A1A1A"/>
              </a:solidFill>
              <a:latin typeface="Century Gothic" pitchFamily="34" charset="0"/>
              <a:ea typeface="Calibri" pitchFamily="34" charset="0"/>
              <a:cs typeface="Times New Roman" pitchFamily="18" charset="0"/>
            </a:endParaRPr>
          </a:p>
          <a:p>
            <a:pPr marL="0" lvl="0" eaLnBrk="0" fontAlgn="base" hangingPunct="0">
              <a:spcBef>
                <a:spcPct val="0"/>
              </a:spcBef>
              <a:spcAft>
                <a:spcPct val="0"/>
              </a:spcAft>
              <a:buClrTx/>
              <a:buFontTx/>
              <a:buChar char="•"/>
            </a:pPr>
            <a:r>
              <a:rPr lang="es-ES" sz="2000" dirty="0">
                <a:solidFill>
                  <a:srgbClr val="1A1A1A"/>
                </a:solidFill>
                <a:latin typeface="Century Gothic" pitchFamily="34" charset="0"/>
                <a:ea typeface="Times New Roman" pitchFamily="18" charset="0"/>
                <a:cs typeface="Arial" pitchFamily="34" charset="0"/>
              </a:rPr>
              <a:t>A impugnar los acuerdos de los órganos de la asociación que estime contrarios a la ley o a los Estatutos</a:t>
            </a:r>
            <a:r>
              <a:rPr lang="es-ES" dirty="0">
                <a:solidFill>
                  <a:srgbClr val="1A1A1A"/>
                </a:solidFill>
                <a:latin typeface="Arial" pitchFamily="34" charset="0"/>
                <a:ea typeface="Times New Roman" pitchFamily="18" charset="0"/>
                <a:cs typeface="Arial" pitchFamily="34" charset="0"/>
              </a:rPr>
              <a:t>.</a:t>
            </a:r>
            <a:endParaRPr lang="es-ES" dirty="0">
              <a:latin typeface="Arial" pitchFamily="34" charset="0"/>
              <a:cs typeface="Arial" pitchFamily="34" charset="0"/>
            </a:endParaRPr>
          </a:p>
          <a:p>
            <a:endParaRPr lang="es-MX" dirty="0"/>
          </a:p>
        </p:txBody>
      </p:sp>
      <p:sp>
        <p:nvSpPr>
          <p:cNvPr id="4" name="3 Marcador de contenido"/>
          <p:cNvSpPr>
            <a:spLocks noGrp="1"/>
          </p:cNvSpPr>
          <p:nvPr>
            <p:ph sz="half" idx="1"/>
          </p:nvPr>
        </p:nvSpPr>
        <p:spPr>
          <a:xfrm>
            <a:off x="152400" y="1916831"/>
            <a:ext cx="4995664" cy="4711615"/>
          </a:xfrm>
        </p:spPr>
        <p:txBody>
          <a:bodyPr>
            <a:normAutofit fontScale="92500" lnSpcReduction="20000"/>
          </a:bodyPr>
          <a:lstStyle/>
          <a:p>
            <a:pPr marL="0" lvl="0" indent="0" eaLnBrk="0" fontAlgn="base" hangingPunct="0">
              <a:spcBef>
                <a:spcPct val="0"/>
              </a:spcBef>
              <a:spcAft>
                <a:spcPct val="0"/>
              </a:spcAft>
              <a:buClrTx/>
              <a:buFontTx/>
              <a:buChar char="•"/>
            </a:pPr>
            <a:r>
              <a:rPr lang="es-ES" dirty="0">
                <a:solidFill>
                  <a:srgbClr val="1A1A1A"/>
                </a:solidFill>
                <a:latin typeface="Arial" pitchFamily="34" charset="0"/>
                <a:ea typeface="Times New Roman" pitchFamily="18" charset="0"/>
                <a:cs typeface="Arial" pitchFamily="34" charset="0"/>
              </a:rPr>
              <a:t>Participar en las actividades de la asociaci</a:t>
            </a:r>
            <a:r>
              <a:rPr lang="es-ES" dirty="0">
                <a:solidFill>
                  <a:srgbClr val="1A1A1A"/>
                </a:solidFill>
                <a:latin typeface="Calibri"/>
                <a:ea typeface="Times New Roman" pitchFamily="18" charset="0"/>
                <a:cs typeface="Arial" pitchFamily="34" charset="0"/>
              </a:rPr>
              <a:t>ó</a:t>
            </a:r>
            <a:r>
              <a:rPr lang="es-ES" dirty="0">
                <a:solidFill>
                  <a:srgbClr val="1A1A1A"/>
                </a:solidFill>
                <a:latin typeface="Arial" pitchFamily="34" charset="0"/>
                <a:ea typeface="Times New Roman" pitchFamily="18" charset="0"/>
                <a:cs typeface="Arial" pitchFamily="34" charset="0"/>
              </a:rPr>
              <a:t>n y en los </a:t>
            </a:r>
            <a:r>
              <a:rPr lang="es-ES" dirty="0">
                <a:solidFill>
                  <a:srgbClr val="1A1A1A"/>
                </a:solidFill>
                <a:latin typeface="Calibri"/>
                <a:ea typeface="Times New Roman" pitchFamily="18" charset="0"/>
                <a:cs typeface="Arial" pitchFamily="34" charset="0"/>
              </a:rPr>
              <a:t>órganos</a:t>
            </a:r>
            <a:r>
              <a:rPr lang="es-ES" dirty="0">
                <a:solidFill>
                  <a:srgbClr val="1A1A1A"/>
                </a:solidFill>
                <a:latin typeface="Arial" pitchFamily="34" charset="0"/>
                <a:ea typeface="Times New Roman" pitchFamily="18" charset="0"/>
                <a:cs typeface="Arial" pitchFamily="34" charset="0"/>
              </a:rPr>
              <a:t> de gobierno y representaci</a:t>
            </a:r>
            <a:r>
              <a:rPr lang="es-ES" dirty="0">
                <a:solidFill>
                  <a:srgbClr val="1A1A1A"/>
                </a:solidFill>
                <a:latin typeface="Calibri"/>
                <a:ea typeface="Times New Roman" pitchFamily="18" charset="0"/>
                <a:cs typeface="Arial" pitchFamily="34" charset="0"/>
              </a:rPr>
              <a:t>ó</a:t>
            </a:r>
            <a:r>
              <a:rPr lang="es-ES" dirty="0">
                <a:solidFill>
                  <a:srgbClr val="1A1A1A"/>
                </a:solidFill>
                <a:latin typeface="Arial" pitchFamily="34" charset="0"/>
                <a:ea typeface="Times New Roman" pitchFamily="18" charset="0"/>
                <a:cs typeface="Arial" pitchFamily="34" charset="0"/>
              </a:rPr>
              <a:t>n...</a:t>
            </a:r>
          </a:p>
          <a:p>
            <a:pPr marL="0" lvl="0" indent="0" eaLnBrk="0" fontAlgn="base" hangingPunct="0">
              <a:spcBef>
                <a:spcPct val="0"/>
              </a:spcBef>
              <a:spcAft>
                <a:spcPct val="0"/>
              </a:spcAft>
              <a:buClrTx/>
              <a:buFontTx/>
              <a:buChar char="•"/>
            </a:pPr>
            <a:endParaRPr lang="es-ES" dirty="0">
              <a:solidFill>
                <a:srgbClr val="1A1A1A"/>
              </a:solidFill>
              <a:latin typeface="Calibri" pitchFamily="34" charset="0"/>
              <a:ea typeface="Calibri" pitchFamily="34" charset="0"/>
              <a:cs typeface="Times New Roman" pitchFamily="18" charset="0"/>
            </a:endParaRPr>
          </a:p>
          <a:p>
            <a:pPr marL="0" lvl="0" indent="0" eaLnBrk="0" fontAlgn="base" hangingPunct="0">
              <a:spcBef>
                <a:spcPct val="0"/>
              </a:spcBef>
              <a:spcAft>
                <a:spcPct val="0"/>
              </a:spcAft>
              <a:buClrTx/>
              <a:buFontTx/>
              <a:buChar char="•"/>
            </a:pPr>
            <a:r>
              <a:rPr lang="es-ES" dirty="0">
                <a:solidFill>
                  <a:srgbClr val="1A1A1A"/>
                </a:solidFill>
                <a:latin typeface="Arial" pitchFamily="34" charset="0"/>
                <a:ea typeface="Times New Roman" pitchFamily="18" charset="0"/>
                <a:cs typeface="Arial" pitchFamily="34" charset="0"/>
              </a:rPr>
              <a:t>A ser informado acerca de la composici</a:t>
            </a:r>
            <a:r>
              <a:rPr lang="es-ES" dirty="0">
                <a:solidFill>
                  <a:srgbClr val="1A1A1A"/>
                </a:solidFill>
                <a:latin typeface="Calibri"/>
                <a:ea typeface="Times New Roman" pitchFamily="18" charset="0"/>
                <a:cs typeface="Arial" pitchFamily="34" charset="0"/>
              </a:rPr>
              <a:t>ó</a:t>
            </a:r>
            <a:r>
              <a:rPr lang="es-ES" dirty="0">
                <a:solidFill>
                  <a:srgbClr val="1A1A1A"/>
                </a:solidFill>
                <a:latin typeface="Arial" pitchFamily="34" charset="0"/>
                <a:ea typeface="Times New Roman" pitchFamily="18" charset="0"/>
                <a:cs typeface="Arial" pitchFamily="34" charset="0"/>
              </a:rPr>
              <a:t>n de los </a:t>
            </a:r>
            <a:r>
              <a:rPr lang="es-ES" dirty="0">
                <a:solidFill>
                  <a:srgbClr val="1A1A1A"/>
                </a:solidFill>
                <a:latin typeface="Calibri"/>
                <a:ea typeface="Times New Roman" pitchFamily="18" charset="0"/>
                <a:cs typeface="Arial" pitchFamily="34" charset="0"/>
              </a:rPr>
              <a:t>órganos</a:t>
            </a:r>
            <a:r>
              <a:rPr lang="es-ES" dirty="0">
                <a:solidFill>
                  <a:srgbClr val="1A1A1A"/>
                </a:solidFill>
                <a:latin typeface="Arial" pitchFamily="34" charset="0"/>
                <a:ea typeface="Times New Roman" pitchFamily="18" charset="0"/>
                <a:cs typeface="Arial" pitchFamily="34" charset="0"/>
              </a:rPr>
              <a:t> de gobierno y representaci</a:t>
            </a:r>
            <a:r>
              <a:rPr lang="es-ES" dirty="0">
                <a:solidFill>
                  <a:srgbClr val="1A1A1A"/>
                </a:solidFill>
                <a:latin typeface="Calibri"/>
                <a:ea typeface="Times New Roman" pitchFamily="18" charset="0"/>
                <a:cs typeface="Arial" pitchFamily="34" charset="0"/>
              </a:rPr>
              <a:t>ó</a:t>
            </a:r>
            <a:r>
              <a:rPr lang="es-ES" dirty="0">
                <a:solidFill>
                  <a:srgbClr val="1A1A1A"/>
                </a:solidFill>
                <a:latin typeface="Arial" pitchFamily="34" charset="0"/>
                <a:ea typeface="Times New Roman" pitchFamily="18" charset="0"/>
                <a:cs typeface="Arial" pitchFamily="34" charset="0"/>
              </a:rPr>
              <a:t>n de la asociaci</a:t>
            </a:r>
            <a:r>
              <a:rPr lang="es-ES" dirty="0">
                <a:solidFill>
                  <a:srgbClr val="1A1A1A"/>
                </a:solidFill>
                <a:latin typeface="Calibri"/>
                <a:ea typeface="Times New Roman" pitchFamily="18" charset="0"/>
                <a:cs typeface="Arial" pitchFamily="34" charset="0"/>
              </a:rPr>
              <a:t>ó</a:t>
            </a:r>
            <a:r>
              <a:rPr lang="es-ES" dirty="0">
                <a:solidFill>
                  <a:srgbClr val="1A1A1A"/>
                </a:solidFill>
                <a:latin typeface="Arial" pitchFamily="34" charset="0"/>
                <a:ea typeface="Times New Roman" pitchFamily="18" charset="0"/>
                <a:cs typeface="Arial" pitchFamily="34" charset="0"/>
              </a:rPr>
              <a:t>n, de su estado de cuentas, del desarrollo de su actividad.</a:t>
            </a:r>
          </a:p>
          <a:p>
            <a:endParaRPr lang="es-MX" dirty="0"/>
          </a:p>
        </p:txBody>
      </p:sp>
    </p:spTree>
    <p:extLst>
      <p:ext uri="{BB962C8B-B14F-4D97-AF65-F5344CB8AC3E}">
        <p14:creationId xmlns:p14="http://schemas.microsoft.com/office/powerpoint/2010/main" val="118025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sp>
        <p:nvSpPr>
          <p:cNvPr id="6" name="5 Marcador de texto"/>
          <p:cNvSpPr>
            <a:spLocks noGrp="1"/>
          </p:cNvSpPr>
          <p:nvPr>
            <p:ph type="body" idx="2"/>
          </p:nvPr>
        </p:nvSpPr>
        <p:spPr/>
        <p:txBody>
          <a:bodyPr/>
          <a:lstStyle/>
          <a:p>
            <a:endParaRPr lang="es-MX" dirty="0"/>
          </a:p>
        </p:txBody>
      </p:sp>
      <p:sp>
        <p:nvSpPr>
          <p:cNvPr id="4" name="3 Marcador de contenido"/>
          <p:cNvSpPr>
            <a:spLocks noGrp="1"/>
          </p:cNvSpPr>
          <p:nvPr>
            <p:ph sz="half" idx="1"/>
          </p:nvPr>
        </p:nvSpPr>
        <p:spPr/>
        <p:txBody>
          <a:bodyPr/>
          <a:lstStyle/>
          <a:p>
            <a:r>
              <a:rPr lang="es-MX" dirty="0"/>
              <a:t>Utilidad de la Coalición</a:t>
            </a:r>
          </a:p>
          <a:p>
            <a:endParaRPr lang="es-MX" dirty="0"/>
          </a:p>
          <a:p>
            <a:pPr marL="109728" indent="0">
              <a:buNone/>
            </a:pPr>
            <a:r>
              <a:rPr lang="es-MX" dirty="0"/>
              <a:t>Consiste en que otorga el derecho a un grupo de trabajadores a concentrarse para defender sus interés, sin necesidades de mayores requisitos  </a:t>
            </a:r>
          </a:p>
          <a:p>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348880"/>
            <a:ext cx="2736304" cy="274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64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2"/>
          </p:nvPr>
        </p:nvSpPr>
        <p:spPr/>
        <p:txBody>
          <a:bodyPr/>
          <a:lstStyle/>
          <a:p>
            <a:endParaRPr lang="es-MX" dirty="0"/>
          </a:p>
        </p:txBody>
      </p:sp>
      <p:sp>
        <p:nvSpPr>
          <p:cNvPr id="4" name="3 Marcador de contenido"/>
          <p:cNvSpPr>
            <a:spLocks noGrp="1"/>
          </p:cNvSpPr>
          <p:nvPr>
            <p:ph sz="half" idx="1"/>
          </p:nvPr>
        </p:nvSpPr>
        <p:spPr/>
        <p:txBody>
          <a:bodyPr/>
          <a:lstStyle/>
          <a:p>
            <a:r>
              <a:rPr lang="es-MX" dirty="0"/>
              <a:t>La coalición es el antecedente inmediato de cualquier medida de fuerza que se desee realizar; sin una coalición previa no hay posibilidad de efectuar una huelga.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780928"/>
            <a:ext cx="3371498" cy="25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63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20688"/>
            <a:ext cx="8064896" cy="7109639"/>
          </a:xfrm>
          <a:prstGeom prst="rect">
            <a:avLst/>
          </a:prstGeom>
        </p:spPr>
        <p:txBody>
          <a:bodyPr wrap="square">
            <a:spAutoFit/>
          </a:bodyPr>
          <a:lstStyle/>
          <a:p>
            <a:endParaRPr lang="es-ES" sz="2400" dirty="0"/>
          </a:p>
          <a:p>
            <a:r>
              <a:rPr lang="es-ES" sz="2400" dirty="0"/>
              <a:t>El artículo 356, previene que sindicato es la asociación de trabajadores o patrones constituida para el estudio, mejoramiento y defensa de sus respectivos intereses. </a:t>
            </a:r>
          </a:p>
          <a:p>
            <a:endParaRPr lang="es-ES" sz="2400" dirty="0"/>
          </a:p>
          <a:p>
            <a:r>
              <a:rPr lang="es-ES" sz="2400" dirty="0"/>
              <a:t>Diferencias entre coaliciones y sindicatos :</a:t>
            </a:r>
          </a:p>
          <a:p>
            <a:endParaRPr lang="es-ES" sz="2400" dirty="0"/>
          </a:p>
          <a:p>
            <a:r>
              <a:rPr lang="es-ES" sz="2400" dirty="0"/>
              <a:t>La coalición es transitoria, no requiere registro, es para la defensa de intereses comunes y se puede formar con dos trabajadores o patrones. </a:t>
            </a:r>
          </a:p>
          <a:p>
            <a:r>
              <a:rPr lang="es-ES" sz="2400" dirty="0"/>
              <a:t>El sindicato es permanente, requiere de registro ante las Juntas de Conciliación y Arbitraje o ante la Secretaría del trabajo; se constituye para el estudio; defensa y mejoramiento de intereses comunes y para formarse se requiere de un mínimo de 20 trabajadores o de 3 patrones, por lo menos</a:t>
            </a:r>
          </a:p>
          <a:p>
            <a:endParaRPr lang="es-ES" sz="2400" dirty="0"/>
          </a:p>
          <a:p>
            <a:endParaRPr lang="es-ES" sz="2400" dirty="0"/>
          </a:p>
          <a:p>
            <a:endParaRPr lang="es-ES" sz="2400" dirty="0"/>
          </a:p>
        </p:txBody>
      </p:sp>
    </p:spTree>
    <p:extLst>
      <p:ext uri="{BB962C8B-B14F-4D97-AF65-F5344CB8AC3E}">
        <p14:creationId xmlns:p14="http://schemas.microsoft.com/office/powerpoint/2010/main" val="163286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Tipos de Sindicatos</a:t>
            </a:r>
          </a:p>
        </p:txBody>
      </p:sp>
      <p:sp>
        <p:nvSpPr>
          <p:cNvPr id="3" name="2 Marcador de contenido"/>
          <p:cNvSpPr>
            <a:spLocks noGrp="1"/>
          </p:cNvSpPr>
          <p:nvPr>
            <p:ph sz="half" idx="1"/>
          </p:nvPr>
        </p:nvSpPr>
        <p:spPr/>
        <p:txBody>
          <a:bodyPr>
            <a:normAutofit lnSpcReduction="10000"/>
          </a:bodyPr>
          <a:lstStyle/>
          <a:p>
            <a:r>
              <a:rPr lang="es-ES" sz="2600" dirty="0">
                <a:latin typeface="Century Gothic" pitchFamily="34" charset="0"/>
              </a:rPr>
              <a:t>Los sindicatos tienen derecho a redactar sus estatutos y reglamentos, elegir libremente a sus representantes, organizar su administración y sus actividades y  formular sus programas de acción</a:t>
            </a:r>
          </a:p>
          <a:p>
            <a:endParaRPr lang="es-MX" dirty="0"/>
          </a:p>
        </p:txBody>
      </p:sp>
      <p:sp>
        <p:nvSpPr>
          <p:cNvPr id="4" name="3 Marcador de contenido"/>
          <p:cNvSpPr>
            <a:spLocks noGrp="1"/>
          </p:cNvSpPr>
          <p:nvPr>
            <p:ph sz="half" idx="2"/>
          </p:nvPr>
        </p:nvSpPr>
        <p:spPr/>
        <p:txBody>
          <a:bodyPr>
            <a:normAutofit lnSpcReduction="10000"/>
          </a:bodyPr>
          <a:lstStyle/>
          <a:p>
            <a:r>
              <a:rPr lang="es-ES" dirty="0"/>
              <a:t>Gremiales: los formados por trabajadores de una misma profesión, oficio o especialidad.</a:t>
            </a:r>
          </a:p>
          <a:p>
            <a:endParaRPr lang="es-ES" dirty="0"/>
          </a:p>
          <a:p>
            <a:r>
              <a:rPr lang="es-ES" dirty="0"/>
              <a:t>De empresa: los formados por trabajadores que presten sus servicios en una misma empresa.</a:t>
            </a:r>
          </a:p>
          <a:p>
            <a:endParaRPr lang="es-ES" dirty="0"/>
          </a:p>
          <a:p>
            <a:r>
              <a:rPr lang="es-ES" dirty="0"/>
              <a:t>Industriales: los formados por trabajadores que presten sus servicios en dos o más empresas de la misma rama industrial</a:t>
            </a:r>
          </a:p>
          <a:p>
            <a:endParaRPr lang="es-MX" dirty="0"/>
          </a:p>
        </p:txBody>
      </p:sp>
    </p:spTree>
    <p:extLst>
      <p:ext uri="{BB962C8B-B14F-4D97-AF65-F5344CB8AC3E}">
        <p14:creationId xmlns:p14="http://schemas.microsoft.com/office/powerpoint/2010/main" val="176564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a:t>Requisitos para el registro del Sindicato</a:t>
            </a:r>
          </a:p>
        </p:txBody>
      </p:sp>
      <p:sp>
        <p:nvSpPr>
          <p:cNvPr id="3" name="2 Marcador de contenido"/>
          <p:cNvSpPr>
            <a:spLocks noGrp="1"/>
          </p:cNvSpPr>
          <p:nvPr>
            <p:ph sz="half" idx="1"/>
          </p:nvPr>
        </p:nvSpPr>
        <p:spPr/>
        <p:txBody>
          <a:bodyPr/>
          <a:lstStyle/>
          <a:p>
            <a:r>
              <a:rPr lang="es-MX" sz="2400" dirty="0">
                <a:latin typeface="Century Gothic" pitchFamily="34" charset="0"/>
              </a:rPr>
              <a:t>Secretaría del Trabajo y Previsión social en los casos de competencia federal y en las Juntas de Conciliación y Arbitraje en los de competencia local.</a:t>
            </a:r>
          </a:p>
          <a:p>
            <a:endParaRPr lang="es-MX" dirty="0"/>
          </a:p>
        </p:txBody>
      </p:sp>
      <p:sp>
        <p:nvSpPr>
          <p:cNvPr id="4" name="3 Marcador de contenido"/>
          <p:cNvSpPr>
            <a:spLocks noGrp="1"/>
          </p:cNvSpPr>
          <p:nvPr>
            <p:ph sz="half" idx="2"/>
          </p:nvPr>
        </p:nvSpPr>
        <p:spPr/>
        <p:txBody>
          <a:bodyPr/>
          <a:lstStyle/>
          <a:p>
            <a:r>
              <a:rPr lang="es-MX" dirty="0"/>
              <a:t>Copia autorizada del acta de la asamblea constitutiva.</a:t>
            </a:r>
          </a:p>
          <a:p>
            <a:r>
              <a:rPr lang="es-MX" dirty="0"/>
              <a:t>Una lista con el número, nombres y domicilios de sus miembros y con el nombre y domicilio de los patrones, empresas o establecimientos en los que se prestan los servicios</a:t>
            </a:r>
          </a:p>
          <a:p>
            <a:r>
              <a:rPr lang="es-MX" dirty="0"/>
              <a:t>Copia autorizada de los estatutos.</a:t>
            </a:r>
          </a:p>
          <a:p>
            <a:r>
              <a:rPr lang="es-MX" dirty="0"/>
              <a:t>Copia autorizada del acta de la asamblea en que se hubiese elegido la directiva. </a:t>
            </a:r>
          </a:p>
          <a:p>
            <a:endParaRPr lang="es-MX" dirty="0"/>
          </a:p>
        </p:txBody>
      </p:sp>
    </p:spTree>
    <p:extLst>
      <p:ext uri="{BB962C8B-B14F-4D97-AF65-F5344CB8AC3E}">
        <p14:creationId xmlns:p14="http://schemas.microsoft.com/office/powerpoint/2010/main" val="347875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Derecho de Huelga</a:t>
            </a:r>
            <a:endParaRPr lang="es-MX" dirty="0"/>
          </a:p>
        </p:txBody>
      </p:sp>
      <p:sp>
        <p:nvSpPr>
          <p:cNvPr id="3" name="2 Marcador de contenido"/>
          <p:cNvSpPr>
            <a:spLocks noGrp="1"/>
          </p:cNvSpPr>
          <p:nvPr>
            <p:ph sz="half" idx="1"/>
          </p:nvPr>
        </p:nvSpPr>
        <p:spPr/>
        <p:txBody>
          <a:bodyPr>
            <a:normAutofit/>
          </a:bodyPr>
          <a:lstStyle/>
          <a:p>
            <a:r>
              <a:rPr lang="es-MX" sz="2400" dirty="0">
                <a:latin typeface="Century Gothic" pitchFamily="34" charset="0"/>
              </a:rPr>
              <a:t>Una huelga laboral es huelga de trabajo, una acción colectiva, emprendida por un grupo de trabajadores que consiste en negarse a cumplir total o parcialmente el trabajo que le es encomendado</a:t>
            </a:r>
          </a:p>
        </p:txBody>
      </p:sp>
      <p:sp>
        <p:nvSpPr>
          <p:cNvPr id="4" name="3 Marcador de contenido"/>
          <p:cNvSpPr>
            <a:spLocks noGrp="1"/>
          </p:cNvSpPr>
          <p:nvPr>
            <p:ph sz="half" idx="2"/>
          </p:nvPr>
        </p:nvSpPr>
        <p:spPr/>
        <p:txBody>
          <a:bodyPr/>
          <a:lstStyle/>
          <a:p>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526524"/>
            <a:ext cx="4109178" cy="363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50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 Tipos de huelga </a:t>
            </a:r>
            <a:br>
              <a:rPr lang="es-ES" dirty="0"/>
            </a:br>
            <a:endParaRPr lang="es-MX" dirty="0"/>
          </a:p>
        </p:txBody>
      </p:sp>
      <p:sp>
        <p:nvSpPr>
          <p:cNvPr id="3" name="2 Marcador de contenido"/>
          <p:cNvSpPr>
            <a:spLocks noGrp="1"/>
          </p:cNvSpPr>
          <p:nvPr>
            <p:ph sz="half" idx="1"/>
          </p:nvPr>
        </p:nvSpPr>
        <p:spPr/>
        <p:txBody>
          <a:bodyPr>
            <a:normAutofit/>
          </a:bodyPr>
          <a:lstStyle/>
          <a:p>
            <a:pPr marL="457200" indent="-457200">
              <a:buAutoNum type="arabicPeriod"/>
            </a:pPr>
            <a:r>
              <a:rPr lang="es-ES" sz="2800" dirty="0">
                <a:latin typeface="Century Gothic" pitchFamily="34" charset="0"/>
              </a:rPr>
              <a:t>la huelga considerada legalmente existente.</a:t>
            </a:r>
          </a:p>
          <a:p>
            <a:pPr marL="457200" indent="-457200">
              <a:buAutoNum type="arabicPeriod"/>
            </a:pPr>
            <a:r>
              <a:rPr lang="es-ES" sz="2800" dirty="0">
                <a:latin typeface="Century Gothic" pitchFamily="34" charset="0"/>
              </a:rPr>
              <a:t>La huelga ilícita.</a:t>
            </a:r>
          </a:p>
          <a:p>
            <a:pPr marL="457200" indent="-457200">
              <a:buAutoNum type="arabicPeriod"/>
            </a:pPr>
            <a:r>
              <a:rPr lang="es-ES" sz="2800" dirty="0">
                <a:latin typeface="Century Gothic" pitchFamily="34" charset="0"/>
              </a:rPr>
              <a:t> La huelga justificada.</a:t>
            </a:r>
          </a:p>
          <a:p>
            <a:pPr marL="457200" indent="-457200">
              <a:buAutoNum type="arabicPeriod"/>
            </a:pPr>
            <a:r>
              <a:rPr lang="es-ES" sz="2800" dirty="0">
                <a:latin typeface="Century Gothic" pitchFamily="34" charset="0"/>
              </a:rPr>
              <a:t> La huelga legalmente inexistente.</a:t>
            </a:r>
            <a:endParaRPr lang="es-MX" sz="2800" dirty="0">
              <a:latin typeface="Century Gothic" pitchFamily="34" charset="0"/>
            </a:endParaRPr>
          </a:p>
        </p:txBody>
      </p:sp>
      <p:sp>
        <p:nvSpPr>
          <p:cNvPr id="4" name="3 Marcador de contenido"/>
          <p:cNvSpPr>
            <a:spLocks noGrp="1"/>
          </p:cNvSpPr>
          <p:nvPr>
            <p:ph sz="half" idx="2"/>
          </p:nvPr>
        </p:nvSpPr>
        <p:spPr/>
        <p:txBody>
          <a:bodyPr/>
          <a:lstStyle/>
          <a:p>
            <a:endParaRPr lang="es-MX"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3700" y="2996952"/>
            <a:ext cx="403244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907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134</TotalTime>
  <Words>1665</Words>
  <Application>Microsoft Office PowerPoint</Application>
  <PresentationFormat>On-screen Show (4:3)</PresentationFormat>
  <Paragraphs>120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Urbano</vt:lpstr>
      <vt:lpstr>PowerPoint Presentation</vt:lpstr>
      <vt:lpstr>Derecho de Coalición </vt:lpstr>
      <vt:lpstr>PowerPoint Presentation</vt:lpstr>
      <vt:lpstr>PowerPoint Presentation</vt:lpstr>
      <vt:lpstr>PowerPoint Presentation</vt:lpstr>
      <vt:lpstr>Tipos de Sindicatos</vt:lpstr>
      <vt:lpstr>Requisitos para el registro del Sindicato</vt:lpstr>
      <vt:lpstr>Derecho de Huelga</vt:lpstr>
      <vt:lpstr> Tipos de huelga  </vt:lpstr>
      <vt:lpstr>Fundamentado del derecho de huelga </vt:lpstr>
      <vt:lpstr>PowerPoint Presentation</vt:lpstr>
      <vt:lpstr>PowerPoint Presentation</vt:lpstr>
      <vt:lpstr>Etapas dentro del procedimiento de huelga</vt:lpstr>
      <vt:lpstr>PowerPoint Presentation</vt:lpstr>
      <vt:lpstr>La última etapa, el  momento de suspensión de labores hasta la resolución de fondo del conflicto.  </vt:lpstr>
      <vt:lpstr>       DERECHO DE REUNION </vt:lpstr>
      <vt:lpstr>PowerPoint Presentation</vt:lpstr>
      <vt:lpstr>PowerPoint Presentation</vt:lpstr>
      <vt:lpstr>PowerPoint Presentation</vt:lpstr>
      <vt:lpstr>PowerPoint Presentation</vt:lpstr>
      <vt:lpstr>PowerPoint Presentation</vt:lpstr>
      <vt:lpstr>PowerPoint Presentation</vt:lpstr>
      <vt:lpstr>Todo asociado ostenta los siguientes derechos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de Coalición</dc:title>
  <dc:creator>Jorge</dc:creator>
  <cp:lastModifiedBy>Usuario de Windows</cp:lastModifiedBy>
  <cp:revision>28</cp:revision>
  <dcterms:created xsi:type="dcterms:W3CDTF">2016-11-08T23:13:05Z</dcterms:created>
  <dcterms:modified xsi:type="dcterms:W3CDTF">2020-10-23T04:04:18Z</dcterms:modified>
</cp:coreProperties>
</file>