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3DE"/>
    <a:srgbClr val="B48900"/>
    <a:srgbClr val="215E6B"/>
    <a:srgbClr val="D2A000"/>
    <a:srgbClr val="DDF0F9"/>
    <a:srgbClr val="FF99CC"/>
    <a:srgbClr val="FF33CC"/>
    <a:srgbClr val="C6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3903D-9BC6-4F79-9DC6-FFC03AE1BB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9E9F739-FCFC-42B5-AF8D-3AFFF52D5F60}">
      <dgm:prSet phldrT="[Texto]"/>
      <dgm:spPr>
        <a:pattFill prst="pct10">
          <a:fgClr>
            <a:srgbClr val="0070C0"/>
          </a:fgClr>
          <a:bgClr>
            <a:srgbClr val="DDF0F9"/>
          </a:bgClr>
        </a:pattFill>
      </dgm:spPr>
      <dgm:t>
        <a:bodyPr/>
        <a:lstStyle/>
        <a:p>
          <a:r>
            <a:rPr lang="es-MX" dirty="0">
              <a:solidFill>
                <a:srgbClr val="B48900"/>
              </a:solidFill>
              <a:latin typeface="Century Gothic" panose="020B0502020202020204" pitchFamily="34" charset="0"/>
            </a:rPr>
            <a:t>ACTITUDES HACIA EL TRABAJO </a:t>
          </a:r>
        </a:p>
      </dgm:t>
    </dgm:pt>
    <dgm:pt modelId="{F36BCA97-F8DA-4602-8D1F-E6580F2BCD79}" type="parTrans" cxnId="{67AF242F-8F65-4B24-A1FA-DAD478D3779F}">
      <dgm:prSet/>
      <dgm:spPr/>
      <dgm:t>
        <a:bodyPr/>
        <a:lstStyle/>
        <a:p>
          <a:endParaRPr lang="es-MX"/>
        </a:p>
      </dgm:t>
    </dgm:pt>
    <dgm:pt modelId="{BBBB046E-76A9-4D0C-A752-6543A49D0E2A}" type="sibTrans" cxnId="{67AF242F-8F65-4B24-A1FA-DAD478D3779F}">
      <dgm:prSet/>
      <dgm:spPr/>
      <dgm:t>
        <a:bodyPr/>
        <a:lstStyle/>
        <a:p>
          <a:endParaRPr lang="es-MX"/>
        </a:p>
      </dgm:t>
    </dgm:pt>
    <dgm:pt modelId="{831BE3E5-AE7F-4FCC-B13B-04CC7DB90CA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>
              <a:solidFill>
                <a:srgbClr val="D2A000"/>
              </a:solidFill>
              <a:latin typeface="Script MT Bold" panose="03040602040607080904" pitchFamily="66" charset="0"/>
            </a:rPr>
            <a:t>Satisfacción Laboral</a:t>
          </a:r>
          <a:r>
            <a:rPr lang="es-MX" dirty="0">
              <a:solidFill>
                <a:srgbClr val="D2A000"/>
              </a:solidFill>
            </a:rPr>
            <a:t>:</a:t>
          </a:r>
        </a:p>
        <a:p>
          <a:r>
            <a:rPr lang="es-MX" dirty="0"/>
            <a:t>Sentimiento positivo respecto a un puesto de trabajo por sus características. </a:t>
          </a:r>
        </a:p>
        <a:p>
          <a:endParaRPr lang="es-MX" dirty="0"/>
        </a:p>
        <a:p>
          <a:endParaRPr lang="es-MX" dirty="0"/>
        </a:p>
      </dgm:t>
    </dgm:pt>
    <dgm:pt modelId="{7EE1844E-4440-45BE-8B34-86B8D3600D5A}" type="parTrans" cxnId="{D89751C2-2E5F-4FBC-8766-93ADEA030F01}">
      <dgm:prSet/>
      <dgm:spPr/>
      <dgm:t>
        <a:bodyPr/>
        <a:lstStyle/>
        <a:p>
          <a:endParaRPr lang="es-MX"/>
        </a:p>
      </dgm:t>
    </dgm:pt>
    <dgm:pt modelId="{F4996DDC-5FB6-46BF-A7D0-E09560B4C1AA}" type="sibTrans" cxnId="{D89751C2-2E5F-4FBC-8766-93ADEA030F01}">
      <dgm:prSet/>
      <dgm:spPr/>
      <dgm:t>
        <a:bodyPr/>
        <a:lstStyle/>
        <a:p>
          <a:endParaRPr lang="es-MX"/>
        </a:p>
      </dgm:t>
    </dgm:pt>
    <dgm:pt modelId="{2581BDF5-A09D-4936-9D87-155D8866D39E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>
              <a:solidFill>
                <a:srgbClr val="D2A000"/>
              </a:solidFill>
              <a:latin typeface="Script MT Bold" panose="03040602040607080904" pitchFamily="66" charset="0"/>
            </a:rPr>
            <a:t>Involucramiento En El Trabajo: </a:t>
          </a:r>
        </a:p>
        <a:p>
          <a:r>
            <a:rPr lang="es-MX" dirty="0"/>
            <a:t>Grado de identificación psicológica con el puesto de trabajo y considera su desempeño importante a para la valía personal. </a:t>
          </a:r>
        </a:p>
      </dgm:t>
    </dgm:pt>
    <dgm:pt modelId="{2637A786-3E42-4B3F-93BF-362BDA9AD389}" type="parTrans" cxnId="{6F463D0B-0402-41E2-ADAE-5DE623718E9E}">
      <dgm:prSet/>
      <dgm:spPr/>
      <dgm:t>
        <a:bodyPr/>
        <a:lstStyle/>
        <a:p>
          <a:endParaRPr lang="es-MX"/>
        </a:p>
      </dgm:t>
    </dgm:pt>
    <dgm:pt modelId="{78A3BD07-9320-44B1-8B98-48FE6518217E}" type="sibTrans" cxnId="{6F463D0B-0402-41E2-ADAE-5DE623718E9E}">
      <dgm:prSet/>
      <dgm:spPr/>
      <dgm:t>
        <a:bodyPr/>
        <a:lstStyle/>
        <a:p>
          <a:endParaRPr lang="es-MX"/>
        </a:p>
      </dgm:t>
    </dgm:pt>
    <dgm:pt modelId="{E150F7A2-7D10-4269-A7F8-279A442A0531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>
              <a:solidFill>
                <a:srgbClr val="D2A000"/>
              </a:solidFill>
              <a:latin typeface="Script MT Bold" panose="03040602040607080904" pitchFamily="66" charset="0"/>
            </a:rPr>
            <a:t>Compromiso Laboral: </a:t>
          </a:r>
        </a:p>
        <a:p>
          <a:r>
            <a:rPr lang="es-MX" dirty="0"/>
            <a:t>Grado de identificación con una organización y sus metas, por lo tanto se desea ser miembro de esta. </a:t>
          </a:r>
        </a:p>
      </dgm:t>
    </dgm:pt>
    <dgm:pt modelId="{362BBE5C-65C1-4577-B820-361BD74520F6}" type="parTrans" cxnId="{870FA916-2212-449F-921A-3197EE55B617}">
      <dgm:prSet/>
      <dgm:spPr/>
      <dgm:t>
        <a:bodyPr/>
        <a:lstStyle/>
        <a:p>
          <a:endParaRPr lang="es-MX"/>
        </a:p>
      </dgm:t>
    </dgm:pt>
    <dgm:pt modelId="{7F38B8CA-40F9-4DBD-80BA-6A54D86E18C9}" type="sibTrans" cxnId="{870FA916-2212-449F-921A-3197EE55B617}">
      <dgm:prSet/>
      <dgm:spPr/>
      <dgm:t>
        <a:bodyPr/>
        <a:lstStyle/>
        <a:p>
          <a:endParaRPr lang="es-MX"/>
        </a:p>
      </dgm:t>
    </dgm:pt>
    <dgm:pt modelId="{B110FC81-275D-4555-BF78-F91DD35D2BD1}" type="pres">
      <dgm:prSet presAssocID="{1A03903D-9BC6-4F79-9DC6-FFC03AE1BB31}" presName="composite" presStyleCnt="0">
        <dgm:presLayoutVars>
          <dgm:chMax val="1"/>
          <dgm:dir/>
          <dgm:resizeHandles val="exact"/>
        </dgm:presLayoutVars>
      </dgm:prSet>
      <dgm:spPr/>
    </dgm:pt>
    <dgm:pt modelId="{62BD3C90-5CC3-4313-9F0A-EB7FBC968472}" type="pres">
      <dgm:prSet presAssocID="{C9E9F739-FCFC-42B5-AF8D-3AFFF52D5F60}" presName="roof" presStyleLbl="dkBgShp" presStyleIdx="0" presStyleCnt="2"/>
      <dgm:spPr/>
    </dgm:pt>
    <dgm:pt modelId="{8C9B8BCF-F129-45D6-BE9B-721E98A74692}" type="pres">
      <dgm:prSet presAssocID="{C9E9F739-FCFC-42B5-AF8D-3AFFF52D5F60}" presName="pillars" presStyleCnt="0"/>
      <dgm:spPr/>
    </dgm:pt>
    <dgm:pt modelId="{F09A0785-6CBB-4EF1-A474-9D1E28A863E4}" type="pres">
      <dgm:prSet presAssocID="{C9E9F739-FCFC-42B5-AF8D-3AFFF52D5F60}" presName="pillar1" presStyleLbl="node1" presStyleIdx="0" presStyleCnt="3">
        <dgm:presLayoutVars>
          <dgm:bulletEnabled val="1"/>
        </dgm:presLayoutVars>
      </dgm:prSet>
      <dgm:spPr/>
    </dgm:pt>
    <dgm:pt modelId="{D065BFE1-48FA-4DEE-A84B-63AF2D5A4151}" type="pres">
      <dgm:prSet presAssocID="{2581BDF5-A09D-4936-9D87-155D8866D39E}" presName="pillarX" presStyleLbl="node1" presStyleIdx="1" presStyleCnt="3">
        <dgm:presLayoutVars>
          <dgm:bulletEnabled val="1"/>
        </dgm:presLayoutVars>
      </dgm:prSet>
      <dgm:spPr/>
    </dgm:pt>
    <dgm:pt modelId="{42A22802-BE07-4354-8BCF-CA6A95B78D8E}" type="pres">
      <dgm:prSet presAssocID="{E150F7A2-7D10-4269-A7F8-279A442A0531}" presName="pillarX" presStyleLbl="node1" presStyleIdx="2" presStyleCnt="3">
        <dgm:presLayoutVars>
          <dgm:bulletEnabled val="1"/>
        </dgm:presLayoutVars>
      </dgm:prSet>
      <dgm:spPr/>
    </dgm:pt>
    <dgm:pt modelId="{E1EC1223-7053-4491-9E5B-E7FC23B393F7}" type="pres">
      <dgm:prSet presAssocID="{C9E9F739-FCFC-42B5-AF8D-3AFFF52D5F60}" presName="base" presStyleLbl="dkBgShp" presStyleIdx="1" presStyleCnt="2"/>
      <dgm:spPr>
        <a:pattFill prst="lgConfetti">
          <a:fgClr>
            <a:schemeClr val="accent1"/>
          </a:fgClr>
          <a:bgClr>
            <a:srgbClr val="FAC3DE"/>
          </a:bgClr>
        </a:pattFill>
      </dgm:spPr>
    </dgm:pt>
  </dgm:ptLst>
  <dgm:cxnLst>
    <dgm:cxn modelId="{8745B002-0A1E-43FA-B9B4-1ABABA117D0A}" type="presOf" srcId="{C9E9F739-FCFC-42B5-AF8D-3AFFF52D5F60}" destId="{62BD3C90-5CC3-4313-9F0A-EB7FBC968472}" srcOrd="0" destOrd="0" presId="urn:microsoft.com/office/officeart/2005/8/layout/hList3"/>
    <dgm:cxn modelId="{6F463D0B-0402-41E2-ADAE-5DE623718E9E}" srcId="{C9E9F739-FCFC-42B5-AF8D-3AFFF52D5F60}" destId="{2581BDF5-A09D-4936-9D87-155D8866D39E}" srcOrd="1" destOrd="0" parTransId="{2637A786-3E42-4B3F-93BF-362BDA9AD389}" sibTransId="{78A3BD07-9320-44B1-8B98-48FE6518217E}"/>
    <dgm:cxn modelId="{870FA916-2212-449F-921A-3197EE55B617}" srcId="{C9E9F739-FCFC-42B5-AF8D-3AFFF52D5F60}" destId="{E150F7A2-7D10-4269-A7F8-279A442A0531}" srcOrd="2" destOrd="0" parTransId="{362BBE5C-65C1-4577-B820-361BD74520F6}" sibTransId="{7F38B8CA-40F9-4DBD-80BA-6A54D86E18C9}"/>
    <dgm:cxn modelId="{E6B8BF18-8441-40EC-B3F8-B110402BC368}" type="presOf" srcId="{831BE3E5-AE7F-4FCC-B13B-04CC7DB90CAC}" destId="{F09A0785-6CBB-4EF1-A474-9D1E28A863E4}" srcOrd="0" destOrd="0" presId="urn:microsoft.com/office/officeart/2005/8/layout/hList3"/>
    <dgm:cxn modelId="{67AF242F-8F65-4B24-A1FA-DAD478D3779F}" srcId="{1A03903D-9BC6-4F79-9DC6-FFC03AE1BB31}" destId="{C9E9F739-FCFC-42B5-AF8D-3AFFF52D5F60}" srcOrd="0" destOrd="0" parTransId="{F36BCA97-F8DA-4602-8D1F-E6580F2BCD79}" sibTransId="{BBBB046E-76A9-4D0C-A752-6543A49D0E2A}"/>
    <dgm:cxn modelId="{949B4086-A18D-4274-A19E-D36B033EB3B2}" type="presOf" srcId="{2581BDF5-A09D-4936-9D87-155D8866D39E}" destId="{D065BFE1-48FA-4DEE-A84B-63AF2D5A4151}" srcOrd="0" destOrd="0" presId="urn:microsoft.com/office/officeart/2005/8/layout/hList3"/>
    <dgm:cxn modelId="{8C6B67B9-36FA-4BD7-A5B1-1A452CEE6FB1}" type="presOf" srcId="{E150F7A2-7D10-4269-A7F8-279A442A0531}" destId="{42A22802-BE07-4354-8BCF-CA6A95B78D8E}" srcOrd="0" destOrd="0" presId="urn:microsoft.com/office/officeart/2005/8/layout/hList3"/>
    <dgm:cxn modelId="{D89751C2-2E5F-4FBC-8766-93ADEA030F01}" srcId="{C9E9F739-FCFC-42B5-AF8D-3AFFF52D5F60}" destId="{831BE3E5-AE7F-4FCC-B13B-04CC7DB90CAC}" srcOrd="0" destOrd="0" parTransId="{7EE1844E-4440-45BE-8B34-86B8D3600D5A}" sibTransId="{F4996DDC-5FB6-46BF-A7D0-E09560B4C1AA}"/>
    <dgm:cxn modelId="{626EF6EB-AFF0-44B0-B183-990734228F1A}" type="presOf" srcId="{1A03903D-9BC6-4F79-9DC6-FFC03AE1BB31}" destId="{B110FC81-275D-4555-BF78-F91DD35D2BD1}" srcOrd="0" destOrd="0" presId="urn:microsoft.com/office/officeart/2005/8/layout/hList3"/>
    <dgm:cxn modelId="{35137E6D-C640-49CA-8908-7D885E5483DC}" type="presParOf" srcId="{B110FC81-275D-4555-BF78-F91DD35D2BD1}" destId="{62BD3C90-5CC3-4313-9F0A-EB7FBC968472}" srcOrd="0" destOrd="0" presId="urn:microsoft.com/office/officeart/2005/8/layout/hList3"/>
    <dgm:cxn modelId="{690281C8-6712-45BD-BDD2-036ED2FB6278}" type="presParOf" srcId="{B110FC81-275D-4555-BF78-F91DD35D2BD1}" destId="{8C9B8BCF-F129-45D6-BE9B-721E98A74692}" srcOrd="1" destOrd="0" presId="urn:microsoft.com/office/officeart/2005/8/layout/hList3"/>
    <dgm:cxn modelId="{A444EF07-0A31-431F-BED0-36818730278E}" type="presParOf" srcId="{8C9B8BCF-F129-45D6-BE9B-721E98A74692}" destId="{F09A0785-6CBB-4EF1-A474-9D1E28A863E4}" srcOrd="0" destOrd="0" presId="urn:microsoft.com/office/officeart/2005/8/layout/hList3"/>
    <dgm:cxn modelId="{5901983E-7915-46EA-A54B-006F0BBE56A3}" type="presParOf" srcId="{8C9B8BCF-F129-45D6-BE9B-721E98A74692}" destId="{D065BFE1-48FA-4DEE-A84B-63AF2D5A4151}" srcOrd="1" destOrd="0" presId="urn:microsoft.com/office/officeart/2005/8/layout/hList3"/>
    <dgm:cxn modelId="{C8F290E2-E004-491B-9515-940434C1A515}" type="presParOf" srcId="{8C9B8BCF-F129-45D6-BE9B-721E98A74692}" destId="{42A22802-BE07-4354-8BCF-CA6A95B78D8E}" srcOrd="2" destOrd="0" presId="urn:microsoft.com/office/officeart/2005/8/layout/hList3"/>
    <dgm:cxn modelId="{39D0C616-3EA0-431F-BD5B-8B1F590880D7}" type="presParOf" srcId="{B110FC81-275D-4555-BF78-F91DD35D2BD1}" destId="{E1EC1223-7053-4491-9E5B-E7FC23B393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D3C90-5CC3-4313-9F0A-EB7FBC968472}">
      <dsp:nvSpPr>
        <dsp:cNvPr id="0" name=""/>
        <dsp:cNvSpPr/>
      </dsp:nvSpPr>
      <dsp:spPr>
        <a:xfrm>
          <a:off x="0" y="0"/>
          <a:ext cx="10410092" cy="1472887"/>
        </a:xfrm>
        <a:prstGeom prst="rect">
          <a:avLst/>
        </a:prstGeom>
        <a:pattFill prst="pct10">
          <a:fgClr>
            <a:srgbClr val="0070C0"/>
          </a:fgClr>
          <a:bgClr>
            <a:srgbClr val="DDF0F9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400" kern="1200" dirty="0">
              <a:solidFill>
                <a:srgbClr val="B48900"/>
              </a:solidFill>
              <a:latin typeface="Century Gothic" panose="020B0502020202020204" pitchFamily="34" charset="0"/>
            </a:rPr>
            <a:t>ACTITUDES HACIA EL TRABAJO </a:t>
          </a:r>
        </a:p>
      </dsp:txBody>
      <dsp:txXfrm>
        <a:off x="0" y="0"/>
        <a:ext cx="10410092" cy="1472887"/>
      </dsp:txXfrm>
    </dsp:sp>
    <dsp:sp modelId="{F09A0785-6CBB-4EF1-A474-9D1E28A863E4}">
      <dsp:nvSpPr>
        <dsp:cNvPr id="0" name=""/>
        <dsp:cNvSpPr/>
      </dsp:nvSpPr>
      <dsp:spPr>
        <a:xfrm>
          <a:off x="5083" y="1472887"/>
          <a:ext cx="3466642" cy="30930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rgbClr val="D2A000"/>
              </a:solidFill>
              <a:latin typeface="Script MT Bold" panose="03040602040607080904" pitchFamily="66" charset="0"/>
            </a:rPr>
            <a:t>Satisfacción Laboral</a:t>
          </a:r>
          <a:r>
            <a:rPr lang="es-MX" sz="2500" kern="1200" dirty="0">
              <a:solidFill>
                <a:srgbClr val="D2A000"/>
              </a:solidFill>
            </a:rPr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Sentimiento positivo respecto a un puesto de trabajo por sus características.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 dirty="0"/>
        </a:p>
      </dsp:txBody>
      <dsp:txXfrm>
        <a:off x="5083" y="1472887"/>
        <a:ext cx="3466642" cy="3093063"/>
      </dsp:txXfrm>
    </dsp:sp>
    <dsp:sp modelId="{D065BFE1-48FA-4DEE-A84B-63AF2D5A4151}">
      <dsp:nvSpPr>
        <dsp:cNvPr id="0" name=""/>
        <dsp:cNvSpPr/>
      </dsp:nvSpPr>
      <dsp:spPr>
        <a:xfrm>
          <a:off x="3471725" y="1472887"/>
          <a:ext cx="3466642" cy="30930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rgbClr val="D2A000"/>
              </a:solidFill>
              <a:latin typeface="Script MT Bold" panose="03040602040607080904" pitchFamily="66" charset="0"/>
            </a:rPr>
            <a:t>Involucramiento En El Trabajo: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Grado de identificación psicológica con el puesto de trabajo y considera su desempeño importante a para la valía personal. </a:t>
          </a:r>
        </a:p>
      </dsp:txBody>
      <dsp:txXfrm>
        <a:off x="3471725" y="1472887"/>
        <a:ext cx="3466642" cy="3093063"/>
      </dsp:txXfrm>
    </dsp:sp>
    <dsp:sp modelId="{42A22802-BE07-4354-8BCF-CA6A95B78D8E}">
      <dsp:nvSpPr>
        <dsp:cNvPr id="0" name=""/>
        <dsp:cNvSpPr/>
      </dsp:nvSpPr>
      <dsp:spPr>
        <a:xfrm>
          <a:off x="6938367" y="1472887"/>
          <a:ext cx="3466642" cy="309306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rgbClr val="D2A000"/>
              </a:solidFill>
              <a:latin typeface="Script MT Bold" panose="03040602040607080904" pitchFamily="66" charset="0"/>
            </a:rPr>
            <a:t>Compromiso Laboral: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Grado de identificación con una organización y sus metas, por lo tanto se desea ser miembro de esta. </a:t>
          </a:r>
        </a:p>
      </dsp:txBody>
      <dsp:txXfrm>
        <a:off x="6938367" y="1472887"/>
        <a:ext cx="3466642" cy="3093063"/>
      </dsp:txXfrm>
    </dsp:sp>
    <dsp:sp modelId="{E1EC1223-7053-4491-9E5B-E7FC23B393F7}">
      <dsp:nvSpPr>
        <dsp:cNvPr id="0" name=""/>
        <dsp:cNvSpPr/>
      </dsp:nvSpPr>
      <dsp:spPr>
        <a:xfrm>
          <a:off x="0" y="4565951"/>
          <a:ext cx="10410092" cy="343673"/>
        </a:xfrm>
        <a:prstGeom prst="rect">
          <a:avLst/>
        </a:prstGeom>
        <a:pattFill prst="lgConfetti">
          <a:fgClr>
            <a:schemeClr val="accent1"/>
          </a:fgClr>
          <a:bgClr>
            <a:srgbClr val="FAC3DE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65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1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8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378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5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96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435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98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12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9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10000"/>
              </a:srgbClr>
            </a:gs>
            <a:gs pos="54000">
              <a:srgbClr val="FF99CC">
                <a:alpha val="36000"/>
              </a:srgbClr>
            </a:gs>
            <a:gs pos="83000">
              <a:srgbClr val="FF99CC">
                <a:alpha val="68000"/>
              </a:srgbClr>
            </a:gs>
            <a:gs pos="100000">
              <a:srgbClr val="FF99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6E1ACC1-6B0F-40F3-A9F2-44B806CDEAB1}" type="datetimeFigureOut">
              <a:rPr lang="es-MX" smtClean="0"/>
              <a:t>18/10/2020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14375FA-F0F6-4F54-A6E7-CAF3663B3A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81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C3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DFBF-6102-437E-B8CA-BD26E135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876" y="399608"/>
            <a:ext cx="10782300" cy="3352800"/>
          </a:xfrm>
        </p:spPr>
        <p:txBody>
          <a:bodyPr>
            <a:normAutofit/>
          </a:bodyPr>
          <a:lstStyle/>
          <a:p>
            <a:pPr algn="ctr"/>
            <a:r>
              <a:rPr lang="es-MX" sz="7200" i="1" dirty="0">
                <a:solidFill>
                  <a:srgbClr val="FAC3DE"/>
                </a:solidFill>
                <a:latin typeface="Lucida Handwriting" panose="03010101010101010101" pitchFamily="66" charset="0"/>
              </a:rPr>
              <a:t>Las actitudes y la satisfacción en el trabajo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F29368-705A-4FF0-914E-29ECAFCE6D9F}"/>
              </a:ext>
            </a:extLst>
          </p:cNvPr>
          <p:cNvSpPr/>
          <p:nvPr/>
        </p:nvSpPr>
        <p:spPr>
          <a:xfrm>
            <a:off x="171645" y="3936816"/>
            <a:ext cx="11646017" cy="2880050"/>
          </a:xfrm>
          <a:prstGeom prst="rect">
            <a:avLst/>
          </a:prstGeom>
          <a:gradFill flip="none" rotWithShape="1">
            <a:gsLst>
              <a:gs pos="0">
                <a:srgbClr val="FAC3DE">
                  <a:shade val="30000"/>
                  <a:satMod val="115000"/>
                </a:srgbClr>
              </a:gs>
              <a:gs pos="50000">
                <a:srgbClr val="FAC3DE">
                  <a:shade val="67500"/>
                  <a:satMod val="115000"/>
                </a:srgbClr>
              </a:gs>
              <a:gs pos="100000">
                <a:srgbClr val="FAC3D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0" name="Picture 8" descr="Resultado de imagen para SATISFACCION LABORAL PNG">
            <a:extLst>
              <a:ext uri="{FF2B5EF4-FFF2-40B4-BE49-F238E27FC236}">
                <a16:creationId xmlns:a16="http://schemas.microsoft.com/office/drawing/2014/main" id="{704D6637-3C2E-45B1-B36E-4E6BF5AC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4156439"/>
            <a:ext cx="2507148" cy="25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ultado de imagen para ACTITUD PNG">
            <a:extLst>
              <a:ext uri="{FF2B5EF4-FFF2-40B4-BE49-F238E27FC236}">
                <a16:creationId xmlns:a16="http://schemas.microsoft.com/office/drawing/2014/main" id="{24DF71F7-5EA9-434B-9DB8-AADDAAD9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50" y="4501990"/>
            <a:ext cx="1749702" cy="17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ACTITUD PNG">
            <a:extLst>
              <a:ext uri="{FF2B5EF4-FFF2-40B4-BE49-F238E27FC236}">
                <a16:creationId xmlns:a16="http://schemas.microsoft.com/office/drawing/2014/main" id="{C20A17CF-32D2-4D5E-85A6-E9BFBE4F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06" y="4758210"/>
            <a:ext cx="3352128" cy="1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Sesgos de la atribución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8154"/>
          </a:xfrm>
        </p:spPr>
        <p:txBody>
          <a:bodyPr/>
          <a:lstStyle/>
          <a:p>
            <a:r>
              <a:rPr lang="es-MX" b="1" dirty="0"/>
              <a:t>Positivismo general o principio de </a:t>
            </a:r>
            <a:r>
              <a:rPr lang="es-MX" b="1" dirty="0" err="1"/>
              <a:t>Pollyana</a:t>
            </a:r>
            <a:r>
              <a:rPr lang="es-MX" b="1" dirty="0"/>
              <a:t>: </a:t>
            </a:r>
            <a:r>
              <a:rPr lang="es-MX" dirty="0"/>
              <a:t>La mayoría de las personas tienden a evaluar de forma positiva a los demás.</a:t>
            </a:r>
          </a:p>
          <a:p>
            <a:r>
              <a:rPr lang="es-MX" b="1" dirty="0"/>
              <a:t>Desviación egoísta: </a:t>
            </a:r>
            <a:r>
              <a:rPr lang="es-MX" dirty="0"/>
              <a:t>Tendencia a ser positivos y a tomar el crédito por un trabajo exitoso pero no por uno malo.</a:t>
            </a:r>
          </a:p>
          <a:p>
            <a:pPr marL="0" indent="0" algn="ctr">
              <a:buNone/>
            </a:pPr>
            <a:r>
              <a:rPr lang="es-MX" dirty="0"/>
              <a:t>ACTITUDES	</a:t>
            </a:r>
          </a:p>
          <a:p>
            <a:pPr marL="0" indent="0">
              <a:buNone/>
            </a:pPr>
            <a:r>
              <a:rPr lang="es-MX" dirty="0"/>
              <a:t>Sentimiento positivo o negativo, estado mental de disposición que se aprende y organiza a través de la experiencia.</a:t>
            </a:r>
          </a:p>
          <a:p>
            <a:pPr marL="0" indent="0">
              <a:buNone/>
            </a:pPr>
            <a:r>
              <a:rPr lang="es-MX" dirty="0"/>
              <a:t>Determinan el comportamiento, están vinculadas con la percepción</a:t>
            </a:r>
            <a:r>
              <a:rPr lang="es-MX" u="sng" dirty="0"/>
              <a:t>, personalidad y la motivación.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843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1. </a:t>
            </a:r>
            <a:r>
              <a:rPr lang="es-MX" b="1" dirty="0"/>
              <a:t>Afecto: </a:t>
            </a:r>
            <a:r>
              <a:rPr lang="es-MX" dirty="0"/>
              <a:t>componente emocional que se aprende de los padres.</a:t>
            </a:r>
          </a:p>
          <a:p>
            <a:pPr marL="0" indent="0">
              <a:buNone/>
            </a:pPr>
            <a:r>
              <a:rPr lang="es-MX" dirty="0"/>
              <a:t>2. </a:t>
            </a:r>
            <a:r>
              <a:rPr lang="es-MX" b="1" dirty="0"/>
              <a:t>Cognición: </a:t>
            </a:r>
            <a:r>
              <a:rPr lang="es-MX" dirty="0"/>
              <a:t>componente cognitivo que consta de percepciones, opiniones y creencias.</a:t>
            </a:r>
          </a:p>
          <a:p>
            <a:pPr marL="0" indent="0">
              <a:buNone/>
            </a:pPr>
            <a:r>
              <a:rPr lang="es-MX" dirty="0"/>
              <a:t>3. </a:t>
            </a:r>
            <a:r>
              <a:rPr lang="es-MX" b="1" dirty="0"/>
              <a:t>Comportamiento: </a:t>
            </a:r>
            <a:r>
              <a:rPr lang="es-MX" dirty="0"/>
              <a:t>intención que tiene una persona de actuar hacia algo en cierta forma.</a:t>
            </a:r>
          </a:p>
          <a:p>
            <a:pPr marL="0" indent="0">
              <a:buNone/>
            </a:pPr>
            <a:r>
              <a:rPr lang="es-MX" dirty="0"/>
              <a:t> -Fuentes: familia, compañeros, sociedad, experiencias laborales anteriores.</a:t>
            </a:r>
          </a:p>
          <a:p>
            <a:pPr>
              <a:buFontTx/>
              <a:buChar char="-"/>
            </a:pPr>
            <a:r>
              <a:rPr lang="es-MX" dirty="0"/>
              <a:t>Influyen: idiomas, cultura, costumbres.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896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/>
              <a:t>Satisfacción laboral: </a:t>
            </a:r>
            <a:r>
              <a:rPr lang="es-MX" dirty="0"/>
              <a:t> Actitud que los individuos tienen acerca de sus empleos.</a:t>
            </a:r>
          </a:p>
          <a:p>
            <a:pPr marL="0" indent="0">
              <a:buNone/>
            </a:pPr>
            <a:r>
              <a:rPr lang="es-MX" dirty="0"/>
              <a:t>Dimensiones:</a:t>
            </a:r>
          </a:p>
          <a:p>
            <a:pPr marL="514350" indent="-514350">
              <a:buAutoNum type="arabicPeriod"/>
            </a:pPr>
            <a:r>
              <a:rPr lang="es-MX" dirty="0"/>
              <a:t>Pago: cantidad recibida y la equidad de la retribución percibida.</a:t>
            </a:r>
          </a:p>
          <a:p>
            <a:pPr marL="514350" indent="-514350">
              <a:buAutoNum type="arabicPeriod"/>
            </a:pPr>
            <a:r>
              <a:rPr lang="es-MX" dirty="0"/>
              <a:t>Puesto: grado en que las tareas laborales son consideradas interesantes y proporciona utilidades para aprender.</a:t>
            </a:r>
          </a:p>
          <a:p>
            <a:pPr marL="0" indent="0">
              <a:buNone/>
            </a:pPr>
            <a:r>
              <a:rPr lang="es-MX" dirty="0"/>
              <a:t>3.</a:t>
            </a:r>
          </a:p>
          <a:p>
            <a:pPr marL="0" indent="0">
              <a:buNone/>
            </a:pPr>
            <a:r>
              <a:rPr lang="es-MX" dirty="0"/>
              <a:t>4. </a:t>
            </a:r>
          </a:p>
          <a:p>
            <a:pPr marL="0" indent="0">
              <a:buNone/>
            </a:pPr>
            <a:r>
              <a:rPr lang="es-MX" dirty="0"/>
              <a:t>5.  Compañeros de trabajo: grado en que éstos son amigables, competentes y cooperativos.</a:t>
            </a:r>
          </a:p>
        </p:txBody>
      </p:sp>
    </p:spTree>
    <p:extLst>
      <p:ext uri="{BB962C8B-B14F-4D97-AF65-F5344CB8AC3E}">
        <p14:creationId xmlns:p14="http://schemas.microsoft.com/office/powerpoint/2010/main" val="139739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Satisfacción y desempeño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Tres puntos de vista:</a:t>
            </a:r>
          </a:p>
          <a:p>
            <a:pPr marL="514350" indent="-514350">
              <a:buAutoNum type="arabicPeriod"/>
            </a:pPr>
            <a:r>
              <a:rPr lang="es-MX" dirty="0"/>
              <a:t>La satisfacción ocasiona el desempeño.</a:t>
            </a:r>
          </a:p>
          <a:p>
            <a:pPr marL="514350" indent="-514350">
              <a:buAutoNum type="arabicPeriod"/>
            </a:pPr>
            <a:r>
              <a:rPr lang="es-MX" dirty="0"/>
              <a:t>El desempeño ocasiona la satisfacción.</a:t>
            </a:r>
          </a:p>
          <a:p>
            <a:pPr marL="514350" indent="-514350">
              <a:buAutoNum type="arabicPeriod"/>
            </a:pPr>
            <a:r>
              <a:rPr lang="es-MX" dirty="0"/>
              <a:t> Las recompensas intervienen pero no existe una </a:t>
            </a:r>
            <a:r>
              <a:rPr lang="es-MX"/>
              <a:t>relación interna. </a:t>
            </a:r>
          </a:p>
        </p:txBody>
      </p:sp>
    </p:spTree>
    <p:extLst>
      <p:ext uri="{BB962C8B-B14F-4D97-AF65-F5344CB8AC3E}">
        <p14:creationId xmlns:p14="http://schemas.microsoft.com/office/powerpoint/2010/main" val="419065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F135-CD08-4E82-8698-D967D32B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i="1" dirty="0"/>
              <a:t>Tres componentes principales de las actitudes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BF9B1F-FB3F-4CE8-BE3C-E3354C64AA7B}"/>
              </a:ext>
            </a:extLst>
          </p:cNvPr>
          <p:cNvSpPr/>
          <p:nvPr/>
        </p:nvSpPr>
        <p:spPr>
          <a:xfrm>
            <a:off x="1166191" y="1987826"/>
            <a:ext cx="2226366" cy="1709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Componente</a:t>
            </a:r>
          </a:p>
          <a:p>
            <a:pPr algn="ctr"/>
            <a:r>
              <a:rPr lang="es-MX" dirty="0"/>
              <a:t>cognitivo </a:t>
            </a:r>
          </a:p>
          <a:p>
            <a:pPr algn="ctr"/>
            <a:r>
              <a:rPr lang="es-MX" dirty="0"/>
              <a:t>(EVALUACION)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263B657-8C47-4E88-87A5-BEAE348E6132}"/>
              </a:ext>
            </a:extLst>
          </p:cNvPr>
          <p:cNvSpPr/>
          <p:nvPr/>
        </p:nvSpPr>
        <p:spPr>
          <a:xfrm>
            <a:off x="4827104" y="3124916"/>
            <a:ext cx="2355574" cy="1760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Componente afectivo</a:t>
            </a:r>
          </a:p>
          <a:p>
            <a:pPr algn="ctr"/>
            <a:r>
              <a:rPr lang="es-MX" dirty="0"/>
              <a:t>(SENTIMIENTO)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C8223DC-AC22-4708-A55F-356DC8A41A8C}"/>
              </a:ext>
            </a:extLst>
          </p:cNvPr>
          <p:cNvSpPr/>
          <p:nvPr/>
        </p:nvSpPr>
        <p:spPr>
          <a:xfrm>
            <a:off x="8488017" y="1825626"/>
            <a:ext cx="2537792" cy="187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Componente del comportamiento</a:t>
            </a:r>
          </a:p>
          <a:p>
            <a:pPr algn="ctr"/>
            <a:r>
              <a:rPr lang="es-MX" dirty="0"/>
              <a:t>(ACCION)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81E89C-1BB7-44CF-8F30-8482DB14C0AB}"/>
              </a:ext>
            </a:extLst>
          </p:cNvPr>
          <p:cNvSpPr txBox="1"/>
          <p:nvPr/>
        </p:nvSpPr>
        <p:spPr>
          <a:xfrm>
            <a:off x="1166191" y="3962400"/>
            <a:ext cx="197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Descripción de la creencia de como son las cosas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88CBC6-95CB-432A-B1EE-2E2313FC0324}"/>
              </a:ext>
            </a:extLst>
          </p:cNvPr>
          <p:cNvSpPr txBox="1"/>
          <p:nvPr/>
        </p:nvSpPr>
        <p:spPr>
          <a:xfrm>
            <a:off x="5088835" y="5406887"/>
            <a:ext cx="209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 el segmento emocional o sentimental de una actitud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74F6AD-4C18-4142-8005-EB3C32D217E3}"/>
              </a:ext>
            </a:extLst>
          </p:cNvPr>
          <p:cNvSpPr txBox="1"/>
          <p:nvPr/>
        </p:nvSpPr>
        <p:spPr>
          <a:xfrm>
            <a:off x="9117496" y="4121426"/>
            <a:ext cx="177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Intención de comportarse de cierta manera hacia alguien </a:t>
            </a:r>
          </a:p>
        </p:txBody>
      </p:sp>
    </p:spTree>
    <p:extLst>
      <p:ext uri="{BB962C8B-B14F-4D97-AF65-F5344CB8AC3E}">
        <p14:creationId xmlns:p14="http://schemas.microsoft.com/office/powerpoint/2010/main" val="228709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paint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/>
          <a:stretch/>
        </p:blipFill>
        <p:spPr bwMode="auto">
          <a:xfrm>
            <a:off x="-14069" y="0"/>
            <a:ext cx="1004902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7373" y="467365"/>
            <a:ext cx="2912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Script MT Bold" panose="03040602040607080904" pitchFamily="66" charset="0"/>
              </a:rPr>
              <a:t>León </a:t>
            </a:r>
            <a:r>
              <a:rPr lang="es-MX" sz="2800" b="1" dirty="0" err="1">
                <a:latin typeface="Script MT Bold" panose="03040602040607080904" pitchFamily="66" charset="0"/>
              </a:rPr>
              <a:t>Festinguer</a:t>
            </a:r>
            <a:r>
              <a:rPr lang="es-MX" sz="2800" b="1" dirty="0">
                <a:latin typeface="Script MT Bold" panose="03040602040607080904" pitchFamily="66" charset="0"/>
              </a:rPr>
              <a:t> </a:t>
            </a:r>
            <a:r>
              <a:rPr lang="es-MX" sz="2800" dirty="0">
                <a:latin typeface="Script MT Bold" panose="03040602040607080904" pitchFamily="66" charset="0"/>
              </a:rPr>
              <a:t>= </a:t>
            </a:r>
            <a:r>
              <a:rPr lang="es-MX" sz="2000" dirty="0">
                <a:latin typeface="Century Gothic" panose="020B0502020202020204" pitchFamily="34" charset="0"/>
              </a:rPr>
              <a:t>“Las actitudes siguen al comportamiento”.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003322" y="597612"/>
            <a:ext cx="3188677" cy="1025306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3673449" y="386990"/>
            <a:ext cx="4869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Script MT Bold" panose="03040602040607080904" pitchFamily="66" charset="0"/>
              </a:rPr>
              <a:t>Disonancia cognitiva </a:t>
            </a:r>
            <a:r>
              <a:rPr lang="es-MX" sz="2800" dirty="0">
                <a:latin typeface="Script MT Bold" panose="03040602040607080904" pitchFamily="66" charset="0"/>
              </a:rPr>
              <a:t>= </a:t>
            </a:r>
            <a:r>
              <a:rPr lang="es-MX" sz="2000" dirty="0">
                <a:latin typeface="Century Gothic" panose="020B0502020202020204" pitchFamily="34" charset="0"/>
              </a:rPr>
              <a:t>Incompatibilidad que un individuo percibe entre el comportamiento y las actitudes</a:t>
            </a:r>
            <a:r>
              <a:rPr lang="es-MX" sz="19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31120" y="597612"/>
            <a:ext cx="306088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Cualquier inconsistencia es incomoda y se busca reducir.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938955" y="2653046"/>
            <a:ext cx="8253046" cy="10936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069725" y="2653047"/>
            <a:ext cx="8122274" cy="1015663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Las personas buscan una consistencia entre sus actitudes y su comportamiento por lo tanto cambian uno de estos o bien racionalizan para evitar la discrepancia.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4049735"/>
            <a:ext cx="5978769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i="1" dirty="0">
                <a:latin typeface="Century Gothic" panose="020B0502020202020204" pitchFamily="34" charset="0"/>
              </a:rPr>
              <a:t>El querer reducir la disonancia depende de factores moderadores: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3793" y="4958702"/>
            <a:ext cx="9209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entury Gothic" panose="020B0502020202020204" pitchFamily="34" charset="0"/>
              </a:rPr>
              <a:t>Como la </a:t>
            </a:r>
            <a:r>
              <a:rPr lang="es-MX" sz="2400" b="1" dirty="0">
                <a:solidFill>
                  <a:srgbClr val="C69700"/>
                </a:solidFill>
                <a:latin typeface="Century Gothic" panose="020B0502020202020204" pitchFamily="34" charset="0"/>
              </a:rPr>
              <a:t>importancia</a:t>
            </a:r>
            <a:r>
              <a:rPr lang="es-MX" sz="2400" dirty="0">
                <a:latin typeface="Century Gothic" panose="020B0502020202020204" pitchFamily="34" charset="0"/>
              </a:rPr>
              <a:t> de lo que lo genera, la </a:t>
            </a:r>
            <a:r>
              <a:rPr lang="es-MX" sz="2400" b="1" dirty="0">
                <a:solidFill>
                  <a:srgbClr val="C69700"/>
                </a:solidFill>
                <a:latin typeface="Century Gothic" panose="020B0502020202020204" pitchFamily="34" charset="0"/>
              </a:rPr>
              <a:t>influencia que el individuo tiene sobre los elementos </a:t>
            </a:r>
            <a:r>
              <a:rPr lang="es-MX" sz="2400" dirty="0">
                <a:latin typeface="Century Gothic" panose="020B0502020202020204" pitchFamily="34" charset="0"/>
              </a:rPr>
              <a:t>o las </a:t>
            </a:r>
            <a:r>
              <a:rPr lang="es-MX" sz="2400" b="1" dirty="0">
                <a:solidFill>
                  <a:srgbClr val="C69700"/>
                </a:solidFill>
                <a:latin typeface="Century Gothic" panose="020B0502020202020204" pitchFamily="34" charset="0"/>
              </a:rPr>
              <a:t>recompensas</a:t>
            </a:r>
            <a:r>
              <a:rPr lang="es-MX" sz="2400" dirty="0">
                <a:latin typeface="Century Gothic" panose="020B0502020202020204" pitchFamily="34" charset="0"/>
              </a:rPr>
              <a:t> involucradas. </a:t>
            </a:r>
          </a:p>
        </p:txBody>
      </p:sp>
      <p:pic>
        <p:nvPicPr>
          <p:cNvPr id="1026" name="Picture 2" descr="Resultado de imagen para flech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70" y="798491"/>
            <a:ext cx="726249" cy="6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eon festin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6" y="1734631"/>
            <a:ext cx="2195700" cy="172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persona feliz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80" y="4049735"/>
            <a:ext cx="2054811" cy="32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3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Resultado de imagen para watercolo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64" y="3125510"/>
            <a:ext cx="4755476" cy="24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70455" y="402313"/>
            <a:ext cx="2614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Script MT Bold" panose="03040602040607080904" pitchFamily="66" charset="0"/>
              </a:rPr>
              <a:t>Variables Moderadoras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06838" y="97722"/>
            <a:ext cx="5754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Importancia de la actitud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Su congruencia con el comportamiento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Su accesibilidad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Presión social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Experimentar directamente la actitud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27535" y="2316274"/>
            <a:ext cx="10367296" cy="707886"/>
          </a:xfrm>
          <a:prstGeom prst="rect">
            <a:avLst/>
          </a:prstGeom>
          <a:solidFill>
            <a:srgbClr val="B48900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Las actitudes especificas tienden a predecir comportamientos específicos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Las actitudes generales tienden a predecir comportamientos generales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3295754"/>
            <a:ext cx="12192000" cy="400110"/>
          </a:xfrm>
          <a:prstGeom prst="rect">
            <a:avLst/>
          </a:prstGeom>
          <a:solidFill>
            <a:srgbClr val="B48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Ante presiones sociales fuertes existen discrepancias entre las actitudes y el comportamiento.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94054" y="4015587"/>
            <a:ext cx="4034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Script MT Bold" panose="03040602040607080904" pitchFamily="66" charset="0"/>
              </a:rPr>
              <a:t>Principales actitudes hacia el trabajo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229076" y="5092805"/>
            <a:ext cx="4055212" cy="1600438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Satisfacción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Involucramiento en el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Compromiso organizacional  </a:t>
            </a:r>
          </a:p>
          <a:p>
            <a:endParaRPr lang="es-MX" dirty="0"/>
          </a:p>
        </p:txBody>
      </p:sp>
      <p:pic>
        <p:nvPicPr>
          <p:cNvPr id="2050" name="Picture 2" descr="Resultado de imagen para llave cuadro sinoptic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57" y="306954"/>
            <a:ext cx="3089646" cy="11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trabajador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0" y="97723"/>
            <a:ext cx="3447533" cy="22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trabajador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4173259"/>
            <a:ext cx="3570208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trabajador 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3" y="3927162"/>
            <a:ext cx="2055351" cy="20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trabajador feliz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7"/>
          <a:stretch/>
        </p:blipFill>
        <p:spPr bwMode="auto">
          <a:xfrm>
            <a:off x="7258775" y="3255459"/>
            <a:ext cx="5391443" cy="36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57928130"/>
              </p:ext>
            </p:extLst>
          </p:nvPr>
        </p:nvGraphicFramePr>
        <p:xfrm>
          <a:off x="1041009" y="0"/>
          <a:ext cx="10410093" cy="490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22762" y="4909625"/>
            <a:ext cx="3446585" cy="1292662"/>
          </a:xfrm>
          <a:prstGeom prst="rect">
            <a:avLst/>
          </a:prstGeom>
          <a:solidFill>
            <a:srgbClr val="215E6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>
                <a:solidFill>
                  <a:srgbClr val="B48900"/>
                </a:solidFill>
                <a:latin typeface="Script MT Bold" panose="03040602040607080904" pitchFamily="66" charset="0"/>
              </a:rPr>
              <a:t>Facultación</a:t>
            </a:r>
            <a:r>
              <a:rPr lang="es-MX" sz="2400" dirty="0">
                <a:solidFill>
                  <a:srgbClr val="B48900"/>
                </a:solidFill>
                <a:latin typeface="Script MT Bold" panose="03040602040607080904" pitchFamily="66" charset="0"/>
              </a:rPr>
              <a:t> </a:t>
            </a:r>
            <a:r>
              <a:rPr lang="es-MX" sz="2400" dirty="0" err="1">
                <a:solidFill>
                  <a:srgbClr val="B48900"/>
                </a:solidFill>
                <a:latin typeface="Script MT Bold" panose="03040602040607080904" pitchFamily="66" charset="0"/>
              </a:rPr>
              <a:t>Psicologica</a:t>
            </a:r>
            <a:r>
              <a:rPr lang="es-MX" dirty="0"/>
              <a:t>: </a:t>
            </a:r>
            <a:r>
              <a:rPr lang="es-MX" dirty="0">
                <a:latin typeface="Century Gothic" panose="020B0502020202020204" pitchFamily="34" charset="0"/>
              </a:rPr>
              <a:t>Grado en que un individuo cree influir en su entorno laboral. </a:t>
            </a:r>
          </a:p>
        </p:txBody>
      </p:sp>
      <p:pic>
        <p:nvPicPr>
          <p:cNvPr id="3074" name="Picture 2" descr="Resultado de imagen para working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54" y="4990071"/>
            <a:ext cx="3782267" cy="18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trabajando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7" y="5315228"/>
            <a:ext cx="4239961" cy="15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2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happ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944409"/>
            <a:ext cx="1696577" cy="16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eople watercolo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18" y="3012974"/>
            <a:ext cx="4101982" cy="30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watercolor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9"/>
          <a:stretch/>
        </p:blipFill>
        <p:spPr bwMode="auto">
          <a:xfrm>
            <a:off x="4177600" y="2827614"/>
            <a:ext cx="9280799" cy="41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121803"/>
            <a:ext cx="4951827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4400" i="1" dirty="0">
                <a:solidFill>
                  <a:srgbClr val="B48900"/>
                </a:solidFill>
                <a:latin typeface="Script MT Bold" panose="03040602040607080904" pitchFamily="66" charset="0"/>
              </a:rPr>
              <a:t>Satisfacción laboral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901579"/>
            <a:ext cx="12192000" cy="156966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B48900"/>
                </a:solidFill>
                <a:latin typeface="Century Gothic" panose="020B0502020202020204" pitchFamily="34" charset="0"/>
              </a:rPr>
              <a:t>Se debe a diversos factores como: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br>
              <a:rPr lang="es-MX" sz="2400" dirty="0">
                <a:latin typeface="Century Gothic" panose="020B0502020202020204" pitchFamily="34" charset="0"/>
              </a:rPr>
            </a:br>
            <a:r>
              <a:rPr lang="es-MX" sz="2400" dirty="0">
                <a:latin typeface="Century Gothic" panose="020B0502020202020204" pitchFamily="34" charset="0"/>
              </a:rPr>
              <a:t>El gusto por la actividad, el contexto social del lugar de trabajo, la interdependencia, el apoyo social, la interacción con colegas fuera del trabajo y autoevaluaciones esenciales positivas.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3442711"/>
            <a:ext cx="3259015" cy="1631216"/>
          </a:xfrm>
          <a:prstGeom prst="rect">
            <a:avLst/>
          </a:prstGeom>
          <a:solidFill>
            <a:srgbClr val="00B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Para la gente pobre o que vive en países en desarrollo el salario se relaciona con la satisfacción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96000" y="5214592"/>
            <a:ext cx="6005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entury" panose="02040604050505020304" pitchFamily="18" charset="0"/>
              </a:rPr>
              <a:t>El dinero motiva a las persona pero lo que nos motiva no necesariamente nos hace felices. 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58" y="4919979"/>
            <a:ext cx="1752802" cy="17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mone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5053"/>
            <a:ext cx="2055244" cy="20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47" y="2405906"/>
            <a:ext cx="44291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2"/>
          <a:stretch/>
        </p:blipFill>
        <p:spPr bwMode="auto">
          <a:xfrm rot="10800000">
            <a:off x="9761490" y="0"/>
            <a:ext cx="2508959" cy="16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9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Satisfacción laboral y desempeño en el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Trabajadores felices = más productivos.</a:t>
            </a:r>
          </a:p>
          <a:p>
            <a:r>
              <a:rPr lang="es-MX" dirty="0"/>
              <a:t>Empleados satisfechos tienden:</a:t>
            </a:r>
          </a:p>
          <a:p>
            <a:pPr>
              <a:buFontTx/>
              <a:buChar char="-"/>
            </a:pPr>
            <a:r>
              <a:rPr lang="es-MX" dirty="0"/>
              <a:t>A ser más eficaces.</a:t>
            </a:r>
          </a:p>
          <a:p>
            <a:pPr>
              <a:buFontTx/>
              <a:buChar char="-"/>
            </a:pPr>
            <a:r>
              <a:rPr lang="es-MX" dirty="0"/>
              <a:t>A hablar de manera positiva de la organización.</a:t>
            </a:r>
          </a:p>
          <a:p>
            <a:pPr>
              <a:buFontTx/>
              <a:buChar char="-"/>
            </a:pPr>
            <a:r>
              <a:rPr lang="es-MX" dirty="0"/>
              <a:t>A ayudar a otros.</a:t>
            </a:r>
          </a:p>
          <a:p>
            <a:pPr>
              <a:buFontTx/>
              <a:buChar char="-"/>
            </a:pPr>
            <a:r>
              <a:rPr lang="es-MX" dirty="0"/>
              <a:t>A ir más allá de las expectativas de su puesto.</a:t>
            </a:r>
          </a:p>
          <a:p>
            <a:pPr>
              <a:buFontTx/>
              <a:buChar char="-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211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Satisfacción laboral y…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Ausentismo:</a:t>
            </a:r>
          </a:p>
          <a:p>
            <a:pPr marL="0" indent="0">
              <a:buNone/>
            </a:pPr>
            <a:r>
              <a:rPr lang="es-MX" dirty="0"/>
              <a:t>-A gran número de puestos de trabajo, los trabajadores insatisfechos tienden a faltar más.</a:t>
            </a:r>
          </a:p>
          <a:p>
            <a:endParaRPr lang="es-MX" dirty="0"/>
          </a:p>
          <a:p>
            <a:r>
              <a:rPr lang="es-MX" b="1" dirty="0"/>
              <a:t>Rotación de personal:</a:t>
            </a:r>
          </a:p>
          <a:p>
            <a:pPr marL="0" indent="0">
              <a:buNone/>
            </a:pPr>
            <a:r>
              <a:rPr lang="es-MX" dirty="0"/>
              <a:t>-También se ve afectada por la oferta de empleos alternativos</a:t>
            </a:r>
          </a:p>
          <a:p>
            <a:pPr marL="0" indent="0">
              <a:buNone/>
            </a:pPr>
            <a:r>
              <a:rPr lang="es-MX" dirty="0"/>
              <a:t>-Es probable que la insatisfacción laboral se convierta en rotación cuando el empleado tiene muchas oportunidades. Considerará que es fácil cambiar de trabajo.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298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Anomalías en el lugar de trabajo:</a:t>
            </a:r>
          </a:p>
          <a:p>
            <a:pPr marL="0" indent="0">
              <a:buNone/>
            </a:pPr>
            <a:r>
              <a:rPr lang="es-MX" dirty="0"/>
              <a:t>- Los trabajadores a quienes no les gusta su trabajo, se desquitan de varias maneras como los intentos de sindicalización, abuso de sustancias, hurtos, socialización indebida e impuntualidad.</a:t>
            </a:r>
          </a:p>
        </p:txBody>
      </p:sp>
    </p:spTree>
    <p:extLst>
      <p:ext uri="{BB962C8B-B14F-4D97-AF65-F5344CB8AC3E}">
        <p14:creationId xmlns:p14="http://schemas.microsoft.com/office/powerpoint/2010/main" val="152347858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133</TotalTime>
  <Words>701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Metropolitana</vt:lpstr>
      <vt:lpstr>Las actitudes y la satisfacción en el trabajo</vt:lpstr>
      <vt:lpstr>Tres componentes principales de las actitudes</vt:lpstr>
      <vt:lpstr>PowerPoint Presentation</vt:lpstr>
      <vt:lpstr>PowerPoint Presentation</vt:lpstr>
      <vt:lpstr>PowerPoint Presentation</vt:lpstr>
      <vt:lpstr>PowerPoint Presentation</vt:lpstr>
      <vt:lpstr>Satisfacción laboral y desempeño en el trabajo</vt:lpstr>
      <vt:lpstr>Satisfacción laboral y…</vt:lpstr>
      <vt:lpstr>PowerPoint Presentation</vt:lpstr>
      <vt:lpstr>Sesgos de la atribución</vt:lpstr>
      <vt:lpstr>PowerPoint Presentation</vt:lpstr>
      <vt:lpstr>PowerPoint Presentation</vt:lpstr>
      <vt:lpstr>Satisfacción y desempeño laboral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Josue Antonio Sarlat Chan</dc:creator>
  <cp:lastModifiedBy>Usuario de Windows</cp:lastModifiedBy>
  <cp:revision>25</cp:revision>
  <dcterms:created xsi:type="dcterms:W3CDTF">2018-06-06T02:06:29Z</dcterms:created>
  <dcterms:modified xsi:type="dcterms:W3CDTF">2020-10-19T06:52:48Z</dcterms:modified>
</cp:coreProperties>
</file>