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2"/>
  </p:sldMasterIdLst>
  <p:notesMasterIdLst>
    <p:notesMasterId r:id="rId32"/>
  </p:notesMasterIdLst>
  <p:sldIdLst>
    <p:sldId id="256" r:id="rId3"/>
    <p:sldId id="257" r:id="rId4"/>
    <p:sldId id="258" r:id="rId5"/>
    <p:sldId id="285" r:id="rId6"/>
    <p:sldId id="286" r:id="rId7"/>
    <p:sldId id="287" r:id="rId8"/>
    <p:sldId id="288" r:id="rId9"/>
    <p:sldId id="289" r:id="rId10"/>
    <p:sldId id="290" r:id="rId11"/>
    <p:sldId id="291" r:id="rId12"/>
    <p:sldId id="292" r:id="rId13"/>
    <p:sldId id="293" r:id="rId14"/>
    <p:sldId id="294" r:id="rId15"/>
    <p:sldId id="295" r:id="rId16"/>
    <p:sldId id="296" r:id="rId17"/>
    <p:sldId id="297" r:id="rId18"/>
    <p:sldId id="298" r:id="rId19"/>
    <p:sldId id="299" r:id="rId20"/>
    <p:sldId id="300" r:id="rId21"/>
    <p:sldId id="301" r:id="rId22"/>
    <p:sldId id="302" r:id="rId23"/>
    <p:sldId id="303" r:id="rId24"/>
    <p:sldId id="304" r:id="rId25"/>
    <p:sldId id="305" r:id="rId26"/>
    <p:sldId id="306" r:id="rId27"/>
    <p:sldId id="307" r:id="rId28"/>
    <p:sldId id="308" r:id="rId29"/>
    <p:sldId id="309" r:id="rId30"/>
    <p:sldId id="310" r:id="rId31"/>
  </p:sldIdLst>
  <p:sldSz cx="9144000" cy="6858000" type="screen4x3"/>
  <p:notesSz cx="6858000" cy="9144000"/>
  <p:defaultTextStyle>
    <a:defPPr>
      <a:defRPr lang="es-E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22C16"/>
    <a:srgbClr val="0C788E"/>
    <a:srgbClr val="006666"/>
    <a:srgbClr val="0099CC"/>
    <a:srgbClr val="FFFFCC"/>
    <a:srgbClr val="FFFF99"/>
    <a:srgbClr val="1C1C1C"/>
    <a:srgbClr val="CC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323" autoAdjust="0"/>
    <p:restoredTop sz="94652" autoAdjust="0"/>
  </p:normalViewPr>
  <p:slideViewPr>
    <p:cSldViewPr>
      <p:cViewPr varScale="1">
        <p:scale>
          <a:sx n="69" d="100"/>
          <a:sy n="69" d="100"/>
        </p:scale>
        <p:origin x="1344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presProps" Target="presProps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theme" Target="theme/theme1.xml"/><Relationship Id="rId8" Type="http://schemas.openxmlformats.org/officeDocument/2006/relationships/slide" Target="slides/slide6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>
            <a:extLst>
              <a:ext uri="{FF2B5EF4-FFF2-40B4-BE49-F238E27FC236}">
                <a16:creationId xmlns:a16="http://schemas.microsoft.com/office/drawing/2014/main" id="{BD9663CB-C8CF-44E3-ACA7-FCF726338C5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879A1215-D3C9-4BE5-A18A-0CAF875A233F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/>
            </a:lvl1pPr>
          </a:lstStyle>
          <a:p>
            <a:pPr>
              <a:defRPr/>
            </a:pPr>
            <a:fld id="{57C4C6D7-0C7C-495F-8025-2D12D6EFEF93}" type="datetimeFigureOut">
              <a:rPr lang="es-MX"/>
              <a:pPr>
                <a:defRPr/>
              </a:pPr>
              <a:t>15/09/2020</a:t>
            </a:fld>
            <a:endParaRPr lang="es-MX"/>
          </a:p>
        </p:txBody>
      </p:sp>
      <p:sp>
        <p:nvSpPr>
          <p:cNvPr id="4" name="Marcador de imagen de diapositiva 3">
            <a:extLst>
              <a:ext uri="{FF2B5EF4-FFF2-40B4-BE49-F238E27FC236}">
                <a16:creationId xmlns:a16="http://schemas.microsoft.com/office/drawing/2014/main" id="{88F388D3-D608-4FC7-946F-8700D3D6BB7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s-MX" noProof="0"/>
          </a:p>
        </p:txBody>
      </p:sp>
      <p:sp>
        <p:nvSpPr>
          <p:cNvPr id="5" name="Marcador de notas 4">
            <a:extLst>
              <a:ext uri="{FF2B5EF4-FFF2-40B4-BE49-F238E27FC236}">
                <a16:creationId xmlns:a16="http://schemas.microsoft.com/office/drawing/2014/main" id="{C3BC1E49-002F-49EC-909A-21804ED4474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noProof="0"/>
              <a:t>Editar el estilo de texto del patrón</a:t>
            </a:r>
          </a:p>
          <a:p>
            <a:pPr lvl="1"/>
            <a:r>
              <a:rPr lang="es-ES" noProof="0"/>
              <a:t>Segundo nivel</a:t>
            </a:r>
          </a:p>
          <a:p>
            <a:pPr lvl="2"/>
            <a:r>
              <a:rPr lang="es-ES" noProof="0"/>
              <a:t>Tercer nivel</a:t>
            </a:r>
          </a:p>
          <a:p>
            <a:pPr lvl="3"/>
            <a:r>
              <a:rPr lang="es-ES" noProof="0"/>
              <a:t>Cuarto nivel</a:t>
            </a:r>
          </a:p>
          <a:p>
            <a:pPr lvl="4"/>
            <a:r>
              <a:rPr lang="es-ES" noProof="0"/>
              <a:t>Quinto nivel</a:t>
            </a:r>
            <a:endParaRPr lang="es-MX" noProof="0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FDDC5AC9-A535-4BE8-AD5A-FE6B117B7DFF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A706EA3-0FFE-477D-A89B-0D7AD391826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9F4AD433-38FC-411D-9C24-3D47FB58C8AA}" type="slidenum">
              <a:rPr lang="es-MX" altLang="es-MX"/>
              <a:pPr/>
              <a:t>‹Nº›</a:t>
            </a:fld>
            <a:endParaRPr lang="es-MX" alt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Marcador de imagen de diapositiva 1">
            <a:extLst>
              <a:ext uri="{FF2B5EF4-FFF2-40B4-BE49-F238E27FC236}">
                <a16:creationId xmlns:a16="http://schemas.microsoft.com/office/drawing/2014/main" id="{792EDF2D-B63F-48A8-A274-D95667EFA6A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9699" name="Marcador de notas 2">
            <a:extLst>
              <a:ext uri="{FF2B5EF4-FFF2-40B4-BE49-F238E27FC236}">
                <a16:creationId xmlns:a16="http://schemas.microsoft.com/office/drawing/2014/main" id="{300D6C7A-5518-47CF-9534-0C1D0B024F0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MX" altLang="es-MX"/>
          </a:p>
        </p:txBody>
      </p:sp>
      <p:sp>
        <p:nvSpPr>
          <p:cNvPr id="29700" name="Marcador de número de diapositiva 3">
            <a:extLst>
              <a:ext uri="{FF2B5EF4-FFF2-40B4-BE49-F238E27FC236}">
                <a16:creationId xmlns:a16="http://schemas.microsoft.com/office/drawing/2014/main" id="{6CA46BAB-FA44-46C8-A793-6970BBA3C12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49A40376-7DD3-4BA9-BF0F-63E3C8ACA829}" type="slidenum">
              <a:rPr lang="es-MX" altLang="es-MX"/>
              <a:pPr/>
              <a:t>26</a:t>
            </a:fld>
            <a:endParaRPr lang="es-MX" altLang="es-MX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  <a:endParaRPr lang="es-MX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C173D0B-6223-42A4-90E0-89429361FFE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s-MX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EE272C8-583E-4961-ADE9-B02293802A5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s-MX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AC685A2-2076-4E85-AEB5-007631356A1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C42EEA5-684F-4DB4-9E0F-1333DB18561A}" type="slidenum">
              <a:rPr lang="es-ES" altLang="es-MX"/>
              <a:pPr/>
              <a:t>‹Nº›</a:t>
            </a:fld>
            <a:endParaRPr lang="es-ES" altLang="es-MX"/>
          </a:p>
        </p:txBody>
      </p:sp>
    </p:spTree>
    <p:extLst>
      <p:ext uri="{BB962C8B-B14F-4D97-AF65-F5344CB8AC3E}">
        <p14:creationId xmlns:p14="http://schemas.microsoft.com/office/powerpoint/2010/main" val="13417225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1A794B9-B122-4A83-91F8-ED6B72FD4AF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s-MX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B738389-F3F0-4E01-BE06-9043121CC80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s-MX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95EB706-4394-47B8-9B17-E8DCD68D87B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2508842-C7F6-4020-B785-CDB95B885723}" type="slidenum">
              <a:rPr lang="es-ES" altLang="es-MX"/>
              <a:pPr/>
              <a:t>‹Nº›</a:t>
            </a:fld>
            <a:endParaRPr lang="es-ES" altLang="es-MX"/>
          </a:p>
        </p:txBody>
      </p:sp>
    </p:spTree>
    <p:extLst>
      <p:ext uri="{BB962C8B-B14F-4D97-AF65-F5344CB8AC3E}">
        <p14:creationId xmlns:p14="http://schemas.microsoft.com/office/powerpoint/2010/main" val="40689783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0BF9C7F-E7DF-4B7D-BAB0-2DD33A69FF9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s-MX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9467279-7BFD-436A-AC8B-BCDBE251504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s-MX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2518B3C-49C6-4792-AC5B-4B7AF46B660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68CC8A0-E916-477C-BBF2-9754D0F0D064}" type="slidenum">
              <a:rPr lang="es-ES" altLang="es-MX"/>
              <a:pPr/>
              <a:t>‹Nº›</a:t>
            </a:fld>
            <a:endParaRPr lang="es-ES" altLang="es-MX"/>
          </a:p>
        </p:txBody>
      </p:sp>
    </p:spTree>
    <p:extLst>
      <p:ext uri="{BB962C8B-B14F-4D97-AF65-F5344CB8AC3E}">
        <p14:creationId xmlns:p14="http://schemas.microsoft.com/office/powerpoint/2010/main" val="38902219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2FBD9D4-4771-4264-93AA-71650BDEFD3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s-MX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9FC4672-0626-4AE4-82BC-898261C5CB1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s-MX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DF42D81-940C-49FB-815F-ED6EF3351C7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1CD6AC0-AA60-4947-A8D5-F66D13D2F8EC}" type="slidenum">
              <a:rPr lang="es-ES" altLang="es-MX"/>
              <a:pPr/>
              <a:t>‹Nº›</a:t>
            </a:fld>
            <a:endParaRPr lang="es-ES" altLang="es-MX"/>
          </a:p>
        </p:txBody>
      </p:sp>
    </p:spTree>
    <p:extLst>
      <p:ext uri="{BB962C8B-B14F-4D97-AF65-F5344CB8AC3E}">
        <p14:creationId xmlns:p14="http://schemas.microsoft.com/office/powerpoint/2010/main" val="15393028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6634001-3AD8-4DC7-8801-B573FD20DA2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s-MX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90A7C98-3277-45BF-8461-29814AF1D79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s-MX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26A1006-283E-4E6F-BEB4-E6C6CE066A6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3198BA2-5220-417F-B427-A7905E76A986}" type="slidenum">
              <a:rPr lang="es-ES" altLang="es-MX"/>
              <a:pPr/>
              <a:t>‹Nº›</a:t>
            </a:fld>
            <a:endParaRPr lang="es-ES" altLang="es-MX"/>
          </a:p>
        </p:txBody>
      </p:sp>
    </p:spTree>
    <p:extLst>
      <p:ext uri="{BB962C8B-B14F-4D97-AF65-F5344CB8AC3E}">
        <p14:creationId xmlns:p14="http://schemas.microsoft.com/office/powerpoint/2010/main" val="21385101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7C334B2-6419-4F66-B2FE-2443682414E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s-MX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0F27F07-0650-4C51-8862-DD4EC95FF3A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s-MX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0833757-1959-4E60-98C5-CB4D3B67021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35039EC-7320-4865-8856-19CAD6324E4A}" type="slidenum">
              <a:rPr lang="es-ES" altLang="es-MX"/>
              <a:pPr/>
              <a:t>‹Nº›</a:t>
            </a:fld>
            <a:endParaRPr lang="es-ES" altLang="es-MX"/>
          </a:p>
        </p:txBody>
      </p:sp>
    </p:spTree>
    <p:extLst>
      <p:ext uri="{BB962C8B-B14F-4D97-AF65-F5344CB8AC3E}">
        <p14:creationId xmlns:p14="http://schemas.microsoft.com/office/powerpoint/2010/main" val="14970851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591DB129-D173-4A4E-8F04-07084812F1A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s-MX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96116FAD-BC15-44D0-8CAC-F2893711CA2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s-MX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297F336B-8B53-4D5C-9A7F-0817FB548AA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6101FB5-DFF0-4651-A1CA-70F127C7EA3D}" type="slidenum">
              <a:rPr lang="es-ES" altLang="es-MX"/>
              <a:pPr/>
              <a:t>‹Nº›</a:t>
            </a:fld>
            <a:endParaRPr lang="es-ES" altLang="es-MX"/>
          </a:p>
        </p:txBody>
      </p:sp>
    </p:spTree>
    <p:extLst>
      <p:ext uri="{BB962C8B-B14F-4D97-AF65-F5344CB8AC3E}">
        <p14:creationId xmlns:p14="http://schemas.microsoft.com/office/powerpoint/2010/main" val="27866482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C183B235-8D39-42A6-8C43-361FDF9A528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s-MX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DFEE7415-10E1-4CA4-85AB-C493F667DEB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s-MX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99E1CF2B-0641-4764-BABB-ADDF585CE88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49E217E-98E1-4956-B67F-08A8CF137173}" type="slidenum">
              <a:rPr lang="es-ES" altLang="es-MX"/>
              <a:pPr/>
              <a:t>‹Nº›</a:t>
            </a:fld>
            <a:endParaRPr lang="es-ES" altLang="es-MX"/>
          </a:p>
        </p:txBody>
      </p:sp>
    </p:spTree>
    <p:extLst>
      <p:ext uri="{BB962C8B-B14F-4D97-AF65-F5344CB8AC3E}">
        <p14:creationId xmlns:p14="http://schemas.microsoft.com/office/powerpoint/2010/main" val="2142812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E07E7CC2-E894-4ACF-A122-308B7EE32B4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s-MX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BD906C30-D069-4FFF-9955-CC43846B8AC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s-MX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C1DA3430-3534-4ACF-B8E3-54046ACA0DF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872A0E9-5E66-4ECF-BFB8-557087DCCB45}" type="slidenum">
              <a:rPr lang="es-ES" altLang="es-MX"/>
              <a:pPr/>
              <a:t>‹Nº›</a:t>
            </a:fld>
            <a:endParaRPr lang="es-ES" altLang="es-MX"/>
          </a:p>
        </p:txBody>
      </p:sp>
    </p:spTree>
    <p:extLst>
      <p:ext uri="{BB962C8B-B14F-4D97-AF65-F5344CB8AC3E}">
        <p14:creationId xmlns:p14="http://schemas.microsoft.com/office/powerpoint/2010/main" val="4302937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19FDB63-89F2-4450-9BD5-0146C1FDD81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s-MX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D20DEB9-A1A0-42AF-851F-97E1A41519B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s-MX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41DD492-2D2A-4B58-B45A-051D09AF4FF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C04B494-B705-4DD3-84B8-6A27E925C420}" type="slidenum">
              <a:rPr lang="es-ES" altLang="es-MX"/>
              <a:pPr/>
              <a:t>‹Nº›</a:t>
            </a:fld>
            <a:endParaRPr lang="es-ES" altLang="es-MX"/>
          </a:p>
        </p:txBody>
      </p:sp>
    </p:spTree>
    <p:extLst>
      <p:ext uri="{BB962C8B-B14F-4D97-AF65-F5344CB8AC3E}">
        <p14:creationId xmlns:p14="http://schemas.microsoft.com/office/powerpoint/2010/main" val="24207705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MX" noProof="0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920E7FA-0FAC-4F7D-BD89-19F3ED1AF21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s-MX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550107E-48B2-492D-A97F-A0953628B84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s-MX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3FC3B52-F14A-4198-8C43-672F029CB21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F87B4BD-92C4-413F-B3EB-0C1098317C97}" type="slidenum">
              <a:rPr lang="es-ES" altLang="es-MX"/>
              <a:pPr/>
              <a:t>‹Nº›</a:t>
            </a:fld>
            <a:endParaRPr lang="es-ES" altLang="es-MX"/>
          </a:p>
        </p:txBody>
      </p:sp>
    </p:spTree>
    <p:extLst>
      <p:ext uri="{BB962C8B-B14F-4D97-AF65-F5344CB8AC3E}">
        <p14:creationId xmlns:p14="http://schemas.microsoft.com/office/powerpoint/2010/main" val="15145205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23E0CF86-037D-482D-84BE-F380B306712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MX"/>
              <a:t>Haga clic para cambiar el estilo de título	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B83EBC04-5632-4B9D-A4C5-A0FD825D1DD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MX"/>
              <a:t>Haga clic para modificar el estilo de texto del patrón</a:t>
            </a:r>
          </a:p>
          <a:p>
            <a:pPr lvl="1"/>
            <a:r>
              <a:rPr lang="es-ES" altLang="es-MX"/>
              <a:t>Segundo nivel</a:t>
            </a:r>
          </a:p>
          <a:p>
            <a:pPr lvl="2"/>
            <a:r>
              <a:rPr lang="es-ES" altLang="es-MX"/>
              <a:t>Tercer nivel</a:t>
            </a:r>
          </a:p>
          <a:p>
            <a:pPr lvl="3"/>
            <a:r>
              <a:rPr lang="es-ES" altLang="es-MX"/>
              <a:t>Cuarto nivel</a:t>
            </a:r>
          </a:p>
          <a:p>
            <a:pPr lvl="4"/>
            <a:r>
              <a:rPr lang="es-ES" altLang="es-MX"/>
              <a:t>Quinto nivel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2C7EA1C2-510B-49F7-B730-397A183D81BB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>
              <a:defRPr/>
            </a:pPr>
            <a:endParaRPr lang="es-ES" altLang="es-MX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45A2AC27-9637-4FA7-ADC2-0972C9657467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>
              <a:defRPr/>
            </a:pPr>
            <a:endParaRPr lang="es-ES" altLang="es-MX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0DCC5FD7-5CEB-4BC7-AE20-EC833F40B704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C54738BE-7757-4242-A788-41BA436D0B16}" type="slidenum">
              <a:rPr lang="es-ES" altLang="es-MX"/>
              <a:pPr/>
              <a:t>‹Nº›</a:t>
            </a:fld>
            <a:endParaRPr lang="es-ES" alt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ítulo 1">
            <a:extLst>
              <a:ext uri="{FF2B5EF4-FFF2-40B4-BE49-F238E27FC236}">
                <a16:creationId xmlns:a16="http://schemas.microsoft.com/office/drawing/2014/main" id="{18F51777-D05D-4B19-81AE-B21BACA151CF}"/>
              </a:ext>
            </a:extLst>
          </p:cNvPr>
          <p:cNvSpPr txBox="1">
            <a:spLocks/>
          </p:cNvSpPr>
          <p:nvPr/>
        </p:nvSpPr>
        <p:spPr bwMode="auto">
          <a:xfrm>
            <a:off x="1973263" y="2212975"/>
            <a:ext cx="3281362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MX" altLang="es-MX" sz="6000">
                <a:solidFill>
                  <a:schemeClr val="tx2"/>
                </a:solidFill>
              </a:rPr>
              <a:t/>
            </a:r>
            <a:br>
              <a:rPr lang="es-MX" altLang="es-MX" sz="6000">
                <a:solidFill>
                  <a:schemeClr val="tx2"/>
                </a:solidFill>
              </a:rPr>
            </a:br>
            <a:r>
              <a:rPr lang="es-MX" altLang="es-MX" sz="8000">
                <a:solidFill>
                  <a:schemeClr val="tx2"/>
                </a:solidFill>
              </a:rPr>
              <a:t>(NOM)</a:t>
            </a:r>
            <a:endParaRPr lang="es-MX" altLang="es-MX" sz="6000">
              <a:solidFill>
                <a:schemeClr val="tx2"/>
              </a:solidFill>
            </a:endParaRPr>
          </a:p>
        </p:txBody>
      </p:sp>
      <p:sp>
        <p:nvSpPr>
          <p:cNvPr id="3075" name="Rectángulo 6">
            <a:extLst>
              <a:ext uri="{FF2B5EF4-FFF2-40B4-BE49-F238E27FC236}">
                <a16:creationId xmlns:a16="http://schemas.microsoft.com/office/drawing/2014/main" id="{D9FB5E8A-32EF-4FD1-BD0A-4190EEAA2F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14588" y="3348038"/>
            <a:ext cx="2449512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MX" altLang="es-MX" sz="1800"/>
              <a:t>Normas oficiales mexicanas</a:t>
            </a:r>
          </a:p>
        </p:txBody>
      </p:sp>
      <p:sp>
        <p:nvSpPr>
          <p:cNvPr id="3076" name="Título 1">
            <a:extLst>
              <a:ext uri="{FF2B5EF4-FFF2-40B4-BE49-F238E27FC236}">
                <a16:creationId xmlns:a16="http://schemas.microsoft.com/office/drawing/2014/main" id="{28F96DFE-4897-435F-8DDB-9A2B58EA9B3D}"/>
              </a:ext>
            </a:extLst>
          </p:cNvPr>
          <p:cNvSpPr txBox="1">
            <a:spLocks/>
          </p:cNvSpPr>
          <p:nvPr/>
        </p:nvSpPr>
        <p:spPr bwMode="auto">
          <a:xfrm>
            <a:off x="4067175" y="115888"/>
            <a:ext cx="4860925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es-MX" altLang="es-MX" sz="2000">
                <a:solidFill>
                  <a:schemeClr val="tx2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Proyectos en organizaciones educativas y programas de desarrollo profesional</a:t>
            </a:r>
          </a:p>
        </p:txBody>
      </p:sp>
      <p:sp>
        <p:nvSpPr>
          <p:cNvPr id="3077" name="Rectángulo 11">
            <a:extLst>
              <a:ext uri="{FF2B5EF4-FFF2-40B4-BE49-F238E27FC236}">
                <a16:creationId xmlns:a16="http://schemas.microsoft.com/office/drawing/2014/main" id="{9F4FBFA3-E6ED-40B1-BF74-7DE824A8F2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64163" y="5084763"/>
            <a:ext cx="34544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s-MX" altLang="es-MX" sz="1800"/>
              <a:t>Mtra. Eddy Paloma Arceo Arceo</a:t>
            </a:r>
          </a:p>
        </p:txBody>
      </p:sp>
      <p:sp>
        <p:nvSpPr>
          <p:cNvPr id="3078" name="Rectángulo 12">
            <a:extLst>
              <a:ext uri="{FF2B5EF4-FFF2-40B4-BE49-F238E27FC236}">
                <a16:creationId xmlns:a16="http://schemas.microsoft.com/office/drawing/2014/main" id="{7753437E-C5FB-41F9-81C5-E6032F1DF0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43525" y="4581525"/>
            <a:ext cx="380047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s-MX" altLang="es-MX" sz="1800"/>
              <a:t>Dr. Geovanni Fco. Sansores Puerto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1 Título">
            <a:extLst>
              <a:ext uri="{FF2B5EF4-FFF2-40B4-BE49-F238E27FC236}">
                <a16:creationId xmlns:a16="http://schemas.microsoft.com/office/drawing/2014/main" id="{551DB3E8-AF2B-4D93-A534-E8DDECBBC9D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68313" y="765175"/>
            <a:ext cx="8229600" cy="1143000"/>
          </a:xfrm>
        </p:spPr>
        <p:txBody>
          <a:bodyPr/>
          <a:lstStyle/>
          <a:p>
            <a:pPr eaLnBrk="1" hangingPunct="1"/>
            <a:r>
              <a:rPr lang="es-MX" altLang="es-MX" sz="4000">
                <a:solidFill>
                  <a:schemeClr val="tx1"/>
                </a:solidFill>
              </a:rPr>
              <a:t>Normas Oficiales Mexicanas (NOM´s) </a:t>
            </a:r>
            <a:endParaRPr lang="es-MX" altLang="es-MX"/>
          </a:p>
        </p:txBody>
      </p:sp>
      <p:sp>
        <p:nvSpPr>
          <p:cNvPr id="3" name="2 Marcador de contenido">
            <a:extLst>
              <a:ext uri="{FF2B5EF4-FFF2-40B4-BE49-F238E27FC236}">
                <a16:creationId xmlns:a16="http://schemas.microsoft.com/office/drawing/2014/main" id="{EF0449B2-DF43-4D64-8725-FEC4D725D6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1188" y="2205038"/>
            <a:ext cx="8229600" cy="2376487"/>
          </a:xfrm>
        </p:spPr>
        <p:txBody>
          <a:bodyPr/>
          <a:lstStyle/>
          <a:p>
            <a:pPr eaLnBrk="1" hangingPunct="1">
              <a:buFont typeface="Wingdings 2" panose="05020102010507070707" pitchFamily="18" charset="2"/>
              <a:buNone/>
              <a:defRPr/>
            </a:pPr>
            <a:r>
              <a:rPr lang="es-MX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1. Son las regulaciones técnicas de observancia obligatoria expedidas por las dependencias competentes, conforme a las finalidades establecidas en el artículo 40 de la Ley Federal sobre Metrología y Normalización, y las cuales están encaminadas a regular los productos, procesos o servicios, cuando éstos puedan constituir un riesgo latente tanto para la seguridad o la salud de las personas, animales y vegetales así como el medio ambiente en general.</a:t>
            </a:r>
          </a:p>
          <a:p>
            <a:pPr marL="0" indent="0" eaLnBrk="1" hangingPunct="1">
              <a:buFontTx/>
              <a:buNone/>
              <a:defRPr/>
            </a:pPr>
            <a:endParaRPr lang="es-MX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</p:cSld>
  <p:clrMapOvr>
    <a:masterClrMapping/>
  </p:clrMapOvr>
  <p:transition spd="slow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1 Título">
            <a:extLst>
              <a:ext uri="{FF2B5EF4-FFF2-40B4-BE49-F238E27FC236}">
                <a16:creationId xmlns:a16="http://schemas.microsoft.com/office/drawing/2014/main" id="{1705B581-B9D1-43D2-8257-A1D7023E370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MX" altLang="es-MX" sz="4000">
                <a:solidFill>
                  <a:schemeClr val="tx1"/>
                </a:solidFill>
              </a:rPr>
              <a:t>Normas Mexicanas (NMX's) </a:t>
            </a:r>
            <a:endParaRPr lang="es-MX" altLang="es-MX" sz="4000"/>
          </a:p>
        </p:txBody>
      </p:sp>
      <p:sp>
        <p:nvSpPr>
          <p:cNvPr id="13315" name="2 Marcador de contenido">
            <a:extLst>
              <a:ext uri="{FF2B5EF4-FFF2-40B4-BE49-F238E27FC236}">
                <a16:creationId xmlns:a16="http://schemas.microsoft.com/office/drawing/2014/main" id="{AD1F43A3-A451-41F7-B104-2364A25EB3DB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60375" y="1423988"/>
            <a:ext cx="8229600" cy="4389437"/>
          </a:xfrm>
        </p:spPr>
        <p:txBody>
          <a:bodyPr/>
          <a:lstStyle/>
          <a:p>
            <a:pPr eaLnBrk="1" hangingPunct="1">
              <a:buFont typeface="Wingdings 2" panose="05020102010507070707" pitchFamily="18" charset="2"/>
              <a:buNone/>
            </a:pPr>
            <a:r>
              <a:rPr lang="es-MX" altLang="es-MX" sz="2000">
                <a:latin typeface="Tahoma" panose="020B0604030504040204" pitchFamily="34" charset="0"/>
                <a:cs typeface="Tahoma" panose="020B0604030504040204" pitchFamily="34" charset="0"/>
              </a:rPr>
              <a:t>2.- Son las elaboradas por un organismo nacional de normalización, o la Secretaría de Economía, en términos de lo dispuesto por el artículo 51-A de la Ley Federal sobre Metrología y Normalización, y tienen como finalidad establecer los requisitos mínimos de calidad de los productos y servicios de que se trate, con el objeto de brindar protección y orientación a los consumidores. Su aplicación es voluntaria, con excepción de los siguientes casos: </a:t>
            </a:r>
          </a:p>
          <a:p>
            <a:pPr lvl="1" eaLnBrk="1" hangingPunct="1">
              <a:buFont typeface="Wingdings 2" panose="05020102010507070707" pitchFamily="18" charset="2"/>
              <a:buNone/>
            </a:pPr>
            <a:r>
              <a:rPr lang="es-MX" altLang="es-MX" sz="2000">
                <a:latin typeface="Tahoma" panose="020B0604030504040204" pitchFamily="34" charset="0"/>
                <a:cs typeface="Tahoma" panose="020B0604030504040204" pitchFamily="34" charset="0"/>
              </a:rPr>
              <a:t>a) Cuando los particulares manifiesten que sus productos, procesos o servicios son conformes con las mismas, </a:t>
            </a:r>
          </a:p>
          <a:p>
            <a:pPr lvl="1" eaLnBrk="1" hangingPunct="1">
              <a:buFont typeface="Wingdings 2" panose="05020102010507070707" pitchFamily="18" charset="2"/>
              <a:buNone/>
            </a:pPr>
            <a:r>
              <a:rPr lang="es-MX" altLang="es-MX" sz="2000">
                <a:latin typeface="Tahoma" panose="020B0604030504040204" pitchFamily="34" charset="0"/>
                <a:cs typeface="Tahoma" panose="020B0604030504040204" pitchFamily="34" charset="0"/>
              </a:rPr>
              <a:t>b) Cuando en una NOM se requiera la observancia de una NMX para fines determinados</a:t>
            </a:r>
          </a:p>
        </p:txBody>
      </p:sp>
    </p:spTree>
  </p:cSld>
  <p:clrMapOvr>
    <a:masterClrMapping/>
  </p:clrMapOvr>
  <p:transition spd="slow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1 Título">
            <a:extLst>
              <a:ext uri="{FF2B5EF4-FFF2-40B4-BE49-F238E27FC236}">
                <a16:creationId xmlns:a16="http://schemas.microsoft.com/office/drawing/2014/main" id="{3AA28968-C6D9-401F-B76A-C4F36BEF251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768475" y="981075"/>
            <a:ext cx="5915025" cy="722313"/>
          </a:xfrm>
        </p:spPr>
        <p:txBody>
          <a:bodyPr/>
          <a:lstStyle/>
          <a:p>
            <a:pPr eaLnBrk="1" hangingPunct="1"/>
            <a:r>
              <a:rPr lang="es-MX" altLang="es-MX" sz="4000">
                <a:solidFill>
                  <a:schemeClr val="tx1"/>
                </a:solidFill>
              </a:rPr>
              <a:t>Normas de Referencia </a:t>
            </a:r>
            <a:endParaRPr lang="es-MX" altLang="es-MX"/>
          </a:p>
        </p:txBody>
      </p:sp>
      <p:sp>
        <p:nvSpPr>
          <p:cNvPr id="14339" name="2 Marcador de contenido">
            <a:extLst>
              <a:ext uri="{FF2B5EF4-FFF2-40B4-BE49-F238E27FC236}">
                <a16:creationId xmlns:a16="http://schemas.microsoft.com/office/drawing/2014/main" id="{7CA04224-B54C-464C-B567-E6265BDD54BC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755650" y="2420938"/>
            <a:ext cx="8229600" cy="1997075"/>
          </a:xfrm>
        </p:spPr>
        <p:txBody>
          <a:bodyPr/>
          <a:lstStyle/>
          <a:p>
            <a:pPr eaLnBrk="1" hangingPunct="1">
              <a:buFont typeface="Wingdings 2" panose="05020102010507070707" pitchFamily="18" charset="2"/>
              <a:buNone/>
            </a:pPr>
            <a:r>
              <a:rPr lang="es-MX" altLang="es-MX" sz="2400">
                <a:latin typeface="Tahoma" panose="020B0604030504040204" pitchFamily="34" charset="0"/>
                <a:cs typeface="Tahoma" panose="020B0604030504040204" pitchFamily="34" charset="0"/>
              </a:rPr>
              <a:t>3. Se elaboran las entidades de la administración pública para aplicarlas a los bienes o servicios que adquieren, arrienden o contratan cuando las normas mexicanas o internacionales no cubran los requerimientos de las mismas o sus especificaciones resulten obsoletas o inaplicables.</a:t>
            </a:r>
          </a:p>
          <a:p>
            <a:pPr eaLnBrk="1" hangingPunct="1">
              <a:buFont typeface="Wingdings 2" panose="05020102010507070707" pitchFamily="18" charset="2"/>
              <a:buNone/>
            </a:pPr>
            <a:endParaRPr lang="es-MX" altLang="es-MX" sz="2400"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</p:spTree>
  </p:cSld>
  <p:clrMapOvr>
    <a:masterClrMapping/>
  </p:clrMapOvr>
  <p:transition spd="slow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1" name="Text Box 3">
            <a:extLst>
              <a:ext uri="{FF2B5EF4-FFF2-40B4-BE49-F238E27FC236}">
                <a16:creationId xmlns:a16="http://schemas.microsoft.com/office/drawing/2014/main" id="{F3881420-A75C-4F11-AE0D-57657EB8F1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24063" y="333375"/>
            <a:ext cx="5181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es-ES_tradnl" sz="2800" dirty="0">
                <a:effectLst>
                  <a:outerShdw blurRad="38100" dist="38100" dir="2700000" algn="tl">
                    <a:srgbClr val="000000"/>
                  </a:outerShdw>
                </a:effectLst>
                <a:latin typeface="Tahoma" charset="0"/>
              </a:rPr>
              <a:t>NORMAS EN MÉXICO</a:t>
            </a:r>
            <a:endParaRPr lang="es-ES" sz="2800" dirty="0">
              <a:effectLst>
                <a:outerShdw blurRad="38100" dist="38100" dir="2700000" algn="tl">
                  <a:srgbClr val="000000"/>
                </a:outerShdw>
              </a:effectLst>
              <a:latin typeface="Tahoma" charset="0"/>
            </a:endParaRPr>
          </a:p>
        </p:txBody>
      </p:sp>
      <p:sp>
        <p:nvSpPr>
          <p:cNvPr id="15363" name="Text Box 4">
            <a:extLst>
              <a:ext uri="{FF2B5EF4-FFF2-40B4-BE49-F238E27FC236}">
                <a16:creationId xmlns:a16="http://schemas.microsoft.com/office/drawing/2014/main" id="{170A8743-6788-4CD8-8D5A-BBED7C6AEC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16050" y="1319213"/>
            <a:ext cx="2971800" cy="1838325"/>
          </a:xfrm>
          <a:prstGeom prst="rect">
            <a:avLst/>
          </a:prstGeom>
          <a:noFill/>
          <a:ln w="38100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s-ES_tradnl" altLang="es-MX" sz="2800" b="1">
                <a:latin typeface="Lucida Sans" panose="020B0602030504020204" pitchFamily="34" charset="0"/>
              </a:rPr>
              <a:t>Normas Oficiales Mexicanas (NOM)</a:t>
            </a:r>
            <a:endParaRPr lang="es-ES" altLang="es-MX" sz="2800" b="1">
              <a:latin typeface="Lucida Sans" panose="020B0602030504020204" pitchFamily="34" charset="0"/>
            </a:endParaRPr>
          </a:p>
        </p:txBody>
      </p:sp>
      <p:sp>
        <p:nvSpPr>
          <p:cNvPr id="15364" name="Text Box 5">
            <a:extLst>
              <a:ext uri="{FF2B5EF4-FFF2-40B4-BE49-F238E27FC236}">
                <a16:creationId xmlns:a16="http://schemas.microsoft.com/office/drawing/2014/main" id="{4F5CB615-6FB5-47FD-BC76-6454D8A9AF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21250" y="3605213"/>
            <a:ext cx="2971800" cy="1411287"/>
          </a:xfrm>
          <a:prstGeom prst="rect">
            <a:avLst/>
          </a:prstGeom>
          <a:noFill/>
          <a:ln w="38100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s-ES_tradnl" altLang="es-MX" sz="2800" b="1">
                <a:latin typeface="Lucida Sans" panose="020B0602030504020204" pitchFamily="34" charset="0"/>
              </a:rPr>
              <a:t>Normas Mexicanas (NMX)</a:t>
            </a:r>
            <a:endParaRPr lang="es-ES" altLang="es-MX" sz="2800" b="1">
              <a:latin typeface="Lucida Sans" panose="020B0602030504020204" pitchFamily="34" charset="0"/>
            </a:endParaRPr>
          </a:p>
        </p:txBody>
      </p:sp>
      <p:sp>
        <p:nvSpPr>
          <p:cNvPr id="15365" name="AutoShape 6">
            <a:extLst>
              <a:ext uri="{FF2B5EF4-FFF2-40B4-BE49-F238E27FC236}">
                <a16:creationId xmlns:a16="http://schemas.microsoft.com/office/drawing/2014/main" id="{37A25C61-A362-4B24-8E5A-000FC3B2D7E6}"/>
              </a:ext>
            </a:extLst>
          </p:cNvPr>
          <p:cNvSpPr>
            <a:spLocks noChangeArrowheads="1"/>
          </p:cNvSpPr>
          <p:nvPr/>
        </p:nvSpPr>
        <p:spPr bwMode="auto">
          <a:xfrm rot="10776747">
            <a:off x="4616450" y="1928813"/>
            <a:ext cx="838200" cy="609600"/>
          </a:xfrm>
          <a:prstGeom prst="leftArrow">
            <a:avLst>
              <a:gd name="adj1" fmla="val 50000"/>
              <a:gd name="adj2" fmla="val 34375"/>
            </a:avLst>
          </a:prstGeom>
          <a:solidFill>
            <a:srgbClr val="FFFFCC"/>
          </a:solidFill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s-MX" altLang="es-MX" sz="3600" b="1">
              <a:latin typeface="Lucida Sans" panose="020B0602030504020204" pitchFamily="34" charset="0"/>
            </a:endParaRPr>
          </a:p>
        </p:txBody>
      </p:sp>
      <p:sp>
        <p:nvSpPr>
          <p:cNvPr id="15366" name="Text Box 7">
            <a:extLst>
              <a:ext uri="{FF2B5EF4-FFF2-40B4-BE49-F238E27FC236}">
                <a16:creationId xmlns:a16="http://schemas.microsoft.com/office/drawing/2014/main" id="{78CD7EFD-6165-4BA8-8709-14C3AB5051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07050" y="1776413"/>
            <a:ext cx="2514600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s-ES_tradnl" altLang="es-MX" sz="2400" b="1">
                <a:latin typeface="Lucida Sans" panose="020B0602030504020204" pitchFamily="34" charset="0"/>
              </a:rPr>
              <a:t>Cumplimiento obligatorio</a:t>
            </a:r>
            <a:endParaRPr lang="es-ES" altLang="es-MX" sz="2400" b="1">
              <a:latin typeface="Lucida Sans" panose="020B0602030504020204" pitchFamily="34" charset="0"/>
            </a:endParaRPr>
          </a:p>
        </p:txBody>
      </p:sp>
      <p:sp>
        <p:nvSpPr>
          <p:cNvPr id="15367" name="Text Box 8">
            <a:extLst>
              <a:ext uri="{FF2B5EF4-FFF2-40B4-BE49-F238E27FC236}">
                <a16:creationId xmlns:a16="http://schemas.microsoft.com/office/drawing/2014/main" id="{6F0A0B8B-E98F-452D-8449-BB516DA7ED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87450" y="3986213"/>
            <a:ext cx="2438400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s-ES_tradnl" altLang="es-MX" sz="2400" b="1">
                <a:latin typeface="Lucida Sans" panose="020B0602030504020204" pitchFamily="34" charset="0"/>
              </a:rPr>
              <a:t>Cumplimiento voluntario</a:t>
            </a:r>
            <a:endParaRPr lang="es-ES" altLang="es-MX" sz="2400" b="1">
              <a:latin typeface="Lucida Sans" panose="020B0602030504020204" pitchFamily="34" charset="0"/>
            </a:endParaRPr>
          </a:p>
        </p:txBody>
      </p:sp>
      <p:sp>
        <p:nvSpPr>
          <p:cNvPr id="15368" name="AutoShape 9">
            <a:extLst>
              <a:ext uri="{FF2B5EF4-FFF2-40B4-BE49-F238E27FC236}">
                <a16:creationId xmlns:a16="http://schemas.microsoft.com/office/drawing/2014/main" id="{417719F9-BD3D-474C-A218-3FA3C4A99A9F}"/>
              </a:ext>
            </a:extLst>
          </p:cNvPr>
          <p:cNvSpPr>
            <a:spLocks noChangeArrowheads="1"/>
          </p:cNvSpPr>
          <p:nvPr/>
        </p:nvSpPr>
        <p:spPr bwMode="auto">
          <a:xfrm rot="10768526">
            <a:off x="3854450" y="4062413"/>
            <a:ext cx="762000" cy="609600"/>
          </a:xfrm>
          <a:prstGeom prst="rightArrow">
            <a:avLst>
              <a:gd name="adj1" fmla="val 50000"/>
              <a:gd name="adj2" fmla="val 31250"/>
            </a:avLst>
          </a:prstGeom>
          <a:solidFill>
            <a:srgbClr val="FFFFCC"/>
          </a:solidFill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s-MX" altLang="es-MX" sz="3600" b="1">
              <a:latin typeface="Lucida Sans" panose="020B0602030504020204" pitchFamily="34" charset="0"/>
            </a:endParaRPr>
          </a:p>
        </p:txBody>
      </p:sp>
      <p:sp>
        <p:nvSpPr>
          <p:cNvPr id="15369" name="Text Box 10">
            <a:extLst>
              <a:ext uri="{FF2B5EF4-FFF2-40B4-BE49-F238E27FC236}">
                <a16:creationId xmlns:a16="http://schemas.microsoft.com/office/drawing/2014/main" id="{FDD7C74C-7FDE-47EA-9619-822CFC18E4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40250" y="5129213"/>
            <a:ext cx="3810000" cy="738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  <a:buFontTx/>
              <a:buNone/>
            </a:pPr>
            <a:r>
              <a:rPr lang="es-ES_tradnl" altLang="es-MX" sz="1400" b="1">
                <a:latin typeface="Lucida Sans" panose="020B0602030504020204" pitchFamily="34" charset="0"/>
              </a:rPr>
              <a:t>Referencias para determinar la calidad de los productos y servicios, a fin de proteger y orientar al consumidor</a:t>
            </a:r>
            <a:endParaRPr lang="es-ES" altLang="es-MX" sz="1400" b="1">
              <a:latin typeface="Lucida Sans" panose="020B0602030504020204" pitchFamily="34" charset="0"/>
            </a:endParaRPr>
          </a:p>
        </p:txBody>
      </p:sp>
    </p:spTree>
  </p:cSld>
  <p:clrMapOvr>
    <a:masterClrMapping/>
  </p:clrMapOvr>
  <p:transition spd="slow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915" name="Text Box 3">
            <a:extLst>
              <a:ext uri="{FF2B5EF4-FFF2-40B4-BE49-F238E27FC236}">
                <a16:creationId xmlns:a16="http://schemas.microsoft.com/office/drawing/2014/main" id="{46F3E1EF-6084-46AF-8966-90353BDD8C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44713" y="549275"/>
            <a:ext cx="5181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es-ES_tradnl" sz="2800" dirty="0">
                <a:effectLst>
                  <a:outerShdw blurRad="38100" dist="38100" dir="2700000" algn="tl">
                    <a:srgbClr val="000000"/>
                  </a:outerShdw>
                </a:effectLst>
                <a:latin typeface="Tahoma" charset="0"/>
              </a:rPr>
              <a:t>NORMAS EN MÉXICO</a:t>
            </a:r>
            <a:endParaRPr lang="es-ES" sz="2800" dirty="0">
              <a:effectLst>
                <a:outerShdw blurRad="38100" dist="38100" dir="2700000" algn="tl">
                  <a:srgbClr val="000000"/>
                </a:outerShdw>
              </a:effectLst>
              <a:latin typeface="Tahoma" charset="0"/>
            </a:endParaRPr>
          </a:p>
        </p:txBody>
      </p:sp>
      <p:sp>
        <p:nvSpPr>
          <p:cNvPr id="16387" name="Text Box 4">
            <a:extLst>
              <a:ext uri="{FF2B5EF4-FFF2-40B4-BE49-F238E27FC236}">
                <a16:creationId xmlns:a16="http://schemas.microsoft.com/office/drawing/2014/main" id="{BE188DCB-4247-4980-98B3-DC13D20564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63713" y="1589088"/>
            <a:ext cx="2971800" cy="1411287"/>
          </a:xfrm>
          <a:prstGeom prst="rect">
            <a:avLst/>
          </a:prstGeom>
          <a:noFill/>
          <a:ln w="38100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s-ES_tradnl" altLang="es-MX" sz="2800" b="1">
                <a:latin typeface="Lucida Sans" panose="020B0602030504020204" pitchFamily="34" charset="0"/>
              </a:rPr>
              <a:t>Norma o Lineamiento Internacional</a:t>
            </a:r>
            <a:endParaRPr lang="es-ES" altLang="es-MX" sz="2800" b="1">
              <a:latin typeface="Lucida Sans" panose="020B0602030504020204" pitchFamily="34" charset="0"/>
            </a:endParaRPr>
          </a:p>
        </p:txBody>
      </p:sp>
      <p:sp>
        <p:nvSpPr>
          <p:cNvPr id="16388" name="Text Box 5">
            <a:extLst>
              <a:ext uri="{FF2B5EF4-FFF2-40B4-BE49-F238E27FC236}">
                <a16:creationId xmlns:a16="http://schemas.microsoft.com/office/drawing/2014/main" id="{81DE51A8-140A-439E-91A6-CF00DEC82D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95925" y="4565650"/>
            <a:ext cx="2971800" cy="984250"/>
          </a:xfrm>
          <a:prstGeom prst="rect">
            <a:avLst/>
          </a:prstGeom>
          <a:noFill/>
          <a:ln w="38100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s-ES_tradnl" altLang="es-MX" sz="2800" b="1">
                <a:latin typeface="Lucida Sans" panose="020B0602030504020204" pitchFamily="34" charset="0"/>
              </a:rPr>
              <a:t>Normas de Referencia</a:t>
            </a:r>
            <a:endParaRPr lang="es-ES" altLang="es-MX" sz="2800" b="1">
              <a:latin typeface="Lucida Sans" panose="020B0602030504020204" pitchFamily="34" charset="0"/>
            </a:endParaRPr>
          </a:p>
        </p:txBody>
      </p:sp>
      <p:sp>
        <p:nvSpPr>
          <p:cNvPr id="16389" name="AutoShape 6">
            <a:extLst>
              <a:ext uri="{FF2B5EF4-FFF2-40B4-BE49-F238E27FC236}">
                <a16:creationId xmlns:a16="http://schemas.microsoft.com/office/drawing/2014/main" id="{DD6CC77E-BE13-47DB-81AE-C55C9F9BEAAF}"/>
              </a:ext>
            </a:extLst>
          </p:cNvPr>
          <p:cNvSpPr>
            <a:spLocks noChangeArrowheads="1"/>
          </p:cNvSpPr>
          <p:nvPr/>
        </p:nvSpPr>
        <p:spPr bwMode="auto">
          <a:xfrm rot="10776747">
            <a:off x="4964113" y="2198688"/>
            <a:ext cx="838200" cy="609600"/>
          </a:xfrm>
          <a:prstGeom prst="leftArrow">
            <a:avLst>
              <a:gd name="adj1" fmla="val 50000"/>
              <a:gd name="adj2" fmla="val 34375"/>
            </a:avLst>
          </a:prstGeom>
          <a:solidFill>
            <a:srgbClr val="FFFFCC"/>
          </a:solidFill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s-MX" altLang="es-MX" sz="3600" b="1">
              <a:latin typeface="Lucida Sans" panose="020B0602030504020204" pitchFamily="34" charset="0"/>
            </a:endParaRPr>
          </a:p>
        </p:txBody>
      </p:sp>
      <p:sp>
        <p:nvSpPr>
          <p:cNvPr id="16390" name="Text Box 7">
            <a:extLst>
              <a:ext uri="{FF2B5EF4-FFF2-40B4-BE49-F238E27FC236}">
                <a16:creationId xmlns:a16="http://schemas.microsoft.com/office/drawing/2014/main" id="{23F99763-8F51-47B2-9AD9-7EB65695A0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0" y="1685925"/>
            <a:ext cx="2697163" cy="1570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s-ES_tradnl" altLang="es-MX" sz="2400" b="1">
                <a:latin typeface="Lucida Sans" panose="020B0602030504020204" pitchFamily="34" charset="0"/>
              </a:rPr>
              <a:t>Cuenta con reconocimiento del gobierno mexicano</a:t>
            </a:r>
            <a:endParaRPr lang="es-ES" altLang="es-MX" sz="2400" b="1">
              <a:latin typeface="Lucida Sans" panose="020B0602030504020204" pitchFamily="34" charset="0"/>
            </a:endParaRPr>
          </a:p>
        </p:txBody>
      </p:sp>
      <p:sp>
        <p:nvSpPr>
          <p:cNvPr id="16391" name="Text Box 8">
            <a:extLst>
              <a:ext uri="{FF2B5EF4-FFF2-40B4-BE49-F238E27FC236}">
                <a16:creationId xmlns:a16="http://schemas.microsoft.com/office/drawing/2014/main" id="{C744668B-0959-47DB-91B9-A01452D0E3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7913" y="4310063"/>
            <a:ext cx="2924175" cy="1570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s-ES_tradnl" altLang="es-MX" sz="2400" b="1">
                <a:latin typeface="Lucida Sans" panose="020B0602030504020204" pitchFamily="34" charset="0"/>
              </a:rPr>
              <a:t>Elaboradas por entidades de la administración pública</a:t>
            </a:r>
            <a:endParaRPr lang="es-ES" altLang="es-MX" sz="2400" b="1">
              <a:latin typeface="Lucida Sans" panose="020B0602030504020204" pitchFamily="34" charset="0"/>
            </a:endParaRPr>
          </a:p>
        </p:txBody>
      </p:sp>
      <p:sp>
        <p:nvSpPr>
          <p:cNvPr id="16392" name="AutoShape 9">
            <a:extLst>
              <a:ext uri="{FF2B5EF4-FFF2-40B4-BE49-F238E27FC236}">
                <a16:creationId xmlns:a16="http://schemas.microsoft.com/office/drawing/2014/main" id="{097F2053-7100-4890-AEFB-EBCCCF448090}"/>
              </a:ext>
            </a:extLst>
          </p:cNvPr>
          <p:cNvSpPr>
            <a:spLocks noChangeArrowheads="1"/>
          </p:cNvSpPr>
          <p:nvPr/>
        </p:nvSpPr>
        <p:spPr bwMode="auto">
          <a:xfrm rot="10768526">
            <a:off x="4202113" y="4748213"/>
            <a:ext cx="762000" cy="609600"/>
          </a:xfrm>
          <a:prstGeom prst="rightArrow">
            <a:avLst>
              <a:gd name="adj1" fmla="val 50000"/>
              <a:gd name="adj2" fmla="val 31250"/>
            </a:avLst>
          </a:prstGeom>
          <a:solidFill>
            <a:srgbClr val="FFFFCC"/>
          </a:solidFill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s-MX" altLang="es-MX" sz="3600" b="1">
              <a:latin typeface="Lucida Sans" panose="020B0602030504020204" pitchFamily="34" charset="0"/>
            </a:endParaRPr>
          </a:p>
        </p:txBody>
      </p:sp>
    </p:spTree>
  </p:cSld>
  <p:clrMapOvr>
    <a:masterClrMapping/>
  </p:clrMapOvr>
  <p:transition spd="slow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9">
            <a:extLst>
              <a:ext uri="{FF2B5EF4-FFF2-40B4-BE49-F238E27FC236}">
                <a16:creationId xmlns:a16="http://schemas.microsoft.com/office/drawing/2014/main" id="{4EB0123A-3BE8-446E-8670-3AA2A36B85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2663" y="2151063"/>
            <a:ext cx="7416800" cy="2862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marL="342900" indent="-342900">
              <a:spcBef>
                <a:spcPct val="20000"/>
              </a:spcBef>
              <a:buChar char="•"/>
              <a:tabLst>
                <a:tab pos="457200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45720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4572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>
                <a:schemeClr val="accent1"/>
              </a:buClr>
              <a:buFont typeface="Wingdings" panose="05000000000000000000" pitchFamily="2" charset="2"/>
              <a:buChar char="v"/>
            </a:pPr>
            <a:endParaRPr lang="es-ES_tradnl" altLang="es-MX" sz="2000" b="1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eaLnBrk="1" hangingPunct="1">
              <a:spcBef>
                <a:spcPct val="0"/>
              </a:spcBef>
              <a:buClr>
                <a:schemeClr val="accent1"/>
              </a:buClr>
              <a:buFont typeface="Wingdings" panose="05000000000000000000" pitchFamily="2" charset="2"/>
              <a:buChar char="v"/>
            </a:pPr>
            <a:r>
              <a:rPr lang="en-GB" altLang="es-MX" sz="2000">
                <a:latin typeface="Tahoma" panose="020B0604030504040204" pitchFamily="34" charset="0"/>
                <a:cs typeface="Tahoma" panose="020B0604030504040204" pitchFamily="34" charset="0"/>
              </a:rPr>
              <a:t> I</a:t>
            </a:r>
            <a:r>
              <a:rPr lang="en-GB" altLang="es-MX" sz="2000" b="1">
                <a:latin typeface="Tahoma" panose="020B0604030504040204" pitchFamily="34" charset="0"/>
                <a:cs typeface="Tahoma" panose="020B0604030504040204" pitchFamily="34" charset="0"/>
              </a:rPr>
              <a:t>nternational Organization for Standarization (ISO)</a:t>
            </a:r>
          </a:p>
          <a:p>
            <a:pPr eaLnBrk="1" hangingPunct="1">
              <a:spcBef>
                <a:spcPct val="0"/>
              </a:spcBef>
              <a:buClr>
                <a:schemeClr val="accent1"/>
              </a:buClr>
              <a:buFont typeface="Wingdings" panose="05000000000000000000" pitchFamily="2" charset="2"/>
              <a:buChar char="v"/>
            </a:pPr>
            <a:endParaRPr lang="es-ES_tradnl" altLang="es-MX" sz="2000" b="1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eaLnBrk="1" hangingPunct="1">
              <a:spcBef>
                <a:spcPct val="0"/>
              </a:spcBef>
              <a:buClr>
                <a:schemeClr val="accent1"/>
              </a:buClr>
              <a:buFont typeface="Wingdings" panose="05000000000000000000" pitchFamily="2" charset="2"/>
              <a:buChar char="v"/>
            </a:pPr>
            <a:r>
              <a:rPr lang="es-ES_tradnl" altLang="es-MX" sz="2000" b="1">
                <a:latin typeface="Tahoma" panose="020B0604030504040204" pitchFamily="34" charset="0"/>
                <a:cs typeface="Tahoma" panose="020B0604030504040204" pitchFamily="34" charset="0"/>
              </a:rPr>
              <a:t> Codex Alimentarius</a:t>
            </a:r>
          </a:p>
          <a:p>
            <a:pPr eaLnBrk="1" hangingPunct="1">
              <a:spcBef>
                <a:spcPct val="0"/>
              </a:spcBef>
              <a:buClr>
                <a:schemeClr val="accent1"/>
              </a:buClr>
              <a:buFont typeface="Wingdings" panose="05000000000000000000" pitchFamily="2" charset="2"/>
              <a:buChar char="v"/>
            </a:pPr>
            <a:endParaRPr lang="es-ES_tradnl" altLang="es-MX" sz="2000" b="1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eaLnBrk="1" hangingPunct="1">
              <a:spcBef>
                <a:spcPct val="0"/>
              </a:spcBef>
              <a:buClr>
                <a:schemeClr val="accent1"/>
              </a:buClr>
              <a:buFont typeface="Wingdings" panose="05000000000000000000" pitchFamily="2" charset="2"/>
              <a:buChar char="v"/>
            </a:pPr>
            <a:r>
              <a:rPr lang="es-ES_tradnl" altLang="es-MX" sz="2000" b="1">
                <a:latin typeface="Tahoma" panose="020B0604030504040204" pitchFamily="34" charset="0"/>
                <a:cs typeface="Tahoma" panose="020B0604030504040204" pitchFamily="34" charset="0"/>
              </a:rPr>
              <a:t> International  Electrotechnical Commission (IEC)</a:t>
            </a:r>
          </a:p>
          <a:p>
            <a:pPr eaLnBrk="1" hangingPunct="1">
              <a:spcBef>
                <a:spcPct val="0"/>
              </a:spcBef>
              <a:buClr>
                <a:schemeClr val="accent1"/>
              </a:buClr>
              <a:buFont typeface="Wingdings" panose="05000000000000000000" pitchFamily="2" charset="2"/>
              <a:buChar char="v"/>
            </a:pPr>
            <a:endParaRPr lang="es-ES_tradnl" altLang="es-MX" sz="2000" b="1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eaLnBrk="1" hangingPunct="1">
              <a:spcBef>
                <a:spcPct val="0"/>
              </a:spcBef>
              <a:buClr>
                <a:schemeClr val="accent1"/>
              </a:buClr>
              <a:buFont typeface="Wingdings" panose="05000000000000000000" pitchFamily="2" charset="2"/>
              <a:buChar char="v"/>
            </a:pPr>
            <a:r>
              <a:rPr lang="es-ES" altLang="es-MX" sz="2000" b="1">
                <a:latin typeface="Tahoma" panose="020B0604030504040204" pitchFamily="34" charset="0"/>
                <a:cs typeface="Tahoma" panose="020B0604030504040204" pitchFamily="34" charset="0"/>
              </a:rPr>
              <a:t> Comisión Panamericana de Normas Técnicas (COPANT)</a:t>
            </a:r>
            <a:r>
              <a:rPr lang="es-ES_tradnl" altLang="es-MX" sz="2000" b="1"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</a:p>
        </p:txBody>
      </p:sp>
      <p:sp>
        <p:nvSpPr>
          <p:cNvPr id="169994" name="Text Box 10">
            <a:extLst>
              <a:ext uri="{FF2B5EF4-FFF2-40B4-BE49-F238E27FC236}">
                <a16:creationId xmlns:a16="http://schemas.microsoft.com/office/drawing/2014/main" id="{259889A2-50CA-417A-97C2-68E3F98989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1550" y="1008063"/>
            <a:ext cx="72009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s-ES_tradnl" sz="2800" dirty="0">
                <a:effectLst>
                  <a:outerShdw blurRad="38100" dist="38100" dir="2700000" algn="tl">
                    <a:srgbClr val="000000"/>
                  </a:outerShdw>
                </a:effectLst>
                <a:latin typeface="Tahoma" charset="0"/>
              </a:rPr>
              <a:t>ORGANISMOS DE NORMALIZACIÓN</a:t>
            </a:r>
          </a:p>
          <a:p>
            <a:pPr algn="ctr" eaLnBrk="1" hangingPunct="1">
              <a:defRPr/>
            </a:pPr>
            <a:r>
              <a:rPr lang="es-ES_tradnl" sz="2800" dirty="0">
                <a:effectLst>
                  <a:outerShdw blurRad="38100" dist="38100" dir="2700000" algn="tl">
                    <a:srgbClr val="000000"/>
                  </a:outerShdw>
                </a:effectLst>
                <a:latin typeface="Tahoma" charset="0"/>
              </a:rPr>
              <a:t>Internacionales y Regionales</a:t>
            </a:r>
            <a:endParaRPr lang="es-ES" sz="2800" dirty="0">
              <a:effectLst>
                <a:outerShdw blurRad="38100" dist="38100" dir="2700000" algn="tl">
                  <a:srgbClr val="000000"/>
                </a:outerShdw>
              </a:effectLst>
              <a:latin typeface="Tahoma" charset="0"/>
            </a:endParaRPr>
          </a:p>
        </p:txBody>
      </p:sp>
    </p:spTree>
  </p:cSld>
  <p:clrMapOvr>
    <a:masterClrMapping/>
  </p:clrMapOvr>
  <p:transition spd="slow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5">
            <a:extLst>
              <a:ext uri="{FF2B5EF4-FFF2-40B4-BE49-F238E27FC236}">
                <a16:creationId xmlns:a16="http://schemas.microsoft.com/office/drawing/2014/main" id="{C9F213BF-2F2D-4CD4-AAF7-08D78CD55E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8525" y="2276475"/>
            <a:ext cx="7777163" cy="2554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s-ES" altLang="es-MX" sz="2000" b="1">
              <a:latin typeface="Tahoma" panose="020B0604030504040204" pitchFamily="34" charset="0"/>
            </a:endParaRPr>
          </a:p>
          <a:p>
            <a:pPr eaLnBrk="1" hangingPunct="1">
              <a:spcBef>
                <a:spcPct val="0"/>
              </a:spcBef>
              <a:buFont typeface="Wingdings" panose="05000000000000000000" pitchFamily="2" charset="2"/>
              <a:buChar char="ü"/>
            </a:pPr>
            <a:r>
              <a:rPr lang="es-ES" altLang="es-MX" sz="2000">
                <a:latin typeface="Tahoma" panose="020B0604030504040204" pitchFamily="34" charset="0"/>
              </a:rPr>
              <a:t> Los Comités Consultivos Nacionales de Normalización, coordinados por las Dependencias del Ejecutivo Federal</a:t>
            </a:r>
          </a:p>
          <a:p>
            <a:pPr eaLnBrk="1" hangingPunct="1">
              <a:spcBef>
                <a:spcPct val="0"/>
              </a:spcBef>
            </a:pPr>
            <a:endParaRPr lang="es-ES" altLang="es-MX" sz="2000">
              <a:latin typeface="Tahoma" panose="020B0604030504040204" pitchFamily="34" charset="0"/>
            </a:endParaRPr>
          </a:p>
          <a:p>
            <a:pPr eaLnBrk="1" hangingPunct="1">
              <a:spcBef>
                <a:spcPct val="0"/>
              </a:spcBef>
              <a:buFont typeface="Wingdings" panose="05000000000000000000" pitchFamily="2" charset="2"/>
              <a:buChar char="ü"/>
            </a:pPr>
            <a:r>
              <a:rPr lang="es-ES" altLang="es-MX" sz="2000">
                <a:latin typeface="Tahoma" panose="020B0604030504040204" pitchFamily="34" charset="0"/>
              </a:rPr>
              <a:t> Las Entidades de la Administración Pública</a:t>
            </a:r>
          </a:p>
          <a:p>
            <a:pPr eaLnBrk="1" hangingPunct="1">
              <a:spcBef>
                <a:spcPct val="0"/>
              </a:spcBef>
            </a:pPr>
            <a:endParaRPr lang="es-ES" altLang="es-MX" sz="2000">
              <a:latin typeface="Tahoma" panose="020B0604030504040204" pitchFamily="34" charset="0"/>
            </a:endParaRPr>
          </a:p>
          <a:p>
            <a:pPr eaLnBrk="1" hangingPunct="1">
              <a:spcBef>
                <a:spcPct val="0"/>
              </a:spcBef>
              <a:buFont typeface="Wingdings" panose="05000000000000000000" pitchFamily="2" charset="2"/>
              <a:buChar char="ü"/>
            </a:pPr>
            <a:r>
              <a:rPr lang="es-ES" altLang="es-MX" sz="2000">
                <a:latin typeface="Tahoma" panose="020B0604030504040204" pitchFamily="34" charset="0"/>
              </a:rPr>
              <a:t> Los Organismos Nacionales de Normalización o la Secretaría de Economía en ausencia de ellos.</a:t>
            </a:r>
          </a:p>
        </p:txBody>
      </p:sp>
      <p:sp>
        <p:nvSpPr>
          <p:cNvPr id="18435" name="Text Box 7">
            <a:extLst>
              <a:ext uri="{FF2B5EF4-FFF2-40B4-BE49-F238E27FC236}">
                <a16:creationId xmlns:a16="http://schemas.microsoft.com/office/drawing/2014/main" id="{555018DC-D956-487A-94B8-7A45ABAE4F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03800" y="5006975"/>
            <a:ext cx="184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s-ES" altLang="es-MX" sz="1800">
              <a:latin typeface="Tahoma" panose="020B0604030504040204" pitchFamily="34" charset="0"/>
            </a:endParaRPr>
          </a:p>
        </p:txBody>
      </p:sp>
      <p:sp>
        <p:nvSpPr>
          <p:cNvPr id="175112" name="Text Box 8">
            <a:extLst>
              <a:ext uri="{FF2B5EF4-FFF2-40B4-BE49-F238E27FC236}">
                <a16:creationId xmlns:a16="http://schemas.microsoft.com/office/drawing/2014/main" id="{050CD7E6-913C-4E32-8ADC-CE901C05A6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341438"/>
            <a:ext cx="9288463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s-E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Tahoma" charset="0"/>
              </a:rPr>
              <a:t>ORGANISMOS DE NORMALIZACIÓN EN MÉXICO</a:t>
            </a:r>
          </a:p>
        </p:txBody>
      </p:sp>
    </p:spTree>
  </p:cSld>
  <p:clrMapOvr>
    <a:masterClrMapping/>
  </p:clrMapOvr>
  <p:transition spd="slow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1" name="Text Box 3">
            <a:extLst>
              <a:ext uri="{FF2B5EF4-FFF2-40B4-BE49-F238E27FC236}">
                <a16:creationId xmlns:a16="http://schemas.microsoft.com/office/drawing/2014/main" id="{59BE3412-6102-4954-9FCA-68C51F922C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16013" y="549275"/>
            <a:ext cx="69850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s-ES" sz="2800" dirty="0">
                <a:effectLst>
                  <a:outerShdw blurRad="38100" dist="38100" dir="2700000" algn="tl">
                    <a:srgbClr val="000000"/>
                  </a:outerShdw>
                </a:effectLst>
                <a:latin typeface="Tahoma" charset="0"/>
              </a:rPr>
              <a:t>COMITÉS CONSULTIVOS NACIONALES DE NORMALIZACIÓN</a:t>
            </a:r>
          </a:p>
        </p:txBody>
      </p:sp>
      <p:sp>
        <p:nvSpPr>
          <p:cNvPr id="19459" name="Text Box 4">
            <a:extLst>
              <a:ext uri="{FF2B5EF4-FFF2-40B4-BE49-F238E27FC236}">
                <a16:creationId xmlns:a16="http://schemas.microsoft.com/office/drawing/2014/main" id="{E2FE2FFE-9136-4E9F-9898-C87E708684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03800" y="5006975"/>
            <a:ext cx="184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s-ES" altLang="es-MX" sz="1800">
              <a:latin typeface="Tahoma" panose="020B0604030504040204" pitchFamily="34" charset="0"/>
            </a:endParaRPr>
          </a:p>
        </p:txBody>
      </p:sp>
      <p:sp>
        <p:nvSpPr>
          <p:cNvPr id="19460" name="Text Box 5">
            <a:extLst>
              <a:ext uri="{FF2B5EF4-FFF2-40B4-BE49-F238E27FC236}">
                <a16:creationId xmlns:a16="http://schemas.microsoft.com/office/drawing/2014/main" id="{5CD059C7-3A72-436F-A207-87B35B7C25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5650" y="1700213"/>
            <a:ext cx="8280400" cy="3878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s-ES" altLang="es-MX" sz="2400" b="1">
                <a:latin typeface="Tahoma" panose="020B0604030504040204" pitchFamily="34" charset="0"/>
              </a:rPr>
              <a:t>	Los Comités Consultivos Nacionales de Normalización (CCNN) son órganos para la elaboración de Normas Oficiales Mexicanas y la promoción de su cumplimiento, los cuales son constituidos y presididos por la dependencia competente.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s-ES" altLang="es-MX" sz="2400" b="1">
              <a:latin typeface="Tahoma" panose="020B060403050404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s-ES" altLang="es-MX" sz="2400" b="1">
              <a:latin typeface="Tahoma" panose="020B060403050404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s-ES" altLang="es-MX" sz="1800" b="1">
                <a:latin typeface="Tahoma" panose="020B0604030504040204" pitchFamily="34" charset="0"/>
              </a:rPr>
              <a:t>	Actualmente existen 22 CCNN de las 10 dependencias normalizadoras que elaboran NOM en el ámbito de sus respectivas atribuciones.</a:t>
            </a:r>
          </a:p>
        </p:txBody>
      </p:sp>
    </p:spTree>
  </p:cSld>
  <p:clrMapOvr>
    <a:masterClrMapping/>
  </p:clrMapOvr>
  <p:transition spd="slow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7" name="Text Box 3">
            <a:extLst>
              <a:ext uri="{FF2B5EF4-FFF2-40B4-BE49-F238E27FC236}">
                <a16:creationId xmlns:a16="http://schemas.microsoft.com/office/drawing/2014/main" id="{99A15FE4-F685-418C-863A-247CF65D58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16013" y="765175"/>
            <a:ext cx="69850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s-ES" sz="2800" dirty="0">
                <a:effectLst>
                  <a:outerShdw blurRad="38100" dist="38100" dir="2700000" algn="tl">
                    <a:srgbClr val="000000"/>
                  </a:outerShdw>
                </a:effectLst>
                <a:latin typeface="Tahoma" charset="0"/>
              </a:rPr>
              <a:t>ORGANISMOS NACIONALES DE NORMALIZACIÓN EN MÉXICO</a:t>
            </a:r>
          </a:p>
        </p:txBody>
      </p:sp>
      <p:sp>
        <p:nvSpPr>
          <p:cNvPr id="20483" name="Text Box 4">
            <a:extLst>
              <a:ext uri="{FF2B5EF4-FFF2-40B4-BE49-F238E27FC236}">
                <a16:creationId xmlns:a16="http://schemas.microsoft.com/office/drawing/2014/main" id="{2E6457D5-77E6-498B-8524-FAF8AC4B4C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03800" y="5006975"/>
            <a:ext cx="184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s-ES" altLang="es-MX" sz="1800">
              <a:latin typeface="Tahoma" panose="020B0604030504040204" pitchFamily="34" charset="0"/>
            </a:endParaRPr>
          </a:p>
        </p:txBody>
      </p:sp>
      <p:sp>
        <p:nvSpPr>
          <p:cNvPr id="20484" name="Text Box 5">
            <a:extLst>
              <a:ext uri="{FF2B5EF4-FFF2-40B4-BE49-F238E27FC236}">
                <a16:creationId xmlns:a16="http://schemas.microsoft.com/office/drawing/2014/main" id="{D5EBDA13-86A3-4058-8D67-3EE1C44A3E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16013" y="2236788"/>
            <a:ext cx="7200900" cy="295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s-ES" altLang="es-MX" sz="2400" b="1">
                <a:latin typeface="Tahoma" panose="020B0604030504040204" pitchFamily="34" charset="0"/>
              </a:rPr>
              <a:t>	Los Organismos Nacionales de Normalización (ONN) son personas morales cuyo principal objetivo es la elaboración y expedición de normas mexicanas en las materias en que son registrados por la Dirección General de Normas.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s-ES" altLang="es-MX" sz="2400" b="1">
              <a:latin typeface="Tahoma" panose="020B0604030504040204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" altLang="es-MX" sz="1800" b="1">
                <a:latin typeface="Tahoma" panose="020B0604030504040204" pitchFamily="34" charset="0"/>
              </a:rPr>
              <a:t>Actualmente existen 8 ONN registrados.</a:t>
            </a:r>
          </a:p>
        </p:txBody>
      </p:sp>
    </p:spTree>
  </p:cSld>
  <p:clrMapOvr>
    <a:masterClrMapping/>
  </p:clrMapOvr>
  <p:transition spd="slow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155" name="Text Box 3">
            <a:extLst>
              <a:ext uri="{FF2B5EF4-FFF2-40B4-BE49-F238E27FC236}">
                <a16:creationId xmlns:a16="http://schemas.microsoft.com/office/drawing/2014/main" id="{1A483320-A774-405C-9E7D-A892A2869E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288" y="98425"/>
            <a:ext cx="842645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s-ES" sz="2800" dirty="0">
                <a:effectLst>
                  <a:outerShdw blurRad="38100" dist="38100" dir="2700000" algn="tl">
                    <a:srgbClr val="000000"/>
                  </a:outerShdw>
                </a:effectLst>
                <a:latin typeface="Tahoma" charset="0"/>
              </a:rPr>
              <a:t>ORGANISMOS NACIONALES DE NORMALIZACIÓN EN MÉXICO</a:t>
            </a:r>
          </a:p>
        </p:txBody>
      </p:sp>
      <p:sp>
        <p:nvSpPr>
          <p:cNvPr id="21507" name="Text Box 4">
            <a:extLst>
              <a:ext uri="{FF2B5EF4-FFF2-40B4-BE49-F238E27FC236}">
                <a16:creationId xmlns:a16="http://schemas.microsoft.com/office/drawing/2014/main" id="{04DED9D4-F1BC-4682-B246-67AA125D12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32363" y="4638675"/>
            <a:ext cx="184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s-ES" altLang="es-MX" sz="1800">
              <a:latin typeface="Tahoma" panose="020B0604030504040204" pitchFamily="34" charset="0"/>
            </a:endParaRPr>
          </a:p>
        </p:txBody>
      </p:sp>
      <p:graphicFrame>
        <p:nvGraphicFramePr>
          <p:cNvPr id="177265" name="Group 113">
            <a:extLst>
              <a:ext uri="{FF2B5EF4-FFF2-40B4-BE49-F238E27FC236}">
                <a16:creationId xmlns:a16="http://schemas.microsoft.com/office/drawing/2014/main" id="{1113D72A-BF01-4464-B86F-8065FC9EE996}"/>
              </a:ext>
            </a:extLst>
          </p:cNvPr>
          <p:cNvGraphicFramePr>
            <a:graphicFrameLocks noGrp="1"/>
          </p:cNvGraphicFramePr>
          <p:nvPr/>
        </p:nvGraphicFramePr>
        <p:xfrm>
          <a:off x="611188" y="1044575"/>
          <a:ext cx="8281987" cy="5048250"/>
        </p:xfrm>
        <a:graphic>
          <a:graphicData uri="http://schemas.openxmlformats.org/drawingml/2006/table">
            <a:tbl>
              <a:tblPr/>
              <a:tblGrid>
                <a:gridCol w="15738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282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1852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7142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No. de Registro</a:t>
                      </a:r>
                    </a:p>
                  </a:txBody>
                  <a:tcPr marL="91450" marR="91450"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Organismo</a:t>
                      </a:r>
                    </a:p>
                  </a:txBody>
                  <a:tcPr marL="91450" marR="91450"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Alcance</a:t>
                      </a:r>
                    </a:p>
                  </a:txBody>
                  <a:tcPr marL="91450" marR="91450"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39681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0001</a:t>
                      </a:r>
                    </a:p>
                  </a:txBody>
                  <a:tcPr marL="91450" marR="91450"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NORMEX</a:t>
                      </a:r>
                    </a:p>
                  </a:txBody>
                  <a:tcPr marL="91450" marR="91450"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Envase y embalaje, calidad de servicios  para la industria técnica, muebles, sector metal mecánico, bienes de capital, sector del papel, sector químico y paraquímico, productos y materiales para construcción, alimentos procesados y bebidas no alcohólicas, productos diversos.</a:t>
                      </a:r>
                    </a:p>
                  </a:txBody>
                  <a:tcPr marL="91450" marR="91450"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37141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0002</a:t>
                      </a:r>
                    </a:p>
                  </a:txBody>
                  <a:tcPr marL="91450" marR="91450"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IMNC</a:t>
                      </a:r>
                    </a:p>
                  </a:txBody>
                  <a:tcPr marL="91450" marR="91450"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Sistemas de calidad, turismo, metrología, sistemas de administración ambiental, grúas y dispositivos de elevación, artes gráficas, sistemas de administración de la seguridad y salud del trabajo</a:t>
                      </a:r>
                    </a:p>
                  </a:txBody>
                  <a:tcPr marL="91450" marR="91450"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6 Título">
            <a:extLst>
              <a:ext uri="{FF2B5EF4-FFF2-40B4-BE49-F238E27FC236}">
                <a16:creationId xmlns:a16="http://schemas.microsoft.com/office/drawing/2014/main" id="{65F14038-4F25-4350-AAAB-23FCBB5DFE2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11188" y="188913"/>
            <a:ext cx="4032250" cy="1143000"/>
          </a:xfrm>
        </p:spPr>
        <p:txBody>
          <a:bodyPr/>
          <a:lstStyle/>
          <a:p>
            <a:pPr algn="l" eaLnBrk="1" hangingPunct="1"/>
            <a:r>
              <a:rPr lang="es-MX" altLang="es-MX"/>
              <a:t>Normalización</a:t>
            </a:r>
          </a:p>
        </p:txBody>
      </p:sp>
      <p:sp>
        <p:nvSpPr>
          <p:cNvPr id="4099" name="7 Marcador de contenido">
            <a:extLst>
              <a:ext uri="{FF2B5EF4-FFF2-40B4-BE49-F238E27FC236}">
                <a16:creationId xmlns:a16="http://schemas.microsoft.com/office/drawing/2014/main" id="{95C685C4-5F05-48FA-A00A-27B9CCCC5860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608138" y="1714500"/>
            <a:ext cx="7212012" cy="1944688"/>
          </a:xfrm>
        </p:spPr>
        <p:txBody>
          <a:bodyPr/>
          <a:lstStyle/>
          <a:p>
            <a:pPr algn="just" eaLnBrk="1" hangingPunct="1"/>
            <a:r>
              <a:rPr lang="es-MX" altLang="es-MX" sz="1800" dirty="0">
                <a:latin typeface="Tahoma" panose="020B0604030504040204" pitchFamily="34" charset="0"/>
                <a:cs typeface="Tahoma" panose="020B0604030504040204" pitchFamily="34" charset="0"/>
              </a:rPr>
              <a:t>La Normalización es el proceso mediante el cual se regulan las actividades desempeñadas por los sectores tanto privado como público, en materia de salud, medio ambiente en general, comercial, industrial y laboral estableciendo reglas, directrices, especificaciones, atributos, características, o prescripciones aplicables a un producto, proceso o servicio.</a:t>
            </a:r>
          </a:p>
        </p:txBody>
      </p:sp>
      <p:sp>
        <p:nvSpPr>
          <p:cNvPr id="4100" name="Text Box 8">
            <a:extLst>
              <a:ext uri="{FF2B5EF4-FFF2-40B4-BE49-F238E27FC236}">
                <a16:creationId xmlns:a16="http://schemas.microsoft.com/office/drawing/2014/main" id="{7CB37DFD-6BDB-4CD1-9755-8C69168FD0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00250" y="3933825"/>
            <a:ext cx="6985000" cy="2030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85750" indent="-28575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chemeClr val="tx2"/>
              </a:buClr>
            </a:pPr>
            <a:r>
              <a:rPr lang="es-ES" altLang="es-MX" sz="1800">
                <a:latin typeface="Tahoma" panose="020B0604030504040204" pitchFamily="34" charset="0"/>
              </a:rPr>
              <a:t> Requisito para la comercialización de  productos y servicios</a:t>
            </a:r>
          </a:p>
          <a:p>
            <a:pPr eaLnBrk="1" hangingPunct="1">
              <a:spcBef>
                <a:spcPct val="0"/>
              </a:spcBef>
              <a:buClr>
                <a:schemeClr val="tx2"/>
              </a:buClr>
            </a:pPr>
            <a:endParaRPr lang="es-ES" altLang="es-MX" sz="1800">
              <a:latin typeface="Tahoma" panose="020B0604030504040204" pitchFamily="34" charset="0"/>
            </a:endParaRPr>
          </a:p>
          <a:p>
            <a:pPr eaLnBrk="1" hangingPunct="1">
              <a:spcBef>
                <a:spcPct val="0"/>
              </a:spcBef>
              <a:buClr>
                <a:schemeClr val="tx2"/>
              </a:buClr>
            </a:pPr>
            <a:r>
              <a:rPr lang="es-ES" altLang="es-MX" sz="1800">
                <a:latin typeface="Tahoma" panose="020B0604030504040204" pitchFamily="34" charset="0"/>
              </a:rPr>
              <a:t> Actividad que establece, con respecto a problemas reales o potenciales, disposiciones para uso común y repetido</a:t>
            </a:r>
          </a:p>
          <a:p>
            <a:pPr eaLnBrk="1" hangingPunct="1">
              <a:spcBef>
                <a:spcPct val="0"/>
              </a:spcBef>
              <a:buClr>
                <a:schemeClr val="tx2"/>
              </a:buClr>
            </a:pPr>
            <a:endParaRPr lang="es-ES" altLang="es-MX" sz="1800">
              <a:latin typeface="Tahoma" panose="020B0604030504040204" pitchFamily="34" charset="0"/>
            </a:endParaRPr>
          </a:p>
          <a:p>
            <a:pPr eaLnBrk="1" hangingPunct="1">
              <a:spcBef>
                <a:spcPct val="0"/>
              </a:spcBef>
              <a:buClr>
                <a:schemeClr val="tx2"/>
              </a:buClr>
            </a:pPr>
            <a:r>
              <a:rPr lang="es-ES" altLang="es-MX" sz="1800">
                <a:latin typeface="Tahoma" panose="020B0604030504040204" pitchFamily="34" charset="0"/>
              </a:rPr>
              <a:t> Cuyo objetivo es lograr el grado óptimo de orden en un contexto dado.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79" name="Text Box 3">
            <a:extLst>
              <a:ext uri="{FF2B5EF4-FFF2-40B4-BE49-F238E27FC236}">
                <a16:creationId xmlns:a16="http://schemas.microsoft.com/office/drawing/2014/main" id="{04EE8481-4A96-4326-B8F7-E0090271E4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5650" y="188913"/>
            <a:ext cx="69850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s-ES" sz="2800" dirty="0">
                <a:effectLst>
                  <a:outerShdw blurRad="38100" dist="38100" dir="2700000" algn="tl">
                    <a:srgbClr val="000000"/>
                  </a:outerShdw>
                </a:effectLst>
                <a:latin typeface="Tahoma" charset="0"/>
              </a:rPr>
              <a:t>ORGANISMOS NACIONALES DE NORMALIZACIÓN EN MÉXICO</a:t>
            </a:r>
          </a:p>
        </p:txBody>
      </p:sp>
      <p:sp>
        <p:nvSpPr>
          <p:cNvPr id="22531" name="Text Box 4">
            <a:extLst>
              <a:ext uri="{FF2B5EF4-FFF2-40B4-BE49-F238E27FC236}">
                <a16:creationId xmlns:a16="http://schemas.microsoft.com/office/drawing/2014/main" id="{A80F13B6-E50E-41DC-BDE8-2693CB5DCE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87900" y="4729163"/>
            <a:ext cx="184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s-ES" altLang="es-MX" sz="1800">
              <a:solidFill>
                <a:schemeClr val="hlink"/>
              </a:solidFill>
              <a:latin typeface="Tahoma" panose="020B0604030504040204" pitchFamily="34" charset="0"/>
            </a:endParaRPr>
          </a:p>
        </p:txBody>
      </p:sp>
      <p:graphicFrame>
        <p:nvGraphicFramePr>
          <p:cNvPr id="178234" name="Group 58">
            <a:extLst>
              <a:ext uri="{FF2B5EF4-FFF2-40B4-BE49-F238E27FC236}">
                <a16:creationId xmlns:a16="http://schemas.microsoft.com/office/drawing/2014/main" id="{003DD848-CA29-4D6D-93BC-396A4D046D6D}"/>
              </a:ext>
            </a:extLst>
          </p:cNvPr>
          <p:cNvGraphicFramePr>
            <a:graphicFrameLocks noGrp="1"/>
          </p:cNvGraphicFramePr>
          <p:nvPr/>
        </p:nvGraphicFramePr>
        <p:xfrm>
          <a:off x="468313" y="1422400"/>
          <a:ext cx="8280400" cy="4608512"/>
        </p:xfrm>
        <a:graphic>
          <a:graphicData uri="http://schemas.openxmlformats.org/drawingml/2006/table">
            <a:tbl>
              <a:tblPr/>
              <a:tblGrid>
                <a:gridCol w="14400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4406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89628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65209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No. de Registro</a:t>
                      </a:r>
                    </a:p>
                  </a:txBody>
                  <a:tcPr marL="91433" marR="91433"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Organismo</a:t>
                      </a:r>
                    </a:p>
                  </a:txBody>
                  <a:tcPr marL="91433" marR="91433"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Alcance</a:t>
                      </a:r>
                    </a:p>
                  </a:txBody>
                  <a:tcPr marL="91433" marR="91433"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6314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0003</a:t>
                      </a:r>
                    </a:p>
                  </a:txBody>
                  <a:tcPr marL="91433" marR="91433"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ANCE</a:t>
                      </a:r>
                    </a:p>
                  </a:txBody>
                  <a:tcPr marL="91433" marR="91433"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Sector eléctrico (productos) y sector de aparatos domésticos, instalaciones eléctricas, sistemas de canalizaciones y soportes para cables.</a:t>
                      </a:r>
                    </a:p>
                  </a:txBody>
                  <a:tcPr marL="91433" marR="91433"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834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0004</a:t>
                      </a:r>
                    </a:p>
                  </a:txBody>
                  <a:tcPr marL="91433" marR="91433"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INNTEX</a:t>
                      </a:r>
                    </a:p>
                  </a:txBody>
                  <a:tcPr marL="91433" marR="91433"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Fibras, textil y vestido.</a:t>
                      </a:r>
                    </a:p>
                  </a:txBody>
                  <a:tcPr marL="91433" marR="91433"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1181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0005</a:t>
                      </a:r>
                    </a:p>
                  </a:txBody>
                  <a:tcPr marL="91433" marR="91433"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ONNCCE</a:t>
                      </a:r>
                    </a:p>
                  </a:txBody>
                  <a:tcPr marL="91433" marR="91433"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Productos y materiales para construcción; materiales, procesos, sistemas, métodos, instalaciones, servicios o cualquier actividad relacionada con la industria del plástico, del aluminio del vidrio y eléctrica.</a:t>
                      </a:r>
                    </a:p>
                  </a:txBody>
                  <a:tcPr marL="91433" marR="91433"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slow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3" name="Text Box 3">
            <a:extLst>
              <a:ext uri="{FF2B5EF4-FFF2-40B4-BE49-F238E27FC236}">
                <a16:creationId xmlns:a16="http://schemas.microsoft.com/office/drawing/2014/main" id="{E35238C8-6E49-40BB-B761-95F25E8233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58888" y="908050"/>
            <a:ext cx="69850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s-ES" sz="2800" dirty="0">
                <a:effectLst>
                  <a:outerShdw blurRad="38100" dist="38100" dir="2700000" algn="tl">
                    <a:srgbClr val="000000"/>
                  </a:outerShdw>
                </a:effectLst>
                <a:latin typeface="Tahoma" charset="0"/>
              </a:rPr>
              <a:t>ORGANISMOS NACIONALES DE NORMALIZACIÓN EN MÉXICO</a:t>
            </a:r>
          </a:p>
        </p:txBody>
      </p:sp>
      <p:sp>
        <p:nvSpPr>
          <p:cNvPr id="23555" name="Text Box 4">
            <a:extLst>
              <a:ext uri="{FF2B5EF4-FFF2-40B4-BE49-F238E27FC236}">
                <a16:creationId xmlns:a16="http://schemas.microsoft.com/office/drawing/2014/main" id="{D8359D23-93CE-4875-996E-B2EDF7DAD8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03800" y="5006975"/>
            <a:ext cx="184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s-ES" altLang="es-MX" sz="1800">
              <a:solidFill>
                <a:schemeClr val="hlink"/>
              </a:solidFill>
              <a:latin typeface="Tahoma" panose="020B0604030504040204" pitchFamily="34" charset="0"/>
            </a:endParaRPr>
          </a:p>
        </p:txBody>
      </p:sp>
      <p:graphicFrame>
        <p:nvGraphicFramePr>
          <p:cNvPr id="179252" name="Group 52">
            <a:extLst>
              <a:ext uri="{FF2B5EF4-FFF2-40B4-BE49-F238E27FC236}">
                <a16:creationId xmlns:a16="http://schemas.microsoft.com/office/drawing/2014/main" id="{FD915AFD-33C3-4997-941D-E422D16F8C35}"/>
              </a:ext>
            </a:extLst>
          </p:cNvPr>
          <p:cNvGraphicFramePr>
            <a:graphicFrameLocks noGrp="1"/>
          </p:cNvGraphicFramePr>
          <p:nvPr/>
        </p:nvGraphicFramePr>
        <p:xfrm>
          <a:off x="827088" y="1978025"/>
          <a:ext cx="8137525" cy="3683000"/>
        </p:xfrm>
        <a:graphic>
          <a:graphicData uri="http://schemas.openxmlformats.org/drawingml/2006/table">
            <a:tbl>
              <a:tblPr/>
              <a:tblGrid>
                <a:gridCol w="136823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4433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82495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6522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No. de Registro</a:t>
                      </a:r>
                    </a:p>
                  </a:txBody>
                  <a:tcPr marL="91446" marR="91446" marT="45724" marB="4572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Organismo</a:t>
                      </a:r>
                    </a:p>
                  </a:txBody>
                  <a:tcPr marL="91446" marR="91446"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Alcance</a:t>
                      </a:r>
                    </a:p>
                  </a:txBody>
                  <a:tcPr marL="91446" marR="91446"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14479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0006</a:t>
                      </a:r>
                    </a:p>
                  </a:txBody>
                  <a:tcPr marL="91446" marR="91446" marT="45724" marB="4572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NYCE</a:t>
                      </a:r>
                    </a:p>
                  </a:txBody>
                  <a:tcPr marL="91446" marR="91446"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Industria electrónica, telecomunicaciones e informática.</a:t>
                      </a:r>
                    </a:p>
                  </a:txBody>
                  <a:tcPr marL="91446" marR="91446"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14479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0007</a:t>
                      </a:r>
                    </a:p>
                  </a:txBody>
                  <a:tcPr marL="91446" marR="91446" marT="45724" marB="4572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COFOCALEC</a:t>
                      </a:r>
                    </a:p>
                  </a:txBody>
                  <a:tcPr marL="91446" marR="91446"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Productos, equipos, procesos, servicios y métodos de prueba de Leche y sus Derivados.</a:t>
                      </a:r>
                    </a:p>
                  </a:txBody>
                  <a:tcPr marL="91446" marR="91446"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88822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0008</a:t>
                      </a:r>
                    </a:p>
                  </a:txBody>
                  <a:tcPr marL="91446" marR="91446" marT="45724" marB="4572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CNCP</a:t>
                      </a:r>
                    </a:p>
                  </a:txBody>
                  <a:tcPr marL="91446" marR="91446"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Productos, materiales, procesos, sistemas, métodos, instalaciones y servicios de la industria del plástico.</a:t>
                      </a:r>
                    </a:p>
                  </a:txBody>
                  <a:tcPr marL="91446" marR="91446"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slow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251" name="Text Box 3">
            <a:extLst>
              <a:ext uri="{FF2B5EF4-FFF2-40B4-BE49-F238E27FC236}">
                <a16:creationId xmlns:a16="http://schemas.microsoft.com/office/drawing/2014/main" id="{2CAEA46D-1650-47DF-A653-0053E1B102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313" y="1257300"/>
            <a:ext cx="8280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s-ES" sz="2800" dirty="0">
                <a:effectLst>
                  <a:outerShdw blurRad="38100" dist="38100" dir="2700000" algn="tl">
                    <a:srgbClr val="000000"/>
                  </a:outerShdw>
                </a:effectLst>
                <a:latin typeface="Tahoma" charset="0"/>
              </a:rPr>
              <a:t>COMISIÓN NACIONAL DE NORMALIZACIÓN</a:t>
            </a:r>
          </a:p>
        </p:txBody>
      </p:sp>
      <p:sp>
        <p:nvSpPr>
          <p:cNvPr id="24579" name="Text Box 4">
            <a:extLst>
              <a:ext uri="{FF2B5EF4-FFF2-40B4-BE49-F238E27FC236}">
                <a16:creationId xmlns:a16="http://schemas.microsoft.com/office/drawing/2014/main" id="{CEBD755F-5B15-4913-8E4C-1BF74ED02C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03800" y="5006975"/>
            <a:ext cx="184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s-ES" altLang="es-MX" sz="1800">
              <a:latin typeface="Tahoma" panose="020B0604030504040204" pitchFamily="34" charset="0"/>
            </a:endParaRPr>
          </a:p>
        </p:txBody>
      </p:sp>
      <p:sp>
        <p:nvSpPr>
          <p:cNvPr id="24580" name="Text Box 5">
            <a:extLst>
              <a:ext uri="{FF2B5EF4-FFF2-40B4-BE49-F238E27FC236}">
                <a16:creationId xmlns:a16="http://schemas.microsoft.com/office/drawing/2014/main" id="{E4E3EDF8-FD13-4945-8F59-B16A74C0E0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188" y="2138363"/>
            <a:ext cx="8353425" cy="2678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s-ES" altLang="es-MX" sz="2400">
                <a:latin typeface="Tahoma" panose="020B0604030504040204" pitchFamily="34" charset="0"/>
              </a:rPr>
              <a:t>	La Comisión Nacional de Normalización (CNN) es el órgano de coordinación de la política de normalización a nivel nacional y está integrada actualmente por 36 miembros entre dependencias y entidades de la administración pública federal, cámaras, organismos nacionales de normalización y asociaciones, que se encuentran vinculados en el ámbito de la normalización.</a:t>
            </a:r>
          </a:p>
        </p:txBody>
      </p:sp>
    </p:spTree>
  </p:cSld>
  <p:clrMapOvr>
    <a:masterClrMapping/>
  </p:clrMapOvr>
  <p:transition spd="slow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64" name="Text Box 12">
            <a:extLst>
              <a:ext uri="{FF2B5EF4-FFF2-40B4-BE49-F238E27FC236}">
                <a16:creationId xmlns:a16="http://schemas.microsoft.com/office/drawing/2014/main" id="{069705C5-D5FE-48CF-B31F-6EE8F14EF9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1550" y="260350"/>
            <a:ext cx="7056438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es-ES_tradnl" sz="2800" dirty="0">
                <a:effectLst>
                  <a:outerShdw blurRad="38100" dist="38100" dir="2700000" algn="tl">
                    <a:srgbClr val="000000"/>
                  </a:outerShdw>
                </a:effectLst>
                <a:latin typeface="Tahoma" charset="0"/>
              </a:rPr>
              <a:t>PROCESO PARA LA ELABORACIÓN DE LAS NORMAS EN MÉXICO</a:t>
            </a:r>
            <a:endParaRPr lang="es-ES" sz="2800" dirty="0">
              <a:effectLst>
                <a:outerShdw blurRad="38100" dist="38100" dir="2700000" algn="tl">
                  <a:srgbClr val="000000"/>
                </a:outerShdw>
              </a:effectLst>
              <a:latin typeface="Tahoma" charset="0"/>
            </a:endParaRPr>
          </a:p>
        </p:txBody>
      </p:sp>
      <p:sp>
        <p:nvSpPr>
          <p:cNvPr id="25603" name="Text Box 13">
            <a:extLst>
              <a:ext uri="{FF2B5EF4-FFF2-40B4-BE49-F238E27FC236}">
                <a16:creationId xmlns:a16="http://schemas.microsoft.com/office/drawing/2014/main" id="{DE3FC331-B83C-44D6-831D-C406D045C6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33563" y="1352550"/>
            <a:ext cx="2057400" cy="528638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s-ES_tradnl" altLang="es-MX" sz="2800" b="1">
                <a:latin typeface="Lucida Sans" panose="020B0602030504020204" pitchFamily="34" charset="0"/>
              </a:rPr>
              <a:t>LFMN</a:t>
            </a:r>
            <a:endParaRPr lang="es-ES" altLang="es-MX" sz="2800" b="1">
              <a:latin typeface="Lucida Sans" panose="020B0602030504020204" pitchFamily="34" charset="0"/>
            </a:endParaRPr>
          </a:p>
        </p:txBody>
      </p:sp>
      <p:sp>
        <p:nvSpPr>
          <p:cNvPr id="25604" name="Text Box 14">
            <a:extLst>
              <a:ext uri="{FF2B5EF4-FFF2-40B4-BE49-F238E27FC236}">
                <a16:creationId xmlns:a16="http://schemas.microsoft.com/office/drawing/2014/main" id="{9F841ED4-CBF8-43F0-9F16-6BFB7E464B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6363" y="2800350"/>
            <a:ext cx="2971800" cy="1200150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s-ES_tradnl" altLang="es-MX" sz="2400" b="1">
                <a:latin typeface="Lucida Sans" panose="020B0602030504020204" pitchFamily="34" charset="0"/>
              </a:rPr>
              <a:t>Comisión Nacional de Normalización</a:t>
            </a:r>
            <a:endParaRPr lang="es-ES" altLang="es-MX" sz="2400" b="1">
              <a:latin typeface="Lucida Sans" panose="020B0602030504020204" pitchFamily="34" charset="0"/>
            </a:endParaRPr>
          </a:p>
        </p:txBody>
      </p:sp>
      <p:sp>
        <p:nvSpPr>
          <p:cNvPr id="25605" name="Text Box 15">
            <a:extLst>
              <a:ext uri="{FF2B5EF4-FFF2-40B4-BE49-F238E27FC236}">
                <a16:creationId xmlns:a16="http://schemas.microsoft.com/office/drawing/2014/main" id="{F03DA667-3AA6-4928-8D7F-5794AE2351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52963" y="1504950"/>
            <a:ext cx="2667000" cy="3970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s-ES_tradnl" altLang="es-MX" sz="1800" b="1">
                <a:latin typeface="Lucida Sans" panose="020B0602030504020204" pitchFamily="34" charset="0"/>
              </a:rPr>
              <a:t>Las dependencias del ejecutivo  federal; Los Organismos Nacionales de Normalización; Instituciones Académicas e investigación; Colegios de Profesionales; Cámaras, Organizaciones de Productores, otros</a:t>
            </a:r>
            <a:endParaRPr lang="es-ES" altLang="es-MX" sz="1800" b="1">
              <a:latin typeface="Lucida Sans" panose="020B0602030504020204" pitchFamily="34" charset="0"/>
            </a:endParaRPr>
          </a:p>
        </p:txBody>
      </p:sp>
      <p:sp>
        <p:nvSpPr>
          <p:cNvPr id="25606" name="Text Box 16">
            <a:extLst>
              <a:ext uri="{FF2B5EF4-FFF2-40B4-BE49-F238E27FC236}">
                <a16:creationId xmlns:a16="http://schemas.microsoft.com/office/drawing/2014/main" id="{B6BC481F-D752-4E08-8223-215AA56B96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52563" y="4933950"/>
            <a:ext cx="2895600" cy="1196975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s-ES_tradnl" altLang="es-MX" sz="2400" b="1">
                <a:latin typeface="Lucida Sans" panose="020B0602030504020204" pitchFamily="34" charset="0"/>
              </a:rPr>
              <a:t>Programa Nacional de Normalización</a:t>
            </a:r>
            <a:endParaRPr lang="es-ES" altLang="es-MX" sz="2400" b="1">
              <a:latin typeface="Lucida Sans" panose="020B0602030504020204" pitchFamily="34" charset="0"/>
            </a:endParaRPr>
          </a:p>
        </p:txBody>
      </p:sp>
      <p:sp>
        <p:nvSpPr>
          <p:cNvPr id="25607" name="AutoShape 17">
            <a:extLst>
              <a:ext uri="{FF2B5EF4-FFF2-40B4-BE49-F238E27FC236}">
                <a16:creationId xmlns:a16="http://schemas.microsoft.com/office/drawing/2014/main" id="{B1C155F9-1A2B-4557-9ED6-F57E65595F5C}"/>
              </a:ext>
            </a:extLst>
          </p:cNvPr>
          <p:cNvSpPr>
            <a:spLocks noChangeArrowheads="1"/>
          </p:cNvSpPr>
          <p:nvPr/>
        </p:nvSpPr>
        <p:spPr bwMode="auto">
          <a:xfrm rot="5364955">
            <a:off x="2557463" y="4133850"/>
            <a:ext cx="609600" cy="685800"/>
          </a:xfrm>
          <a:custGeom>
            <a:avLst/>
            <a:gdLst>
              <a:gd name="T0" fmla="*/ 2147483646 w 21600"/>
              <a:gd name="T1" fmla="*/ 0 h 21600"/>
              <a:gd name="T2" fmla="*/ 0 w 21600"/>
              <a:gd name="T3" fmla="*/ 2147483646 h 21600"/>
              <a:gd name="T4" fmla="*/ 2147483646 w 21600"/>
              <a:gd name="T5" fmla="*/ 2147483646 h 21600"/>
              <a:gd name="T6" fmla="*/ 2147483646 w 21600"/>
              <a:gd name="T7" fmla="*/ 2147483646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lnTo>
                  <a:pt x="16200" y="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lnTo>
                  <a:pt x="135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lnTo>
                  <a:pt x="0" y="5400"/>
                </a:lnTo>
                <a:close/>
              </a:path>
            </a:pathLst>
          </a:custGeom>
          <a:solidFill>
            <a:srgbClr val="FFFFCC"/>
          </a:solidFill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MX"/>
          </a:p>
        </p:txBody>
      </p:sp>
      <p:sp>
        <p:nvSpPr>
          <p:cNvPr id="25608" name="AutoShape 18">
            <a:extLst>
              <a:ext uri="{FF2B5EF4-FFF2-40B4-BE49-F238E27FC236}">
                <a16:creationId xmlns:a16="http://schemas.microsoft.com/office/drawing/2014/main" id="{10ABB9C7-E672-4BCB-9B41-C87EAF6C8AC9}"/>
              </a:ext>
            </a:extLst>
          </p:cNvPr>
          <p:cNvSpPr>
            <a:spLocks/>
          </p:cNvSpPr>
          <p:nvPr/>
        </p:nvSpPr>
        <p:spPr bwMode="auto">
          <a:xfrm>
            <a:off x="4500563" y="1581150"/>
            <a:ext cx="304800" cy="3733800"/>
          </a:xfrm>
          <a:prstGeom prst="leftBrace">
            <a:avLst>
              <a:gd name="adj1" fmla="val 102083"/>
              <a:gd name="adj2" fmla="val 50000"/>
            </a:avLst>
          </a:prstGeom>
          <a:noFill/>
          <a:ln w="381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s-MX" altLang="es-MX" sz="3600" b="1">
              <a:latin typeface="Lucida Sans" panose="020B0602030504020204" pitchFamily="34" charset="0"/>
            </a:endParaRPr>
          </a:p>
        </p:txBody>
      </p:sp>
      <p:sp>
        <p:nvSpPr>
          <p:cNvPr id="25609" name="Text Box 19">
            <a:extLst>
              <a:ext uri="{FF2B5EF4-FFF2-40B4-BE49-F238E27FC236}">
                <a16:creationId xmlns:a16="http://schemas.microsoft.com/office/drawing/2014/main" id="{155C3AF3-09A4-4FBD-B724-44E9392609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72363" y="2909888"/>
            <a:ext cx="1371600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s-ES_tradnl" altLang="es-MX" sz="2400" b="1">
                <a:latin typeface="Lucida Sans" panose="020B0602030504020204" pitchFamily="34" charset="0"/>
              </a:rPr>
              <a:t>CTNN </a:t>
            </a:r>
          </a:p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s-ES_tradnl" altLang="es-MX" sz="2400" b="1">
                <a:latin typeface="Lucida Sans" panose="020B0602030504020204" pitchFamily="34" charset="0"/>
              </a:rPr>
              <a:t>CCNN</a:t>
            </a:r>
          </a:p>
        </p:txBody>
      </p:sp>
      <p:sp>
        <p:nvSpPr>
          <p:cNvPr id="25610" name="AutoShape 20">
            <a:extLst>
              <a:ext uri="{FF2B5EF4-FFF2-40B4-BE49-F238E27FC236}">
                <a16:creationId xmlns:a16="http://schemas.microsoft.com/office/drawing/2014/main" id="{4B4A8BD1-3A83-4AFB-8A65-2A9BB2DF8515}"/>
              </a:ext>
            </a:extLst>
          </p:cNvPr>
          <p:cNvSpPr>
            <a:spLocks/>
          </p:cNvSpPr>
          <p:nvPr/>
        </p:nvSpPr>
        <p:spPr bwMode="auto">
          <a:xfrm>
            <a:off x="7243763" y="1581150"/>
            <a:ext cx="304800" cy="3733800"/>
          </a:xfrm>
          <a:prstGeom prst="rightBrace">
            <a:avLst>
              <a:gd name="adj1" fmla="val 102083"/>
              <a:gd name="adj2" fmla="val 50000"/>
            </a:avLst>
          </a:prstGeom>
          <a:noFill/>
          <a:ln w="381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s-MX" altLang="es-MX" sz="3600" b="1">
              <a:latin typeface="Lucida Sans" panose="020B0602030504020204" pitchFamily="34" charset="0"/>
            </a:endParaRPr>
          </a:p>
        </p:txBody>
      </p:sp>
      <p:sp>
        <p:nvSpPr>
          <p:cNvPr id="100373" name="AutoShape 21">
            <a:extLst>
              <a:ext uri="{FF2B5EF4-FFF2-40B4-BE49-F238E27FC236}">
                <a16:creationId xmlns:a16="http://schemas.microsoft.com/office/drawing/2014/main" id="{B72747F1-175C-43E8-8F60-02C0B457BD4E}"/>
              </a:ext>
            </a:extLst>
          </p:cNvPr>
          <p:cNvSpPr>
            <a:spLocks noChangeArrowheads="1"/>
          </p:cNvSpPr>
          <p:nvPr/>
        </p:nvSpPr>
        <p:spPr bwMode="auto">
          <a:xfrm rot="5364955">
            <a:off x="2481263" y="2000250"/>
            <a:ext cx="609600" cy="685800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FFFFCC"/>
          </a:solidFill>
          <a:ln w="9525">
            <a:solidFill>
              <a:schemeClr val="accent1"/>
            </a:solidFill>
            <a:miter lim="800000"/>
            <a:headEnd/>
            <a:tailEnd/>
          </a:ln>
          <a:effectLst>
            <a:prstShdw prst="shdw18" dist="17961" dir="135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rot="10800000" vert="eaVert" wrap="none" anchor="ctr"/>
          <a:lstStyle/>
          <a:p>
            <a:pPr algn="ctr" eaLnBrk="1" hangingPunct="1">
              <a:defRPr/>
            </a:pPr>
            <a:endParaRPr lang="es-ES"/>
          </a:p>
        </p:txBody>
      </p:sp>
    </p:spTree>
  </p:cSld>
  <p:clrMapOvr>
    <a:masterClrMapping/>
  </p:clrMapOvr>
  <p:transition spd="slow"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3" name="Rectangle 13">
            <a:extLst>
              <a:ext uri="{FF2B5EF4-FFF2-40B4-BE49-F238E27FC236}">
                <a16:creationId xmlns:a16="http://schemas.microsoft.com/office/drawing/2014/main" id="{CD4B80A1-B6EE-471C-87A9-3B93B2C36F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41438" y="260350"/>
            <a:ext cx="6700837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s-MX" sz="2800">
                <a:effectLst>
                  <a:outerShdw blurRad="38100" dist="38100" dir="2700000" algn="tl">
                    <a:srgbClr val="000000"/>
                  </a:outerShdw>
                </a:effectLst>
                <a:latin typeface="Tahoma" charset="0"/>
              </a:rPr>
              <a:t>PROCESO DE NORMALIZACIÓN EN MÉXICO</a:t>
            </a:r>
            <a:endParaRPr lang="es-ES" sz="2800">
              <a:effectLst>
                <a:outerShdw blurRad="38100" dist="38100" dir="2700000" algn="tl">
                  <a:srgbClr val="000000"/>
                </a:outerShdw>
              </a:effectLst>
              <a:latin typeface="Tahoma" charset="0"/>
            </a:endParaRPr>
          </a:p>
        </p:txBody>
      </p:sp>
      <p:sp>
        <p:nvSpPr>
          <p:cNvPr id="26627" name="Text Box 14">
            <a:extLst>
              <a:ext uri="{FF2B5EF4-FFF2-40B4-BE49-F238E27FC236}">
                <a16:creationId xmlns:a16="http://schemas.microsoft.com/office/drawing/2014/main" id="{28A9710B-7BC1-4CA8-8EC6-85DEF83837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60438" y="2762250"/>
            <a:ext cx="1811337" cy="1109663"/>
          </a:xfrm>
          <a:prstGeom prst="rect">
            <a:avLst/>
          </a:prstGeom>
          <a:noFill/>
          <a:ln w="28575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s-ES" altLang="es-MX" sz="1600" b="1"/>
              <a:t>Anteproyecto</a:t>
            </a:r>
            <a:endParaRPr lang="es-ES_tradnl" altLang="es-MX" sz="1600" b="1"/>
          </a:p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s-ES" altLang="es-MX" sz="1400" b="1"/>
              <a:t>Manifestación de impacto regulatorio</a:t>
            </a:r>
            <a:endParaRPr lang="es-ES" altLang="es-MX" sz="1600" b="1"/>
          </a:p>
        </p:txBody>
      </p:sp>
      <p:sp>
        <p:nvSpPr>
          <p:cNvPr id="26628" name="Text Box 15">
            <a:extLst>
              <a:ext uri="{FF2B5EF4-FFF2-40B4-BE49-F238E27FC236}">
                <a16:creationId xmlns:a16="http://schemas.microsoft.com/office/drawing/2014/main" id="{A8B826A0-9BF7-4F61-93A2-9CF6D49504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79838" y="2774950"/>
            <a:ext cx="1828800" cy="369888"/>
          </a:xfrm>
          <a:prstGeom prst="rect">
            <a:avLst/>
          </a:prstGeom>
          <a:noFill/>
          <a:ln w="28575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s-ES" altLang="es-MX" sz="1800" b="1"/>
              <a:t>Revisión </a:t>
            </a:r>
          </a:p>
        </p:txBody>
      </p:sp>
      <p:sp>
        <p:nvSpPr>
          <p:cNvPr id="26629" name="Text Box 16">
            <a:extLst>
              <a:ext uri="{FF2B5EF4-FFF2-40B4-BE49-F238E27FC236}">
                <a16:creationId xmlns:a16="http://schemas.microsoft.com/office/drawing/2014/main" id="{0F80CB50-12EA-4D7B-AC23-911D613530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99200" y="2546350"/>
            <a:ext cx="1873250" cy="854075"/>
          </a:xfrm>
          <a:prstGeom prst="rect">
            <a:avLst/>
          </a:prstGeom>
          <a:noFill/>
          <a:ln w="28575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s-ES" altLang="es-MX" sz="1600" b="1"/>
              <a:t>Publicación en el DOF para consulta pública</a:t>
            </a:r>
          </a:p>
        </p:txBody>
      </p:sp>
      <p:sp>
        <p:nvSpPr>
          <p:cNvPr id="26630" name="Text Box 17">
            <a:extLst>
              <a:ext uri="{FF2B5EF4-FFF2-40B4-BE49-F238E27FC236}">
                <a16:creationId xmlns:a16="http://schemas.microsoft.com/office/drawing/2014/main" id="{2C26449B-75D8-4C65-8965-A63F23096C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72225" y="3913188"/>
            <a:ext cx="1800225" cy="584200"/>
          </a:xfrm>
          <a:prstGeom prst="rect">
            <a:avLst/>
          </a:prstGeom>
          <a:noFill/>
          <a:ln w="28575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s-ES" altLang="es-MX" sz="1600" b="1"/>
              <a:t>Recepción de comentarios</a:t>
            </a:r>
          </a:p>
        </p:txBody>
      </p:sp>
      <p:sp>
        <p:nvSpPr>
          <p:cNvPr id="26631" name="Text Box 18">
            <a:extLst>
              <a:ext uri="{FF2B5EF4-FFF2-40B4-BE49-F238E27FC236}">
                <a16:creationId xmlns:a16="http://schemas.microsoft.com/office/drawing/2014/main" id="{2AFB89DE-3258-4D4D-A274-0355D02DD9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99200" y="4994275"/>
            <a:ext cx="1873250" cy="1098550"/>
          </a:xfrm>
          <a:prstGeom prst="rect">
            <a:avLst/>
          </a:prstGeom>
          <a:noFill/>
          <a:ln w="28575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s-ES" altLang="es-MX" sz="1600" b="1"/>
              <a:t>Revisión de comentarios, aceptación o rechazo</a:t>
            </a:r>
          </a:p>
        </p:txBody>
      </p:sp>
      <p:sp>
        <p:nvSpPr>
          <p:cNvPr id="26632" name="Text Box 19">
            <a:extLst>
              <a:ext uri="{FF2B5EF4-FFF2-40B4-BE49-F238E27FC236}">
                <a16:creationId xmlns:a16="http://schemas.microsoft.com/office/drawing/2014/main" id="{6A7986FA-14C5-475F-88D4-BFCE557CAB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90913" y="4994275"/>
            <a:ext cx="2160587" cy="1098550"/>
          </a:xfrm>
          <a:prstGeom prst="rect">
            <a:avLst/>
          </a:prstGeom>
          <a:noFill/>
          <a:ln w="28575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s-ES" altLang="es-MX" sz="1600" b="1"/>
              <a:t>Respuesta a comentarios y publicación de los mismos en el DOF</a:t>
            </a:r>
          </a:p>
        </p:txBody>
      </p:sp>
      <p:sp>
        <p:nvSpPr>
          <p:cNvPr id="26633" name="Text Box 20">
            <a:extLst>
              <a:ext uri="{FF2B5EF4-FFF2-40B4-BE49-F238E27FC236}">
                <a16:creationId xmlns:a16="http://schemas.microsoft.com/office/drawing/2014/main" id="{1980B5BF-6AA5-4F3E-8859-69630004A2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60438" y="4146550"/>
            <a:ext cx="2016125" cy="584200"/>
          </a:xfrm>
          <a:prstGeom prst="rect">
            <a:avLst/>
          </a:prstGeom>
          <a:noFill/>
          <a:ln w="28575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s-ES" altLang="es-MX" sz="1600" b="1"/>
              <a:t>Publicación de la NOM en el DOF</a:t>
            </a:r>
          </a:p>
        </p:txBody>
      </p:sp>
      <p:sp>
        <p:nvSpPr>
          <p:cNvPr id="26634" name="Line 21">
            <a:extLst>
              <a:ext uri="{FF2B5EF4-FFF2-40B4-BE49-F238E27FC236}">
                <a16:creationId xmlns:a16="http://schemas.microsoft.com/office/drawing/2014/main" id="{A631C2AC-9C51-42AF-AEDE-58BA0F6DDFA8}"/>
              </a:ext>
            </a:extLst>
          </p:cNvPr>
          <p:cNvSpPr>
            <a:spLocks noChangeShapeType="1"/>
          </p:cNvSpPr>
          <p:nvPr/>
        </p:nvSpPr>
        <p:spPr bwMode="auto">
          <a:xfrm>
            <a:off x="2771775" y="2905125"/>
            <a:ext cx="1008063" cy="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s-MX"/>
          </a:p>
        </p:txBody>
      </p:sp>
      <p:sp>
        <p:nvSpPr>
          <p:cNvPr id="26635" name="Line 22">
            <a:extLst>
              <a:ext uri="{FF2B5EF4-FFF2-40B4-BE49-F238E27FC236}">
                <a16:creationId xmlns:a16="http://schemas.microsoft.com/office/drawing/2014/main" id="{F885F6D3-D33D-4BDB-9447-1B4FA0D0EE1D}"/>
              </a:ext>
            </a:extLst>
          </p:cNvPr>
          <p:cNvSpPr>
            <a:spLocks noChangeShapeType="1"/>
          </p:cNvSpPr>
          <p:nvPr/>
        </p:nvSpPr>
        <p:spPr bwMode="auto">
          <a:xfrm>
            <a:off x="7235825" y="3409950"/>
            <a:ext cx="0" cy="503238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s-MX"/>
          </a:p>
        </p:txBody>
      </p:sp>
      <p:sp>
        <p:nvSpPr>
          <p:cNvPr id="26636" name="Line 23">
            <a:extLst>
              <a:ext uri="{FF2B5EF4-FFF2-40B4-BE49-F238E27FC236}">
                <a16:creationId xmlns:a16="http://schemas.microsoft.com/office/drawing/2014/main" id="{F506A024-7948-4185-918F-0731F93DC1FE}"/>
              </a:ext>
            </a:extLst>
          </p:cNvPr>
          <p:cNvSpPr>
            <a:spLocks noChangeShapeType="1"/>
          </p:cNvSpPr>
          <p:nvPr/>
        </p:nvSpPr>
        <p:spPr bwMode="auto">
          <a:xfrm>
            <a:off x="7235825" y="4562475"/>
            <a:ext cx="0" cy="43180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s-MX"/>
          </a:p>
        </p:txBody>
      </p:sp>
      <p:sp>
        <p:nvSpPr>
          <p:cNvPr id="26637" name="Line 24">
            <a:extLst>
              <a:ext uri="{FF2B5EF4-FFF2-40B4-BE49-F238E27FC236}">
                <a16:creationId xmlns:a16="http://schemas.microsoft.com/office/drawing/2014/main" id="{E0EDEB39-9C79-4AE8-A68B-F8C0D85CE72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651500" y="5570538"/>
            <a:ext cx="647700" cy="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s-MX"/>
          </a:p>
        </p:txBody>
      </p:sp>
      <p:sp>
        <p:nvSpPr>
          <p:cNvPr id="26638" name="Text Box 25">
            <a:extLst>
              <a:ext uri="{FF2B5EF4-FFF2-40B4-BE49-F238E27FC236}">
                <a16:creationId xmlns:a16="http://schemas.microsoft.com/office/drawing/2014/main" id="{8959616A-8B3B-406B-A840-A869F1BF30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36638" y="1174750"/>
            <a:ext cx="1828800" cy="1079500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s-ES_tradnl" altLang="es-MX" sz="1600" b="1">
                <a:latin typeface="Lucida Sans" panose="020B0602030504020204" pitchFamily="34" charset="0"/>
              </a:rPr>
              <a:t>Comités Técnicos Nacionales de Normalización</a:t>
            </a:r>
            <a:endParaRPr lang="es-ES" altLang="es-MX" sz="1600" b="1">
              <a:latin typeface="Lucida Sans" panose="020B0602030504020204" pitchFamily="34" charset="0"/>
            </a:endParaRPr>
          </a:p>
        </p:txBody>
      </p:sp>
      <p:sp>
        <p:nvSpPr>
          <p:cNvPr id="26639" name="Line 26">
            <a:extLst>
              <a:ext uri="{FF2B5EF4-FFF2-40B4-BE49-F238E27FC236}">
                <a16:creationId xmlns:a16="http://schemas.microsoft.com/office/drawing/2014/main" id="{47DA47BB-FF7F-4A36-AD4F-63DDF45B7C1E}"/>
              </a:ext>
            </a:extLst>
          </p:cNvPr>
          <p:cNvSpPr>
            <a:spLocks noChangeShapeType="1"/>
          </p:cNvSpPr>
          <p:nvPr/>
        </p:nvSpPr>
        <p:spPr bwMode="auto">
          <a:xfrm>
            <a:off x="1951038" y="2317750"/>
            <a:ext cx="0" cy="45720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s-MX"/>
          </a:p>
        </p:txBody>
      </p:sp>
      <p:sp>
        <p:nvSpPr>
          <p:cNvPr id="26640" name="Text Box 27">
            <a:extLst>
              <a:ext uri="{FF2B5EF4-FFF2-40B4-BE49-F238E27FC236}">
                <a16:creationId xmlns:a16="http://schemas.microsoft.com/office/drawing/2014/main" id="{649C9D55-6420-4DE6-A6EE-FE5B6E0C58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75038" y="1403350"/>
            <a:ext cx="38862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s-ES_tradnl" altLang="es-MX" sz="1800" b="1">
                <a:latin typeface="Lucida Sans" panose="020B0602030504020204" pitchFamily="34" charset="0"/>
              </a:rPr>
              <a:t>Integrados por representantes de todos los intereses</a:t>
            </a:r>
            <a:endParaRPr lang="es-ES" altLang="es-MX" sz="1800" b="1">
              <a:latin typeface="Lucida Sans" panose="020B0602030504020204" pitchFamily="34" charset="0"/>
            </a:endParaRPr>
          </a:p>
        </p:txBody>
      </p:sp>
      <p:sp>
        <p:nvSpPr>
          <p:cNvPr id="26641" name="Line 28">
            <a:extLst>
              <a:ext uri="{FF2B5EF4-FFF2-40B4-BE49-F238E27FC236}">
                <a16:creationId xmlns:a16="http://schemas.microsoft.com/office/drawing/2014/main" id="{7D18B43C-25B9-4B5C-A695-2ABADF11113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865438" y="1631950"/>
            <a:ext cx="457200" cy="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s-MX"/>
          </a:p>
        </p:txBody>
      </p:sp>
      <p:sp>
        <p:nvSpPr>
          <p:cNvPr id="26642" name="Line 29">
            <a:extLst>
              <a:ext uri="{FF2B5EF4-FFF2-40B4-BE49-F238E27FC236}">
                <a16:creationId xmlns:a16="http://schemas.microsoft.com/office/drawing/2014/main" id="{36A3CCB1-F942-44EE-8866-DD429F518672}"/>
              </a:ext>
            </a:extLst>
          </p:cNvPr>
          <p:cNvSpPr>
            <a:spLocks noChangeShapeType="1"/>
          </p:cNvSpPr>
          <p:nvPr/>
        </p:nvSpPr>
        <p:spPr bwMode="auto">
          <a:xfrm>
            <a:off x="5608638" y="2927350"/>
            <a:ext cx="685800" cy="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s-MX"/>
          </a:p>
        </p:txBody>
      </p:sp>
      <p:sp>
        <p:nvSpPr>
          <p:cNvPr id="26643" name="Line 30">
            <a:extLst>
              <a:ext uri="{FF2B5EF4-FFF2-40B4-BE49-F238E27FC236}">
                <a16:creationId xmlns:a16="http://schemas.microsoft.com/office/drawing/2014/main" id="{1EF56E99-3EB1-4433-8A24-4CCC90DA076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798638" y="4756150"/>
            <a:ext cx="0" cy="83820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s-MX"/>
          </a:p>
        </p:txBody>
      </p:sp>
      <p:sp>
        <p:nvSpPr>
          <p:cNvPr id="26644" name="Line 31">
            <a:extLst>
              <a:ext uri="{FF2B5EF4-FFF2-40B4-BE49-F238E27FC236}">
                <a16:creationId xmlns:a16="http://schemas.microsoft.com/office/drawing/2014/main" id="{0FBC2B00-88A1-49D9-86DA-EF29CC6CC202}"/>
              </a:ext>
            </a:extLst>
          </p:cNvPr>
          <p:cNvSpPr>
            <a:spLocks noChangeShapeType="1"/>
          </p:cNvSpPr>
          <p:nvPr/>
        </p:nvSpPr>
        <p:spPr bwMode="auto">
          <a:xfrm>
            <a:off x="1798638" y="5594350"/>
            <a:ext cx="1676400" cy="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s-MX"/>
          </a:p>
        </p:txBody>
      </p:sp>
    </p:spTree>
  </p:cSld>
  <p:clrMapOvr>
    <a:masterClrMapping/>
  </p:clrMapOvr>
  <p:transition spd="slow"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76" name="Text Box 12">
            <a:extLst>
              <a:ext uri="{FF2B5EF4-FFF2-40B4-BE49-F238E27FC236}">
                <a16:creationId xmlns:a16="http://schemas.microsoft.com/office/drawing/2014/main" id="{7DE5B61B-AF88-4B0C-B2FF-FB280D951E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1813" y="549275"/>
            <a:ext cx="5715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es-ES_tradnl" sz="2800">
                <a:effectLst>
                  <a:outerShdw blurRad="38100" dist="38100" dir="2700000" algn="tl">
                    <a:srgbClr val="000000"/>
                  </a:outerShdw>
                </a:effectLst>
                <a:latin typeface="Tahoma" charset="0"/>
              </a:rPr>
              <a:t>NOM’S EMERGENTES</a:t>
            </a:r>
            <a:endParaRPr lang="es-ES" sz="2800">
              <a:effectLst>
                <a:outerShdw blurRad="38100" dist="38100" dir="2700000" algn="tl">
                  <a:srgbClr val="000000"/>
                </a:outerShdw>
              </a:effectLst>
              <a:latin typeface="Tahoma" charset="0"/>
            </a:endParaRPr>
          </a:p>
        </p:txBody>
      </p:sp>
      <p:sp>
        <p:nvSpPr>
          <p:cNvPr id="27651" name="Text Box 13">
            <a:extLst>
              <a:ext uri="{FF2B5EF4-FFF2-40B4-BE49-F238E27FC236}">
                <a16:creationId xmlns:a16="http://schemas.microsoft.com/office/drawing/2014/main" id="{DE683FCD-5F11-4CE8-B623-272FE1C75A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16013" y="1463675"/>
            <a:ext cx="7010400" cy="341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  <a:buFontTx/>
              <a:buNone/>
            </a:pPr>
            <a:r>
              <a:rPr lang="es-ES_tradnl" altLang="es-MX" sz="2400" b="1">
                <a:latin typeface="Lucida Sans" panose="020B0602030504020204" pitchFamily="34" charset="0"/>
              </a:rPr>
              <a:t>La excepción al proceso anteriormente descrito, ocurre cuando en casos de emergencia (acontecimientos inesperados que afecten o amenacen los objetivos de la normalización), la dependencia competente elabora directamente, sin consulta de las partes interesadas, una NOM que es publicada en el DOF y que tiene una vigencia de 6 meses. </a:t>
            </a:r>
            <a:endParaRPr lang="es-ES" altLang="es-MX" sz="2400" b="1">
              <a:latin typeface="Lucida Sans" panose="020B0602030504020204" pitchFamily="34" charset="0"/>
            </a:endParaRPr>
          </a:p>
        </p:txBody>
      </p:sp>
      <p:sp>
        <p:nvSpPr>
          <p:cNvPr id="27652" name="Text Box 14">
            <a:extLst>
              <a:ext uri="{FF2B5EF4-FFF2-40B4-BE49-F238E27FC236}">
                <a16:creationId xmlns:a16="http://schemas.microsoft.com/office/drawing/2014/main" id="{321D808D-6EDD-4FE9-A9C7-FDE34BC5AD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78013" y="5121275"/>
            <a:ext cx="5867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s-ES_tradnl" altLang="es-MX" sz="2400" b="1">
                <a:latin typeface="Lucida Sans" panose="020B0602030504020204" pitchFamily="34" charset="0"/>
              </a:rPr>
              <a:t>EJEMPLO: ASPECTOS SANITARIOS</a:t>
            </a:r>
            <a:endParaRPr lang="es-ES" altLang="es-MX" sz="2400" b="1">
              <a:latin typeface="Lucida Sans" panose="020B0602030504020204" pitchFamily="34" charset="0"/>
            </a:endParaRPr>
          </a:p>
        </p:txBody>
      </p:sp>
    </p:spTree>
  </p:cSld>
  <p:clrMapOvr>
    <a:masterClrMapping/>
  </p:clrMapOvr>
  <p:transition spd="slow"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63" name="Text Box 3">
            <a:extLst>
              <a:ext uri="{FF2B5EF4-FFF2-40B4-BE49-F238E27FC236}">
                <a16:creationId xmlns:a16="http://schemas.microsoft.com/office/drawing/2014/main" id="{A975141A-D478-4C4C-A4B7-3C998C33A7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65313" y="549275"/>
            <a:ext cx="58674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es-ES_tradnl" sz="2800">
                <a:effectLst>
                  <a:outerShdw blurRad="38100" dist="38100" dir="2700000" algn="tl">
                    <a:srgbClr val="000000"/>
                  </a:outerShdw>
                </a:effectLst>
                <a:latin typeface="Tahoma" charset="0"/>
              </a:rPr>
              <a:t>ACTUALIZACIÓN DE LAS NORMAS</a:t>
            </a:r>
            <a:endParaRPr lang="es-ES" sz="2800">
              <a:effectLst>
                <a:outerShdw blurRad="38100" dist="38100" dir="2700000" algn="tl">
                  <a:srgbClr val="000000"/>
                </a:outerShdw>
              </a:effectLst>
              <a:latin typeface="Tahoma" charset="0"/>
            </a:endParaRPr>
          </a:p>
        </p:txBody>
      </p:sp>
      <p:sp>
        <p:nvSpPr>
          <p:cNvPr id="28675" name="Text Box 4">
            <a:extLst>
              <a:ext uri="{FF2B5EF4-FFF2-40B4-BE49-F238E27FC236}">
                <a16:creationId xmlns:a16="http://schemas.microsoft.com/office/drawing/2014/main" id="{08400A8E-5BC6-4A26-AFAE-0A2C6D1DC7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12913" y="1463675"/>
            <a:ext cx="6172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es-ES" altLang="es-MX" sz="2400" b="1">
              <a:latin typeface="Lucida Sans" panose="020B0602030504020204" pitchFamily="34" charset="0"/>
            </a:endParaRPr>
          </a:p>
        </p:txBody>
      </p:sp>
      <p:sp>
        <p:nvSpPr>
          <p:cNvPr id="28676" name="AutoShape 5">
            <a:extLst>
              <a:ext uri="{FF2B5EF4-FFF2-40B4-BE49-F238E27FC236}">
                <a16:creationId xmlns:a16="http://schemas.microsoft.com/office/drawing/2014/main" id="{1E3B6D59-3D91-4700-BACC-DD7FBFDE0D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93913" y="1844675"/>
            <a:ext cx="2133600" cy="1828800"/>
          </a:xfrm>
          <a:prstGeom prst="rightArrowCallout">
            <a:avLst>
              <a:gd name="adj1" fmla="val 25000"/>
              <a:gd name="adj2" fmla="val 25000"/>
              <a:gd name="adj3" fmla="val 19444"/>
              <a:gd name="adj4" fmla="val 66667"/>
            </a:avLst>
          </a:prstGeom>
          <a:solidFill>
            <a:srgbClr val="FFFFCC"/>
          </a:solidFill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s-MX" altLang="es-MX" sz="3600" b="1">
              <a:latin typeface="Lucida Sans" panose="020B0602030504020204" pitchFamily="34" charset="0"/>
            </a:endParaRPr>
          </a:p>
        </p:txBody>
      </p:sp>
      <p:sp>
        <p:nvSpPr>
          <p:cNvPr id="28677" name="Text Box 6">
            <a:extLst>
              <a:ext uri="{FF2B5EF4-FFF2-40B4-BE49-F238E27FC236}">
                <a16:creationId xmlns:a16="http://schemas.microsoft.com/office/drawing/2014/main" id="{63CF2AFA-2F6A-4001-A616-A4735451DD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46313" y="2301875"/>
            <a:ext cx="121920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s-ES_tradnl" altLang="es-MX" sz="2800" b="1">
                <a:latin typeface="Lucida Sans" panose="020B0602030504020204" pitchFamily="34" charset="0"/>
              </a:rPr>
              <a:t>NOM NMX</a:t>
            </a:r>
            <a:endParaRPr lang="es-ES" altLang="es-MX" sz="2800" b="1">
              <a:latin typeface="Lucida Sans" panose="020B0602030504020204" pitchFamily="34" charset="0"/>
            </a:endParaRPr>
          </a:p>
        </p:txBody>
      </p:sp>
      <p:sp>
        <p:nvSpPr>
          <p:cNvPr id="28678" name="Text Box 7">
            <a:extLst>
              <a:ext uri="{FF2B5EF4-FFF2-40B4-BE49-F238E27FC236}">
                <a16:creationId xmlns:a16="http://schemas.microsoft.com/office/drawing/2014/main" id="{7DD9D284-4846-48C6-8C30-9CAB489C76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37113" y="1920875"/>
            <a:ext cx="2286000" cy="180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s-ES_tradnl" altLang="es-MX" sz="2800" b="1">
                <a:latin typeface="Lucida Sans" panose="020B0602030504020204" pitchFamily="34" charset="0"/>
              </a:rPr>
              <a:t>DEBEN REVISARSE CADA 5 AÑOS</a:t>
            </a:r>
            <a:endParaRPr lang="es-ES" altLang="es-MX" sz="2800" b="1">
              <a:latin typeface="Lucida Sans" panose="020B0602030504020204" pitchFamily="34" charset="0"/>
            </a:endParaRPr>
          </a:p>
        </p:txBody>
      </p:sp>
      <p:sp>
        <p:nvSpPr>
          <p:cNvPr id="28679" name="AutoShape 8">
            <a:extLst>
              <a:ext uri="{FF2B5EF4-FFF2-40B4-BE49-F238E27FC236}">
                <a16:creationId xmlns:a16="http://schemas.microsoft.com/office/drawing/2014/main" id="{D29EFC96-97E7-4421-A4A9-D69F55600D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99113" y="3825875"/>
            <a:ext cx="762000" cy="609600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FFCC"/>
          </a:solidFill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s-MX" altLang="es-MX" sz="3600" b="1">
              <a:latin typeface="Lucida Sans" panose="020B0602030504020204" pitchFamily="34" charset="0"/>
            </a:endParaRPr>
          </a:p>
        </p:txBody>
      </p:sp>
      <p:sp>
        <p:nvSpPr>
          <p:cNvPr id="28680" name="Text Box 9">
            <a:extLst>
              <a:ext uri="{FF2B5EF4-FFF2-40B4-BE49-F238E27FC236}">
                <a16:creationId xmlns:a16="http://schemas.microsoft.com/office/drawing/2014/main" id="{013317F1-F2BE-494C-9123-F4C4712582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84313" y="4587875"/>
            <a:ext cx="6400800" cy="1349375"/>
          </a:xfrm>
          <a:prstGeom prst="rect">
            <a:avLst/>
          </a:prstGeom>
          <a:noFill/>
          <a:ln w="38100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  <a:buFontTx/>
              <a:buNone/>
            </a:pPr>
            <a:r>
              <a:rPr lang="es-ES_tradnl" altLang="es-MX" sz="2000" b="1">
                <a:latin typeface="Lucida Sans" panose="020B0602030504020204" pitchFamily="34" charset="0"/>
              </a:rPr>
              <a:t>DE NO HACERLO, PIERDEN SU VIGENCIA Y LAS DEPENDENCIAS U ORGANISMOS QUE LAS HAYAN EXPEDIDO DEBEN PUBLICAR SU CANCELACIÓN EN EL DOF.</a:t>
            </a:r>
            <a:endParaRPr lang="es-ES" altLang="es-MX" sz="2000" b="1">
              <a:latin typeface="Lucida Sans" panose="020B0602030504020204" pitchFamily="34" charset="0"/>
            </a:endParaRPr>
          </a:p>
        </p:txBody>
      </p:sp>
    </p:spTree>
  </p:cSld>
  <p:clrMapOvr>
    <a:masterClrMapping/>
  </p:clrMapOvr>
  <p:transition spd="slow"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9" name="Text Box 3">
            <a:extLst>
              <a:ext uri="{FF2B5EF4-FFF2-40B4-BE49-F238E27FC236}">
                <a16:creationId xmlns:a16="http://schemas.microsoft.com/office/drawing/2014/main" id="{8E4105DA-FBF0-4E81-8ADD-CF560E4AED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47813" y="692150"/>
            <a:ext cx="65532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es-ES_tradnl" sz="2800" dirty="0">
                <a:effectLst>
                  <a:outerShdw blurRad="38100" dist="38100" dir="2700000" algn="tl">
                    <a:srgbClr val="000000"/>
                  </a:outerShdw>
                </a:effectLst>
                <a:latin typeface="Tahoma" charset="0"/>
              </a:rPr>
              <a:t>PROGRAMA NACIONAL DE NORMALIZACIÓN</a:t>
            </a:r>
            <a:endParaRPr lang="es-ES" sz="2800" dirty="0">
              <a:effectLst>
                <a:outerShdw blurRad="38100" dist="38100" dir="2700000" algn="tl">
                  <a:srgbClr val="000000"/>
                </a:outerShdw>
              </a:effectLst>
              <a:latin typeface="Tahoma" charset="0"/>
            </a:endParaRPr>
          </a:p>
        </p:txBody>
      </p:sp>
      <p:sp>
        <p:nvSpPr>
          <p:cNvPr id="30723" name="Text Box 4">
            <a:extLst>
              <a:ext uri="{FF2B5EF4-FFF2-40B4-BE49-F238E27FC236}">
                <a16:creationId xmlns:a16="http://schemas.microsoft.com/office/drawing/2014/main" id="{71AABF4C-A0FB-4AAC-8E6B-A09DE50D9C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4988" y="1989138"/>
            <a:ext cx="8069262" cy="341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  <a:buFontTx/>
              <a:buNone/>
            </a:pPr>
            <a:r>
              <a:rPr lang="es-ES" altLang="es-MX" sz="2400" b="1">
                <a:latin typeface="Lucida Sans" panose="020B0602030504020204" pitchFamily="34" charset="0"/>
              </a:rPr>
              <a:t>	El Programa Nacional de Normalización (PNN) es el instrumento informativo y de planeación que enlista los temas que serán desarrollados como normas oficiales mexicanas (NOM’s), normas mexicanas (NMX’s) y normas de referencia (NRF’s) durante cada año. Se integra con la información proporcionada por los CCNN, los CTNN, los ONN y los CT para elaboración de NRF.</a:t>
            </a:r>
          </a:p>
        </p:txBody>
      </p:sp>
    </p:spTree>
  </p:cSld>
  <p:clrMapOvr>
    <a:masterClrMapping/>
  </p:clrMapOvr>
  <p:transition spd="slow"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ext Box 2">
            <a:extLst>
              <a:ext uri="{FF2B5EF4-FFF2-40B4-BE49-F238E27FC236}">
                <a16:creationId xmlns:a16="http://schemas.microsoft.com/office/drawing/2014/main" id="{368771DA-C93C-4DF6-9E8D-F485A97220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6750" y="1792288"/>
            <a:ext cx="3124200" cy="369887"/>
          </a:xfrm>
          <a:prstGeom prst="rect">
            <a:avLst/>
          </a:prstGeom>
          <a:noFill/>
          <a:ln w="28575">
            <a:solidFill>
              <a:schemeClr val="accent1">
                <a:lumMod val="50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3600" b="1">
                <a:solidFill>
                  <a:srgbClr val="FFFF00"/>
                </a:solidFill>
                <a:latin typeface="Lucida Sans" panose="020B0602030504020204" pitchFamily="34" charset="0"/>
              </a:defRPr>
            </a:lvl1pPr>
            <a:lvl2pPr marL="742950" indent="-285750">
              <a:defRPr sz="3600" b="1">
                <a:solidFill>
                  <a:srgbClr val="FFFF00"/>
                </a:solidFill>
                <a:latin typeface="Lucida Sans" panose="020B0602030504020204" pitchFamily="34" charset="0"/>
              </a:defRPr>
            </a:lvl2pPr>
            <a:lvl3pPr marL="1143000" indent="-228600">
              <a:defRPr sz="3600" b="1">
                <a:solidFill>
                  <a:srgbClr val="FFFF00"/>
                </a:solidFill>
                <a:latin typeface="Lucida Sans" panose="020B0602030504020204" pitchFamily="34" charset="0"/>
              </a:defRPr>
            </a:lvl3pPr>
            <a:lvl4pPr marL="1600200" indent="-228600">
              <a:defRPr sz="3600" b="1">
                <a:solidFill>
                  <a:srgbClr val="FFFF00"/>
                </a:solidFill>
                <a:latin typeface="Lucida Sans" panose="020B0602030504020204" pitchFamily="34" charset="0"/>
              </a:defRPr>
            </a:lvl4pPr>
            <a:lvl5pPr marL="2057400" indent="-228600">
              <a:defRPr sz="3600" b="1">
                <a:solidFill>
                  <a:srgbClr val="FFFF00"/>
                </a:solidFill>
                <a:latin typeface="Lucida Sans" panose="020B0602030504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FFFF00"/>
                </a:solidFill>
                <a:latin typeface="Lucida Sans" panose="020B0602030504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FFFF00"/>
                </a:solidFill>
                <a:latin typeface="Lucida Sans" panose="020B0602030504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FFFF00"/>
                </a:solidFill>
                <a:latin typeface="Lucida Sans" panose="020B0602030504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FFFF00"/>
                </a:solidFill>
                <a:latin typeface="Lucida Sans" panose="020B0602030504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defRPr/>
            </a:pPr>
            <a:r>
              <a:rPr lang="es-ES_tradnl" altLang="es-MX" sz="1800">
                <a:solidFill>
                  <a:schemeClr val="tx1"/>
                </a:solidFill>
                <a:latin typeface="Arial" panose="020B0604020202020204" pitchFamily="34" charset="0"/>
              </a:rPr>
              <a:t>Constitución Política</a:t>
            </a:r>
            <a:endParaRPr lang="es-ES_tradnl" altLang="es-MX" sz="16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45059" name="Text Box 3">
            <a:extLst>
              <a:ext uri="{FF2B5EF4-FFF2-40B4-BE49-F238E27FC236}">
                <a16:creationId xmlns:a16="http://schemas.microsoft.com/office/drawing/2014/main" id="{C8B68235-6588-4964-8D4E-CD81078C83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20750" y="2782888"/>
            <a:ext cx="1828800" cy="584200"/>
          </a:xfrm>
          <a:prstGeom prst="rect">
            <a:avLst/>
          </a:prstGeom>
          <a:noFill/>
          <a:ln w="28575">
            <a:solidFill>
              <a:schemeClr val="accent1">
                <a:lumMod val="50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3600" b="1">
                <a:solidFill>
                  <a:srgbClr val="FFFF00"/>
                </a:solidFill>
                <a:latin typeface="Lucida Sans" panose="020B0602030504020204" pitchFamily="34" charset="0"/>
              </a:defRPr>
            </a:lvl1pPr>
            <a:lvl2pPr marL="742950" indent="-285750">
              <a:defRPr sz="3600" b="1">
                <a:solidFill>
                  <a:srgbClr val="FFFF00"/>
                </a:solidFill>
                <a:latin typeface="Lucida Sans" panose="020B0602030504020204" pitchFamily="34" charset="0"/>
              </a:defRPr>
            </a:lvl2pPr>
            <a:lvl3pPr marL="1143000" indent="-228600">
              <a:defRPr sz="3600" b="1">
                <a:solidFill>
                  <a:srgbClr val="FFFF00"/>
                </a:solidFill>
                <a:latin typeface="Lucida Sans" panose="020B0602030504020204" pitchFamily="34" charset="0"/>
              </a:defRPr>
            </a:lvl3pPr>
            <a:lvl4pPr marL="1600200" indent="-228600">
              <a:defRPr sz="3600" b="1">
                <a:solidFill>
                  <a:srgbClr val="FFFF00"/>
                </a:solidFill>
                <a:latin typeface="Lucida Sans" panose="020B0602030504020204" pitchFamily="34" charset="0"/>
              </a:defRPr>
            </a:lvl4pPr>
            <a:lvl5pPr marL="2057400" indent="-228600">
              <a:defRPr sz="3600" b="1">
                <a:solidFill>
                  <a:srgbClr val="FFFF00"/>
                </a:solidFill>
                <a:latin typeface="Lucida Sans" panose="020B0602030504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FFFF00"/>
                </a:solidFill>
                <a:latin typeface="Lucida Sans" panose="020B0602030504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FFFF00"/>
                </a:solidFill>
                <a:latin typeface="Lucida Sans" panose="020B0602030504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FFFF00"/>
                </a:solidFill>
                <a:latin typeface="Lucida Sans" panose="020B0602030504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FFFF00"/>
                </a:solidFill>
                <a:latin typeface="Lucida Sans" panose="020B0602030504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defRPr/>
            </a:pPr>
            <a:r>
              <a:rPr lang="es-ES_tradnl" altLang="es-MX" sz="1600">
                <a:solidFill>
                  <a:schemeClr val="tx1"/>
                </a:solidFill>
                <a:latin typeface="Arial" panose="020B0604020202020204" pitchFamily="34" charset="0"/>
              </a:rPr>
              <a:t>Leyes Reglamentarias</a:t>
            </a:r>
          </a:p>
        </p:txBody>
      </p:sp>
      <p:sp>
        <p:nvSpPr>
          <p:cNvPr id="45060" name="Text Box 4">
            <a:extLst>
              <a:ext uri="{FF2B5EF4-FFF2-40B4-BE49-F238E27FC236}">
                <a16:creationId xmlns:a16="http://schemas.microsoft.com/office/drawing/2014/main" id="{F01ADBA7-751A-43CB-AD00-4528EB2605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78150" y="2782888"/>
            <a:ext cx="1600200" cy="584200"/>
          </a:xfrm>
          <a:prstGeom prst="rect">
            <a:avLst/>
          </a:prstGeom>
          <a:noFill/>
          <a:ln w="28575">
            <a:solidFill>
              <a:schemeClr val="accent1">
                <a:lumMod val="50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3600" b="1">
                <a:solidFill>
                  <a:srgbClr val="FFFF00"/>
                </a:solidFill>
                <a:latin typeface="Lucida Sans" panose="020B0602030504020204" pitchFamily="34" charset="0"/>
              </a:defRPr>
            </a:lvl1pPr>
            <a:lvl2pPr marL="742950" indent="-285750">
              <a:defRPr sz="3600" b="1">
                <a:solidFill>
                  <a:srgbClr val="FFFF00"/>
                </a:solidFill>
                <a:latin typeface="Lucida Sans" panose="020B0602030504020204" pitchFamily="34" charset="0"/>
              </a:defRPr>
            </a:lvl2pPr>
            <a:lvl3pPr marL="1143000" indent="-228600">
              <a:defRPr sz="3600" b="1">
                <a:solidFill>
                  <a:srgbClr val="FFFF00"/>
                </a:solidFill>
                <a:latin typeface="Lucida Sans" panose="020B0602030504020204" pitchFamily="34" charset="0"/>
              </a:defRPr>
            </a:lvl3pPr>
            <a:lvl4pPr marL="1600200" indent="-228600">
              <a:defRPr sz="3600" b="1">
                <a:solidFill>
                  <a:srgbClr val="FFFF00"/>
                </a:solidFill>
                <a:latin typeface="Lucida Sans" panose="020B0602030504020204" pitchFamily="34" charset="0"/>
              </a:defRPr>
            </a:lvl4pPr>
            <a:lvl5pPr marL="2057400" indent="-228600">
              <a:defRPr sz="3600" b="1">
                <a:solidFill>
                  <a:srgbClr val="FFFF00"/>
                </a:solidFill>
                <a:latin typeface="Lucida Sans" panose="020B0602030504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FFFF00"/>
                </a:solidFill>
                <a:latin typeface="Lucida Sans" panose="020B0602030504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FFFF00"/>
                </a:solidFill>
                <a:latin typeface="Lucida Sans" panose="020B0602030504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FFFF00"/>
                </a:solidFill>
                <a:latin typeface="Lucida Sans" panose="020B0602030504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FFFF00"/>
                </a:solidFill>
                <a:latin typeface="Lucida Sans" panose="020B0602030504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defRPr/>
            </a:pPr>
            <a:r>
              <a:rPr lang="es-ES_tradnl" altLang="es-MX" sz="1600">
                <a:solidFill>
                  <a:schemeClr val="tx1"/>
                </a:solidFill>
                <a:latin typeface="Arial" panose="020B0604020202020204" pitchFamily="34" charset="0"/>
              </a:rPr>
              <a:t>Leyes Secundarias</a:t>
            </a:r>
          </a:p>
        </p:txBody>
      </p:sp>
      <p:sp>
        <p:nvSpPr>
          <p:cNvPr id="45061" name="Text Box 5">
            <a:extLst>
              <a:ext uri="{FF2B5EF4-FFF2-40B4-BE49-F238E27FC236}">
                <a16:creationId xmlns:a16="http://schemas.microsoft.com/office/drawing/2014/main" id="{D18A9DEC-E122-4216-A88E-F5DEF27A3C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06950" y="2782888"/>
            <a:ext cx="1600200" cy="584200"/>
          </a:xfrm>
          <a:prstGeom prst="rect">
            <a:avLst/>
          </a:prstGeom>
          <a:noFill/>
          <a:ln w="28575">
            <a:solidFill>
              <a:schemeClr val="accent1">
                <a:lumMod val="50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3600" b="1">
                <a:solidFill>
                  <a:srgbClr val="FFFF00"/>
                </a:solidFill>
                <a:latin typeface="Lucida Sans" panose="020B0602030504020204" pitchFamily="34" charset="0"/>
              </a:defRPr>
            </a:lvl1pPr>
            <a:lvl2pPr marL="742950" indent="-285750">
              <a:defRPr sz="3600" b="1">
                <a:solidFill>
                  <a:srgbClr val="FFFF00"/>
                </a:solidFill>
                <a:latin typeface="Lucida Sans" panose="020B0602030504020204" pitchFamily="34" charset="0"/>
              </a:defRPr>
            </a:lvl2pPr>
            <a:lvl3pPr marL="1143000" indent="-228600">
              <a:defRPr sz="3600" b="1">
                <a:solidFill>
                  <a:srgbClr val="FFFF00"/>
                </a:solidFill>
                <a:latin typeface="Lucida Sans" panose="020B0602030504020204" pitchFamily="34" charset="0"/>
              </a:defRPr>
            </a:lvl3pPr>
            <a:lvl4pPr marL="1600200" indent="-228600">
              <a:defRPr sz="3600" b="1">
                <a:solidFill>
                  <a:srgbClr val="FFFF00"/>
                </a:solidFill>
                <a:latin typeface="Lucida Sans" panose="020B0602030504020204" pitchFamily="34" charset="0"/>
              </a:defRPr>
            </a:lvl4pPr>
            <a:lvl5pPr marL="2057400" indent="-228600">
              <a:defRPr sz="3600" b="1">
                <a:solidFill>
                  <a:srgbClr val="FFFF00"/>
                </a:solidFill>
                <a:latin typeface="Lucida Sans" panose="020B0602030504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FFFF00"/>
                </a:solidFill>
                <a:latin typeface="Lucida Sans" panose="020B0602030504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FFFF00"/>
                </a:solidFill>
                <a:latin typeface="Lucida Sans" panose="020B0602030504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FFFF00"/>
                </a:solidFill>
                <a:latin typeface="Lucida Sans" panose="020B0602030504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FFFF00"/>
                </a:solidFill>
                <a:latin typeface="Lucida Sans" panose="020B0602030504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defRPr/>
            </a:pPr>
            <a:r>
              <a:rPr lang="es-ES_tradnl" altLang="es-MX" sz="1600">
                <a:solidFill>
                  <a:schemeClr val="tx1"/>
                </a:solidFill>
                <a:latin typeface="Arial" panose="020B0604020202020204" pitchFamily="34" charset="0"/>
              </a:rPr>
              <a:t>Leyes    Estatales</a:t>
            </a:r>
          </a:p>
        </p:txBody>
      </p:sp>
      <p:sp>
        <p:nvSpPr>
          <p:cNvPr id="45062" name="Text Box 6">
            <a:extLst>
              <a:ext uri="{FF2B5EF4-FFF2-40B4-BE49-F238E27FC236}">
                <a16:creationId xmlns:a16="http://schemas.microsoft.com/office/drawing/2014/main" id="{4A63AF74-2022-48C7-98F4-C652A62269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35750" y="1652588"/>
            <a:ext cx="1752600" cy="584200"/>
          </a:xfrm>
          <a:prstGeom prst="rect">
            <a:avLst/>
          </a:prstGeom>
          <a:noFill/>
          <a:ln w="28575">
            <a:solidFill>
              <a:schemeClr val="accent1">
                <a:lumMod val="50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3600" b="1">
                <a:solidFill>
                  <a:srgbClr val="FFFF00"/>
                </a:solidFill>
                <a:latin typeface="Lucida Sans" panose="020B0602030504020204" pitchFamily="34" charset="0"/>
              </a:defRPr>
            </a:lvl1pPr>
            <a:lvl2pPr marL="742950" indent="-285750">
              <a:defRPr sz="3600" b="1">
                <a:solidFill>
                  <a:srgbClr val="FFFF00"/>
                </a:solidFill>
                <a:latin typeface="Lucida Sans" panose="020B0602030504020204" pitchFamily="34" charset="0"/>
              </a:defRPr>
            </a:lvl2pPr>
            <a:lvl3pPr marL="1143000" indent="-228600">
              <a:defRPr sz="3600" b="1">
                <a:solidFill>
                  <a:srgbClr val="FFFF00"/>
                </a:solidFill>
                <a:latin typeface="Lucida Sans" panose="020B0602030504020204" pitchFamily="34" charset="0"/>
              </a:defRPr>
            </a:lvl3pPr>
            <a:lvl4pPr marL="1600200" indent="-228600">
              <a:defRPr sz="3600" b="1">
                <a:solidFill>
                  <a:srgbClr val="FFFF00"/>
                </a:solidFill>
                <a:latin typeface="Lucida Sans" panose="020B0602030504020204" pitchFamily="34" charset="0"/>
              </a:defRPr>
            </a:lvl4pPr>
            <a:lvl5pPr marL="2057400" indent="-228600">
              <a:defRPr sz="3600" b="1">
                <a:solidFill>
                  <a:srgbClr val="FFFF00"/>
                </a:solidFill>
                <a:latin typeface="Lucida Sans" panose="020B0602030504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FFFF00"/>
                </a:solidFill>
                <a:latin typeface="Lucida Sans" panose="020B0602030504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FFFF00"/>
                </a:solidFill>
                <a:latin typeface="Lucida Sans" panose="020B0602030504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FFFF00"/>
                </a:solidFill>
                <a:latin typeface="Lucida Sans" panose="020B0602030504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FFFF00"/>
                </a:solidFill>
                <a:latin typeface="Lucida Sans" panose="020B0602030504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defRPr/>
            </a:pPr>
            <a:r>
              <a:rPr lang="es-ES_tradnl" altLang="es-MX" sz="1600">
                <a:solidFill>
                  <a:schemeClr val="tx1"/>
                </a:solidFill>
                <a:latin typeface="Arial" panose="020B0604020202020204" pitchFamily="34" charset="0"/>
              </a:rPr>
              <a:t>Tratados Internacionales</a:t>
            </a:r>
          </a:p>
        </p:txBody>
      </p:sp>
      <p:sp>
        <p:nvSpPr>
          <p:cNvPr id="45063" name="Line 7">
            <a:extLst>
              <a:ext uri="{FF2B5EF4-FFF2-40B4-BE49-F238E27FC236}">
                <a16:creationId xmlns:a16="http://schemas.microsoft.com/office/drawing/2014/main" id="{9168EFB6-9AF1-4E37-A267-7BB4AD2766AF}"/>
              </a:ext>
            </a:extLst>
          </p:cNvPr>
          <p:cNvSpPr>
            <a:spLocks noChangeShapeType="1"/>
          </p:cNvSpPr>
          <p:nvPr/>
        </p:nvSpPr>
        <p:spPr bwMode="auto">
          <a:xfrm>
            <a:off x="1911350" y="2478088"/>
            <a:ext cx="5486400" cy="0"/>
          </a:xfrm>
          <a:prstGeom prst="line">
            <a:avLst/>
          </a:prstGeom>
          <a:noFill/>
          <a:ln w="28575">
            <a:solidFill>
              <a:schemeClr val="accent1">
                <a:lumMod val="50000"/>
              </a:scheme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1" hangingPunct="1">
              <a:defRPr/>
            </a:pPr>
            <a:endParaRPr lang="es-MX"/>
          </a:p>
        </p:txBody>
      </p:sp>
      <p:sp>
        <p:nvSpPr>
          <p:cNvPr id="45064" name="Line 8">
            <a:extLst>
              <a:ext uri="{FF2B5EF4-FFF2-40B4-BE49-F238E27FC236}">
                <a16:creationId xmlns:a16="http://schemas.microsoft.com/office/drawing/2014/main" id="{482EA37E-DDC7-471E-9A2A-8E28C5BB0493}"/>
              </a:ext>
            </a:extLst>
          </p:cNvPr>
          <p:cNvSpPr>
            <a:spLocks noChangeShapeType="1"/>
          </p:cNvSpPr>
          <p:nvPr/>
        </p:nvSpPr>
        <p:spPr bwMode="auto">
          <a:xfrm>
            <a:off x="4806950" y="2173288"/>
            <a:ext cx="0" cy="304800"/>
          </a:xfrm>
          <a:prstGeom prst="line">
            <a:avLst/>
          </a:prstGeom>
          <a:noFill/>
          <a:ln w="28575">
            <a:solidFill>
              <a:schemeClr val="accent1">
                <a:lumMod val="50000"/>
              </a:scheme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1" hangingPunct="1">
              <a:defRPr/>
            </a:pPr>
            <a:endParaRPr lang="es-MX"/>
          </a:p>
        </p:txBody>
      </p:sp>
      <p:sp>
        <p:nvSpPr>
          <p:cNvPr id="45065" name="Line 9">
            <a:extLst>
              <a:ext uri="{FF2B5EF4-FFF2-40B4-BE49-F238E27FC236}">
                <a16:creationId xmlns:a16="http://schemas.microsoft.com/office/drawing/2014/main" id="{E5745B64-1645-4936-B9BB-8248EB6F92A9}"/>
              </a:ext>
            </a:extLst>
          </p:cNvPr>
          <p:cNvSpPr>
            <a:spLocks noChangeShapeType="1"/>
          </p:cNvSpPr>
          <p:nvPr/>
        </p:nvSpPr>
        <p:spPr bwMode="auto">
          <a:xfrm>
            <a:off x="1911350" y="2478088"/>
            <a:ext cx="0" cy="304800"/>
          </a:xfrm>
          <a:prstGeom prst="line">
            <a:avLst/>
          </a:prstGeom>
          <a:noFill/>
          <a:ln w="28575">
            <a:solidFill>
              <a:schemeClr val="accent1">
                <a:lumMod val="50000"/>
              </a:scheme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1" hangingPunct="1">
              <a:defRPr/>
            </a:pPr>
            <a:endParaRPr lang="es-MX"/>
          </a:p>
        </p:txBody>
      </p:sp>
      <p:sp>
        <p:nvSpPr>
          <p:cNvPr id="45066" name="Line 10">
            <a:extLst>
              <a:ext uri="{FF2B5EF4-FFF2-40B4-BE49-F238E27FC236}">
                <a16:creationId xmlns:a16="http://schemas.microsoft.com/office/drawing/2014/main" id="{08D501B8-C033-44DF-9E66-8D532401A045}"/>
              </a:ext>
            </a:extLst>
          </p:cNvPr>
          <p:cNvSpPr>
            <a:spLocks noChangeShapeType="1"/>
          </p:cNvSpPr>
          <p:nvPr/>
        </p:nvSpPr>
        <p:spPr bwMode="auto">
          <a:xfrm>
            <a:off x="3740150" y="2478088"/>
            <a:ext cx="0" cy="304800"/>
          </a:xfrm>
          <a:prstGeom prst="line">
            <a:avLst/>
          </a:prstGeom>
          <a:noFill/>
          <a:ln w="28575">
            <a:solidFill>
              <a:schemeClr val="accent1">
                <a:lumMod val="50000"/>
              </a:scheme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1" hangingPunct="1">
              <a:defRPr/>
            </a:pPr>
            <a:endParaRPr lang="es-MX"/>
          </a:p>
        </p:txBody>
      </p:sp>
      <p:sp>
        <p:nvSpPr>
          <p:cNvPr id="45067" name="Line 11">
            <a:extLst>
              <a:ext uri="{FF2B5EF4-FFF2-40B4-BE49-F238E27FC236}">
                <a16:creationId xmlns:a16="http://schemas.microsoft.com/office/drawing/2014/main" id="{F9794929-8EAF-4897-A3B1-A5BA270FEB41}"/>
              </a:ext>
            </a:extLst>
          </p:cNvPr>
          <p:cNvSpPr>
            <a:spLocks noChangeShapeType="1"/>
          </p:cNvSpPr>
          <p:nvPr/>
        </p:nvSpPr>
        <p:spPr bwMode="auto">
          <a:xfrm>
            <a:off x="5568950" y="2478088"/>
            <a:ext cx="0" cy="304800"/>
          </a:xfrm>
          <a:prstGeom prst="line">
            <a:avLst/>
          </a:prstGeom>
          <a:noFill/>
          <a:ln w="28575">
            <a:solidFill>
              <a:schemeClr val="accent1">
                <a:lumMod val="50000"/>
              </a:scheme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1" hangingPunct="1">
              <a:defRPr/>
            </a:pPr>
            <a:endParaRPr lang="es-MX"/>
          </a:p>
        </p:txBody>
      </p:sp>
      <p:sp>
        <p:nvSpPr>
          <p:cNvPr id="45068" name="Line 12">
            <a:extLst>
              <a:ext uri="{FF2B5EF4-FFF2-40B4-BE49-F238E27FC236}">
                <a16:creationId xmlns:a16="http://schemas.microsoft.com/office/drawing/2014/main" id="{BB36BDF7-AF09-4CAE-9D51-60489230E595}"/>
              </a:ext>
            </a:extLst>
          </p:cNvPr>
          <p:cNvSpPr>
            <a:spLocks noChangeShapeType="1"/>
          </p:cNvSpPr>
          <p:nvPr/>
        </p:nvSpPr>
        <p:spPr bwMode="auto">
          <a:xfrm>
            <a:off x="7397750" y="2236788"/>
            <a:ext cx="3175" cy="225425"/>
          </a:xfrm>
          <a:prstGeom prst="line">
            <a:avLst/>
          </a:prstGeom>
          <a:noFill/>
          <a:ln w="28575">
            <a:solidFill>
              <a:schemeClr val="accent1">
                <a:lumMod val="50000"/>
              </a:scheme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1" hangingPunct="1">
              <a:defRPr/>
            </a:pPr>
            <a:endParaRPr lang="es-MX"/>
          </a:p>
        </p:txBody>
      </p:sp>
      <p:sp>
        <p:nvSpPr>
          <p:cNvPr id="45069" name="Text Box 13">
            <a:extLst>
              <a:ext uri="{FF2B5EF4-FFF2-40B4-BE49-F238E27FC236}">
                <a16:creationId xmlns:a16="http://schemas.microsoft.com/office/drawing/2014/main" id="{7DEBF0A3-FDA2-4982-8D3D-AB26956C92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3150" y="3773488"/>
            <a:ext cx="1600200" cy="338137"/>
          </a:xfrm>
          <a:prstGeom prst="rect">
            <a:avLst/>
          </a:prstGeom>
          <a:noFill/>
          <a:ln w="28575">
            <a:solidFill>
              <a:schemeClr val="accent1">
                <a:lumMod val="50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3600" b="1">
                <a:solidFill>
                  <a:srgbClr val="FFFF00"/>
                </a:solidFill>
                <a:latin typeface="Lucida Sans" panose="020B0602030504020204" pitchFamily="34" charset="0"/>
              </a:defRPr>
            </a:lvl1pPr>
            <a:lvl2pPr marL="742950" indent="-285750">
              <a:defRPr sz="3600" b="1">
                <a:solidFill>
                  <a:srgbClr val="FFFF00"/>
                </a:solidFill>
                <a:latin typeface="Lucida Sans" panose="020B0602030504020204" pitchFamily="34" charset="0"/>
              </a:defRPr>
            </a:lvl2pPr>
            <a:lvl3pPr marL="1143000" indent="-228600">
              <a:defRPr sz="3600" b="1">
                <a:solidFill>
                  <a:srgbClr val="FFFF00"/>
                </a:solidFill>
                <a:latin typeface="Lucida Sans" panose="020B0602030504020204" pitchFamily="34" charset="0"/>
              </a:defRPr>
            </a:lvl3pPr>
            <a:lvl4pPr marL="1600200" indent="-228600">
              <a:defRPr sz="3600" b="1">
                <a:solidFill>
                  <a:srgbClr val="FFFF00"/>
                </a:solidFill>
                <a:latin typeface="Lucida Sans" panose="020B0602030504020204" pitchFamily="34" charset="0"/>
              </a:defRPr>
            </a:lvl4pPr>
            <a:lvl5pPr marL="2057400" indent="-228600">
              <a:defRPr sz="3600" b="1">
                <a:solidFill>
                  <a:srgbClr val="FFFF00"/>
                </a:solidFill>
                <a:latin typeface="Lucida Sans" panose="020B0602030504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FFFF00"/>
                </a:solidFill>
                <a:latin typeface="Lucida Sans" panose="020B0602030504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FFFF00"/>
                </a:solidFill>
                <a:latin typeface="Lucida Sans" panose="020B0602030504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FFFF00"/>
                </a:solidFill>
                <a:latin typeface="Lucida Sans" panose="020B0602030504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FFFF00"/>
                </a:solidFill>
                <a:latin typeface="Lucida Sans" panose="020B0602030504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defRPr/>
            </a:pPr>
            <a:r>
              <a:rPr lang="es-ES_tradnl" altLang="es-MX" sz="1600">
                <a:solidFill>
                  <a:schemeClr val="tx1"/>
                </a:solidFill>
                <a:latin typeface="Arial" panose="020B0604020202020204" pitchFamily="34" charset="0"/>
              </a:rPr>
              <a:t>Reglamentos</a:t>
            </a:r>
          </a:p>
        </p:txBody>
      </p:sp>
      <p:sp>
        <p:nvSpPr>
          <p:cNvPr id="45070" name="Text Box 14">
            <a:extLst>
              <a:ext uri="{FF2B5EF4-FFF2-40B4-BE49-F238E27FC236}">
                <a16:creationId xmlns:a16="http://schemas.microsoft.com/office/drawing/2014/main" id="{7AC28D8D-1D6A-41C3-845B-C4CF885CC0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3150" y="4459288"/>
            <a:ext cx="1600200" cy="338137"/>
          </a:xfrm>
          <a:prstGeom prst="rect">
            <a:avLst/>
          </a:prstGeom>
          <a:noFill/>
          <a:ln w="28575">
            <a:solidFill>
              <a:schemeClr val="accent1">
                <a:lumMod val="50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3600" b="1">
                <a:solidFill>
                  <a:srgbClr val="FFFF00"/>
                </a:solidFill>
                <a:latin typeface="Lucida Sans" panose="020B0602030504020204" pitchFamily="34" charset="0"/>
              </a:defRPr>
            </a:lvl1pPr>
            <a:lvl2pPr marL="742950" indent="-285750">
              <a:defRPr sz="3600" b="1">
                <a:solidFill>
                  <a:srgbClr val="FFFF00"/>
                </a:solidFill>
                <a:latin typeface="Lucida Sans" panose="020B0602030504020204" pitchFamily="34" charset="0"/>
              </a:defRPr>
            </a:lvl2pPr>
            <a:lvl3pPr marL="1143000" indent="-228600">
              <a:defRPr sz="3600" b="1">
                <a:solidFill>
                  <a:srgbClr val="FFFF00"/>
                </a:solidFill>
                <a:latin typeface="Lucida Sans" panose="020B0602030504020204" pitchFamily="34" charset="0"/>
              </a:defRPr>
            </a:lvl3pPr>
            <a:lvl4pPr marL="1600200" indent="-228600">
              <a:defRPr sz="3600" b="1">
                <a:solidFill>
                  <a:srgbClr val="FFFF00"/>
                </a:solidFill>
                <a:latin typeface="Lucida Sans" panose="020B0602030504020204" pitchFamily="34" charset="0"/>
              </a:defRPr>
            </a:lvl4pPr>
            <a:lvl5pPr marL="2057400" indent="-228600">
              <a:defRPr sz="3600" b="1">
                <a:solidFill>
                  <a:srgbClr val="FFFF00"/>
                </a:solidFill>
                <a:latin typeface="Lucida Sans" panose="020B0602030504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FFFF00"/>
                </a:solidFill>
                <a:latin typeface="Lucida Sans" panose="020B0602030504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FFFF00"/>
                </a:solidFill>
                <a:latin typeface="Lucida Sans" panose="020B0602030504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FFFF00"/>
                </a:solidFill>
                <a:latin typeface="Lucida Sans" panose="020B0602030504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FFFF00"/>
                </a:solidFill>
                <a:latin typeface="Lucida Sans" panose="020B0602030504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defRPr/>
            </a:pPr>
            <a:r>
              <a:rPr lang="es-ES_tradnl" altLang="es-MX" sz="1600">
                <a:solidFill>
                  <a:schemeClr val="tx1"/>
                </a:solidFill>
                <a:latin typeface="Arial" panose="020B0604020202020204" pitchFamily="34" charset="0"/>
              </a:rPr>
              <a:t>Normas</a:t>
            </a:r>
          </a:p>
        </p:txBody>
      </p:sp>
      <p:sp>
        <p:nvSpPr>
          <p:cNvPr id="45071" name="Text Box 15">
            <a:extLst>
              <a:ext uri="{FF2B5EF4-FFF2-40B4-BE49-F238E27FC236}">
                <a16:creationId xmlns:a16="http://schemas.microsoft.com/office/drawing/2014/main" id="{515BC2C0-2A51-416B-9390-BFA1003380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78150" y="3773488"/>
            <a:ext cx="1600200" cy="338137"/>
          </a:xfrm>
          <a:prstGeom prst="rect">
            <a:avLst/>
          </a:prstGeom>
          <a:noFill/>
          <a:ln w="28575">
            <a:solidFill>
              <a:schemeClr val="accent1">
                <a:lumMod val="50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3600" b="1">
                <a:solidFill>
                  <a:srgbClr val="FFFF00"/>
                </a:solidFill>
                <a:latin typeface="Lucida Sans" panose="020B0602030504020204" pitchFamily="34" charset="0"/>
              </a:defRPr>
            </a:lvl1pPr>
            <a:lvl2pPr marL="742950" indent="-285750">
              <a:defRPr sz="3600" b="1">
                <a:solidFill>
                  <a:srgbClr val="FFFF00"/>
                </a:solidFill>
                <a:latin typeface="Lucida Sans" panose="020B0602030504020204" pitchFamily="34" charset="0"/>
              </a:defRPr>
            </a:lvl2pPr>
            <a:lvl3pPr marL="1143000" indent="-228600">
              <a:defRPr sz="3600" b="1">
                <a:solidFill>
                  <a:srgbClr val="FFFF00"/>
                </a:solidFill>
                <a:latin typeface="Lucida Sans" panose="020B0602030504020204" pitchFamily="34" charset="0"/>
              </a:defRPr>
            </a:lvl3pPr>
            <a:lvl4pPr marL="1600200" indent="-228600">
              <a:defRPr sz="3600" b="1">
                <a:solidFill>
                  <a:srgbClr val="FFFF00"/>
                </a:solidFill>
                <a:latin typeface="Lucida Sans" panose="020B0602030504020204" pitchFamily="34" charset="0"/>
              </a:defRPr>
            </a:lvl4pPr>
            <a:lvl5pPr marL="2057400" indent="-228600">
              <a:defRPr sz="3600" b="1">
                <a:solidFill>
                  <a:srgbClr val="FFFF00"/>
                </a:solidFill>
                <a:latin typeface="Lucida Sans" panose="020B0602030504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FFFF00"/>
                </a:solidFill>
                <a:latin typeface="Lucida Sans" panose="020B0602030504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FFFF00"/>
                </a:solidFill>
                <a:latin typeface="Lucida Sans" panose="020B0602030504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FFFF00"/>
                </a:solidFill>
                <a:latin typeface="Lucida Sans" panose="020B0602030504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FFFF00"/>
                </a:solidFill>
                <a:latin typeface="Lucida Sans" panose="020B0602030504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defRPr/>
            </a:pPr>
            <a:r>
              <a:rPr lang="es-ES_tradnl" altLang="es-MX" sz="1600">
                <a:solidFill>
                  <a:schemeClr val="tx1"/>
                </a:solidFill>
                <a:latin typeface="Arial" panose="020B0604020202020204" pitchFamily="34" charset="0"/>
              </a:rPr>
              <a:t>Reglamentos</a:t>
            </a:r>
          </a:p>
        </p:txBody>
      </p:sp>
      <p:sp>
        <p:nvSpPr>
          <p:cNvPr id="45072" name="Text Box 16">
            <a:extLst>
              <a:ext uri="{FF2B5EF4-FFF2-40B4-BE49-F238E27FC236}">
                <a16:creationId xmlns:a16="http://schemas.microsoft.com/office/drawing/2014/main" id="{AF6D6E7A-80BD-4303-9298-7743A7F833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78150" y="4459288"/>
            <a:ext cx="1600200" cy="338137"/>
          </a:xfrm>
          <a:prstGeom prst="rect">
            <a:avLst/>
          </a:prstGeom>
          <a:noFill/>
          <a:ln w="28575">
            <a:solidFill>
              <a:schemeClr val="accent1">
                <a:lumMod val="50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3600" b="1">
                <a:solidFill>
                  <a:srgbClr val="FFFF00"/>
                </a:solidFill>
                <a:latin typeface="Lucida Sans" panose="020B0602030504020204" pitchFamily="34" charset="0"/>
              </a:defRPr>
            </a:lvl1pPr>
            <a:lvl2pPr marL="742950" indent="-285750">
              <a:defRPr sz="3600" b="1">
                <a:solidFill>
                  <a:srgbClr val="FFFF00"/>
                </a:solidFill>
                <a:latin typeface="Lucida Sans" panose="020B0602030504020204" pitchFamily="34" charset="0"/>
              </a:defRPr>
            </a:lvl2pPr>
            <a:lvl3pPr marL="1143000" indent="-228600">
              <a:defRPr sz="3600" b="1">
                <a:solidFill>
                  <a:srgbClr val="FFFF00"/>
                </a:solidFill>
                <a:latin typeface="Lucida Sans" panose="020B0602030504020204" pitchFamily="34" charset="0"/>
              </a:defRPr>
            </a:lvl3pPr>
            <a:lvl4pPr marL="1600200" indent="-228600">
              <a:defRPr sz="3600" b="1">
                <a:solidFill>
                  <a:srgbClr val="FFFF00"/>
                </a:solidFill>
                <a:latin typeface="Lucida Sans" panose="020B0602030504020204" pitchFamily="34" charset="0"/>
              </a:defRPr>
            </a:lvl4pPr>
            <a:lvl5pPr marL="2057400" indent="-228600">
              <a:defRPr sz="3600" b="1">
                <a:solidFill>
                  <a:srgbClr val="FFFF00"/>
                </a:solidFill>
                <a:latin typeface="Lucida Sans" panose="020B0602030504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FFFF00"/>
                </a:solidFill>
                <a:latin typeface="Lucida Sans" panose="020B0602030504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FFFF00"/>
                </a:solidFill>
                <a:latin typeface="Lucida Sans" panose="020B0602030504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FFFF00"/>
                </a:solidFill>
                <a:latin typeface="Lucida Sans" panose="020B0602030504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FFFF00"/>
                </a:solidFill>
                <a:latin typeface="Lucida Sans" panose="020B0602030504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defRPr/>
            </a:pPr>
            <a:r>
              <a:rPr lang="es-ES_tradnl" altLang="es-MX" sz="1600">
                <a:solidFill>
                  <a:schemeClr val="tx1"/>
                </a:solidFill>
                <a:latin typeface="Arial" panose="020B0604020202020204" pitchFamily="34" charset="0"/>
              </a:rPr>
              <a:t>Normas</a:t>
            </a:r>
          </a:p>
        </p:txBody>
      </p:sp>
      <p:sp>
        <p:nvSpPr>
          <p:cNvPr id="45073" name="Text Box 17">
            <a:extLst>
              <a:ext uri="{FF2B5EF4-FFF2-40B4-BE49-F238E27FC236}">
                <a16:creationId xmlns:a16="http://schemas.microsoft.com/office/drawing/2014/main" id="{D2F30F83-BF3D-4E94-80B8-A80EBEE3B2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06950" y="3773488"/>
            <a:ext cx="1600200" cy="338137"/>
          </a:xfrm>
          <a:prstGeom prst="rect">
            <a:avLst/>
          </a:prstGeom>
          <a:noFill/>
          <a:ln w="28575">
            <a:solidFill>
              <a:schemeClr val="accent1">
                <a:lumMod val="50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3600" b="1">
                <a:solidFill>
                  <a:srgbClr val="FFFF00"/>
                </a:solidFill>
                <a:latin typeface="Lucida Sans" panose="020B0602030504020204" pitchFamily="34" charset="0"/>
              </a:defRPr>
            </a:lvl1pPr>
            <a:lvl2pPr marL="742950" indent="-285750">
              <a:defRPr sz="3600" b="1">
                <a:solidFill>
                  <a:srgbClr val="FFFF00"/>
                </a:solidFill>
                <a:latin typeface="Lucida Sans" panose="020B0602030504020204" pitchFamily="34" charset="0"/>
              </a:defRPr>
            </a:lvl2pPr>
            <a:lvl3pPr marL="1143000" indent="-228600">
              <a:defRPr sz="3600" b="1">
                <a:solidFill>
                  <a:srgbClr val="FFFF00"/>
                </a:solidFill>
                <a:latin typeface="Lucida Sans" panose="020B0602030504020204" pitchFamily="34" charset="0"/>
              </a:defRPr>
            </a:lvl3pPr>
            <a:lvl4pPr marL="1600200" indent="-228600">
              <a:defRPr sz="3600" b="1">
                <a:solidFill>
                  <a:srgbClr val="FFFF00"/>
                </a:solidFill>
                <a:latin typeface="Lucida Sans" panose="020B0602030504020204" pitchFamily="34" charset="0"/>
              </a:defRPr>
            </a:lvl4pPr>
            <a:lvl5pPr marL="2057400" indent="-228600">
              <a:defRPr sz="3600" b="1">
                <a:solidFill>
                  <a:srgbClr val="FFFF00"/>
                </a:solidFill>
                <a:latin typeface="Lucida Sans" panose="020B0602030504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FFFF00"/>
                </a:solidFill>
                <a:latin typeface="Lucida Sans" panose="020B0602030504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FFFF00"/>
                </a:solidFill>
                <a:latin typeface="Lucida Sans" panose="020B0602030504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FFFF00"/>
                </a:solidFill>
                <a:latin typeface="Lucida Sans" panose="020B0602030504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FFFF00"/>
                </a:solidFill>
                <a:latin typeface="Lucida Sans" panose="020B0602030504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defRPr/>
            </a:pPr>
            <a:r>
              <a:rPr lang="es-ES_tradnl" altLang="es-MX" sz="1600">
                <a:solidFill>
                  <a:schemeClr val="tx1"/>
                </a:solidFill>
                <a:latin typeface="Arial" panose="020B0604020202020204" pitchFamily="34" charset="0"/>
              </a:rPr>
              <a:t>Reglamentos</a:t>
            </a:r>
          </a:p>
        </p:txBody>
      </p:sp>
      <p:sp>
        <p:nvSpPr>
          <p:cNvPr id="45074" name="Line 18">
            <a:extLst>
              <a:ext uri="{FF2B5EF4-FFF2-40B4-BE49-F238E27FC236}">
                <a16:creationId xmlns:a16="http://schemas.microsoft.com/office/drawing/2014/main" id="{84AA4B49-2E67-444F-A61F-F6F63810A41F}"/>
              </a:ext>
            </a:extLst>
          </p:cNvPr>
          <p:cNvSpPr>
            <a:spLocks noChangeShapeType="1"/>
          </p:cNvSpPr>
          <p:nvPr/>
        </p:nvSpPr>
        <p:spPr bwMode="auto">
          <a:xfrm>
            <a:off x="3740150" y="3392488"/>
            <a:ext cx="0" cy="381000"/>
          </a:xfrm>
          <a:prstGeom prst="line">
            <a:avLst/>
          </a:prstGeom>
          <a:noFill/>
          <a:ln w="28575">
            <a:solidFill>
              <a:schemeClr val="accent1">
                <a:lumMod val="50000"/>
              </a:scheme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1" hangingPunct="1">
              <a:defRPr/>
            </a:pPr>
            <a:endParaRPr lang="es-MX"/>
          </a:p>
        </p:txBody>
      </p:sp>
      <p:sp>
        <p:nvSpPr>
          <p:cNvPr id="45075" name="Line 19">
            <a:extLst>
              <a:ext uri="{FF2B5EF4-FFF2-40B4-BE49-F238E27FC236}">
                <a16:creationId xmlns:a16="http://schemas.microsoft.com/office/drawing/2014/main" id="{94945511-6863-4D15-8E2F-442E86FEB4A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740150" y="4154488"/>
            <a:ext cx="0" cy="304800"/>
          </a:xfrm>
          <a:prstGeom prst="line">
            <a:avLst/>
          </a:prstGeom>
          <a:noFill/>
          <a:ln w="28575">
            <a:solidFill>
              <a:schemeClr val="accent1">
                <a:lumMod val="50000"/>
              </a:scheme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1" hangingPunct="1">
              <a:defRPr/>
            </a:pPr>
            <a:endParaRPr lang="es-MX"/>
          </a:p>
        </p:txBody>
      </p:sp>
      <p:sp>
        <p:nvSpPr>
          <p:cNvPr id="45076" name="Line 20">
            <a:extLst>
              <a:ext uri="{FF2B5EF4-FFF2-40B4-BE49-F238E27FC236}">
                <a16:creationId xmlns:a16="http://schemas.microsoft.com/office/drawing/2014/main" id="{B04CB2DA-AB0F-4EB3-879F-6E783EDAC646}"/>
              </a:ext>
            </a:extLst>
          </p:cNvPr>
          <p:cNvSpPr>
            <a:spLocks noChangeShapeType="1"/>
          </p:cNvSpPr>
          <p:nvPr/>
        </p:nvSpPr>
        <p:spPr bwMode="auto">
          <a:xfrm>
            <a:off x="1911350" y="3392488"/>
            <a:ext cx="0" cy="381000"/>
          </a:xfrm>
          <a:prstGeom prst="line">
            <a:avLst/>
          </a:prstGeom>
          <a:noFill/>
          <a:ln w="28575">
            <a:solidFill>
              <a:schemeClr val="accent1">
                <a:lumMod val="50000"/>
              </a:scheme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1" hangingPunct="1">
              <a:defRPr/>
            </a:pPr>
            <a:endParaRPr lang="es-MX"/>
          </a:p>
        </p:txBody>
      </p:sp>
      <p:sp>
        <p:nvSpPr>
          <p:cNvPr id="45077" name="Line 21">
            <a:extLst>
              <a:ext uri="{FF2B5EF4-FFF2-40B4-BE49-F238E27FC236}">
                <a16:creationId xmlns:a16="http://schemas.microsoft.com/office/drawing/2014/main" id="{462E2449-DE10-4CBB-B518-01844CAF773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911350" y="4154488"/>
            <a:ext cx="0" cy="304800"/>
          </a:xfrm>
          <a:prstGeom prst="line">
            <a:avLst/>
          </a:prstGeom>
          <a:noFill/>
          <a:ln w="28575">
            <a:solidFill>
              <a:schemeClr val="accent1">
                <a:lumMod val="50000"/>
              </a:scheme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1" hangingPunct="1">
              <a:defRPr/>
            </a:pPr>
            <a:endParaRPr lang="es-MX"/>
          </a:p>
        </p:txBody>
      </p:sp>
      <p:sp>
        <p:nvSpPr>
          <p:cNvPr id="45078" name="Line 22">
            <a:extLst>
              <a:ext uri="{FF2B5EF4-FFF2-40B4-BE49-F238E27FC236}">
                <a16:creationId xmlns:a16="http://schemas.microsoft.com/office/drawing/2014/main" id="{0FF1BBF5-2E00-412F-AFB0-05849A12C383}"/>
              </a:ext>
            </a:extLst>
          </p:cNvPr>
          <p:cNvSpPr>
            <a:spLocks noChangeShapeType="1"/>
          </p:cNvSpPr>
          <p:nvPr/>
        </p:nvSpPr>
        <p:spPr bwMode="auto">
          <a:xfrm>
            <a:off x="5568950" y="3392488"/>
            <a:ext cx="0" cy="381000"/>
          </a:xfrm>
          <a:prstGeom prst="line">
            <a:avLst/>
          </a:prstGeom>
          <a:noFill/>
          <a:ln w="28575">
            <a:solidFill>
              <a:schemeClr val="accent1">
                <a:lumMod val="50000"/>
              </a:scheme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1" hangingPunct="1">
              <a:defRPr/>
            </a:pPr>
            <a:endParaRPr lang="es-MX"/>
          </a:p>
        </p:txBody>
      </p:sp>
      <p:sp>
        <p:nvSpPr>
          <p:cNvPr id="160792" name="Text Box 24">
            <a:extLst>
              <a:ext uri="{FF2B5EF4-FFF2-40B4-BE49-F238E27FC236}">
                <a16:creationId xmlns:a16="http://schemas.microsoft.com/office/drawing/2014/main" id="{ABBDE513-ED62-4771-AA9E-D6903A1B10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6550" y="687388"/>
            <a:ext cx="60960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es-ES_tradnl" sz="28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JERARQUÍA DE LEYES</a:t>
            </a:r>
          </a:p>
        </p:txBody>
      </p:sp>
    </p:spTree>
  </p:cSld>
  <p:clrMapOvr>
    <a:masterClrMapping/>
  </p:clrMapOvr>
  <p:transition spd="slow"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CuadroTexto 1">
            <a:extLst>
              <a:ext uri="{FF2B5EF4-FFF2-40B4-BE49-F238E27FC236}">
                <a16:creationId xmlns:a16="http://schemas.microsoft.com/office/drawing/2014/main" id="{DE9D29DE-15CB-4DF1-A064-E066A82B19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188" y="692150"/>
            <a:ext cx="777716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es-MX" altLang="es-MX" sz="2000">
              <a:solidFill>
                <a:srgbClr val="002060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" name="Marcador de contenido 4"/>
          <p:cNvSpPr>
            <a:spLocks noGrp="1"/>
          </p:cNvSpPr>
          <p:nvPr>
            <p:ph idx="4294967295"/>
          </p:nvPr>
        </p:nvSpPr>
        <p:spPr>
          <a:xfrm>
            <a:off x="0" y="1600200"/>
            <a:ext cx="8229600" cy="4525963"/>
          </a:xfrm>
        </p:spPr>
        <p:txBody>
          <a:bodyPr/>
          <a:lstStyle/>
          <a:p>
            <a:r>
              <a:rPr lang="es-MX" dirty="0" smtClean="0"/>
              <a:t>NOM (2017)</a:t>
            </a:r>
          </a:p>
          <a:p>
            <a:r>
              <a:rPr lang="es-MX" dirty="0" smtClean="0"/>
              <a:t>www.normaoficialmexicana.gob.mx</a:t>
            </a:r>
            <a:endParaRPr lang="es-MX" dirty="0"/>
          </a:p>
        </p:txBody>
      </p:sp>
    </p:spTree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9">
            <a:extLst>
              <a:ext uri="{FF2B5EF4-FFF2-40B4-BE49-F238E27FC236}">
                <a16:creationId xmlns:a16="http://schemas.microsoft.com/office/drawing/2014/main" id="{9FBFDC4F-398C-4939-8B13-529A7A70A6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188" y="1360488"/>
            <a:ext cx="7921625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indent="4572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lvl="1" algn="just" eaLnBrk="1" hangingPunct="1">
              <a:spcBef>
                <a:spcPct val="50000"/>
              </a:spcBef>
              <a:buFontTx/>
              <a:buNone/>
            </a:pPr>
            <a:r>
              <a:rPr lang="es-ES_tradnl" altLang="es-MX" sz="1800">
                <a:latin typeface="Tahoma" panose="020B0604030504040204" pitchFamily="34" charset="0"/>
              </a:rPr>
              <a:t>Documento elaborado por consenso y aprobado por un organismo reconocido, que establece, para uso común y repetido, reglas, guías o características para las actividades o sus resultados, con el objetivo de alcanzar un </a:t>
            </a:r>
            <a:r>
              <a:rPr lang="es-ES_tradnl" altLang="es-MX" sz="1800" u="sng">
                <a:latin typeface="Tahoma" panose="020B0604030504040204" pitchFamily="34" charset="0"/>
              </a:rPr>
              <a:t>grado óptimo de orden</a:t>
            </a:r>
            <a:r>
              <a:rPr lang="es-ES_tradnl" altLang="es-MX" sz="1800">
                <a:latin typeface="Tahoma" panose="020B0604030504040204" pitchFamily="34" charset="0"/>
              </a:rPr>
              <a:t> en un contexto dado.</a:t>
            </a:r>
            <a:endParaRPr lang="es-ES" altLang="es-MX" sz="1800">
              <a:latin typeface="Tahoma" panose="020B0604030504040204" pitchFamily="34" charset="0"/>
            </a:endParaRPr>
          </a:p>
        </p:txBody>
      </p:sp>
      <p:sp>
        <p:nvSpPr>
          <p:cNvPr id="7" name="6 Título">
            <a:extLst>
              <a:ext uri="{FF2B5EF4-FFF2-40B4-BE49-F238E27FC236}">
                <a16:creationId xmlns:a16="http://schemas.microsoft.com/office/drawing/2014/main" id="{C67FD850-EB99-434D-9054-5902BAC3BF89}"/>
              </a:ext>
            </a:extLst>
          </p:cNvPr>
          <p:cNvSpPr txBox="1">
            <a:spLocks/>
          </p:cNvSpPr>
          <p:nvPr/>
        </p:nvSpPr>
        <p:spPr>
          <a:xfrm>
            <a:off x="457200" y="414338"/>
            <a:ext cx="8229600" cy="1143000"/>
          </a:xfrm>
          <a:prstGeom prst="rect">
            <a:avLst/>
          </a:prstGeom>
        </p:spPr>
        <p:txBody>
          <a:bodyPr/>
          <a:lstStyle/>
          <a:p>
            <a:pPr eaLnBrk="1" hangingPunct="1">
              <a:defRPr/>
            </a:pPr>
            <a:r>
              <a:rPr lang="es-MX" sz="50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Norma</a:t>
            </a:r>
          </a:p>
        </p:txBody>
      </p:sp>
      <p:sp>
        <p:nvSpPr>
          <p:cNvPr id="5124" name="Text Box 5">
            <a:extLst>
              <a:ext uri="{FF2B5EF4-FFF2-40B4-BE49-F238E27FC236}">
                <a16:creationId xmlns:a16="http://schemas.microsoft.com/office/drawing/2014/main" id="{1A4E161B-4578-4F6D-9DE2-D051DDA2B2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08063" y="3679825"/>
            <a:ext cx="7678737" cy="1939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  <a:buFontTx/>
              <a:buNone/>
            </a:pPr>
            <a:r>
              <a:rPr lang="es-ES_tradnl" altLang="es-MX" sz="2400">
                <a:latin typeface="Tahoma" panose="020B0604030504040204" pitchFamily="34" charset="0"/>
              </a:rPr>
              <a:t>Los temas a normalizar son tan amplios como la propia diversidad de productos o servicios.  Se normaliza sobre productos, materiales, componentes, equipos, métodos, procesos, procedimientos, funciones, actividades o servicios.</a:t>
            </a:r>
            <a:endParaRPr lang="es-ES" altLang="es-MX" sz="2400">
              <a:latin typeface="Tahoma" panose="020B0604030504040204" pitchFamily="34" charset="0"/>
            </a:endParaRPr>
          </a:p>
        </p:txBody>
      </p:sp>
      <p:sp>
        <p:nvSpPr>
          <p:cNvPr id="9" name="6 Título">
            <a:extLst>
              <a:ext uri="{FF2B5EF4-FFF2-40B4-BE49-F238E27FC236}">
                <a16:creationId xmlns:a16="http://schemas.microsoft.com/office/drawing/2014/main" id="{B81541F7-60B3-4A9A-96CC-6399B0845D47}"/>
              </a:ext>
            </a:extLst>
          </p:cNvPr>
          <p:cNvSpPr txBox="1">
            <a:spLocks/>
          </p:cNvSpPr>
          <p:nvPr/>
        </p:nvSpPr>
        <p:spPr>
          <a:xfrm>
            <a:off x="457200" y="2676525"/>
            <a:ext cx="8229600" cy="1143000"/>
          </a:xfrm>
          <a:prstGeom prst="rect">
            <a:avLst/>
          </a:prstGeom>
        </p:spPr>
        <p:txBody>
          <a:bodyPr/>
          <a:lstStyle/>
          <a:p>
            <a:pPr eaLnBrk="1" hangingPunct="1">
              <a:defRPr/>
            </a:pPr>
            <a:r>
              <a:rPr lang="es-MX" sz="50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¿Qué se normaliza?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4">
            <a:extLst>
              <a:ext uri="{FF2B5EF4-FFF2-40B4-BE49-F238E27FC236}">
                <a16:creationId xmlns:a16="http://schemas.microsoft.com/office/drawing/2014/main" id="{CD8D2AFD-7D21-4F73-B6DC-67CA71033A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4213" y="1989138"/>
            <a:ext cx="7678737" cy="1322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  <a:buFontTx/>
              <a:buNone/>
            </a:pPr>
            <a:r>
              <a:rPr lang="es-ES_tradnl" altLang="es-MX" sz="2000">
                <a:latin typeface="Tahoma" panose="020B0604030504040204" pitchFamily="34" charset="0"/>
              </a:rPr>
              <a:t>Para regular las actividades desempeñadas por los sectores público y privado, en materia de salud, medio ambiente en general, seguridad al usuario, información comercial, prácticas de comercio, industrial y laboral.</a:t>
            </a:r>
            <a:endParaRPr lang="es-ES" altLang="es-MX" sz="2000">
              <a:latin typeface="Tahoma" panose="020B0604030504040204" pitchFamily="34" charset="0"/>
            </a:endParaRPr>
          </a:p>
        </p:txBody>
      </p:sp>
      <p:sp>
        <p:nvSpPr>
          <p:cNvPr id="6" name="6 Título">
            <a:extLst>
              <a:ext uri="{FF2B5EF4-FFF2-40B4-BE49-F238E27FC236}">
                <a16:creationId xmlns:a16="http://schemas.microsoft.com/office/drawing/2014/main" id="{8A30D56E-C7D2-46BC-A1D5-B4DD0E08229E}"/>
              </a:ext>
            </a:extLst>
          </p:cNvPr>
          <p:cNvSpPr txBox="1">
            <a:spLocks/>
          </p:cNvSpPr>
          <p:nvPr/>
        </p:nvSpPr>
        <p:spPr>
          <a:xfrm>
            <a:off x="252413" y="768350"/>
            <a:ext cx="8229600" cy="1143000"/>
          </a:xfrm>
          <a:prstGeom prst="rect">
            <a:avLst/>
          </a:prstGeom>
        </p:spPr>
        <p:txBody>
          <a:bodyPr/>
          <a:lstStyle/>
          <a:p>
            <a:pPr eaLnBrk="1" hangingPunct="1">
              <a:defRPr/>
            </a:pPr>
            <a:r>
              <a:rPr lang="es-MX" sz="50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¿Para qué se normaliza?</a:t>
            </a:r>
          </a:p>
        </p:txBody>
      </p:sp>
      <p:sp>
        <p:nvSpPr>
          <p:cNvPr id="7" name="Text Box 3">
            <a:extLst>
              <a:ext uri="{FF2B5EF4-FFF2-40B4-BE49-F238E27FC236}">
                <a16:creationId xmlns:a16="http://schemas.microsoft.com/office/drawing/2014/main" id="{4247C28A-6B8B-4FD0-8FD6-95AC327055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9450" y="3833813"/>
            <a:ext cx="67056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es-ES_tradnl" sz="2800" dirty="0">
                <a:effectLst>
                  <a:outerShdw blurRad="38100" dist="38100" dir="2700000" algn="tl">
                    <a:srgbClr val="000000"/>
                  </a:outerShdw>
                </a:effectLst>
                <a:latin typeface="Tahoma" charset="0"/>
              </a:rPr>
              <a:t>CUANDO DEBE NORMALIZARSE ???</a:t>
            </a:r>
            <a:r>
              <a:rPr lang="es-ES_tradnl" sz="2800" dirty="0">
                <a:latin typeface="Tahoma" charset="0"/>
              </a:rPr>
              <a:t> </a:t>
            </a:r>
            <a:endParaRPr lang="es-ES" sz="2800" dirty="0">
              <a:latin typeface="Tahoma" charset="0"/>
            </a:endParaRPr>
          </a:p>
        </p:txBody>
      </p:sp>
      <p:sp>
        <p:nvSpPr>
          <p:cNvPr id="6149" name="Text Box 4">
            <a:extLst>
              <a:ext uri="{FF2B5EF4-FFF2-40B4-BE49-F238E27FC236}">
                <a16:creationId xmlns:a16="http://schemas.microsoft.com/office/drawing/2014/main" id="{7FBCEBC0-9832-4CBC-839A-0821108636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6625" y="4821238"/>
            <a:ext cx="6553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  <a:buFontTx/>
              <a:buNone/>
            </a:pPr>
            <a:endParaRPr lang="es-ES" altLang="es-MX" sz="2400" b="1">
              <a:latin typeface="Lucida Sans" panose="020B0602030504020204" pitchFamily="34" charset="0"/>
            </a:endParaRPr>
          </a:p>
        </p:txBody>
      </p:sp>
      <p:sp>
        <p:nvSpPr>
          <p:cNvPr id="6150" name="Text Box 5">
            <a:extLst>
              <a:ext uri="{FF2B5EF4-FFF2-40B4-BE49-F238E27FC236}">
                <a16:creationId xmlns:a16="http://schemas.microsoft.com/office/drawing/2014/main" id="{0D21F6CB-2618-4F6B-AE28-963C5EAD73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0425" y="4437063"/>
            <a:ext cx="6553200" cy="1570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  <a:buFontTx/>
              <a:buNone/>
            </a:pPr>
            <a:r>
              <a:rPr lang="es-ES_tradnl" altLang="es-MX" sz="2400" b="1">
                <a:latin typeface="Lucida Sans" panose="020B0602030504020204" pitchFamily="34" charset="0"/>
              </a:rPr>
              <a:t>Cuando se identifique la necesidad dada por el entorno político, económico y social de la localidad, la región, el país y el mundo. </a:t>
            </a:r>
            <a:endParaRPr lang="es-ES" altLang="es-MX" sz="2400" b="1">
              <a:latin typeface="Lucida Sans" panose="020B0602030504020204" pitchFamily="34" charset="0"/>
            </a:endParaRPr>
          </a:p>
        </p:txBody>
      </p:sp>
    </p:spTree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1" name="Text Box 1027">
            <a:extLst>
              <a:ext uri="{FF2B5EF4-FFF2-40B4-BE49-F238E27FC236}">
                <a16:creationId xmlns:a16="http://schemas.microsoft.com/office/drawing/2014/main" id="{A76D256A-E73C-45FA-B8AC-284FE4D3E6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0638" y="476250"/>
            <a:ext cx="67056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es-ES_tradnl" sz="2800" dirty="0">
                <a:effectLst>
                  <a:outerShdw blurRad="38100" dist="38100" dir="2700000" algn="tl">
                    <a:srgbClr val="000000"/>
                  </a:outerShdw>
                </a:effectLst>
                <a:latin typeface="Tahoma" charset="0"/>
              </a:rPr>
              <a:t>NIVELES DE LA NORMALIZACIÓN</a:t>
            </a:r>
            <a:r>
              <a:rPr lang="es-ES_tradnl" sz="3200" dirty="0">
                <a:effectLst>
                  <a:outerShdw blurRad="38100" dist="38100" dir="2700000" algn="tl">
                    <a:srgbClr val="000000"/>
                  </a:outerShdw>
                </a:effectLst>
                <a:latin typeface="Lucida Sans Unicode" pitchFamily="34" charset="0"/>
              </a:rPr>
              <a:t> </a:t>
            </a:r>
            <a:endParaRPr lang="es-ES" sz="3200" dirty="0">
              <a:effectLst>
                <a:outerShdw blurRad="38100" dist="38100" dir="2700000" algn="tl">
                  <a:srgbClr val="000000"/>
                </a:outerShdw>
              </a:effectLst>
              <a:latin typeface="Lucida Sans Unicode" pitchFamily="34" charset="0"/>
            </a:endParaRPr>
          </a:p>
        </p:txBody>
      </p:sp>
      <p:sp>
        <p:nvSpPr>
          <p:cNvPr id="7171" name="Text Box 1028">
            <a:extLst>
              <a:ext uri="{FF2B5EF4-FFF2-40B4-BE49-F238E27FC236}">
                <a16:creationId xmlns:a16="http://schemas.microsoft.com/office/drawing/2014/main" id="{96383858-B38E-40EC-B9FE-C01990B7EE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2625" y="1108075"/>
            <a:ext cx="77057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  <a:buFontTx/>
              <a:buNone/>
            </a:pPr>
            <a:r>
              <a:rPr lang="es-ES_tradnl" altLang="es-MX" sz="2000">
                <a:latin typeface="Tahoma" panose="020B0604030504040204" pitchFamily="34" charset="0"/>
                <a:cs typeface="Tahoma" panose="020B0604030504040204" pitchFamily="34" charset="0"/>
              </a:rPr>
              <a:t>La normalización se lleva a cabo a diferentes niveles:</a:t>
            </a:r>
          </a:p>
        </p:txBody>
      </p:sp>
      <p:sp>
        <p:nvSpPr>
          <p:cNvPr id="4" name="Text Box 4">
            <a:extLst>
              <a:ext uri="{FF2B5EF4-FFF2-40B4-BE49-F238E27FC236}">
                <a16:creationId xmlns:a16="http://schemas.microsoft.com/office/drawing/2014/main" id="{43C7FDD1-56C3-4A81-9049-46DC52C4D7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188" y="1916113"/>
            <a:ext cx="8066087" cy="1693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 eaLnBrk="1" hangingPunct="1">
              <a:spcBef>
                <a:spcPct val="50000"/>
              </a:spcBef>
              <a:buClr>
                <a:srgbClr val="FFFFCC"/>
              </a:buClr>
              <a:defRPr/>
            </a:pPr>
            <a:r>
              <a:rPr lang="es-ES_tradnl" sz="1600" dirty="0"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Internacional</a:t>
            </a:r>
          </a:p>
          <a:p>
            <a:pPr algn="just" eaLnBrk="1" hangingPunct="1">
              <a:spcBef>
                <a:spcPct val="50000"/>
              </a:spcBef>
              <a:buClr>
                <a:srgbClr val="FFFFCC"/>
              </a:buClr>
              <a:buFont typeface="Wingdings" pitchFamily="2" charset="2"/>
              <a:buNone/>
              <a:defRPr/>
            </a:pPr>
            <a:r>
              <a:rPr lang="es-ES_tradnl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Participación abierta a los Organismos pertinentes de todos los países.</a:t>
            </a:r>
          </a:p>
          <a:p>
            <a:pPr algn="just" eaLnBrk="1" hangingPunct="1">
              <a:spcBef>
                <a:spcPct val="50000"/>
              </a:spcBef>
              <a:buClr>
                <a:srgbClr val="FFFF99"/>
              </a:buClr>
              <a:defRPr/>
            </a:pPr>
            <a:r>
              <a:rPr lang="es-ES_tradnl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s-ES_tradnl" sz="1600" dirty="0"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Regional</a:t>
            </a:r>
          </a:p>
          <a:p>
            <a:pPr algn="just" eaLnBrk="1" hangingPunct="1">
              <a:spcBef>
                <a:spcPct val="50000"/>
              </a:spcBef>
              <a:buClr>
                <a:srgbClr val="FFFF99"/>
              </a:buClr>
              <a:buFont typeface="Wingdings" pitchFamily="2" charset="2"/>
              <a:buNone/>
              <a:defRPr/>
            </a:pPr>
            <a:r>
              <a:rPr lang="es-ES_tradnl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Participación abierta únicamente a los Organismos pertinentes de países de un área geográfica, política o económica.</a:t>
            </a:r>
            <a:endParaRPr lang="es-ES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" name="Text Box 4">
            <a:extLst>
              <a:ext uri="{FF2B5EF4-FFF2-40B4-BE49-F238E27FC236}">
                <a16:creationId xmlns:a16="http://schemas.microsoft.com/office/drawing/2014/main" id="{263C71B7-F9D7-452E-A338-3528AD5434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2625" y="3933825"/>
            <a:ext cx="8066088" cy="2060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 eaLnBrk="1" hangingPunct="1">
              <a:spcBef>
                <a:spcPct val="50000"/>
              </a:spcBef>
              <a:buClr>
                <a:srgbClr val="FFFFCC"/>
              </a:buClr>
              <a:defRPr/>
            </a:pPr>
            <a:r>
              <a:rPr lang="es-ES_tradnl" sz="1600" dirty="0"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Nacional</a:t>
            </a:r>
          </a:p>
          <a:p>
            <a:pPr algn="just" eaLnBrk="1" hangingPunct="1">
              <a:spcBef>
                <a:spcPct val="50000"/>
              </a:spcBef>
              <a:buClr>
                <a:srgbClr val="FFFFCC"/>
              </a:buClr>
              <a:buFont typeface="Wingdings" pitchFamily="2" charset="2"/>
              <a:buNone/>
              <a:defRPr/>
            </a:pPr>
            <a:r>
              <a:rPr lang="es-ES_tradnl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La que se sitúa en el nivel de un país determinado.</a:t>
            </a:r>
          </a:p>
          <a:p>
            <a:pPr algn="just" eaLnBrk="1" hangingPunct="1">
              <a:spcBef>
                <a:spcPct val="50000"/>
              </a:spcBef>
              <a:buClr>
                <a:srgbClr val="FFFF99"/>
              </a:buClr>
              <a:defRPr/>
            </a:pPr>
            <a:r>
              <a:rPr lang="es-ES_tradnl" sz="1600" dirty="0"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Territorial</a:t>
            </a:r>
          </a:p>
          <a:p>
            <a:pPr algn="just" eaLnBrk="1" hangingPunct="1">
              <a:spcBef>
                <a:spcPct val="50000"/>
              </a:spcBef>
              <a:buClr>
                <a:srgbClr val="FFFF99"/>
              </a:buClr>
              <a:buFont typeface="Wingdings" pitchFamily="2" charset="2"/>
              <a:buNone/>
              <a:defRPr/>
            </a:pPr>
            <a:r>
              <a:rPr lang="es-ES_tradnl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La que se sitúa en el nivel de una división territorial de un país, o bien se efectúa dentro de un país en una rama o sector</a:t>
            </a:r>
          </a:p>
          <a:p>
            <a:pPr algn="just" eaLnBrk="1" hangingPunct="1">
              <a:spcBef>
                <a:spcPct val="50000"/>
              </a:spcBef>
              <a:buClr>
                <a:srgbClr val="FFFF99"/>
              </a:buClr>
              <a:buFont typeface="Wingdings" pitchFamily="2" charset="2"/>
              <a:buNone/>
              <a:defRPr/>
            </a:pPr>
            <a:endParaRPr lang="es-ES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</p:cSld>
  <p:clrMapOvr>
    <a:masterClrMapping/>
  </p:clrMapOvr>
  <p:transition spd="slow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2051">
            <a:extLst>
              <a:ext uri="{FF2B5EF4-FFF2-40B4-BE49-F238E27FC236}">
                <a16:creationId xmlns:a16="http://schemas.microsoft.com/office/drawing/2014/main" id="{21021267-6CEC-4515-BA0F-24D05181A2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288" y="1052513"/>
            <a:ext cx="849788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s-ES_tradnl" altLang="es-MX" sz="2400" b="1">
                <a:latin typeface="Tahoma" panose="020B0604030504040204" pitchFamily="34" charset="0"/>
              </a:rPr>
              <a:t>QUIENES PARTICIPAN EN LA NORMALIZACIÓN ??? </a:t>
            </a:r>
            <a:endParaRPr lang="es-ES" altLang="es-MX" sz="2400" b="1">
              <a:latin typeface="Tahoma" panose="020B0604030504040204" pitchFamily="34" charset="0"/>
            </a:endParaRPr>
          </a:p>
        </p:txBody>
      </p:sp>
      <p:sp>
        <p:nvSpPr>
          <p:cNvPr id="22531" name="Text Box 2052">
            <a:extLst>
              <a:ext uri="{FF2B5EF4-FFF2-40B4-BE49-F238E27FC236}">
                <a16:creationId xmlns:a16="http://schemas.microsoft.com/office/drawing/2014/main" id="{FB2CA964-9B79-4A79-8387-6379DB04E1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3600" y="2060575"/>
            <a:ext cx="7561263" cy="314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600" b="1">
                <a:solidFill>
                  <a:srgbClr val="FFFF00"/>
                </a:solidFill>
                <a:latin typeface="Lucida Sans" panose="020B0602030504020204" pitchFamily="34" charset="0"/>
              </a:defRPr>
            </a:lvl1pPr>
            <a:lvl2pPr marL="742950" indent="-285750">
              <a:defRPr sz="3600" b="1">
                <a:solidFill>
                  <a:srgbClr val="FFFF00"/>
                </a:solidFill>
                <a:latin typeface="Lucida Sans" panose="020B0602030504020204" pitchFamily="34" charset="0"/>
              </a:defRPr>
            </a:lvl2pPr>
            <a:lvl3pPr marL="1143000" indent="-228600">
              <a:defRPr sz="3600" b="1">
                <a:solidFill>
                  <a:srgbClr val="FFFF00"/>
                </a:solidFill>
                <a:latin typeface="Lucida Sans" panose="020B0602030504020204" pitchFamily="34" charset="0"/>
              </a:defRPr>
            </a:lvl3pPr>
            <a:lvl4pPr marL="1600200" indent="-228600">
              <a:defRPr sz="3600" b="1">
                <a:solidFill>
                  <a:srgbClr val="FFFF00"/>
                </a:solidFill>
                <a:latin typeface="Lucida Sans" panose="020B0602030504020204" pitchFamily="34" charset="0"/>
              </a:defRPr>
            </a:lvl4pPr>
            <a:lvl5pPr marL="2057400" indent="-228600">
              <a:defRPr sz="3600" b="1">
                <a:solidFill>
                  <a:srgbClr val="FFFF00"/>
                </a:solidFill>
                <a:latin typeface="Lucida Sans" panose="020B0602030504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FFFF00"/>
                </a:solidFill>
                <a:latin typeface="Lucida Sans" panose="020B0602030504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FFFF00"/>
                </a:solidFill>
                <a:latin typeface="Lucida Sans" panose="020B0602030504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FFFF00"/>
                </a:solidFill>
                <a:latin typeface="Lucida Sans" panose="020B0602030504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FFFF00"/>
                </a:solidFill>
                <a:latin typeface="Lucida Sans" panose="020B0602030504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>
                <a:schemeClr val="accent1"/>
              </a:buClr>
              <a:buFont typeface="Wingdings" panose="05000000000000000000" pitchFamily="2" charset="2"/>
              <a:buChar char="ü"/>
              <a:defRPr/>
            </a:pPr>
            <a:r>
              <a:rPr lang="es-ES_tradnl" altLang="es-MX" sz="2200" b="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Dependencias Gubernamentales</a:t>
            </a:r>
          </a:p>
          <a:p>
            <a:pPr eaLnBrk="1" hangingPunct="1">
              <a:spcBef>
                <a:spcPct val="50000"/>
              </a:spcBef>
              <a:buClr>
                <a:schemeClr val="accent1"/>
              </a:buClr>
              <a:buFont typeface="Wingdings" panose="05000000000000000000" pitchFamily="2" charset="2"/>
              <a:buChar char="ü"/>
              <a:defRPr/>
            </a:pPr>
            <a:r>
              <a:rPr lang="es-ES_tradnl" altLang="es-MX" sz="2200" b="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Organismos Nacionales de Normalización</a:t>
            </a:r>
          </a:p>
          <a:p>
            <a:pPr eaLnBrk="1" hangingPunct="1">
              <a:spcBef>
                <a:spcPct val="50000"/>
              </a:spcBef>
              <a:buClr>
                <a:schemeClr val="accent1"/>
              </a:buClr>
              <a:buFont typeface="Wingdings" panose="05000000000000000000" pitchFamily="2" charset="2"/>
              <a:buChar char="ü"/>
              <a:defRPr/>
            </a:pPr>
            <a:r>
              <a:rPr lang="es-ES_tradnl" altLang="es-MX" sz="2200" b="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Organismos No Gubernamentales</a:t>
            </a:r>
          </a:p>
          <a:p>
            <a:pPr marL="269875" indent="-269875" eaLnBrk="1" hangingPunct="1">
              <a:spcBef>
                <a:spcPct val="50000"/>
              </a:spcBef>
              <a:buClr>
                <a:schemeClr val="accent1"/>
              </a:buClr>
              <a:buFont typeface="Wingdings" panose="05000000000000000000" pitchFamily="2" charset="2"/>
              <a:buChar char="ü"/>
              <a:defRPr/>
            </a:pPr>
            <a:r>
              <a:rPr lang="es-ES_tradnl" altLang="es-MX" sz="2200" b="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Representantes de los sectores involucrados: productores, industriales, consumidores</a:t>
            </a:r>
          </a:p>
          <a:p>
            <a:pPr marL="269875" indent="-269875" eaLnBrk="1" hangingPunct="1">
              <a:spcBef>
                <a:spcPct val="50000"/>
              </a:spcBef>
              <a:buClr>
                <a:schemeClr val="accent1"/>
              </a:buClr>
              <a:buFont typeface="Wingdings" panose="05000000000000000000" pitchFamily="2" charset="2"/>
              <a:buChar char="ü"/>
              <a:defRPr/>
            </a:pPr>
            <a:r>
              <a:rPr lang="es-ES_tradnl" altLang="es-MX" sz="2200" b="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Representantes de Instituciones Académicas y de Investigación</a:t>
            </a:r>
            <a:endParaRPr lang="es-ES" altLang="es-MX" sz="2200" b="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</p:cSld>
  <p:clrMapOvr>
    <a:masterClrMapping/>
  </p:clrMapOvr>
  <p:transition spd="slow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6" name="Text Box 8">
            <a:extLst>
              <a:ext uri="{FF2B5EF4-FFF2-40B4-BE49-F238E27FC236}">
                <a16:creationId xmlns:a16="http://schemas.microsoft.com/office/drawing/2014/main" id="{27C6A14C-DE48-4B0A-B0A0-8369F10B7D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525" y="692150"/>
            <a:ext cx="915987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es-ES_tradnl" sz="2800" dirty="0">
                <a:effectLst>
                  <a:outerShdw blurRad="38100" dist="38100" dir="2700000" algn="tl">
                    <a:srgbClr val="000000"/>
                  </a:outerShdw>
                </a:effectLst>
                <a:latin typeface="Tahoma" charset="0"/>
              </a:rPr>
              <a:t>PRINCIPIOS BÁSICOS DE LA  NORMALIZACIÓN</a:t>
            </a:r>
            <a:endParaRPr lang="es-ES" sz="2800" dirty="0">
              <a:effectLst>
                <a:outerShdw blurRad="38100" dist="38100" dir="2700000" algn="tl">
                  <a:srgbClr val="000000"/>
                </a:outerShdw>
              </a:effectLst>
              <a:latin typeface="Tahoma" charset="0"/>
            </a:endParaRPr>
          </a:p>
        </p:txBody>
      </p:sp>
      <p:sp>
        <p:nvSpPr>
          <p:cNvPr id="9219" name="Text Box 9">
            <a:extLst>
              <a:ext uri="{FF2B5EF4-FFF2-40B4-BE49-F238E27FC236}">
                <a16:creationId xmlns:a16="http://schemas.microsoft.com/office/drawing/2014/main" id="{C09E9B26-8157-4496-867B-9B52E5988D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63713" y="1916113"/>
            <a:ext cx="3708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chemeClr val="accent1"/>
              </a:buClr>
              <a:buFont typeface="Courier New" panose="02070309020205020404" pitchFamily="49" charset="0"/>
              <a:buChar char="o"/>
            </a:pPr>
            <a:r>
              <a:rPr lang="es-ES_tradnl" altLang="es-MX" sz="2400">
                <a:latin typeface="Tahoma" panose="020B0604030504040204" pitchFamily="34" charset="0"/>
              </a:rPr>
              <a:t> Representatividad</a:t>
            </a:r>
            <a:endParaRPr lang="es-ES" altLang="es-MX" sz="2400">
              <a:latin typeface="Tahoma" panose="020B0604030504040204" pitchFamily="34" charset="0"/>
            </a:endParaRPr>
          </a:p>
        </p:txBody>
      </p:sp>
      <p:sp>
        <p:nvSpPr>
          <p:cNvPr id="9220" name="Rectangle 12">
            <a:extLst>
              <a:ext uri="{FF2B5EF4-FFF2-40B4-BE49-F238E27FC236}">
                <a16:creationId xmlns:a16="http://schemas.microsoft.com/office/drawing/2014/main" id="{10762160-3D65-4C4D-8AFB-6C967F7F95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95738" y="4221163"/>
            <a:ext cx="4572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chemeClr val="accent1"/>
              </a:buClr>
              <a:buFont typeface="Courier New" panose="02070309020205020404" pitchFamily="49" charset="0"/>
              <a:buChar char="o"/>
            </a:pPr>
            <a:r>
              <a:rPr lang="es-ES_tradnl" altLang="es-MX" sz="2400">
                <a:latin typeface="Tahoma" panose="020B0604030504040204" pitchFamily="34" charset="0"/>
              </a:rPr>
              <a:t> Modificación</a:t>
            </a:r>
            <a:endParaRPr lang="es-ES" altLang="es-MX" sz="2400">
              <a:latin typeface="Tahoma" panose="020B0604030504040204" pitchFamily="34" charset="0"/>
            </a:endParaRPr>
          </a:p>
        </p:txBody>
      </p:sp>
      <p:sp>
        <p:nvSpPr>
          <p:cNvPr id="9221" name="Rectangle 13">
            <a:extLst>
              <a:ext uri="{FF2B5EF4-FFF2-40B4-BE49-F238E27FC236}">
                <a16:creationId xmlns:a16="http://schemas.microsoft.com/office/drawing/2014/main" id="{4C6B0811-5DD5-42E4-B0EF-71CB40A56B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68650" y="3500438"/>
            <a:ext cx="4572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chemeClr val="accent1"/>
              </a:buClr>
              <a:buFont typeface="Courier New" panose="02070309020205020404" pitchFamily="49" charset="0"/>
              <a:buChar char="o"/>
            </a:pPr>
            <a:r>
              <a:rPr lang="es-ES_tradnl" altLang="es-MX" sz="2400">
                <a:latin typeface="Tahoma" panose="020B0604030504040204" pitchFamily="34" charset="0"/>
              </a:rPr>
              <a:t> Consulta Pública</a:t>
            </a:r>
            <a:endParaRPr lang="es-ES" altLang="es-MX" sz="2400">
              <a:latin typeface="Tahoma" panose="020B0604030504040204" pitchFamily="34" charset="0"/>
            </a:endParaRPr>
          </a:p>
        </p:txBody>
      </p:sp>
      <p:sp>
        <p:nvSpPr>
          <p:cNvPr id="9222" name="Rectangle 14">
            <a:extLst>
              <a:ext uri="{FF2B5EF4-FFF2-40B4-BE49-F238E27FC236}">
                <a16:creationId xmlns:a16="http://schemas.microsoft.com/office/drawing/2014/main" id="{9073C6CE-B9F9-4A15-B73D-57F76071A3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11413" y="2565400"/>
            <a:ext cx="4572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571500" indent="-5715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chemeClr val="accent1"/>
              </a:buClr>
              <a:buFont typeface="Courier New" panose="02070309020205020404" pitchFamily="49" charset="0"/>
              <a:buChar char="o"/>
            </a:pPr>
            <a:r>
              <a:rPr lang="es-ES_tradnl" altLang="es-MX" sz="3600">
                <a:latin typeface="Lucida Sans" panose="020B0602030504020204" pitchFamily="34" charset="0"/>
              </a:rPr>
              <a:t> </a:t>
            </a:r>
            <a:r>
              <a:rPr lang="es-ES_tradnl" altLang="es-MX" sz="2400">
                <a:latin typeface="Tahoma" panose="020B0604030504040204" pitchFamily="34" charset="0"/>
              </a:rPr>
              <a:t>Consenso</a:t>
            </a:r>
            <a:endParaRPr lang="es-ES" altLang="es-MX" sz="2400">
              <a:latin typeface="Tahoma" panose="020B0604030504040204" pitchFamily="34" charset="0"/>
            </a:endParaRPr>
          </a:p>
        </p:txBody>
      </p:sp>
      <p:sp>
        <p:nvSpPr>
          <p:cNvPr id="9223" name="Rectangle 15">
            <a:extLst>
              <a:ext uri="{FF2B5EF4-FFF2-40B4-BE49-F238E27FC236}">
                <a16:creationId xmlns:a16="http://schemas.microsoft.com/office/drawing/2014/main" id="{6B078BC1-6645-49CC-AB63-D2087DB736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87900" y="5157788"/>
            <a:ext cx="4572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chemeClr val="accent1"/>
              </a:buClr>
              <a:buFont typeface="Courier New" panose="02070309020205020404" pitchFamily="49" charset="0"/>
              <a:buChar char="o"/>
            </a:pPr>
            <a:r>
              <a:rPr lang="es-ES_tradnl" altLang="es-MX" sz="2400">
                <a:latin typeface="Tahoma" panose="020B0604030504040204" pitchFamily="34" charset="0"/>
              </a:rPr>
              <a:t>Actualización</a:t>
            </a:r>
            <a:endParaRPr lang="es-ES" altLang="es-MX" sz="2400">
              <a:latin typeface="Tahoma" panose="020B0604030504040204" pitchFamily="34" charset="0"/>
            </a:endParaRPr>
          </a:p>
        </p:txBody>
      </p:sp>
    </p:spTree>
  </p:cSld>
  <p:clrMapOvr>
    <a:masterClrMapping/>
  </p:clrMapOvr>
  <p:transition spd="slow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3" name="Text Box 1027">
            <a:extLst>
              <a:ext uri="{FF2B5EF4-FFF2-40B4-BE49-F238E27FC236}">
                <a16:creationId xmlns:a16="http://schemas.microsoft.com/office/drawing/2014/main" id="{51605CAB-4DF6-461F-8A26-775191E9C4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58888" y="1268413"/>
            <a:ext cx="7288212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es-ES_tradnl" sz="2800" dirty="0">
                <a:effectLst>
                  <a:outerShdw blurRad="38100" dist="38100" dir="2700000" algn="tl">
                    <a:srgbClr val="000000"/>
                  </a:outerShdw>
                </a:effectLst>
                <a:latin typeface="Tahoma" charset="0"/>
              </a:rPr>
              <a:t>BENEFICIOS DE LA NORMALIZACIÓN</a:t>
            </a:r>
            <a:endParaRPr lang="es-ES" sz="2800" dirty="0">
              <a:effectLst>
                <a:outerShdw blurRad="38100" dist="38100" dir="2700000" algn="tl">
                  <a:srgbClr val="000000"/>
                </a:outerShdw>
              </a:effectLst>
              <a:latin typeface="Tahoma" charset="0"/>
            </a:endParaRPr>
          </a:p>
        </p:txBody>
      </p:sp>
      <p:sp>
        <p:nvSpPr>
          <p:cNvPr id="24579" name="Text Box 1028">
            <a:extLst>
              <a:ext uri="{FF2B5EF4-FFF2-40B4-BE49-F238E27FC236}">
                <a16:creationId xmlns:a16="http://schemas.microsoft.com/office/drawing/2014/main" id="{3C2F272F-1A53-4FE2-9E12-B12282C63A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3888" y="2276475"/>
            <a:ext cx="8139112" cy="2093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600" b="1">
                <a:solidFill>
                  <a:srgbClr val="FFFF00"/>
                </a:solidFill>
                <a:latin typeface="Lucida Sans" panose="020B0602030504020204" pitchFamily="34" charset="0"/>
              </a:defRPr>
            </a:lvl1pPr>
            <a:lvl2pPr marL="742950" indent="-285750">
              <a:defRPr sz="3600" b="1">
                <a:solidFill>
                  <a:srgbClr val="FFFF00"/>
                </a:solidFill>
                <a:latin typeface="Lucida Sans" panose="020B0602030504020204" pitchFamily="34" charset="0"/>
              </a:defRPr>
            </a:lvl2pPr>
            <a:lvl3pPr marL="1143000" indent="-228600">
              <a:defRPr sz="3600" b="1">
                <a:solidFill>
                  <a:srgbClr val="FFFF00"/>
                </a:solidFill>
                <a:latin typeface="Lucida Sans" panose="020B0602030504020204" pitchFamily="34" charset="0"/>
              </a:defRPr>
            </a:lvl3pPr>
            <a:lvl4pPr marL="1600200" indent="-228600">
              <a:defRPr sz="3600" b="1">
                <a:solidFill>
                  <a:srgbClr val="FFFF00"/>
                </a:solidFill>
                <a:latin typeface="Lucida Sans" panose="020B0602030504020204" pitchFamily="34" charset="0"/>
              </a:defRPr>
            </a:lvl4pPr>
            <a:lvl5pPr marL="2057400" indent="-228600">
              <a:defRPr sz="3600" b="1">
                <a:solidFill>
                  <a:srgbClr val="FFFF00"/>
                </a:solidFill>
                <a:latin typeface="Lucida Sans" panose="020B0602030504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FFFF00"/>
                </a:solidFill>
                <a:latin typeface="Lucida Sans" panose="020B0602030504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FFFF00"/>
                </a:solidFill>
                <a:latin typeface="Lucida Sans" panose="020B0602030504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FFFF00"/>
                </a:solidFill>
                <a:latin typeface="Lucida Sans" panose="020B0602030504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FFFF00"/>
                </a:solidFill>
                <a:latin typeface="Lucida Sans" panose="020B0602030504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  <a:buClr>
                <a:schemeClr val="accent1"/>
              </a:buClr>
              <a:buFont typeface="Wingdings" panose="05000000000000000000" pitchFamily="2" charset="2"/>
              <a:buChar char="ü"/>
              <a:defRPr/>
            </a:pPr>
            <a:r>
              <a:rPr lang="es-ES_tradnl" altLang="es-MX" sz="2000" b="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Favorece el desarrollo industrial y comercial</a:t>
            </a:r>
          </a:p>
          <a:p>
            <a:pPr algn="just" eaLnBrk="1" hangingPunct="1">
              <a:spcBef>
                <a:spcPct val="50000"/>
              </a:spcBef>
              <a:buClr>
                <a:schemeClr val="accent1"/>
              </a:buClr>
              <a:buFont typeface="Wingdings" panose="05000000000000000000" pitchFamily="2" charset="2"/>
              <a:buChar char="ü"/>
              <a:defRPr/>
            </a:pPr>
            <a:r>
              <a:rPr lang="es-ES_tradnl" altLang="es-MX" sz="2000" b="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Facilita el intercambio de bienes y servicios</a:t>
            </a:r>
          </a:p>
          <a:p>
            <a:pPr marL="269875" indent="-269875" algn="just" eaLnBrk="1" hangingPunct="1">
              <a:spcBef>
                <a:spcPct val="50000"/>
              </a:spcBef>
              <a:buClr>
                <a:schemeClr val="accent1"/>
              </a:buClr>
              <a:buFont typeface="Wingdings" panose="05000000000000000000" pitchFamily="2" charset="2"/>
              <a:buChar char="ü"/>
              <a:defRPr/>
            </a:pPr>
            <a:r>
              <a:rPr lang="es-ES_tradnl" altLang="es-MX" sz="2000" b="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Estrecha la cooperación en los campos intelectual, científico, técnico y económico</a:t>
            </a:r>
          </a:p>
          <a:p>
            <a:pPr algn="just" eaLnBrk="1" hangingPunct="1">
              <a:spcBef>
                <a:spcPct val="50000"/>
              </a:spcBef>
              <a:buClr>
                <a:schemeClr val="accent1"/>
              </a:buClr>
              <a:buFont typeface="Wingdings" panose="05000000000000000000" pitchFamily="2" charset="2"/>
              <a:buChar char="ü"/>
              <a:defRPr/>
            </a:pPr>
            <a:r>
              <a:rPr lang="es-ES_tradnl" altLang="es-MX" sz="2000" b="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Mejora la calidad de vida.</a:t>
            </a:r>
            <a:endParaRPr lang="es-ES" altLang="es-MX" sz="2000" b="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</p:cSld>
  <p:clrMapOvr>
    <a:masterClrMapping/>
  </p:clrMapOvr>
  <p:transition spd="slow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1 Rectángulo">
            <a:extLst>
              <a:ext uri="{FF2B5EF4-FFF2-40B4-BE49-F238E27FC236}">
                <a16:creationId xmlns:a16="http://schemas.microsoft.com/office/drawing/2014/main" id="{2E48C275-11DA-4E9E-A3E8-64C7D45C23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7250" y="1428750"/>
            <a:ext cx="7643813" cy="354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s-MX" sz="3200" dirty="0">
                <a:latin typeface="+mj-lt"/>
              </a:rPr>
              <a:t>Esta actividad se realiza a través de la expedición de las normas que pueden ser de 3 tipos principalmente: </a:t>
            </a:r>
          </a:p>
          <a:p>
            <a:pPr eaLnBrk="1" hangingPunct="1">
              <a:defRPr/>
            </a:pPr>
            <a:endParaRPr lang="es-MX" sz="3200" dirty="0">
              <a:latin typeface="+mj-lt"/>
            </a:endParaRPr>
          </a:p>
          <a:p>
            <a:pPr marL="228600" indent="-228600" eaLnBrk="1" hangingPunct="1">
              <a:buFontTx/>
              <a:buAutoNum type="arabicPeriod"/>
              <a:defRPr/>
            </a:pPr>
            <a:r>
              <a:rPr lang="es-MX" sz="3200" dirty="0">
                <a:latin typeface="+mj-lt"/>
              </a:rPr>
              <a:t>Las Normas Oficiales Mexicanas (NOM)</a:t>
            </a:r>
          </a:p>
          <a:p>
            <a:pPr marL="228600" indent="-228600" eaLnBrk="1" hangingPunct="1">
              <a:buFontTx/>
              <a:buAutoNum type="arabicPeriod"/>
              <a:defRPr/>
            </a:pPr>
            <a:r>
              <a:rPr lang="es-MX" sz="3200" dirty="0">
                <a:latin typeface="+mj-lt"/>
              </a:rPr>
              <a:t>Las Normas Mexicanas (NMX)</a:t>
            </a:r>
          </a:p>
          <a:p>
            <a:pPr marL="228600" indent="-228600" eaLnBrk="1" hangingPunct="1">
              <a:buFontTx/>
              <a:buAutoNum type="arabicPeriod"/>
              <a:defRPr/>
            </a:pPr>
            <a:r>
              <a:rPr lang="es-MX" sz="3200" dirty="0">
                <a:latin typeface="+mj-lt"/>
              </a:rPr>
              <a:t>Las Normas de Referencia.</a:t>
            </a:r>
          </a:p>
        </p:txBody>
      </p:sp>
    </p:spTree>
  </p:cSld>
  <p:clrMapOvr>
    <a:masterClrMapping/>
  </p:clrMapOvr>
  <p:transition spd="slow"/>
</p:sld>
</file>

<file path=ppt/theme/theme1.xml><?xml version="1.0" encoding="utf-8"?>
<a:theme xmlns:a="http://schemas.openxmlformats.org/drawingml/2006/main" name="Diseño predeterminado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redeterminado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E35E0C3C4DFE7644AB02336E9EE55D5F" ma:contentTypeVersion="2" ma:contentTypeDescription="Crear nuevo documento." ma:contentTypeScope="" ma:versionID="5fbb715ceb6444e3aaeb497c8e3ff66e">
  <xsd:schema xmlns:xsd="http://www.w3.org/2001/XMLSchema" xmlns:xs="http://www.w3.org/2001/XMLSchema" xmlns:p="http://schemas.microsoft.com/office/2006/metadata/properties" xmlns:ns2="f647a664-9f87-4345-b5c7-9c3bd02e0a18" targetNamespace="http://schemas.microsoft.com/office/2006/metadata/properties" ma:root="true" ma:fieldsID="d1a0f5f9a333342a9e6d7bee30e23dbd" ns2:_="">
    <xsd:import namespace="f647a664-9f87-4345-b5c7-9c3bd02e0a1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647a664-9f87-4345-b5c7-9c3bd02e0a1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C2AEDCC-3874-43D3-8BCF-6E558C9994E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647a664-9f87-4345-b5c7-9c3bd02e0a1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5243</TotalTime>
  <Words>1614</Words>
  <Application>Microsoft Office PowerPoint</Application>
  <PresentationFormat>Presentación en pantalla (4:3)</PresentationFormat>
  <Paragraphs>176</Paragraphs>
  <Slides>29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8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29</vt:i4>
      </vt:variant>
    </vt:vector>
  </HeadingPairs>
  <TitlesOfParts>
    <vt:vector size="38" baseType="lpstr">
      <vt:lpstr>Arial</vt:lpstr>
      <vt:lpstr>Calibri</vt:lpstr>
      <vt:lpstr>Courier New</vt:lpstr>
      <vt:lpstr>Lucida Sans</vt:lpstr>
      <vt:lpstr>Lucida Sans Unicode</vt:lpstr>
      <vt:lpstr>Tahoma</vt:lpstr>
      <vt:lpstr>Wingdings</vt:lpstr>
      <vt:lpstr>Wingdings 2</vt:lpstr>
      <vt:lpstr>Diseño predeterminado</vt:lpstr>
      <vt:lpstr>Presentación de PowerPoint</vt:lpstr>
      <vt:lpstr>Normalización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Normas Oficiales Mexicanas (NOM´s) </vt:lpstr>
      <vt:lpstr>Normas Mexicanas (NMX's) </vt:lpstr>
      <vt:lpstr>Normas de Referencia 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Mariajose</dc:creator>
  <cp:lastModifiedBy>ctic</cp:lastModifiedBy>
  <cp:revision>722</cp:revision>
  <dcterms:created xsi:type="dcterms:W3CDTF">2010-05-23T14:28:12Z</dcterms:created>
  <dcterms:modified xsi:type="dcterms:W3CDTF">2020-09-15T21:37:32Z</dcterms:modified>
</cp:coreProperties>
</file>