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2"/>
  </p:notesMasterIdLst>
  <p:sldIdLst>
    <p:sldId id="256" r:id="rId3"/>
    <p:sldId id="257" r:id="rId4"/>
    <p:sldId id="258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FFFFCC"/>
    <a:srgbClr val="FFFF99"/>
    <a:srgbClr val="1C1C1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13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D9663CB-C8CF-44E3-ACA7-FCF726338C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9A1215-D3C9-4BE5-A18A-0CAF875A233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C4C6D7-0C7C-495F-8025-2D12D6EFEF93}" type="datetimeFigureOut">
              <a:rPr lang="es-MX"/>
              <a:pPr>
                <a:defRPr/>
              </a:pPr>
              <a:t>15/09/2020</a:t>
            </a:fld>
            <a:endParaRPr lang="es-MX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88F388D3-D608-4FC7-946F-8700D3D6BB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C3BC1E49-002F-49EC-909A-21804ED44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DC5AC9-A535-4BE8-AD5A-FE6B117B7D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706EA3-0FFE-477D-A89B-0D7AD39182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4AD433-38FC-411D-9C24-3D47FB58C8AA}" type="slidenum">
              <a:rPr lang="es-MX" altLang="es-MX"/>
              <a:pPr/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imagen de diapositiva 1">
            <a:extLst>
              <a:ext uri="{FF2B5EF4-FFF2-40B4-BE49-F238E27FC236}">
                <a16:creationId xmlns:a16="http://schemas.microsoft.com/office/drawing/2014/main" id="{792EDF2D-B63F-48A8-A274-D95667EFA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Marcador de notas 2">
            <a:extLst>
              <a:ext uri="{FF2B5EF4-FFF2-40B4-BE49-F238E27FC236}">
                <a16:creationId xmlns:a16="http://schemas.microsoft.com/office/drawing/2014/main" id="{300D6C7A-5518-47CF-9534-0C1D0B024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29700" name="Marcador de número de diapositiva 3">
            <a:extLst>
              <a:ext uri="{FF2B5EF4-FFF2-40B4-BE49-F238E27FC236}">
                <a16:creationId xmlns:a16="http://schemas.microsoft.com/office/drawing/2014/main" id="{6CA46BAB-FA44-46C8-A793-6970BBA3C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A40376-7DD3-4BA9-BF0F-63E3C8ACA829}" type="slidenum">
              <a:rPr lang="es-MX" altLang="es-MX"/>
              <a:pPr/>
              <a:t>26</a:t>
            </a:fld>
            <a:endParaRPr lang="es-MX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173D0B-6223-42A4-90E0-89429361F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E272C8-583E-4961-ADE9-B02293802A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C685A2-2076-4E85-AEB5-007631356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2EEA5-684F-4DB4-9E0F-1333DB18561A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34172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794B9-B122-4A83-91F8-ED6B72FD4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738389-F3F0-4E01-BE06-9043121CC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5EB706-4394-47B8-9B17-E8DCD68D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08842-C7F6-4020-B785-CDB95B885723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06897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BF9C7F-E7DF-4B7D-BAB0-2DD33A69FF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67279-7BFD-436A-AC8B-BCDBE25150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518B3C-49C6-4792-AC5B-4B7AF46B6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CC8A0-E916-477C-BBF2-9754D0F0D064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89022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FBD9D4-4771-4264-93AA-71650BDEF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FC4672-0626-4AE4-82BC-898261C5C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F42D81-940C-49FB-815F-ED6EF335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D6AC0-AA60-4947-A8D5-F66D13D2F8EC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53930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634001-3AD8-4DC7-8801-B573FD20D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0A7C98-3277-45BF-8461-29814AF1D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A1006-283E-4E6F-BEB4-E6C6CE066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198BA2-5220-417F-B427-A7905E76A986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13851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C334B2-6419-4F66-B2FE-2443682414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27F07-0650-4C51-8862-DD4EC95FF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833757-1959-4E60-98C5-CB4D3B670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039EC-7320-4865-8856-19CAD6324E4A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49708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1DB129-D173-4A4E-8F04-07084812F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6116FAD-BC15-44D0-8CAC-F2893711C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7F336B-8B53-4D5C-9A7F-0817FB548A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01FB5-DFF0-4651-A1CA-70F127C7EA3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78664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83B235-8D39-42A6-8C43-361FDF9A52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EE7415-10E1-4CA4-85AB-C493F667D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E1CF2B-0641-4764-BABB-ADDF585CE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E217E-98E1-4956-B67F-08A8CF137173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1428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07E7CC2-E894-4ACF-A122-308B7EE32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906C30-D069-4FFF-9955-CC43846B8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DA3430-3534-4ACF-B8E3-54046ACA0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2A0E9-5E66-4ECF-BFB8-557087DCCB45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3029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9FDB63-89F2-4450-9BD5-0146C1FDD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20DEB9-A1A0-42AF-851F-97E1A4151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1DD492-2D2A-4B58-B45A-051D09AF4F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4B494-B705-4DD3-84B8-6A27E925C420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2077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0E7FA-0FAC-4F7D-BD89-19F3ED1AF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50107E-48B2-492D-A97F-A0953628B8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FC3B52-F14A-4198-8C43-672F029CB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7B4BD-92C4-413F-B3EB-0C1098317C97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51452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E0CF86-037D-482D-84BE-F380B3067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3EBC04-5632-4B9D-A4C5-A0FD825D1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7EA1C2-510B-49F7-B730-397A183D81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A2AC27-9637-4FA7-ADC2-0972C96574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DCC5FD7-5CEB-4BC7-AE20-EC833F40B7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54738BE-7757-4242-A788-41BA436D0B16}" type="slidenum">
              <a:rPr lang="es-ES" altLang="es-MX"/>
              <a:pPr/>
              <a:t>‹Nº›</a:t>
            </a:fld>
            <a:endParaRPr lang="es-E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18F51777-D05D-4B19-81AE-B21BACA151CF}"/>
              </a:ext>
            </a:extLst>
          </p:cNvPr>
          <p:cNvSpPr txBox="1">
            <a:spLocks/>
          </p:cNvSpPr>
          <p:nvPr/>
        </p:nvSpPr>
        <p:spPr bwMode="auto">
          <a:xfrm>
            <a:off x="1973263" y="2212975"/>
            <a:ext cx="32813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6000">
                <a:solidFill>
                  <a:schemeClr val="tx2"/>
                </a:solidFill>
              </a:rPr>
              <a:t/>
            </a:r>
            <a:br>
              <a:rPr lang="es-MX" altLang="es-MX" sz="6000">
                <a:solidFill>
                  <a:schemeClr val="tx2"/>
                </a:solidFill>
              </a:rPr>
            </a:br>
            <a:r>
              <a:rPr lang="es-MX" altLang="es-MX" sz="8000">
                <a:solidFill>
                  <a:schemeClr val="tx2"/>
                </a:solidFill>
              </a:rPr>
              <a:t>(NOM)</a:t>
            </a:r>
            <a:endParaRPr lang="es-MX" altLang="es-MX" sz="6000">
              <a:solidFill>
                <a:schemeClr val="tx2"/>
              </a:solidFill>
            </a:endParaRPr>
          </a:p>
        </p:txBody>
      </p:sp>
      <p:sp>
        <p:nvSpPr>
          <p:cNvPr id="3075" name="Rectángulo 6">
            <a:extLst>
              <a:ext uri="{FF2B5EF4-FFF2-40B4-BE49-F238E27FC236}">
                <a16:creationId xmlns:a16="http://schemas.microsoft.com/office/drawing/2014/main" id="{D9FB5E8A-32EF-4FD1-BD0A-4190EEAA2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3348038"/>
            <a:ext cx="24495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800"/>
              <a:t>Normas oficiales mexicanas</a:t>
            </a:r>
          </a:p>
        </p:txBody>
      </p:sp>
      <p:sp>
        <p:nvSpPr>
          <p:cNvPr id="3076" name="Título 1">
            <a:extLst>
              <a:ext uri="{FF2B5EF4-FFF2-40B4-BE49-F238E27FC236}">
                <a16:creationId xmlns:a16="http://schemas.microsoft.com/office/drawing/2014/main" id="{28F96DFE-4897-435F-8DDB-9A2B58EA9B3D}"/>
              </a:ext>
            </a:extLst>
          </p:cNvPr>
          <p:cNvSpPr txBox="1">
            <a:spLocks/>
          </p:cNvSpPr>
          <p:nvPr/>
        </p:nvSpPr>
        <p:spPr bwMode="auto">
          <a:xfrm>
            <a:off x="4067175" y="115888"/>
            <a:ext cx="48609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MX" altLang="es-MX" sz="200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Proyectos en organizaciones educativas y programas de desarrollo profesional</a:t>
            </a:r>
          </a:p>
        </p:txBody>
      </p:sp>
      <p:sp>
        <p:nvSpPr>
          <p:cNvPr id="3077" name="Rectángulo 11">
            <a:extLst>
              <a:ext uri="{FF2B5EF4-FFF2-40B4-BE49-F238E27FC236}">
                <a16:creationId xmlns:a16="http://schemas.microsoft.com/office/drawing/2014/main" id="{9F4FBFA3-E6ED-40B1-BF74-7DE824A8F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5084763"/>
            <a:ext cx="345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800"/>
              <a:t>Mtra. Eddy Paloma Arceo Arceo</a:t>
            </a:r>
          </a:p>
        </p:txBody>
      </p:sp>
      <p:sp>
        <p:nvSpPr>
          <p:cNvPr id="3078" name="Rectángulo 12">
            <a:extLst>
              <a:ext uri="{FF2B5EF4-FFF2-40B4-BE49-F238E27FC236}">
                <a16:creationId xmlns:a16="http://schemas.microsoft.com/office/drawing/2014/main" id="{7753437E-C5FB-41F9-81C5-E6032F1DF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4581525"/>
            <a:ext cx="380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800"/>
              <a:t>Dr. Geovanni Fco. Sansores Puerto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>
            <a:extLst>
              <a:ext uri="{FF2B5EF4-FFF2-40B4-BE49-F238E27FC236}">
                <a16:creationId xmlns:a16="http://schemas.microsoft.com/office/drawing/2014/main" id="{551DB3E8-AF2B-4D93-A534-E8DDECBBC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es-MX" altLang="es-MX" sz="4000">
                <a:solidFill>
                  <a:schemeClr val="tx1"/>
                </a:solidFill>
              </a:rPr>
              <a:t>Normas Oficiales Mexicanas (NOM´s) </a:t>
            </a:r>
            <a:endParaRPr lang="es-MX" altLang="es-MX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F0449B2-DF43-4D64-8725-FEC4D725D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2205038"/>
            <a:ext cx="8229600" cy="237648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Son las regulaciones técnicas de observancia obligatoria expedidas por las dependencias competentes, conforme a las finalidades establecidas en el artículo 40 de la Ley Federal sobre Metrología y Normalización, y las cuales están encaminadas a regular los productos, procesos o servicios, cuando éstos puedan constituir un riesgo latente tanto para la seguridad o la salud de las personas, animales y vegetales así como el medio ambiente en general.</a:t>
            </a:r>
          </a:p>
          <a:p>
            <a:pPr marL="0" indent="0" eaLnBrk="1" hangingPunct="1">
              <a:buFontTx/>
              <a:buNone/>
              <a:defRPr/>
            </a:pP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>
            <a:extLst>
              <a:ext uri="{FF2B5EF4-FFF2-40B4-BE49-F238E27FC236}">
                <a16:creationId xmlns:a16="http://schemas.microsoft.com/office/drawing/2014/main" id="{1705B581-B9D1-43D2-8257-A1D7023E3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sz="4000">
                <a:solidFill>
                  <a:schemeClr val="tx1"/>
                </a:solidFill>
              </a:rPr>
              <a:t>Normas Mexicanas (NMX's) </a:t>
            </a:r>
            <a:endParaRPr lang="es-MX" altLang="es-MX" sz="4000"/>
          </a:p>
        </p:txBody>
      </p:sp>
      <p:sp>
        <p:nvSpPr>
          <p:cNvPr id="13315" name="2 Marcador de contenido">
            <a:extLst>
              <a:ext uri="{FF2B5EF4-FFF2-40B4-BE49-F238E27FC236}">
                <a16:creationId xmlns:a16="http://schemas.microsoft.com/office/drawing/2014/main" id="{AD1F43A3-A451-41F7-B104-2364A25EB3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0375" y="1423988"/>
            <a:ext cx="8229600" cy="43894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000">
                <a:latin typeface="Tahoma" panose="020B0604030504040204" pitchFamily="34" charset="0"/>
                <a:cs typeface="Tahoma" panose="020B0604030504040204" pitchFamily="34" charset="0"/>
              </a:rPr>
              <a:t>2.- Son las elaboradas por un organismo nacional de normalización, o la Secretaría de Economía, en términos de lo dispuesto por el artículo 51-A de la Ley Federal sobre Metrología y Normalización, y tienen como finalidad establecer los requisitos mínimos de calidad de los productos y servicios de que se trate, con el objeto de brindar protección y orientación a los consumidores. Su aplicación es voluntaria, con excepción de los siguientes casos: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MX" altLang="es-MX" sz="2000">
                <a:latin typeface="Tahoma" panose="020B0604030504040204" pitchFamily="34" charset="0"/>
                <a:cs typeface="Tahoma" panose="020B0604030504040204" pitchFamily="34" charset="0"/>
              </a:rPr>
              <a:t>a) Cuando los particulares manifiesten que sus productos, procesos o servicios son conformes con las mismas,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MX" altLang="es-MX" sz="2000">
                <a:latin typeface="Tahoma" panose="020B0604030504040204" pitchFamily="34" charset="0"/>
                <a:cs typeface="Tahoma" panose="020B0604030504040204" pitchFamily="34" charset="0"/>
              </a:rPr>
              <a:t>b) Cuando en una NOM se requiera la observancia de una NMX para fines determinados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3AA28968-C6D9-401F-B76A-C4F36BEF2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8475" y="981075"/>
            <a:ext cx="5915025" cy="722313"/>
          </a:xfrm>
        </p:spPr>
        <p:txBody>
          <a:bodyPr/>
          <a:lstStyle/>
          <a:p>
            <a:pPr eaLnBrk="1" hangingPunct="1"/>
            <a:r>
              <a:rPr lang="es-MX" altLang="es-MX" sz="4000">
                <a:solidFill>
                  <a:schemeClr val="tx1"/>
                </a:solidFill>
              </a:rPr>
              <a:t>Normas de Referencia </a:t>
            </a:r>
            <a:endParaRPr lang="es-MX" altLang="es-MX"/>
          </a:p>
        </p:txBody>
      </p:sp>
      <p:sp>
        <p:nvSpPr>
          <p:cNvPr id="14339" name="2 Marcador de contenido">
            <a:extLst>
              <a:ext uri="{FF2B5EF4-FFF2-40B4-BE49-F238E27FC236}">
                <a16:creationId xmlns:a16="http://schemas.microsoft.com/office/drawing/2014/main" id="{7CA04224-B54C-464C-B567-E6265BDD54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2420938"/>
            <a:ext cx="8229600" cy="19970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400">
                <a:latin typeface="Tahoma" panose="020B0604030504040204" pitchFamily="34" charset="0"/>
                <a:cs typeface="Tahoma" panose="020B0604030504040204" pitchFamily="34" charset="0"/>
              </a:rPr>
              <a:t>3. Se elaboran las entidades de la administración pública para aplicarlas a los bienes o servicios que adquieren, arrienden o contratan cuando las normas mexicanas o internacionales no cubran los requerimientos de las mismas o sus especificaciones resulten obsoletas o inaplicables.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 sz="2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Text Box 3">
            <a:extLst>
              <a:ext uri="{FF2B5EF4-FFF2-40B4-BE49-F238E27FC236}">
                <a16:creationId xmlns:a16="http://schemas.microsoft.com/office/drawing/2014/main" id="{F3881420-A75C-4F11-AE0D-57657EB8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33337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NORMAS EN MÉXICO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170A8743-6788-4CD8-8D5A-BBED7C6A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1319213"/>
            <a:ext cx="2971800" cy="18383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800" b="1">
                <a:latin typeface="Lucida Sans" panose="020B0602030504020204" pitchFamily="34" charset="0"/>
              </a:rPr>
              <a:t>Normas Oficiales Mexicanas (NOM)</a:t>
            </a:r>
            <a:endParaRPr lang="es-ES" altLang="es-MX" sz="2800" b="1">
              <a:latin typeface="Lucida Sans" panose="020B0602030504020204" pitchFamily="34" charset="0"/>
            </a:endParaRPr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4F5CB615-6FB5-47FD-BC76-6454D8A9A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3605213"/>
            <a:ext cx="2971800" cy="14112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800" b="1">
                <a:latin typeface="Lucida Sans" panose="020B0602030504020204" pitchFamily="34" charset="0"/>
              </a:rPr>
              <a:t>Normas Mexicanas (NMX)</a:t>
            </a:r>
            <a:endParaRPr lang="es-ES" altLang="es-MX" sz="2800" b="1">
              <a:latin typeface="Lucida Sans" panose="020B0602030504020204" pitchFamily="34" charset="0"/>
            </a:endParaRPr>
          </a:p>
        </p:txBody>
      </p:sp>
      <p:sp>
        <p:nvSpPr>
          <p:cNvPr id="15365" name="AutoShape 6">
            <a:extLst>
              <a:ext uri="{FF2B5EF4-FFF2-40B4-BE49-F238E27FC236}">
                <a16:creationId xmlns:a16="http://schemas.microsoft.com/office/drawing/2014/main" id="{37A25C61-A362-4B24-8E5A-000FC3B2D7E6}"/>
              </a:ext>
            </a:extLst>
          </p:cNvPr>
          <p:cNvSpPr>
            <a:spLocks noChangeArrowheads="1"/>
          </p:cNvSpPr>
          <p:nvPr/>
        </p:nvSpPr>
        <p:spPr bwMode="auto">
          <a:xfrm rot="10776747">
            <a:off x="4616450" y="1928813"/>
            <a:ext cx="838200" cy="609600"/>
          </a:xfrm>
          <a:prstGeom prst="leftArrow">
            <a:avLst>
              <a:gd name="adj1" fmla="val 50000"/>
              <a:gd name="adj2" fmla="val 34375"/>
            </a:avLst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78CD7EFD-6165-4BA8-8709-14C3AB505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1776413"/>
            <a:ext cx="2514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Cumplimiento obligatorio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15367" name="Text Box 8">
            <a:extLst>
              <a:ext uri="{FF2B5EF4-FFF2-40B4-BE49-F238E27FC236}">
                <a16:creationId xmlns:a16="http://schemas.microsoft.com/office/drawing/2014/main" id="{6F0A0B8B-E98F-452D-8449-BB516DA7E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986213"/>
            <a:ext cx="2438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Cumplimiento voluntario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15368" name="AutoShape 9">
            <a:extLst>
              <a:ext uri="{FF2B5EF4-FFF2-40B4-BE49-F238E27FC236}">
                <a16:creationId xmlns:a16="http://schemas.microsoft.com/office/drawing/2014/main" id="{417719F9-BD3D-474C-A218-3FA3C4A99A9F}"/>
              </a:ext>
            </a:extLst>
          </p:cNvPr>
          <p:cNvSpPr>
            <a:spLocks noChangeArrowheads="1"/>
          </p:cNvSpPr>
          <p:nvPr/>
        </p:nvSpPr>
        <p:spPr bwMode="auto">
          <a:xfrm rot="10768526">
            <a:off x="3854450" y="4062413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  <p:sp>
        <p:nvSpPr>
          <p:cNvPr id="15369" name="Text Box 10">
            <a:extLst>
              <a:ext uri="{FF2B5EF4-FFF2-40B4-BE49-F238E27FC236}">
                <a16:creationId xmlns:a16="http://schemas.microsoft.com/office/drawing/2014/main" id="{FDD7C74C-7FDE-47EA-9619-822CFC18E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5129213"/>
            <a:ext cx="3810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1400" b="1">
                <a:latin typeface="Lucida Sans" panose="020B0602030504020204" pitchFamily="34" charset="0"/>
              </a:rPr>
              <a:t>Referencias para determinar la calidad de los productos y servicios, a fin de proteger y orientar al consumidor</a:t>
            </a:r>
            <a:endParaRPr lang="es-ES" altLang="es-MX" sz="1400" b="1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>
            <a:extLst>
              <a:ext uri="{FF2B5EF4-FFF2-40B4-BE49-F238E27FC236}">
                <a16:creationId xmlns:a16="http://schemas.microsoft.com/office/drawing/2014/main" id="{46F3E1EF-6084-46AF-8966-90353BDD8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3" y="54927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NORMAS EN MÉXICO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BE188DCB-4247-4980-98B3-DC13D2056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589088"/>
            <a:ext cx="2971800" cy="14112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800" b="1">
                <a:latin typeface="Lucida Sans" panose="020B0602030504020204" pitchFamily="34" charset="0"/>
              </a:rPr>
              <a:t>Norma o Lineamiento Internacional</a:t>
            </a:r>
            <a:endParaRPr lang="es-ES" altLang="es-MX" sz="2800" b="1">
              <a:latin typeface="Lucida Sans" panose="020B0602030504020204" pitchFamily="34" charset="0"/>
            </a:endParaRP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81DE51A8-140A-439E-91A6-CF00DEC82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925" y="4565650"/>
            <a:ext cx="2971800" cy="9842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800" b="1">
                <a:latin typeface="Lucida Sans" panose="020B0602030504020204" pitchFamily="34" charset="0"/>
              </a:rPr>
              <a:t>Normas de Referencia</a:t>
            </a:r>
            <a:endParaRPr lang="es-ES" altLang="es-MX" sz="2800" b="1">
              <a:latin typeface="Lucida Sans" panose="020B0602030504020204" pitchFamily="34" charset="0"/>
            </a:endParaRPr>
          </a:p>
        </p:txBody>
      </p:sp>
      <p:sp>
        <p:nvSpPr>
          <p:cNvPr id="16389" name="AutoShape 6">
            <a:extLst>
              <a:ext uri="{FF2B5EF4-FFF2-40B4-BE49-F238E27FC236}">
                <a16:creationId xmlns:a16="http://schemas.microsoft.com/office/drawing/2014/main" id="{DD6CC77E-BE13-47DB-81AE-C55C9F9BEAAF}"/>
              </a:ext>
            </a:extLst>
          </p:cNvPr>
          <p:cNvSpPr>
            <a:spLocks noChangeArrowheads="1"/>
          </p:cNvSpPr>
          <p:nvPr/>
        </p:nvSpPr>
        <p:spPr bwMode="auto">
          <a:xfrm rot="10776747">
            <a:off x="4964113" y="2198688"/>
            <a:ext cx="838200" cy="609600"/>
          </a:xfrm>
          <a:prstGeom prst="leftArrow">
            <a:avLst>
              <a:gd name="adj1" fmla="val 50000"/>
              <a:gd name="adj2" fmla="val 34375"/>
            </a:avLst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  <p:sp>
        <p:nvSpPr>
          <p:cNvPr id="16390" name="Text Box 7">
            <a:extLst>
              <a:ext uri="{FF2B5EF4-FFF2-40B4-BE49-F238E27FC236}">
                <a16:creationId xmlns:a16="http://schemas.microsoft.com/office/drawing/2014/main" id="{23F99763-8F51-47B2-9AD9-7EB65695A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85925"/>
            <a:ext cx="26971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Cuenta con reconocimiento del gobierno mexicano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16391" name="Text Box 8">
            <a:extLst>
              <a:ext uri="{FF2B5EF4-FFF2-40B4-BE49-F238E27FC236}">
                <a16:creationId xmlns:a16="http://schemas.microsoft.com/office/drawing/2014/main" id="{C744668B-0959-47DB-91B9-A01452D0E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3" y="4310063"/>
            <a:ext cx="29241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Elaboradas por entidades de la administración pública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16392" name="AutoShape 9">
            <a:extLst>
              <a:ext uri="{FF2B5EF4-FFF2-40B4-BE49-F238E27FC236}">
                <a16:creationId xmlns:a16="http://schemas.microsoft.com/office/drawing/2014/main" id="{097F2053-7100-4890-AEFB-EBCCCF448090}"/>
              </a:ext>
            </a:extLst>
          </p:cNvPr>
          <p:cNvSpPr>
            <a:spLocks noChangeArrowheads="1"/>
          </p:cNvSpPr>
          <p:nvPr/>
        </p:nvSpPr>
        <p:spPr bwMode="auto">
          <a:xfrm rot="10768526">
            <a:off x="4202113" y="4748213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>
            <a:extLst>
              <a:ext uri="{FF2B5EF4-FFF2-40B4-BE49-F238E27FC236}">
                <a16:creationId xmlns:a16="http://schemas.microsoft.com/office/drawing/2014/main" id="{4EB0123A-3BE8-446E-8670-3AA2A36B8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2151063"/>
            <a:ext cx="74168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s-ES_tradnl" altLang="es-MX" sz="2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altLang="es-MX" sz="2000">
                <a:latin typeface="Tahoma" panose="020B0604030504040204" pitchFamily="34" charset="0"/>
                <a:cs typeface="Tahoma" panose="020B0604030504040204" pitchFamily="34" charset="0"/>
              </a:rPr>
              <a:t> I</a:t>
            </a:r>
            <a:r>
              <a:rPr lang="en-GB" altLang="es-MX" sz="2000" b="1">
                <a:latin typeface="Tahoma" panose="020B0604030504040204" pitchFamily="34" charset="0"/>
                <a:cs typeface="Tahoma" panose="020B0604030504040204" pitchFamily="34" charset="0"/>
              </a:rPr>
              <a:t>nternational Organization for Standarization (ISO)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s-ES_tradnl" altLang="es-MX" sz="2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s-ES_tradnl" altLang="es-MX" sz="2000" b="1">
                <a:latin typeface="Tahoma" panose="020B0604030504040204" pitchFamily="34" charset="0"/>
                <a:cs typeface="Tahoma" panose="020B0604030504040204" pitchFamily="34" charset="0"/>
              </a:rPr>
              <a:t> Codex Alimentarius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s-ES_tradnl" altLang="es-MX" sz="2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s-ES_tradnl" altLang="es-MX" sz="2000" b="1">
                <a:latin typeface="Tahoma" panose="020B0604030504040204" pitchFamily="34" charset="0"/>
                <a:cs typeface="Tahoma" panose="020B0604030504040204" pitchFamily="34" charset="0"/>
              </a:rPr>
              <a:t> International  Electrotechnical Commission (IEC)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s-ES_tradnl" altLang="es-MX" sz="2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s-ES" altLang="es-MX" sz="2000" b="1">
                <a:latin typeface="Tahoma" panose="020B0604030504040204" pitchFamily="34" charset="0"/>
                <a:cs typeface="Tahoma" panose="020B0604030504040204" pitchFamily="34" charset="0"/>
              </a:rPr>
              <a:t> Comisión Panamericana de Normas Técnicas (COPANT)</a:t>
            </a:r>
            <a:r>
              <a:rPr lang="es-ES_tradnl" altLang="es-MX" sz="20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69994" name="Text Box 10">
            <a:extLst>
              <a:ext uri="{FF2B5EF4-FFF2-40B4-BE49-F238E27FC236}">
                <a16:creationId xmlns:a16="http://schemas.microsoft.com/office/drawing/2014/main" id="{259889A2-50CA-417A-97C2-68E3F9898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08063"/>
            <a:ext cx="7200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ORGANISMOS DE NORMALIZACIÓN</a:t>
            </a:r>
          </a:p>
          <a:p>
            <a:pPr algn="ctr" eaLnBrk="1" hangingPunct="1"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Internacionales y Regionales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C9F213BF-2F2D-4CD4-AAF7-08D78CD55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276475"/>
            <a:ext cx="77771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2000" b="1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MX" sz="2000">
                <a:latin typeface="Tahoma" panose="020B0604030504040204" pitchFamily="34" charset="0"/>
              </a:rPr>
              <a:t> Los Comités Consultivos Nacionales de Normalización, coordinados por las Dependencias del Ejecutivo Federal</a:t>
            </a:r>
          </a:p>
          <a:p>
            <a:pPr eaLnBrk="1" hangingPunct="1">
              <a:spcBef>
                <a:spcPct val="0"/>
              </a:spcBef>
            </a:pPr>
            <a:endParaRPr lang="es-ES" altLang="es-MX" sz="20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MX" sz="2000">
                <a:latin typeface="Tahoma" panose="020B0604030504040204" pitchFamily="34" charset="0"/>
              </a:rPr>
              <a:t> Las Entidades de la Administración Pública</a:t>
            </a:r>
          </a:p>
          <a:p>
            <a:pPr eaLnBrk="1" hangingPunct="1">
              <a:spcBef>
                <a:spcPct val="0"/>
              </a:spcBef>
            </a:pPr>
            <a:endParaRPr lang="es-ES" altLang="es-MX" sz="20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MX" sz="2000">
                <a:latin typeface="Tahoma" panose="020B0604030504040204" pitchFamily="34" charset="0"/>
              </a:rPr>
              <a:t> Los Organismos Nacionales de Normalización o la Secretaría de Economía en ausencia de ellos.</a:t>
            </a:r>
          </a:p>
        </p:txBody>
      </p:sp>
      <p:sp>
        <p:nvSpPr>
          <p:cNvPr id="18435" name="Text Box 7">
            <a:extLst>
              <a:ext uri="{FF2B5EF4-FFF2-40B4-BE49-F238E27FC236}">
                <a16:creationId xmlns:a16="http://schemas.microsoft.com/office/drawing/2014/main" id="{555018DC-D956-487A-94B8-7A45ABAE4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006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1800">
              <a:latin typeface="Tahoma" panose="020B0604030504040204" pitchFamily="34" charset="0"/>
            </a:endParaRP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050CD7E6-913C-4E32-8ADC-CE901C05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1438"/>
            <a:ext cx="9288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ORGANISMOS DE NORMALIZACIÓN EN MÉXICO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Text Box 3">
            <a:extLst>
              <a:ext uri="{FF2B5EF4-FFF2-40B4-BE49-F238E27FC236}">
                <a16:creationId xmlns:a16="http://schemas.microsoft.com/office/drawing/2014/main" id="{59BE3412-6102-4954-9FCA-68C51F922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49275"/>
            <a:ext cx="698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COMITÉS CONSULTIVOS NACIONALES DE NORMALIZACIÓN</a:t>
            </a:r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E2FE2FFE-9136-4E9F-9898-C87E70868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006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1800">
              <a:latin typeface="Tahoma" panose="020B0604030504040204" pitchFamily="34" charset="0"/>
            </a:endParaRPr>
          </a:p>
        </p:txBody>
      </p:sp>
      <p:sp>
        <p:nvSpPr>
          <p:cNvPr id="19460" name="Text Box 5">
            <a:extLst>
              <a:ext uri="{FF2B5EF4-FFF2-40B4-BE49-F238E27FC236}">
                <a16:creationId xmlns:a16="http://schemas.microsoft.com/office/drawing/2014/main" id="{5CD059C7-3A72-436F-A207-87B35B7C2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700213"/>
            <a:ext cx="828040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>
                <a:latin typeface="Tahoma" panose="020B0604030504040204" pitchFamily="34" charset="0"/>
              </a:rPr>
              <a:t>	Los Comités Consultivos Nacionales de Normalización (CCNN) son órganos para la elaboración de Normas Oficiales Mexicanas y la promoción de su cumplimiento, los cuales son constituidos y presididos por la dependencia competente.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2400" b="1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2400" b="1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1800" b="1">
                <a:latin typeface="Tahoma" panose="020B0604030504040204" pitchFamily="34" charset="0"/>
              </a:rPr>
              <a:t>	Actualmente existen 22 CCNN de las 10 dependencias normalizadoras que elaboran NOM en el ámbito de sus respectivas atribuciones.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>
            <a:extLst>
              <a:ext uri="{FF2B5EF4-FFF2-40B4-BE49-F238E27FC236}">
                <a16:creationId xmlns:a16="http://schemas.microsoft.com/office/drawing/2014/main" id="{99A15FE4-F685-418C-863A-247CF65D5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765175"/>
            <a:ext cx="698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ORGANISMOS NACIONALES DE NORMALIZACIÓN EN MÉXICO</a:t>
            </a:r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2E6457D5-77E6-498B-8524-FAF8AC4B4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006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1800">
              <a:latin typeface="Tahoma" panose="020B0604030504040204" pitchFamily="34" charset="0"/>
            </a:endParaRP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D5EBDA13-86A3-4058-8D67-3EE1C44A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236788"/>
            <a:ext cx="72009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>
                <a:latin typeface="Tahoma" panose="020B0604030504040204" pitchFamily="34" charset="0"/>
              </a:rPr>
              <a:t>	Los Organismos Nacionales de Normalización (ONN) son personas morales cuyo principal objetivo es la elaboración y expedición de normas mexicanas en las materias en que son registrados por la Dirección General de Normas.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2400" b="1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800" b="1">
                <a:latin typeface="Tahoma" panose="020B0604030504040204" pitchFamily="34" charset="0"/>
              </a:rPr>
              <a:t>Actualmente existen 8 ONN registrados.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Text Box 3">
            <a:extLst>
              <a:ext uri="{FF2B5EF4-FFF2-40B4-BE49-F238E27FC236}">
                <a16:creationId xmlns:a16="http://schemas.microsoft.com/office/drawing/2014/main" id="{1A483320-A774-405C-9E7D-A892A2869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8425"/>
            <a:ext cx="8426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ORGANISMOS NACIONALES DE NORMALIZACIÓN EN MÉXICO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04DED9D4-F1BC-4682-B246-67AA125D1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6386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1800">
              <a:latin typeface="Tahoma" panose="020B0604030504040204" pitchFamily="34" charset="0"/>
            </a:endParaRPr>
          </a:p>
        </p:txBody>
      </p:sp>
      <p:graphicFrame>
        <p:nvGraphicFramePr>
          <p:cNvPr id="177265" name="Group 113">
            <a:extLst>
              <a:ext uri="{FF2B5EF4-FFF2-40B4-BE49-F238E27FC236}">
                <a16:creationId xmlns:a16="http://schemas.microsoft.com/office/drawing/2014/main" id="{1113D72A-BF01-4464-B86F-8065FC9EE996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1044575"/>
          <a:ext cx="8281987" cy="5048250"/>
        </p:xfrm>
        <a:graphic>
          <a:graphicData uri="http://schemas.openxmlformats.org/drawingml/2006/table">
            <a:tbl>
              <a:tblPr/>
              <a:tblGrid>
                <a:gridCol w="157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5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1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No. de Registro</a:t>
                      </a:r>
                    </a:p>
                  </a:txBody>
                  <a:tcPr marL="91450" marR="9145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Organismo</a:t>
                      </a:r>
                    </a:p>
                  </a:txBody>
                  <a:tcPr marL="91450" marR="9145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Alcance</a:t>
                      </a:r>
                    </a:p>
                  </a:txBody>
                  <a:tcPr marL="91450" marR="9145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9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0001</a:t>
                      </a:r>
                    </a:p>
                  </a:txBody>
                  <a:tcPr marL="91450" marR="9145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NORMEX</a:t>
                      </a:r>
                    </a:p>
                  </a:txBody>
                  <a:tcPr marL="91450" marR="9145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Envase y embalaje, calidad de servicios  para la industria técnica, muebles, sector metal mecánico, bienes de capital, sector del papel, sector químico y paraquímico, productos y materiales para construcción, alimentos procesados y bebidas no alcohólicas, productos diversos.</a:t>
                      </a:r>
                    </a:p>
                  </a:txBody>
                  <a:tcPr marL="91450" marR="9145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0002</a:t>
                      </a:r>
                    </a:p>
                  </a:txBody>
                  <a:tcPr marL="91450" marR="9145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IMNC</a:t>
                      </a:r>
                    </a:p>
                  </a:txBody>
                  <a:tcPr marL="91450" marR="9145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Sistemas de calidad, turismo, metrología, sistemas de administración ambiental, grúas y dispositivos de elevación, artes gráficas, sistemas de administración de la seguridad y salud del trabajo</a:t>
                      </a:r>
                    </a:p>
                  </a:txBody>
                  <a:tcPr marL="91450" marR="9145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6 Título">
            <a:extLst>
              <a:ext uri="{FF2B5EF4-FFF2-40B4-BE49-F238E27FC236}">
                <a16:creationId xmlns:a16="http://schemas.microsoft.com/office/drawing/2014/main" id="{65F14038-4F25-4350-AAAB-23FCBB5DF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4032250" cy="1143000"/>
          </a:xfrm>
        </p:spPr>
        <p:txBody>
          <a:bodyPr/>
          <a:lstStyle/>
          <a:p>
            <a:pPr algn="l" eaLnBrk="1" hangingPunct="1"/>
            <a:r>
              <a:rPr lang="es-MX" altLang="es-MX"/>
              <a:t>Normalización</a:t>
            </a:r>
          </a:p>
        </p:txBody>
      </p:sp>
      <p:sp>
        <p:nvSpPr>
          <p:cNvPr id="4099" name="7 Marcador de contenido">
            <a:extLst>
              <a:ext uri="{FF2B5EF4-FFF2-40B4-BE49-F238E27FC236}">
                <a16:creationId xmlns:a16="http://schemas.microsoft.com/office/drawing/2014/main" id="{95C685C4-5F05-48FA-A00A-27B9CCCC58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8138" y="1714500"/>
            <a:ext cx="7212012" cy="1944688"/>
          </a:xfrm>
        </p:spPr>
        <p:txBody>
          <a:bodyPr/>
          <a:lstStyle/>
          <a:p>
            <a:pPr algn="just" eaLnBrk="1" hangingPunct="1"/>
            <a:r>
              <a:rPr lang="es-MX" altLang="es-MX" sz="1800" dirty="0">
                <a:latin typeface="Tahoma" panose="020B0604030504040204" pitchFamily="34" charset="0"/>
                <a:cs typeface="Tahoma" panose="020B0604030504040204" pitchFamily="34" charset="0"/>
              </a:rPr>
              <a:t>La Normalización es el proceso mediante el cual se regulan las actividades desempeñadas por los sectores tanto privado como público, en materia de salud, medio ambiente en general, comercial, industrial y laboral estableciendo reglas, directrices, especificaciones, atributos, características, o prescripciones aplicables a un producto, proceso o servicio.</a:t>
            </a:r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7CB37DFD-6BDB-4CD1-9755-8C69168FD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3933825"/>
            <a:ext cx="69850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2"/>
              </a:buClr>
            </a:pPr>
            <a:r>
              <a:rPr lang="es-ES" altLang="es-MX" sz="1800">
                <a:latin typeface="Tahoma" panose="020B0604030504040204" pitchFamily="34" charset="0"/>
              </a:rPr>
              <a:t> Requisito para la comercialización de  productos y servicios</a:t>
            </a:r>
          </a:p>
          <a:p>
            <a:pPr eaLnBrk="1" hangingPunct="1">
              <a:spcBef>
                <a:spcPct val="0"/>
              </a:spcBef>
              <a:buClr>
                <a:schemeClr val="tx2"/>
              </a:buClr>
            </a:pPr>
            <a:endParaRPr lang="es-ES" altLang="es-MX" sz="18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tx2"/>
              </a:buClr>
            </a:pPr>
            <a:r>
              <a:rPr lang="es-ES" altLang="es-MX" sz="1800">
                <a:latin typeface="Tahoma" panose="020B0604030504040204" pitchFamily="34" charset="0"/>
              </a:rPr>
              <a:t> Actividad que establece, con respecto a problemas reales o potenciales, disposiciones para uso común y repetido</a:t>
            </a:r>
          </a:p>
          <a:p>
            <a:pPr eaLnBrk="1" hangingPunct="1">
              <a:spcBef>
                <a:spcPct val="0"/>
              </a:spcBef>
              <a:buClr>
                <a:schemeClr val="tx2"/>
              </a:buClr>
            </a:pPr>
            <a:endParaRPr lang="es-ES" altLang="es-MX" sz="18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tx2"/>
              </a:buClr>
            </a:pPr>
            <a:r>
              <a:rPr lang="es-ES" altLang="es-MX" sz="1800">
                <a:latin typeface="Tahoma" panose="020B0604030504040204" pitchFamily="34" charset="0"/>
              </a:rPr>
              <a:t> Cuyo objetivo es lograr el grado óptimo de orden en un contexto dado.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Text Box 3">
            <a:extLst>
              <a:ext uri="{FF2B5EF4-FFF2-40B4-BE49-F238E27FC236}">
                <a16:creationId xmlns:a16="http://schemas.microsoft.com/office/drawing/2014/main" id="{04EE8481-4A96-4326-B8F7-E0090271E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8913"/>
            <a:ext cx="698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ORGANISMOS NACIONALES DE NORMALIZACIÓN EN MÉXICO</a:t>
            </a:r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A80F13B6-E50E-41DC-BDE8-2693CB5DC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7291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180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78234" name="Group 58">
            <a:extLst>
              <a:ext uri="{FF2B5EF4-FFF2-40B4-BE49-F238E27FC236}">
                <a16:creationId xmlns:a16="http://schemas.microsoft.com/office/drawing/2014/main" id="{003DD848-CA29-4D6D-93BC-396A4D046D6D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422400"/>
          <a:ext cx="8280400" cy="4608512"/>
        </p:xfrm>
        <a:graphic>
          <a:graphicData uri="http://schemas.openxmlformats.org/drawingml/2006/table">
            <a:tbl>
              <a:tblPr/>
              <a:tblGrid>
                <a:gridCol w="1440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6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2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No. de Registro</a:t>
                      </a:r>
                    </a:p>
                  </a:txBody>
                  <a:tcPr marL="91433" marR="9143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Organismo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Alcance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1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0003</a:t>
                      </a:r>
                    </a:p>
                  </a:txBody>
                  <a:tcPr marL="91433" marR="9143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ANCE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Sector eléctrico (productos) y sector de aparatos domésticos, instalaciones eléctricas, sistemas de canalizaciones y soportes para cables.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0004</a:t>
                      </a:r>
                    </a:p>
                  </a:txBody>
                  <a:tcPr marL="91433" marR="9143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INNTEX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Fibras, textil y vestido.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8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0005</a:t>
                      </a:r>
                    </a:p>
                  </a:txBody>
                  <a:tcPr marL="91433" marR="9143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ONNCCE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Productos y materiales para construcción; materiales, procesos, sistemas, métodos, instalaciones, servicios o cualquier actividad relacionada con la industria del plástico, del aluminio del vidrio y eléctrica.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>
            <a:extLst>
              <a:ext uri="{FF2B5EF4-FFF2-40B4-BE49-F238E27FC236}">
                <a16:creationId xmlns:a16="http://schemas.microsoft.com/office/drawing/2014/main" id="{E35238C8-6E49-40BB-B761-95F25E823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908050"/>
            <a:ext cx="698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ORGANISMOS NACIONALES DE NORMALIZACIÓN EN MÉXICO</a:t>
            </a: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D8359D23-93CE-4875-996E-B2EDF7DAD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006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180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79252" name="Group 52">
            <a:extLst>
              <a:ext uri="{FF2B5EF4-FFF2-40B4-BE49-F238E27FC236}">
                <a16:creationId xmlns:a16="http://schemas.microsoft.com/office/drawing/2014/main" id="{FD915AFD-33C3-4997-941D-E422D16F8C35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1978025"/>
          <a:ext cx="8137525" cy="3683000"/>
        </p:xfrm>
        <a:graphic>
          <a:graphicData uri="http://schemas.openxmlformats.org/drawingml/2006/table">
            <a:tbl>
              <a:tblPr/>
              <a:tblGrid>
                <a:gridCol w="136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4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2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No. de Registro</a:t>
                      </a:r>
                    </a:p>
                  </a:txBody>
                  <a:tcPr marL="91446" marR="91446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Organismo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Alcance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0006</a:t>
                      </a:r>
                    </a:p>
                  </a:txBody>
                  <a:tcPr marL="91446" marR="91446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NYCE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Industria electrónica, telecomunicaciones e informática.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0007</a:t>
                      </a:r>
                    </a:p>
                  </a:txBody>
                  <a:tcPr marL="91446" marR="91446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COFOCALEC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Productos, equipos, procesos, servicios y métodos de prueba de Leche y sus Derivados.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8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0008</a:t>
                      </a:r>
                    </a:p>
                  </a:txBody>
                  <a:tcPr marL="91446" marR="91446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CNCP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Productos, materiales, procesos, sistemas, métodos, instalaciones y servicios de la industria del plástico.</a:t>
                      </a:r>
                    </a:p>
                  </a:txBody>
                  <a:tcPr marL="91446" marR="9144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Text Box 3">
            <a:extLst>
              <a:ext uri="{FF2B5EF4-FFF2-40B4-BE49-F238E27FC236}">
                <a16:creationId xmlns:a16="http://schemas.microsoft.com/office/drawing/2014/main" id="{2CAEA46D-1650-47DF-A653-0053E1B10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57300"/>
            <a:ext cx="828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COMISIÓN NACIONAL DE NORMALIZACIÓN</a:t>
            </a:r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CEBD755F-5B15-4913-8E4C-1BF74ED02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006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1800">
              <a:latin typeface="Tahoma" panose="020B0604030504040204" pitchFamily="34" charset="0"/>
            </a:endParaRPr>
          </a:p>
        </p:txBody>
      </p:sp>
      <p:sp>
        <p:nvSpPr>
          <p:cNvPr id="24580" name="Text Box 5">
            <a:extLst>
              <a:ext uri="{FF2B5EF4-FFF2-40B4-BE49-F238E27FC236}">
                <a16:creationId xmlns:a16="http://schemas.microsoft.com/office/drawing/2014/main" id="{E4E3EDF8-FD13-4945-8F59-B16A74C0E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138363"/>
            <a:ext cx="835342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" altLang="es-MX" sz="2400">
                <a:latin typeface="Tahoma" panose="020B0604030504040204" pitchFamily="34" charset="0"/>
              </a:rPr>
              <a:t>	La Comisión Nacional de Normalización (CNN) es el órgano de coordinación de la política de normalización a nivel nacional y está integrada actualmente por 36 miembros entre dependencias y entidades de la administración pública federal, cámaras, organismos nacionales de normalización y asociaciones, que se encuentran vinculados en el ámbito de la normalización.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Text Box 12">
            <a:extLst>
              <a:ext uri="{FF2B5EF4-FFF2-40B4-BE49-F238E27FC236}">
                <a16:creationId xmlns:a16="http://schemas.microsoft.com/office/drawing/2014/main" id="{069705C5-D5FE-48CF-B31F-6EE8F14EF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7056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PROCESO PARA LA ELABORACIÓN DE LAS NORMAS EN MÉXICO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5603" name="Text Box 13">
            <a:extLst>
              <a:ext uri="{FF2B5EF4-FFF2-40B4-BE49-F238E27FC236}">
                <a16:creationId xmlns:a16="http://schemas.microsoft.com/office/drawing/2014/main" id="{DE3FC331-B83C-44D6-831D-C406D045C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1352550"/>
            <a:ext cx="2057400" cy="5286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800" b="1">
                <a:latin typeface="Lucida Sans" panose="020B0602030504020204" pitchFamily="34" charset="0"/>
              </a:rPr>
              <a:t>LFMN</a:t>
            </a:r>
            <a:endParaRPr lang="es-ES" altLang="es-MX" sz="2800" b="1">
              <a:latin typeface="Lucida Sans" panose="020B0602030504020204" pitchFamily="34" charset="0"/>
            </a:endParaRPr>
          </a:p>
        </p:txBody>
      </p:sp>
      <p:sp>
        <p:nvSpPr>
          <p:cNvPr id="25604" name="Text Box 14">
            <a:extLst>
              <a:ext uri="{FF2B5EF4-FFF2-40B4-BE49-F238E27FC236}">
                <a16:creationId xmlns:a16="http://schemas.microsoft.com/office/drawing/2014/main" id="{9F841ED4-CBF8-43F0-9F16-6BFB7E464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2800350"/>
            <a:ext cx="29718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Comisión Nacional de Normalización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25605" name="Text Box 15">
            <a:extLst>
              <a:ext uri="{FF2B5EF4-FFF2-40B4-BE49-F238E27FC236}">
                <a16:creationId xmlns:a16="http://schemas.microsoft.com/office/drawing/2014/main" id="{F03DA667-3AA6-4928-8D7F-5794AE235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1504950"/>
            <a:ext cx="2667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1800" b="1">
                <a:latin typeface="Lucida Sans" panose="020B0602030504020204" pitchFamily="34" charset="0"/>
              </a:rPr>
              <a:t>Las dependencias del ejecutivo  federal; Los Organismos Nacionales de Normalización; Instituciones Académicas e investigación; Colegios de Profesionales; Cámaras, Organizaciones de Productores, otros</a:t>
            </a:r>
            <a:endParaRPr lang="es-ES" altLang="es-MX" sz="1800" b="1">
              <a:latin typeface="Lucida Sans" panose="020B0602030504020204" pitchFamily="34" charset="0"/>
            </a:endParaRPr>
          </a:p>
        </p:txBody>
      </p:sp>
      <p:sp>
        <p:nvSpPr>
          <p:cNvPr id="25606" name="Text Box 16">
            <a:extLst>
              <a:ext uri="{FF2B5EF4-FFF2-40B4-BE49-F238E27FC236}">
                <a16:creationId xmlns:a16="http://schemas.microsoft.com/office/drawing/2014/main" id="{B6BC481F-D752-4E08-8223-215AA56B9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63" y="4933950"/>
            <a:ext cx="2895600" cy="1196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Programa Nacional de Normalización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25607" name="AutoShape 17">
            <a:extLst>
              <a:ext uri="{FF2B5EF4-FFF2-40B4-BE49-F238E27FC236}">
                <a16:creationId xmlns:a16="http://schemas.microsoft.com/office/drawing/2014/main" id="{B1C155F9-1A2B-4557-9ED6-F57E65595F5C}"/>
              </a:ext>
            </a:extLst>
          </p:cNvPr>
          <p:cNvSpPr>
            <a:spLocks noChangeArrowheads="1"/>
          </p:cNvSpPr>
          <p:nvPr/>
        </p:nvSpPr>
        <p:spPr bwMode="auto">
          <a:xfrm rot="5364955">
            <a:off x="2557463" y="4133850"/>
            <a:ext cx="609600" cy="6858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08" name="AutoShape 18">
            <a:extLst>
              <a:ext uri="{FF2B5EF4-FFF2-40B4-BE49-F238E27FC236}">
                <a16:creationId xmlns:a16="http://schemas.microsoft.com/office/drawing/2014/main" id="{10ABB9C7-E672-4BCB-9B41-C87EAF6C8AC9}"/>
              </a:ext>
            </a:extLst>
          </p:cNvPr>
          <p:cNvSpPr>
            <a:spLocks/>
          </p:cNvSpPr>
          <p:nvPr/>
        </p:nvSpPr>
        <p:spPr bwMode="auto">
          <a:xfrm>
            <a:off x="4500563" y="158115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  <p:sp>
        <p:nvSpPr>
          <p:cNvPr id="25609" name="Text Box 19">
            <a:extLst>
              <a:ext uri="{FF2B5EF4-FFF2-40B4-BE49-F238E27FC236}">
                <a16:creationId xmlns:a16="http://schemas.microsoft.com/office/drawing/2014/main" id="{155C3AF3-09A4-4FBD-B724-44E939260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363" y="2909888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CTNN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CCNN</a:t>
            </a:r>
          </a:p>
        </p:txBody>
      </p:sp>
      <p:sp>
        <p:nvSpPr>
          <p:cNvPr id="25610" name="AutoShape 20">
            <a:extLst>
              <a:ext uri="{FF2B5EF4-FFF2-40B4-BE49-F238E27FC236}">
                <a16:creationId xmlns:a16="http://schemas.microsoft.com/office/drawing/2014/main" id="{4B4A8BD1-3A83-4AFB-8A65-2A9BB2DF8515}"/>
              </a:ext>
            </a:extLst>
          </p:cNvPr>
          <p:cNvSpPr>
            <a:spLocks/>
          </p:cNvSpPr>
          <p:nvPr/>
        </p:nvSpPr>
        <p:spPr bwMode="auto">
          <a:xfrm>
            <a:off x="7243763" y="1581150"/>
            <a:ext cx="304800" cy="3733800"/>
          </a:xfrm>
          <a:prstGeom prst="rightBrace">
            <a:avLst>
              <a:gd name="adj1" fmla="val 102083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  <p:sp>
        <p:nvSpPr>
          <p:cNvPr id="100373" name="AutoShape 21">
            <a:extLst>
              <a:ext uri="{FF2B5EF4-FFF2-40B4-BE49-F238E27FC236}">
                <a16:creationId xmlns:a16="http://schemas.microsoft.com/office/drawing/2014/main" id="{B72747F1-175C-43E8-8F60-02C0B457BD4E}"/>
              </a:ext>
            </a:extLst>
          </p:cNvPr>
          <p:cNvSpPr>
            <a:spLocks noChangeArrowheads="1"/>
          </p:cNvSpPr>
          <p:nvPr/>
        </p:nvSpPr>
        <p:spPr bwMode="auto">
          <a:xfrm rot="5364955">
            <a:off x="2481263" y="2000250"/>
            <a:ext cx="609600" cy="685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es-ES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3" name="Rectangle 13">
            <a:extLst>
              <a:ext uri="{FF2B5EF4-FFF2-40B4-BE49-F238E27FC236}">
                <a16:creationId xmlns:a16="http://schemas.microsoft.com/office/drawing/2014/main" id="{CD4B80A1-B6EE-471C-87A9-3B93B2C36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260350"/>
            <a:ext cx="6700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PROCESO DE NORMALIZACIÓN EN MÉXICO</a:t>
            </a: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6627" name="Text Box 14">
            <a:extLst>
              <a:ext uri="{FF2B5EF4-FFF2-40B4-BE49-F238E27FC236}">
                <a16:creationId xmlns:a16="http://schemas.microsoft.com/office/drawing/2014/main" id="{28A9710B-7BC1-4CA8-8EC6-85DEF8383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38" y="2762250"/>
            <a:ext cx="1811337" cy="11096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600" b="1"/>
              <a:t>Anteproyecto</a:t>
            </a:r>
            <a:endParaRPr lang="es-ES_tradnl" altLang="es-MX" sz="16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400" b="1"/>
              <a:t>Manifestación de impacto regulatorio</a:t>
            </a:r>
            <a:endParaRPr lang="es-ES" altLang="es-MX" sz="1600" b="1"/>
          </a:p>
        </p:txBody>
      </p:sp>
      <p:sp>
        <p:nvSpPr>
          <p:cNvPr id="26628" name="Text Box 15">
            <a:extLst>
              <a:ext uri="{FF2B5EF4-FFF2-40B4-BE49-F238E27FC236}">
                <a16:creationId xmlns:a16="http://schemas.microsoft.com/office/drawing/2014/main" id="{A8B826A0-9BF7-4F61-93A2-9CF6D4950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774950"/>
            <a:ext cx="1828800" cy="36988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800" b="1"/>
              <a:t>Revisión </a:t>
            </a:r>
          </a:p>
        </p:txBody>
      </p:sp>
      <p:sp>
        <p:nvSpPr>
          <p:cNvPr id="26629" name="Text Box 16">
            <a:extLst>
              <a:ext uri="{FF2B5EF4-FFF2-40B4-BE49-F238E27FC236}">
                <a16:creationId xmlns:a16="http://schemas.microsoft.com/office/drawing/2014/main" id="{0F80CB50-12EA-4D7B-AC23-911D61353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2546350"/>
            <a:ext cx="1873250" cy="8540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600" b="1"/>
              <a:t>Publicación en el DOF para consulta pública</a:t>
            </a:r>
          </a:p>
        </p:txBody>
      </p:sp>
      <p:sp>
        <p:nvSpPr>
          <p:cNvPr id="26630" name="Text Box 17">
            <a:extLst>
              <a:ext uri="{FF2B5EF4-FFF2-40B4-BE49-F238E27FC236}">
                <a16:creationId xmlns:a16="http://schemas.microsoft.com/office/drawing/2014/main" id="{2C26449B-75D8-4C65-8965-A63F2309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913188"/>
            <a:ext cx="1800225" cy="584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600" b="1"/>
              <a:t>Recepción de comentarios</a:t>
            </a:r>
          </a:p>
        </p:txBody>
      </p:sp>
      <p:sp>
        <p:nvSpPr>
          <p:cNvPr id="26631" name="Text Box 18">
            <a:extLst>
              <a:ext uri="{FF2B5EF4-FFF2-40B4-BE49-F238E27FC236}">
                <a16:creationId xmlns:a16="http://schemas.microsoft.com/office/drawing/2014/main" id="{2AFB89DE-3258-4D4D-A274-0355D02D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4994275"/>
            <a:ext cx="1873250" cy="10985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600" b="1"/>
              <a:t>Revisión de comentarios, aceptación o rechazo</a:t>
            </a:r>
          </a:p>
        </p:txBody>
      </p:sp>
      <p:sp>
        <p:nvSpPr>
          <p:cNvPr id="26632" name="Text Box 19">
            <a:extLst>
              <a:ext uri="{FF2B5EF4-FFF2-40B4-BE49-F238E27FC236}">
                <a16:creationId xmlns:a16="http://schemas.microsoft.com/office/drawing/2014/main" id="{6A7986FA-14C5-475F-88D4-BFCE557CA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4994275"/>
            <a:ext cx="2160587" cy="10985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600" b="1"/>
              <a:t>Respuesta a comentarios y publicación de los mismos en el DOF</a:t>
            </a:r>
          </a:p>
        </p:txBody>
      </p:sp>
      <p:sp>
        <p:nvSpPr>
          <p:cNvPr id="26633" name="Text Box 20">
            <a:extLst>
              <a:ext uri="{FF2B5EF4-FFF2-40B4-BE49-F238E27FC236}">
                <a16:creationId xmlns:a16="http://schemas.microsoft.com/office/drawing/2014/main" id="{1980B5BF-6AA5-4F3E-8859-69630004A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38" y="4146550"/>
            <a:ext cx="2016125" cy="584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600" b="1"/>
              <a:t>Publicación de la NOM en el DOF</a:t>
            </a:r>
          </a:p>
        </p:txBody>
      </p:sp>
      <p:sp>
        <p:nvSpPr>
          <p:cNvPr id="26634" name="Line 21">
            <a:extLst>
              <a:ext uri="{FF2B5EF4-FFF2-40B4-BE49-F238E27FC236}">
                <a16:creationId xmlns:a16="http://schemas.microsoft.com/office/drawing/2014/main" id="{A631C2AC-9C51-42AF-AEDE-58BA0F6DD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2905125"/>
            <a:ext cx="100806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35" name="Line 22">
            <a:extLst>
              <a:ext uri="{FF2B5EF4-FFF2-40B4-BE49-F238E27FC236}">
                <a16:creationId xmlns:a16="http://schemas.microsoft.com/office/drawing/2014/main" id="{F885F6D3-D33D-4BDB-9447-1B4FA0D0E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3409950"/>
            <a:ext cx="0" cy="50323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36" name="Line 23">
            <a:extLst>
              <a:ext uri="{FF2B5EF4-FFF2-40B4-BE49-F238E27FC236}">
                <a16:creationId xmlns:a16="http://schemas.microsoft.com/office/drawing/2014/main" id="{F506A024-7948-4185-918F-0731F93DC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4562475"/>
            <a:ext cx="0" cy="431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37" name="Line 24">
            <a:extLst>
              <a:ext uri="{FF2B5EF4-FFF2-40B4-BE49-F238E27FC236}">
                <a16:creationId xmlns:a16="http://schemas.microsoft.com/office/drawing/2014/main" id="{E0EDEB39-9C79-4AE8-A68B-F8C0D85CE7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5570538"/>
            <a:ext cx="6477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38" name="Text Box 25">
            <a:extLst>
              <a:ext uri="{FF2B5EF4-FFF2-40B4-BE49-F238E27FC236}">
                <a16:creationId xmlns:a16="http://schemas.microsoft.com/office/drawing/2014/main" id="{8959616A-8B3B-406B-A840-A869F1BF3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1174750"/>
            <a:ext cx="1828800" cy="1079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1600" b="1">
                <a:latin typeface="Lucida Sans" panose="020B0602030504020204" pitchFamily="34" charset="0"/>
              </a:rPr>
              <a:t>Comités Técnicos Nacionales de Normalización</a:t>
            </a:r>
            <a:endParaRPr lang="es-ES" altLang="es-MX" sz="1600" b="1">
              <a:latin typeface="Lucida Sans" panose="020B0602030504020204" pitchFamily="34" charset="0"/>
            </a:endParaRPr>
          </a:p>
        </p:txBody>
      </p:sp>
      <p:sp>
        <p:nvSpPr>
          <p:cNvPr id="26639" name="Line 26">
            <a:extLst>
              <a:ext uri="{FF2B5EF4-FFF2-40B4-BE49-F238E27FC236}">
                <a16:creationId xmlns:a16="http://schemas.microsoft.com/office/drawing/2014/main" id="{47DA47BB-FF7F-4A36-AD4F-63DDF45B7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1038" y="2317750"/>
            <a:ext cx="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40" name="Text Box 27">
            <a:extLst>
              <a:ext uri="{FF2B5EF4-FFF2-40B4-BE49-F238E27FC236}">
                <a16:creationId xmlns:a16="http://schemas.microsoft.com/office/drawing/2014/main" id="{649C9D55-6420-4DE6-A6EE-FE5B6E0C5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5038" y="140335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sz="1800" b="1">
                <a:latin typeface="Lucida Sans" panose="020B0602030504020204" pitchFamily="34" charset="0"/>
              </a:rPr>
              <a:t>Integrados por representantes de todos los intereses</a:t>
            </a:r>
            <a:endParaRPr lang="es-ES" altLang="es-MX" sz="1800" b="1">
              <a:latin typeface="Lucida Sans" panose="020B0602030504020204" pitchFamily="34" charset="0"/>
            </a:endParaRPr>
          </a:p>
        </p:txBody>
      </p:sp>
      <p:sp>
        <p:nvSpPr>
          <p:cNvPr id="26641" name="Line 28">
            <a:extLst>
              <a:ext uri="{FF2B5EF4-FFF2-40B4-BE49-F238E27FC236}">
                <a16:creationId xmlns:a16="http://schemas.microsoft.com/office/drawing/2014/main" id="{7D18B43C-25B9-4B5C-A695-2ABADF1111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5438" y="1631950"/>
            <a:ext cx="457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42" name="Line 29">
            <a:extLst>
              <a:ext uri="{FF2B5EF4-FFF2-40B4-BE49-F238E27FC236}">
                <a16:creationId xmlns:a16="http://schemas.microsoft.com/office/drawing/2014/main" id="{36A3CCB1-F942-44EE-8866-DD429F518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8638" y="2927350"/>
            <a:ext cx="685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43" name="Line 30">
            <a:extLst>
              <a:ext uri="{FF2B5EF4-FFF2-40B4-BE49-F238E27FC236}">
                <a16:creationId xmlns:a16="http://schemas.microsoft.com/office/drawing/2014/main" id="{1EF56E99-3EB1-4433-8A24-4CCC90DA07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8638" y="4756150"/>
            <a:ext cx="0" cy="838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6644" name="Line 31">
            <a:extLst>
              <a:ext uri="{FF2B5EF4-FFF2-40B4-BE49-F238E27FC236}">
                <a16:creationId xmlns:a16="http://schemas.microsoft.com/office/drawing/2014/main" id="{0FBC2B00-88A1-49D9-86DA-EF29CC6CC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8638" y="55943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6" name="Text Box 12">
            <a:extLst>
              <a:ext uri="{FF2B5EF4-FFF2-40B4-BE49-F238E27FC236}">
                <a16:creationId xmlns:a16="http://schemas.microsoft.com/office/drawing/2014/main" id="{7DE5B61B-AF88-4B0C-B2FF-FB280D951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549275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NOM’S EMERGENTES</a:t>
            </a: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7651" name="Text Box 13">
            <a:extLst>
              <a:ext uri="{FF2B5EF4-FFF2-40B4-BE49-F238E27FC236}">
                <a16:creationId xmlns:a16="http://schemas.microsoft.com/office/drawing/2014/main" id="{DE683FCD-5F11-4CE8-B623-272FE1C7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463675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La excepción al proceso anteriormente descrito, ocurre cuando en casos de emergencia (acontecimientos inesperados que afecten o amenacen los objetivos de la normalización), la dependencia competente elabora directamente, sin consulta de las partes interesadas, una NOM que es publicada en el DOF y que tiene una vigencia de 6 meses. 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27652" name="Text Box 14">
            <a:extLst>
              <a:ext uri="{FF2B5EF4-FFF2-40B4-BE49-F238E27FC236}">
                <a16:creationId xmlns:a16="http://schemas.microsoft.com/office/drawing/2014/main" id="{321D808D-6EDD-4FE9-A9C7-FDE34BC5A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5121275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EJEMPLO: ASPECTOS SANITARIOS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>
            <a:extLst>
              <a:ext uri="{FF2B5EF4-FFF2-40B4-BE49-F238E27FC236}">
                <a16:creationId xmlns:a16="http://schemas.microsoft.com/office/drawing/2014/main" id="{A975141A-D478-4C4C-A4B7-3C998C33A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5492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ACTUALIZACIÓN DE LAS NORMAS</a:t>
            </a: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08400A8E-5BC6-4A26-AFAE-0A2C6D1DC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1463675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28676" name="AutoShape 5">
            <a:extLst>
              <a:ext uri="{FF2B5EF4-FFF2-40B4-BE49-F238E27FC236}">
                <a16:creationId xmlns:a16="http://schemas.microsoft.com/office/drawing/2014/main" id="{1E3B6D59-3D91-4700-BACC-DD7FBFDE0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913" y="1844675"/>
            <a:ext cx="2133600" cy="1828800"/>
          </a:xfrm>
          <a:prstGeom prst="rightArrowCallout">
            <a:avLst>
              <a:gd name="adj1" fmla="val 25000"/>
              <a:gd name="adj2" fmla="val 25000"/>
              <a:gd name="adj3" fmla="val 19444"/>
              <a:gd name="adj4" fmla="val 66667"/>
            </a:avLst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63CF2AFA-2F6A-4001-A616-A4735451D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3" y="2301875"/>
            <a:ext cx="121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800" b="1">
                <a:latin typeface="Lucida Sans" panose="020B0602030504020204" pitchFamily="34" charset="0"/>
              </a:rPr>
              <a:t>NOM NMX</a:t>
            </a:r>
            <a:endParaRPr lang="es-ES" altLang="es-MX" sz="2800" b="1">
              <a:latin typeface="Lucida Sans" panose="020B0602030504020204" pitchFamily="34" charset="0"/>
            </a:endParaRPr>
          </a:p>
        </p:txBody>
      </p:sp>
      <p:sp>
        <p:nvSpPr>
          <p:cNvPr id="28678" name="Text Box 7">
            <a:extLst>
              <a:ext uri="{FF2B5EF4-FFF2-40B4-BE49-F238E27FC236}">
                <a16:creationId xmlns:a16="http://schemas.microsoft.com/office/drawing/2014/main" id="{7DD9D284-4846-48C6-8C30-9CAB489C7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113" y="1920875"/>
            <a:ext cx="2286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800" b="1">
                <a:latin typeface="Lucida Sans" panose="020B0602030504020204" pitchFamily="34" charset="0"/>
              </a:rPr>
              <a:t>DEBEN REVISARSE CADA 5 AÑOS</a:t>
            </a:r>
            <a:endParaRPr lang="es-ES" altLang="es-MX" sz="2800" b="1">
              <a:latin typeface="Lucida Sans" panose="020B0602030504020204" pitchFamily="34" charset="0"/>
            </a:endParaRPr>
          </a:p>
        </p:txBody>
      </p:sp>
      <p:sp>
        <p:nvSpPr>
          <p:cNvPr id="28679" name="AutoShape 8">
            <a:extLst>
              <a:ext uri="{FF2B5EF4-FFF2-40B4-BE49-F238E27FC236}">
                <a16:creationId xmlns:a16="http://schemas.microsoft.com/office/drawing/2014/main" id="{D29EFC96-97E7-4421-A4A9-D69F55600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9113" y="3825875"/>
            <a:ext cx="762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3600" b="1">
              <a:latin typeface="Lucida Sans" panose="020B0602030504020204" pitchFamily="34" charset="0"/>
            </a:endParaRPr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013317F1-F2BE-494C-9123-F4C471258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3" y="4587875"/>
            <a:ext cx="6400800" cy="13493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2000" b="1">
                <a:latin typeface="Lucida Sans" panose="020B0602030504020204" pitchFamily="34" charset="0"/>
              </a:rPr>
              <a:t>DE NO HACERLO, PIERDEN SU VIGENCIA Y LAS DEPENDENCIAS U ORGANISMOS QUE LAS HAYAN EXPEDIDO DEBEN PUBLICAR SU CANCELACIÓN EN EL DOF.</a:t>
            </a:r>
            <a:endParaRPr lang="es-ES" altLang="es-MX" sz="2000" b="1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>
            <a:extLst>
              <a:ext uri="{FF2B5EF4-FFF2-40B4-BE49-F238E27FC236}">
                <a16:creationId xmlns:a16="http://schemas.microsoft.com/office/drawing/2014/main" id="{8E4105DA-FBF0-4E81-8ADD-CF560E4AE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69215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PROGRAMA NACIONAL DE NORMALIZACIÓN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71AABF4C-A0FB-4AAC-8E6B-A09DE50D9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1989138"/>
            <a:ext cx="80692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MX" sz="2400" b="1">
                <a:latin typeface="Lucida Sans" panose="020B0602030504020204" pitchFamily="34" charset="0"/>
              </a:rPr>
              <a:t>	El Programa Nacional de Normalización (PNN) es el instrumento informativo y de planeación que enlista los temas que serán desarrollados como normas oficiales mexicanas (NOM’s), normas mexicanas (NMX’s) y normas de referencia (NRF’s) durante cada año. Se integra con la información proporcionada por los CCNN, los CTNN, los ONN y los CT para elaboración de NRF.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368771DA-C93C-4DF6-9E8D-F485A9722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0" y="1792288"/>
            <a:ext cx="3124200" cy="36988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800">
                <a:solidFill>
                  <a:schemeClr val="tx1"/>
                </a:solidFill>
                <a:latin typeface="Arial" panose="020B0604020202020204" pitchFamily="34" charset="0"/>
              </a:rPr>
              <a:t>Constitución Política</a:t>
            </a:r>
            <a:endParaRPr lang="es-ES_tradnl" altLang="es-MX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C8B68235-6588-4964-8D4E-CD81078C8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2782888"/>
            <a:ext cx="1828800" cy="58420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Leyes Reglamentarias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F01ADBA7-751A-43CB-AD00-4528EB260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2782888"/>
            <a:ext cx="1600200" cy="58420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Leyes Secundarias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D18A9DEC-E122-4216-A88E-F5DEF27A3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950" y="2782888"/>
            <a:ext cx="1600200" cy="58420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Leyes    Estatales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4A63AF74-2022-48C7-98F4-C652A622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0" y="1652588"/>
            <a:ext cx="1752600" cy="58420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Tratados Internacionales</a:t>
            </a:r>
          </a:p>
        </p:txBody>
      </p:sp>
      <p:sp>
        <p:nvSpPr>
          <p:cNvPr id="45063" name="Line 7">
            <a:extLst>
              <a:ext uri="{FF2B5EF4-FFF2-40B4-BE49-F238E27FC236}">
                <a16:creationId xmlns:a16="http://schemas.microsoft.com/office/drawing/2014/main" id="{9168EFB6-9AF1-4E37-A267-7BB4AD276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350" y="2478088"/>
            <a:ext cx="5486400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482EA37E-DDC7-471E-9A2A-8E28C5BB0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6950" y="2173288"/>
            <a:ext cx="0" cy="3048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E5745B64-1645-4936-B9BB-8248EB6F9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350" y="2478088"/>
            <a:ext cx="0" cy="3048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08D501B8-C033-44DF-9E66-8D532401A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0150" y="2478088"/>
            <a:ext cx="0" cy="3048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F9794929-8EAF-4897-A3B1-A5BA270FE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8950" y="2478088"/>
            <a:ext cx="0" cy="3048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68" name="Line 12">
            <a:extLst>
              <a:ext uri="{FF2B5EF4-FFF2-40B4-BE49-F238E27FC236}">
                <a16:creationId xmlns:a16="http://schemas.microsoft.com/office/drawing/2014/main" id="{BB36BDF7-AF09-4CAE-9D51-60489230E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7750" y="2236788"/>
            <a:ext cx="3175" cy="2254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7DEBF0A3-FDA2-4982-8D3D-AB26956C9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3773488"/>
            <a:ext cx="1600200" cy="33813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Reglamentos</a:t>
            </a:r>
          </a:p>
        </p:txBody>
      </p:sp>
      <p:sp>
        <p:nvSpPr>
          <p:cNvPr id="45070" name="Text Box 14">
            <a:extLst>
              <a:ext uri="{FF2B5EF4-FFF2-40B4-BE49-F238E27FC236}">
                <a16:creationId xmlns:a16="http://schemas.microsoft.com/office/drawing/2014/main" id="{7AC28D8D-1D6A-41C3-845B-C4CF885C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4459288"/>
            <a:ext cx="1600200" cy="33813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Normas</a:t>
            </a:r>
          </a:p>
        </p:txBody>
      </p:sp>
      <p:sp>
        <p:nvSpPr>
          <p:cNvPr id="45071" name="Text Box 15">
            <a:extLst>
              <a:ext uri="{FF2B5EF4-FFF2-40B4-BE49-F238E27FC236}">
                <a16:creationId xmlns:a16="http://schemas.microsoft.com/office/drawing/2014/main" id="{515BC2C0-2A51-416B-9390-BFA100338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3773488"/>
            <a:ext cx="1600200" cy="33813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Reglamentos</a:t>
            </a:r>
          </a:p>
        </p:txBody>
      </p:sp>
      <p:sp>
        <p:nvSpPr>
          <p:cNvPr id="45072" name="Text Box 16">
            <a:extLst>
              <a:ext uri="{FF2B5EF4-FFF2-40B4-BE49-F238E27FC236}">
                <a16:creationId xmlns:a16="http://schemas.microsoft.com/office/drawing/2014/main" id="{AF6D6E7A-80BD-4303-9298-7743A7F8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4459288"/>
            <a:ext cx="1600200" cy="33813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Normas</a:t>
            </a: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D2F30F83-BF3D-4E94-80B8-A80EBEE3B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950" y="3773488"/>
            <a:ext cx="1600200" cy="33813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altLang="es-MX" sz="1600">
                <a:solidFill>
                  <a:schemeClr val="tx1"/>
                </a:solidFill>
                <a:latin typeface="Arial" panose="020B0604020202020204" pitchFamily="34" charset="0"/>
              </a:rPr>
              <a:t>Reglamentos</a:t>
            </a: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84AA4B49-2E67-444F-A61F-F6F63810A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0150" y="3392488"/>
            <a:ext cx="0" cy="3810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94945511-6863-4D15-8E2F-442E86FEB4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50" y="4154488"/>
            <a:ext cx="0" cy="3048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B04CB2DA-AB0F-4EB3-879F-6E783EDAC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350" y="3392488"/>
            <a:ext cx="0" cy="3810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462E2449-DE10-4CBB-B518-01844CAF77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11350" y="4154488"/>
            <a:ext cx="0" cy="3048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0FF1BBF5-2E00-412F-AFB0-05849A12C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8950" y="3392488"/>
            <a:ext cx="0" cy="38100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s-MX"/>
          </a:p>
        </p:txBody>
      </p:sp>
      <p:sp>
        <p:nvSpPr>
          <p:cNvPr id="160792" name="Text Box 24">
            <a:extLst>
              <a:ext uri="{FF2B5EF4-FFF2-40B4-BE49-F238E27FC236}">
                <a16:creationId xmlns:a16="http://schemas.microsoft.com/office/drawing/2014/main" id="{ABBDE513-ED62-4771-AA9E-D6903A1B1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550" y="687388"/>
            <a:ext cx="609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JERARQUÍA DE LEYES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uadroTexto 1">
            <a:extLst>
              <a:ext uri="{FF2B5EF4-FFF2-40B4-BE49-F238E27FC236}">
                <a16:creationId xmlns:a16="http://schemas.microsoft.com/office/drawing/2014/main" id="{DE9D29DE-15CB-4DF1-A064-E066A82B1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92150"/>
            <a:ext cx="777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s-MX" sz="200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s-MX" dirty="0" smtClean="0"/>
              <a:t>NOM (2017)</a:t>
            </a:r>
          </a:p>
          <a:p>
            <a:r>
              <a:rPr lang="es-MX" dirty="0" smtClean="0"/>
              <a:t>www.normaoficialmexicana.gob.mx</a:t>
            </a:r>
            <a:endParaRPr lang="es-MX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>
            <a:extLst>
              <a:ext uri="{FF2B5EF4-FFF2-40B4-BE49-F238E27FC236}">
                <a16:creationId xmlns:a16="http://schemas.microsoft.com/office/drawing/2014/main" id="{9FBFDC4F-398C-4939-8B13-529A7A70A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360488"/>
            <a:ext cx="7921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1800">
                <a:latin typeface="Tahoma" panose="020B0604030504040204" pitchFamily="34" charset="0"/>
              </a:rPr>
              <a:t>Documento elaborado por consenso y aprobado por un organismo reconocido, que establece, para uso común y repetido, reglas, guías o características para las actividades o sus resultados, con el objetivo de alcanzar un </a:t>
            </a:r>
            <a:r>
              <a:rPr lang="es-ES_tradnl" altLang="es-MX" sz="1800" u="sng">
                <a:latin typeface="Tahoma" panose="020B0604030504040204" pitchFamily="34" charset="0"/>
              </a:rPr>
              <a:t>grado óptimo de orden</a:t>
            </a:r>
            <a:r>
              <a:rPr lang="es-ES_tradnl" altLang="es-MX" sz="1800">
                <a:latin typeface="Tahoma" panose="020B0604030504040204" pitchFamily="34" charset="0"/>
              </a:rPr>
              <a:t> en un contexto dado.</a:t>
            </a:r>
            <a:endParaRPr lang="es-ES" altLang="es-MX" sz="1800">
              <a:latin typeface="Tahoma" panose="020B0604030504040204" pitchFamily="34" charset="0"/>
            </a:endParaRPr>
          </a:p>
        </p:txBody>
      </p:sp>
      <p:sp>
        <p:nvSpPr>
          <p:cNvPr id="7" name="6 Título">
            <a:extLst>
              <a:ext uri="{FF2B5EF4-FFF2-40B4-BE49-F238E27FC236}">
                <a16:creationId xmlns:a16="http://schemas.microsoft.com/office/drawing/2014/main" id="{C67FD850-EB99-434D-9054-5902BAC3BF89}"/>
              </a:ext>
            </a:extLst>
          </p:cNvPr>
          <p:cNvSpPr txBox="1">
            <a:spLocks/>
          </p:cNvSpPr>
          <p:nvPr/>
        </p:nvSpPr>
        <p:spPr>
          <a:xfrm>
            <a:off x="457200" y="414338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s-MX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Norma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1A4E161B-4578-4F6D-9DE2-D051DDA2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3679825"/>
            <a:ext cx="76787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>
                <a:latin typeface="Tahoma" panose="020B0604030504040204" pitchFamily="34" charset="0"/>
              </a:rPr>
              <a:t>Los temas a normalizar son tan amplios como la propia diversidad de productos o servicios.  Se normaliza sobre productos, materiales, componentes, equipos, métodos, procesos, procedimientos, funciones, actividades o servicios.</a:t>
            </a:r>
            <a:endParaRPr lang="es-ES" altLang="es-MX" sz="2400">
              <a:latin typeface="Tahoma" panose="020B0604030504040204" pitchFamily="34" charset="0"/>
            </a:endParaRPr>
          </a:p>
        </p:txBody>
      </p:sp>
      <p:sp>
        <p:nvSpPr>
          <p:cNvPr id="9" name="6 Título">
            <a:extLst>
              <a:ext uri="{FF2B5EF4-FFF2-40B4-BE49-F238E27FC236}">
                <a16:creationId xmlns:a16="http://schemas.microsoft.com/office/drawing/2014/main" id="{B81541F7-60B3-4A9A-96CC-6399B0845D47}"/>
              </a:ext>
            </a:extLst>
          </p:cNvPr>
          <p:cNvSpPr txBox="1">
            <a:spLocks/>
          </p:cNvSpPr>
          <p:nvPr/>
        </p:nvSpPr>
        <p:spPr>
          <a:xfrm>
            <a:off x="457200" y="2676525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s-MX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¿Qué se normaliza?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CD8D2AFD-7D21-4F73-B6DC-67CA71033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767873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2000">
                <a:latin typeface="Tahoma" panose="020B0604030504040204" pitchFamily="34" charset="0"/>
              </a:rPr>
              <a:t>Para regular las actividades desempeñadas por los sectores público y privado, en materia de salud, medio ambiente en general, seguridad al usuario, información comercial, prácticas de comercio, industrial y laboral.</a:t>
            </a:r>
            <a:endParaRPr lang="es-ES" altLang="es-MX" sz="2000">
              <a:latin typeface="Tahoma" panose="020B0604030504040204" pitchFamily="34" charset="0"/>
            </a:endParaRPr>
          </a:p>
        </p:txBody>
      </p:sp>
      <p:sp>
        <p:nvSpPr>
          <p:cNvPr id="6" name="6 Título">
            <a:extLst>
              <a:ext uri="{FF2B5EF4-FFF2-40B4-BE49-F238E27FC236}">
                <a16:creationId xmlns:a16="http://schemas.microsoft.com/office/drawing/2014/main" id="{8A30D56E-C7D2-46BC-A1D5-B4DD0E08229E}"/>
              </a:ext>
            </a:extLst>
          </p:cNvPr>
          <p:cNvSpPr txBox="1">
            <a:spLocks/>
          </p:cNvSpPr>
          <p:nvPr/>
        </p:nvSpPr>
        <p:spPr>
          <a:xfrm>
            <a:off x="252413" y="76835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s-MX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¿Para qué se normaliza?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4247C28A-6B8B-4FD0-8FD6-95AC32705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" y="3833813"/>
            <a:ext cx="670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CUANDO DEBE NORMALIZARSE ???</a:t>
            </a:r>
            <a:r>
              <a:rPr lang="es-ES_tradnl" sz="2800" dirty="0">
                <a:latin typeface="Tahoma" charset="0"/>
              </a:rPr>
              <a:t> </a:t>
            </a:r>
            <a:endParaRPr lang="es-ES" sz="2800" dirty="0">
              <a:latin typeface="Tahoma" charset="0"/>
            </a:endParaRPr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FBCEBC0-9832-4CBC-839A-082110863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5" y="4821238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endParaRPr lang="es-ES" altLang="es-MX" sz="2400" b="1">
              <a:latin typeface="Lucida Sans" panose="020B0602030504020204" pitchFamily="34" charset="0"/>
            </a:endParaRPr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id="{0D21F6CB-2618-4F6B-AE28-963C5EAD7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425" y="4437063"/>
            <a:ext cx="6553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Lucida Sans" panose="020B0602030504020204" pitchFamily="34" charset="0"/>
              </a:rPr>
              <a:t>Cuando se identifique la necesidad dada por el entorno político, económico y social de la localidad, la región, el país y el mundo. </a:t>
            </a:r>
            <a:endParaRPr lang="es-ES" altLang="es-MX" sz="2400" b="1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1027">
            <a:extLst>
              <a:ext uri="{FF2B5EF4-FFF2-40B4-BE49-F238E27FC236}">
                <a16:creationId xmlns:a16="http://schemas.microsoft.com/office/drawing/2014/main" id="{A76D256A-E73C-45FA-B8AC-284FE4D3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638" y="47625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NIVELES DE LA NORMALIZACIÓN</a:t>
            </a:r>
            <a:r>
              <a:rPr lang="es-ES_tradnl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 </a:t>
            </a:r>
            <a:endParaRPr lang="es-ES" sz="3200" dirty="0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171" name="Text Box 1028">
            <a:extLst>
              <a:ext uri="{FF2B5EF4-FFF2-40B4-BE49-F238E27FC236}">
                <a16:creationId xmlns:a16="http://schemas.microsoft.com/office/drawing/2014/main" id="{96383858-B38E-40EC-B9FE-C01990B7E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108075"/>
            <a:ext cx="7705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_tradnl" altLang="es-MX" sz="2000">
                <a:latin typeface="Tahoma" panose="020B0604030504040204" pitchFamily="34" charset="0"/>
                <a:cs typeface="Tahoma" panose="020B0604030504040204" pitchFamily="34" charset="0"/>
              </a:rPr>
              <a:t>La normalización se lleva a cabo a diferentes niveles: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3C7FDD1-56C3-4A81-9049-46DC52C4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16113"/>
            <a:ext cx="8066087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rgbClr val="FFFFCC"/>
              </a:buClr>
              <a:defRPr/>
            </a:pPr>
            <a:r>
              <a:rPr lang="es-ES_tradnl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Internacional</a:t>
            </a:r>
          </a:p>
          <a:p>
            <a:pPr algn="just" eaLnBrk="1" hangingPunct="1">
              <a:spcBef>
                <a:spcPct val="50000"/>
              </a:spcBef>
              <a:buClr>
                <a:srgbClr val="FFFFCC"/>
              </a:buClr>
              <a:buFont typeface="Wingdings" pitchFamily="2" charset="2"/>
              <a:buNone/>
              <a:defRPr/>
            </a:pPr>
            <a:r>
              <a:rPr lang="es-ES_trad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Participación abierta a los Organismos pertinentes de todos los países.</a:t>
            </a:r>
          </a:p>
          <a:p>
            <a:pPr algn="just" eaLnBrk="1" hangingPunct="1">
              <a:spcBef>
                <a:spcPct val="50000"/>
              </a:spcBef>
              <a:buClr>
                <a:srgbClr val="FFFF99"/>
              </a:buClr>
              <a:defRPr/>
            </a:pPr>
            <a:r>
              <a:rPr lang="es-ES_trad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</a:t>
            </a:r>
          </a:p>
          <a:p>
            <a:pPr algn="just" eaLnBrk="1" hangingPunct="1"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es-ES_trad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Participación abierta únicamente a los Organismos pertinentes de países de un área geográfica, política o económica.</a:t>
            </a:r>
            <a:endParaRPr lang="es-E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63C71B7-F9D7-452E-A338-3528AD543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3933825"/>
            <a:ext cx="8066088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rgbClr val="FFFFCC"/>
              </a:buClr>
              <a:defRPr/>
            </a:pPr>
            <a:r>
              <a:rPr lang="es-ES_tradnl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Nacional</a:t>
            </a:r>
          </a:p>
          <a:p>
            <a:pPr algn="just" eaLnBrk="1" hangingPunct="1">
              <a:spcBef>
                <a:spcPct val="50000"/>
              </a:spcBef>
              <a:buClr>
                <a:srgbClr val="FFFFCC"/>
              </a:buClr>
              <a:buFont typeface="Wingdings" pitchFamily="2" charset="2"/>
              <a:buNone/>
              <a:defRPr/>
            </a:pPr>
            <a:r>
              <a:rPr lang="es-ES_trad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La que se sitúa en el nivel de un país determinado.</a:t>
            </a:r>
          </a:p>
          <a:p>
            <a:pPr algn="just" eaLnBrk="1" hangingPunct="1">
              <a:spcBef>
                <a:spcPct val="50000"/>
              </a:spcBef>
              <a:buClr>
                <a:srgbClr val="FFFF99"/>
              </a:buClr>
              <a:defRPr/>
            </a:pPr>
            <a:r>
              <a:rPr lang="es-ES_tradnl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Territorial</a:t>
            </a:r>
          </a:p>
          <a:p>
            <a:pPr algn="just" eaLnBrk="1" hangingPunct="1"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es-ES_trad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La que se sitúa en el nivel de una división territorial de un país, o bien se efectúa dentro de un país en una rama o sector</a:t>
            </a:r>
          </a:p>
          <a:p>
            <a:pPr algn="just" eaLnBrk="1" hangingPunct="1"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endParaRPr lang="es-E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51">
            <a:extLst>
              <a:ext uri="{FF2B5EF4-FFF2-40B4-BE49-F238E27FC236}">
                <a16:creationId xmlns:a16="http://schemas.microsoft.com/office/drawing/2014/main" id="{21021267-6CEC-4515-BA0F-24D05181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052513"/>
            <a:ext cx="8497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>
                <a:latin typeface="Tahoma" panose="020B0604030504040204" pitchFamily="34" charset="0"/>
              </a:rPr>
              <a:t>QUIENES PARTICIPAN EN LA NORMALIZACIÓN ??? </a:t>
            </a:r>
            <a:endParaRPr lang="es-ES" altLang="es-MX" sz="2400" b="1">
              <a:latin typeface="Tahoma" panose="020B0604030504040204" pitchFamily="34" charset="0"/>
            </a:endParaRPr>
          </a:p>
        </p:txBody>
      </p:sp>
      <p:sp>
        <p:nvSpPr>
          <p:cNvPr id="22531" name="Text Box 2052">
            <a:extLst>
              <a:ext uri="{FF2B5EF4-FFF2-40B4-BE49-F238E27FC236}">
                <a16:creationId xmlns:a16="http://schemas.microsoft.com/office/drawing/2014/main" id="{FB2CA964-9B79-4A79-8387-6379DB04E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2060575"/>
            <a:ext cx="75612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Dependencias Gubernamentales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Organismos Nacionales de Normalización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Organismos No Gubernamentales</a:t>
            </a:r>
          </a:p>
          <a:p>
            <a:pPr marL="269875" indent="-269875"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Representantes de los sectores involucrados: productores, industriales, consumidores</a:t>
            </a:r>
          </a:p>
          <a:p>
            <a:pPr marL="269875" indent="-269875"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Representantes de Instituciones Académicas y de Investigación</a:t>
            </a:r>
            <a:endParaRPr lang="es-ES" altLang="es-MX" sz="22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6" name="Text Box 8">
            <a:extLst>
              <a:ext uri="{FF2B5EF4-FFF2-40B4-BE49-F238E27FC236}">
                <a16:creationId xmlns:a16="http://schemas.microsoft.com/office/drawing/2014/main" id="{27C6A14C-DE48-4B0A-B0A0-8369F10B7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692150"/>
            <a:ext cx="9159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PRINCIPIOS BÁSICOS DE LA  NORMALIZACIÓN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9219" name="Text Box 9">
            <a:extLst>
              <a:ext uri="{FF2B5EF4-FFF2-40B4-BE49-F238E27FC236}">
                <a16:creationId xmlns:a16="http://schemas.microsoft.com/office/drawing/2014/main" id="{C09E9B26-8157-4496-867B-9B52E5988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916113"/>
            <a:ext cx="370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_tradnl" altLang="es-MX" sz="2400">
                <a:latin typeface="Tahoma" panose="020B0604030504040204" pitchFamily="34" charset="0"/>
              </a:rPr>
              <a:t> Representatividad</a:t>
            </a:r>
            <a:endParaRPr lang="es-ES" altLang="es-MX" sz="2400">
              <a:latin typeface="Tahoma" panose="020B0604030504040204" pitchFamily="34" charset="0"/>
            </a:endParaRPr>
          </a:p>
        </p:txBody>
      </p:sp>
      <p:sp>
        <p:nvSpPr>
          <p:cNvPr id="9220" name="Rectangle 12">
            <a:extLst>
              <a:ext uri="{FF2B5EF4-FFF2-40B4-BE49-F238E27FC236}">
                <a16:creationId xmlns:a16="http://schemas.microsoft.com/office/drawing/2014/main" id="{10762160-3D65-4C4D-8AFB-6C967F7F9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221163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_tradnl" altLang="es-MX" sz="2400">
                <a:latin typeface="Tahoma" panose="020B0604030504040204" pitchFamily="34" charset="0"/>
              </a:rPr>
              <a:t> Modificación</a:t>
            </a:r>
            <a:endParaRPr lang="es-ES" altLang="es-MX" sz="2400">
              <a:latin typeface="Tahoma" panose="020B0604030504040204" pitchFamily="34" charset="0"/>
            </a:endParaRPr>
          </a:p>
        </p:txBody>
      </p:sp>
      <p:sp>
        <p:nvSpPr>
          <p:cNvPr id="9221" name="Rectangle 13">
            <a:extLst>
              <a:ext uri="{FF2B5EF4-FFF2-40B4-BE49-F238E27FC236}">
                <a16:creationId xmlns:a16="http://schemas.microsoft.com/office/drawing/2014/main" id="{4C6B0811-5DD5-42E4-B0EF-71CB40A56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350043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_tradnl" altLang="es-MX" sz="2400">
                <a:latin typeface="Tahoma" panose="020B0604030504040204" pitchFamily="34" charset="0"/>
              </a:rPr>
              <a:t> Consulta Pública</a:t>
            </a:r>
            <a:endParaRPr lang="es-ES" altLang="es-MX" sz="2400">
              <a:latin typeface="Tahoma" panose="020B0604030504040204" pitchFamily="34" charset="0"/>
            </a:endParaRPr>
          </a:p>
        </p:txBody>
      </p:sp>
      <p:sp>
        <p:nvSpPr>
          <p:cNvPr id="9222" name="Rectangle 14">
            <a:extLst>
              <a:ext uri="{FF2B5EF4-FFF2-40B4-BE49-F238E27FC236}">
                <a16:creationId xmlns:a16="http://schemas.microsoft.com/office/drawing/2014/main" id="{9073C6CE-B9F9-4A15-B73D-57F76071A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5654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_tradnl" altLang="es-MX" sz="3600">
                <a:latin typeface="Lucida Sans" panose="020B0602030504020204" pitchFamily="34" charset="0"/>
              </a:rPr>
              <a:t> </a:t>
            </a:r>
            <a:r>
              <a:rPr lang="es-ES_tradnl" altLang="es-MX" sz="2400">
                <a:latin typeface="Tahoma" panose="020B0604030504040204" pitchFamily="34" charset="0"/>
              </a:rPr>
              <a:t>Consenso</a:t>
            </a:r>
            <a:endParaRPr lang="es-ES" altLang="es-MX" sz="2400">
              <a:latin typeface="Tahoma" panose="020B0604030504040204" pitchFamily="34" charset="0"/>
            </a:endParaRPr>
          </a:p>
        </p:txBody>
      </p:sp>
      <p:sp>
        <p:nvSpPr>
          <p:cNvPr id="9223" name="Rectangle 15">
            <a:extLst>
              <a:ext uri="{FF2B5EF4-FFF2-40B4-BE49-F238E27FC236}">
                <a16:creationId xmlns:a16="http://schemas.microsoft.com/office/drawing/2014/main" id="{6B078BC1-6645-49CC-AB63-D2087DB73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515778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_tradnl" altLang="es-MX" sz="2400">
                <a:latin typeface="Tahoma" panose="020B0604030504040204" pitchFamily="34" charset="0"/>
              </a:rPr>
              <a:t>Actualización</a:t>
            </a:r>
            <a:endParaRPr lang="es-ES" altLang="es-MX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1027">
            <a:extLst>
              <a:ext uri="{FF2B5EF4-FFF2-40B4-BE49-F238E27FC236}">
                <a16:creationId xmlns:a16="http://schemas.microsoft.com/office/drawing/2014/main" id="{51605CAB-4DF6-461F-8A26-775191E9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268413"/>
            <a:ext cx="7288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BENEFICIOS DE LA NORMALIZACIÓN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9" name="Text Box 1028">
            <a:extLst>
              <a:ext uri="{FF2B5EF4-FFF2-40B4-BE49-F238E27FC236}">
                <a16:creationId xmlns:a16="http://schemas.microsoft.com/office/drawing/2014/main" id="{3C2F272F-1A53-4FE2-9E12-B12282C63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2276475"/>
            <a:ext cx="8139112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1pPr>
            <a:lvl2pPr marL="742950" indent="-28575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2pPr>
            <a:lvl3pPr marL="11430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3pPr>
            <a:lvl4pPr marL="16002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4pPr>
            <a:lvl5pPr marL="2057400" indent="-228600"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Lucida Sans" panose="020B0602030504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Favorece el desarrollo industrial y comercial</a:t>
            </a:r>
          </a:p>
          <a:p>
            <a:pPr algn="just"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Facilita el intercambio de bienes y servicios</a:t>
            </a:r>
          </a:p>
          <a:p>
            <a:pPr marL="269875" indent="-269875" algn="just"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Estrecha la cooperación en los campos intelectual, científico, técnico y económico</a:t>
            </a:r>
          </a:p>
          <a:p>
            <a:pPr algn="just" eaLnBrk="1" hangingPunct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s-ES_tradnl" altLang="es-MX" sz="2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Mejora la calidad de vida.</a:t>
            </a:r>
            <a:endParaRPr lang="es-ES" altLang="es-MX" sz="20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Rectángulo">
            <a:extLst>
              <a:ext uri="{FF2B5EF4-FFF2-40B4-BE49-F238E27FC236}">
                <a16:creationId xmlns:a16="http://schemas.microsoft.com/office/drawing/2014/main" id="{2E48C275-11DA-4E9E-A3E8-64C7D45C2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1428750"/>
            <a:ext cx="7643813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MX" sz="3200" dirty="0">
                <a:latin typeface="+mj-lt"/>
              </a:rPr>
              <a:t>Esta actividad se realiza a través de la expedición de las normas que pueden ser de 3 tipos principalmente: </a:t>
            </a:r>
          </a:p>
          <a:p>
            <a:pPr eaLnBrk="1" hangingPunct="1">
              <a:defRPr/>
            </a:pPr>
            <a:endParaRPr lang="es-MX" sz="3200" dirty="0">
              <a:latin typeface="+mj-lt"/>
            </a:endParaRP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s-MX" sz="3200" dirty="0">
                <a:latin typeface="+mj-lt"/>
              </a:rPr>
              <a:t>Las Normas Oficiales Mexicanas (NOM)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s-MX" sz="3200" dirty="0">
                <a:latin typeface="+mj-lt"/>
              </a:rPr>
              <a:t>Las Normas Mexicanas (NMX)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s-MX" sz="3200" dirty="0">
                <a:latin typeface="+mj-lt"/>
              </a:rPr>
              <a:t>Las Normas de Referencia.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35E0C3C4DFE7644AB02336E9EE55D5F" ma:contentTypeVersion="2" ma:contentTypeDescription="Crear nuevo documento." ma:contentTypeScope="" ma:versionID="5fbb715ceb6444e3aaeb497c8e3ff66e">
  <xsd:schema xmlns:xsd="http://www.w3.org/2001/XMLSchema" xmlns:xs="http://www.w3.org/2001/XMLSchema" xmlns:p="http://schemas.microsoft.com/office/2006/metadata/properties" xmlns:ns2="f647a664-9f87-4345-b5c7-9c3bd02e0a18" targetNamespace="http://schemas.microsoft.com/office/2006/metadata/properties" ma:root="true" ma:fieldsID="d1a0f5f9a333342a9e6d7bee30e23dbd" ns2:_="">
    <xsd:import namespace="f647a664-9f87-4345-b5c7-9c3bd02e0a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7a664-9f87-4345-b5c7-9c3bd02e0a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2AEDCC-3874-43D3-8BCF-6E558C999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7a664-9f87-4345-b5c7-9c3bd02e0a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5243</TotalTime>
  <Words>1614</Words>
  <Application>Microsoft Office PowerPoint</Application>
  <PresentationFormat>Presentación en pantalla (4:3)</PresentationFormat>
  <Paragraphs>176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 New</vt:lpstr>
      <vt:lpstr>Lucida Sans</vt:lpstr>
      <vt:lpstr>Lucida Sans Unicode</vt:lpstr>
      <vt:lpstr>Tahoma</vt:lpstr>
      <vt:lpstr>Wingdings</vt:lpstr>
      <vt:lpstr>Wingdings 2</vt:lpstr>
      <vt:lpstr>Diseño predeterminado</vt:lpstr>
      <vt:lpstr>Presentación de PowerPoint</vt:lpstr>
      <vt:lpstr>Normalización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Normas Oficiales Mexicanas (NOM´s) </vt:lpstr>
      <vt:lpstr>Normas Mexicanas (NMX's) </vt:lpstr>
      <vt:lpstr>Normas de Referencia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ctic</cp:lastModifiedBy>
  <cp:revision>722</cp:revision>
  <dcterms:created xsi:type="dcterms:W3CDTF">2010-05-23T14:28:12Z</dcterms:created>
  <dcterms:modified xsi:type="dcterms:W3CDTF">2020-09-15T21:37:32Z</dcterms:modified>
</cp:coreProperties>
</file>