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1" r:id="rId8"/>
    <p:sldId id="269" r:id="rId9"/>
    <p:sldId id="262" r:id="rId10"/>
    <p:sldId id="270" r:id="rId11"/>
    <p:sldId id="266" r:id="rId12"/>
    <p:sldId id="263" r:id="rId13"/>
    <p:sldId id="271" r:id="rId14"/>
    <p:sldId id="26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8A20260F-C6D3-44C2-ABAF-76764CF7476C}" type="datetimeFigureOut">
              <a:rPr lang="es-MX" smtClean="0"/>
              <a:t>11/12/2020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A20260F-C6D3-44C2-ABAF-76764CF7476C}" type="datetimeFigureOut">
              <a:rPr lang="es-MX" smtClean="0"/>
              <a:t>11/12/2020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A20260F-C6D3-44C2-ABAF-76764CF7476C}" type="datetimeFigureOut">
              <a:rPr lang="es-MX" smtClean="0"/>
              <a:t>11/12/2020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A20260F-C6D3-44C2-ABAF-76764CF7476C}" type="datetimeFigureOut">
              <a:rPr lang="es-MX" smtClean="0"/>
              <a:t>11/12/2020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A20260F-C6D3-44C2-ABAF-76764CF7476C}" type="datetimeFigureOut">
              <a:rPr lang="es-MX" smtClean="0"/>
              <a:t>11/12/2020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20260F-C6D3-44C2-ABAF-76764CF7476C}" type="datetimeFigureOut">
              <a:rPr lang="es-MX" smtClean="0"/>
              <a:t>11/12/2020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A20260F-C6D3-44C2-ABAF-76764CF7476C}" type="datetimeFigureOut">
              <a:rPr lang="es-MX" smtClean="0"/>
              <a:t>11/12/2020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A20260F-C6D3-44C2-ABAF-76764CF7476C}" type="datetimeFigureOut">
              <a:rPr lang="es-MX" smtClean="0"/>
              <a:t>11/12/2020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260F-C6D3-44C2-ABAF-76764CF7476C}" type="datetimeFigureOut">
              <a:rPr lang="es-MX" smtClean="0"/>
              <a:t>11/12/2020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A20260F-C6D3-44C2-ABAF-76764CF7476C}" type="datetimeFigureOut">
              <a:rPr lang="es-MX" smtClean="0"/>
              <a:t>11/12/2020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402F52-E6C6-4E12-B555-4277FDE05B0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A20260F-C6D3-44C2-ABAF-76764CF7476C}" type="datetimeFigureOut">
              <a:rPr lang="es-MX" smtClean="0"/>
              <a:t>11/12/2020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402F52-E6C6-4E12-B555-4277FDE05B0D}" type="slidenum">
              <a:rPr lang="es-MX" smtClean="0"/>
              <a:t>‹Nº›</a:t>
            </a:fld>
            <a:endParaRPr lang="es-MX"/>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s-ES"/>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A20260F-C6D3-44C2-ABAF-76764CF7476C}" type="datetimeFigureOut">
              <a:rPr lang="es-MX" smtClean="0"/>
              <a:t>11/12/2020</a:t>
            </a:fld>
            <a:endParaRPr lang="es-MX"/>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9402F52-E6C6-4E12-B555-4277FDE05B0D}"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07904" y="1124744"/>
            <a:ext cx="4536504" cy="821953"/>
          </a:xfrm>
        </p:spPr>
        <p:txBody>
          <a:bodyPr/>
          <a:lstStyle/>
          <a:p>
            <a:pPr algn="ctr"/>
            <a:r>
              <a:rPr lang="es-MX" sz="3600" b="1" dirty="0"/>
              <a:t>Facultad </a:t>
            </a:r>
            <a:br>
              <a:rPr lang="es-MX" sz="3600" b="1" dirty="0"/>
            </a:br>
            <a:r>
              <a:rPr lang="es-MX" sz="3600" b="1" dirty="0"/>
              <a:t>de Educación</a:t>
            </a:r>
          </a:p>
        </p:txBody>
      </p:sp>
      <p:sp>
        <p:nvSpPr>
          <p:cNvPr id="3" name="2 Subtítulo"/>
          <p:cNvSpPr>
            <a:spLocks noGrp="1"/>
          </p:cNvSpPr>
          <p:nvPr>
            <p:ph type="subTitle" idx="1"/>
          </p:nvPr>
        </p:nvSpPr>
        <p:spPr>
          <a:xfrm>
            <a:off x="1115616" y="3284984"/>
            <a:ext cx="7117180" cy="861420"/>
          </a:xfrm>
        </p:spPr>
        <p:txBody>
          <a:bodyPr>
            <a:normAutofit/>
          </a:bodyPr>
          <a:lstStyle/>
          <a:p>
            <a:r>
              <a:rPr lang="es-MX" sz="3200" b="1" dirty="0">
                <a:solidFill>
                  <a:srgbClr val="C00000"/>
                </a:solidFill>
              </a:rPr>
              <a:t>Tipos de evaluación educativa</a:t>
            </a:r>
          </a:p>
          <a:p>
            <a:endParaRPr lang="es-MX" sz="3200" b="1" dirty="0"/>
          </a:p>
          <a:p>
            <a:endParaRPr lang="es-MX" sz="3200" b="1" dirty="0"/>
          </a:p>
          <a:p>
            <a:endParaRPr lang="es-MX" sz="3200" b="1" dirty="0"/>
          </a:p>
        </p:txBody>
      </p:sp>
      <p:pic>
        <p:nvPicPr>
          <p:cNvPr id="1029" name="Picture 5" descr="https://upload.wikimedia.org/wikipedia/commons/thumb/8/8e/UADY_logo.svg/640px-UAD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73566"/>
            <a:ext cx="2668417" cy="145929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699792" y="5559623"/>
            <a:ext cx="3672408" cy="738664"/>
          </a:xfrm>
          <a:prstGeom prst="rect">
            <a:avLst/>
          </a:prstGeom>
          <a:noFill/>
        </p:spPr>
        <p:txBody>
          <a:bodyPr wrap="square" rtlCol="0">
            <a:spAutoFit/>
          </a:bodyPr>
          <a:lstStyle/>
          <a:p>
            <a:pPr algn="ctr"/>
            <a:r>
              <a:rPr lang="es-MX" sz="2400" b="1" dirty="0">
                <a:solidFill>
                  <a:srgbClr val="002060"/>
                </a:solidFill>
              </a:rPr>
              <a:t>Abril de 2016</a:t>
            </a:r>
          </a:p>
          <a:p>
            <a:pPr algn="ctr"/>
            <a:r>
              <a:rPr lang="es-MX" b="1" dirty="0">
                <a:solidFill>
                  <a:srgbClr val="002060"/>
                </a:solidFill>
              </a:rPr>
              <a:t>Gabriel Hernández Ravell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4" y="4742705"/>
            <a:ext cx="2286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626053"/>
            <a:ext cx="2483768" cy="225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15240"/>
            <a:ext cx="1547664" cy="115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39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16293"/>
            <a:ext cx="7595006" cy="924475"/>
          </a:xfrm>
        </p:spPr>
        <p:txBody>
          <a:bodyPr/>
          <a:lstStyle/>
          <a:p>
            <a:r>
              <a:rPr lang="es-MX" b="1" dirty="0">
                <a:solidFill>
                  <a:srgbClr val="C00000"/>
                </a:solidFill>
              </a:rPr>
              <a:t>Según los agentes evaluadores</a:t>
            </a:r>
            <a:endParaRPr lang="es-MX" dirty="0">
              <a:solidFill>
                <a:srgbClr val="C00000"/>
              </a:solidFill>
            </a:endParaRPr>
          </a:p>
        </p:txBody>
      </p:sp>
      <p:sp>
        <p:nvSpPr>
          <p:cNvPr id="3" name="2 Marcador de contenido"/>
          <p:cNvSpPr>
            <a:spLocks noGrp="1"/>
          </p:cNvSpPr>
          <p:nvPr>
            <p:ph idx="1"/>
          </p:nvPr>
        </p:nvSpPr>
        <p:spPr>
          <a:xfrm>
            <a:off x="395537" y="1474705"/>
            <a:ext cx="4248472" cy="5050639"/>
          </a:xfrm>
        </p:spPr>
        <p:txBody>
          <a:bodyPr>
            <a:normAutofit/>
          </a:bodyPr>
          <a:lstStyle/>
          <a:p>
            <a:pPr marL="0" indent="0">
              <a:buNone/>
            </a:pPr>
            <a:r>
              <a:rPr lang="es-MX" b="1" dirty="0">
                <a:solidFill>
                  <a:srgbClr val="7030A0"/>
                </a:solidFill>
              </a:rPr>
              <a:t>* Heteroevaluación: </a:t>
            </a:r>
            <a:r>
              <a:rPr lang="es-MX" dirty="0"/>
              <a:t>evalúan una actividad, objeto o producto, evaluadores distintos a las personas evaluadas (el Consejo Escolar al Claustro de profesores, un profesor a sus alumnos, etc.)</a:t>
            </a:r>
          </a:p>
          <a:p>
            <a:pPr marL="0" indent="0">
              <a:buNone/>
            </a:pPr>
            <a:endParaRPr lang="es-MX" dirty="0"/>
          </a:p>
          <a:p>
            <a:pPr marL="0" indent="0">
              <a:buNone/>
            </a:pPr>
            <a:r>
              <a:rPr lang="es-MX" b="1" dirty="0">
                <a:solidFill>
                  <a:srgbClr val="7030A0"/>
                </a:solidFill>
              </a:rPr>
              <a:t>* Coevaluación: </a:t>
            </a:r>
            <a:r>
              <a:rPr lang="es-MX" dirty="0"/>
              <a:t>es aquella en la que unos sujetos o grupos se evalúan </a:t>
            </a:r>
            <a:r>
              <a:rPr lang="es-MX" dirty="0" err="1"/>
              <a:t>mútuamente</a:t>
            </a:r>
            <a:r>
              <a:rPr lang="es-MX" dirty="0"/>
              <a:t> (alumnos y profesores mutuamente, unos y otros equipos docentes, el equipo directivo al Consejo Escolar y viceversa). Evaluadores y evaluados intercambian su papel alternativamente.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12776"/>
            <a:ext cx="19716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481" y="2090003"/>
            <a:ext cx="2009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387" y="4581128"/>
            <a:ext cx="1918544" cy="191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933056"/>
            <a:ext cx="1918543" cy="191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0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595006" cy="924475"/>
          </a:xfrm>
        </p:spPr>
        <p:txBody>
          <a:bodyPr/>
          <a:lstStyle/>
          <a:p>
            <a:r>
              <a:rPr lang="es-MX" b="1" dirty="0">
                <a:solidFill>
                  <a:srgbClr val="C00000"/>
                </a:solidFill>
              </a:rPr>
              <a:t>Según los agentes evaluadores</a:t>
            </a:r>
            <a:endParaRPr lang="es-MX" dirty="0">
              <a:solidFill>
                <a:srgbClr val="C00000"/>
              </a:solidFill>
            </a:endParaRPr>
          </a:p>
        </p:txBody>
      </p:sp>
      <p:sp>
        <p:nvSpPr>
          <p:cNvPr id="3" name="2 Marcador de contenido"/>
          <p:cNvSpPr>
            <a:spLocks noGrp="1"/>
          </p:cNvSpPr>
          <p:nvPr>
            <p:ph idx="1"/>
          </p:nvPr>
        </p:nvSpPr>
        <p:spPr>
          <a:xfrm>
            <a:off x="539553" y="1807361"/>
            <a:ext cx="4104456" cy="4051437"/>
          </a:xfrm>
        </p:spPr>
        <p:txBody>
          <a:bodyPr>
            <a:normAutofit/>
          </a:bodyPr>
          <a:lstStyle/>
          <a:p>
            <a:pPr marL="0" indent="0">
              <a:buNone/>
            </a:pPr>
            <a:r>
              <a:rPr lang="es-MX" b="1" dirty="0">
                <a:solidFill>
                  <a:srgbClr val="FFFF00"/>
                </a:solidFill>
              </a:rPr>
              <a:t>b) Evaluación externa: </a:t>
            </a:r>
          </a:p>
          <a:p>
            <a:pPr marL="0" indent="0">
              <a:buNone/>
            </a:pPr>
            <a:r>
              <a:rPr lang="es-MX" dirty="0"/>
              <a:t>Se da cuando agentes no integrantes de un centro escolar o de un programa evalúan su funcionamiento. Suele ser el caso de la "evaluación de expertos". Estos evaluadores pueden ser inspectores de evaluación, miembros de la Administración, investigadores, equipos de apoyo a la escuela, etc.</a:t>
            </a:r>
          </a:p>
          <a:p>
            <a:pPr marL="0" indent="0">
              <a:buNone/>
            </a:pPr>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888" y="1196752"/>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796" y="4653136"/>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953494"/>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62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920880" cy="924475"/>
          </a:xfrm>
        </p:spPr>
        <p:txBody>
          <a:bodyPr/>
          <a:lstStyle/>
          <a:p>
            <a:r>
              <a:rPr lang="es-MX" b="1" dirty="0">
                <a:solidFill>
                  <a:srgbClr val="C00000"/>
                </a:solidFill>
              </a:rPr>
              <a:t>Según el momento de aplicación</a:t>
            </a:r>
          </a:p>
        </p:txBody>
      </p:sp>
      <p:sp>
        <p:nvSpPr>
          <p:cNvPr id="3" name="2 Marcador de contenido"/>
          <p:cNvSpPr>
            <a:spLocks noGrp="1"/>
          </p:cNvSpPr>
          <p:nvPr>
            <p:ph idx="1"/>
          </p:nvPr>
        </p:nvSpPr>
        <p:spPr>
          <a:xfrm>
            <a:off x="395536" y="4111617"/>
            <a:ext cx="8136904" cy="2269711"/>
          </a:xfrm>
        </p:spPr>
        <p:txBody>
          <a:bodyPr>
            <a:normAutofit/>
          </a:bodyPr>
          <a:lstStyle/>
          <a:p>
            <a:pPr marL="0" indent="0">
              <a:buNone/>
            </a:pPr>
            <a:r>
              <a:rPr lang="es-MX" b="1" dirty="0">
                <a:solidFill>
                  <a:srgbClr val="FFFF00"/>
                </a:solidFill>
              </a:rPr>
              <a:t>a) Evaluación inicial: </a:t>
            </a:r>
            <a:r>
              <a:rPr lang="es-MX" dirty="0">
                <a:solidFill>
                  <a:srgbClr val="002060"/>
                </a:solidFill>
              </a:rPr>
              <a:t>se realiza al comienzo del curso académico, de la implantación de un programa educativo, del funcionamiento de una institución escolar, etc. Consiste en la recogida de datos en la situación de partida. Es imprescindible para iniciar cualquier cambio educativo, para decidir los objetivos que se pueden y deben conseguir y también para valorar si al final de un proceso, los resultados son satisfactorios o insatisfactorios.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330" y="1412776"/>
            <a:ext cx="1800094" cy="20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50" y="2236465"/>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65"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98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920880" cy="924475"/>
          </a:xfrm>
        </p:spPr>
        <p:txBody>
          <a:bodyPr/>
          <a:lstStyle/>
          <a:p>
            <a:r>
              <a:rPr lang="es-MX" b="1" dirty="0">
                <a:solidFill>
                  <a:srgbClr val="C00000"/>
                </a:solidFill>
              </a:rPr>
              <a:t>Según el momento de aplicación</a:t>
            </a:r>
          </a:p>
        </p:txBody>
      </p:sp>
      <p:sp>
        <p:nvSpPr>
          <p:cNvPr id="3" name="2 Marcador de contenido"/>
          <p:cNvSpPr>
            <a:spLocks noGrp="1"/>
          </p:cNvSpPr>
          <p:nvPr>
            <p:ph idx="1"/>
          </p:nvPr>
        </p:nvSpPr>
        <p:spPr>
          <a:xfrm>
            <a:off x="467544" y="3535553"/>
            <a:ext cx="7667011" cy="3061799"/>
          </a:xfrm>
        </p:spPr>
        <p:txBody>
          <a:bodyPr>
            <a:normAutofit/>
          </a:bodyPr>
          <a:lstStyle/>
          <a:p>
            <a:pPr marL="0" indent="0">
              <a:lnSpc>
                <a:spcPct val="110000"/>
              </a:lnSpc>
              <a:buNone/>
            </a:pPr>
            <a:r>
              <a:rPr lang="es-MX" b="1" dirty="0">
                <a:solidFill>
                  <a:srgbClr val="FFFF00"/>
                </a:solidFill>
              </a:rPr>
              <a:t>b) Evaluación procesual: </a:t>
            </a:r>
            <a:r>
              <a:rPr lang="es-MX" dirty="0">
                <a:solidFill>
                  <a:srgbClr val="002060"/>
                </a:solidFill>
              </a:rPr>
              <a:t>consiste en la valoración a través de la recogida continua y sistemática de datos, del funcionamiento de un centro, de un programa educativo, del proceso de aprendizaje de un alumno, de la eficacia de un profesor, etc. a lo largo del periodo de tiempo fijado para la consecución de unas metas u objetivos. La evaluación procesual es de gran importancia dentro de una concepción formativa de la evaluación, porque permite tomar decisiones de mejora sobre la marcha.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848" y="1681733"/>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00200"/>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385" y="1268760"/>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9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1370" y="476672"/>
            <a:ext cx="7739022" cy="924475"/>
          </a:xfrm>
        </p:spPr>
        <p:txBody>
          <a:bodyPr/>
          <a:lstStyle/>
          <a:p>
            <a:r>
              <a:rPr lang="es-MX" b="1" dirty="0">
                <a:solidFill>
                  <a:srgbClr val="C00000"/>
                </a:solidFill>
              </a:rPr>
              <a:t>Según el momento de aplicación</a:t>
            </a:r>
          </a:p>
        </p:txBody>
      </p:sp>
      <p:sp>
        <p:nvSpPr>
          <p:cNvPr id="3" name="2 Marcador de contenido"/>
          <p:cNvSpPr>
            <a:spLocks noGrp="1"/>
          </p:cNvSpPr>
          <p:nvPr>
            <p:ph idx="1"/>
          </p:nvPr>
        </p:nvSpPr>
        <p:spPr>
          <a:xfrm>
            <a:off x="395536" y="4327641"/>
            <a:ext cx="7848872" cy="1549631"/>
          </a:xfrm>
        </p:spPr>
        <p:txBody>
          <a:bodyPr>
            <a:normAutofit/>
          </a:bodyPr>
          <a:lstStyle/>
          <a:p>
            <a:pPr marL="0" indent="0">
              <a:buNone/>
            </a:pPr>
            <a:r>
              <a:rPr lang="es-MX" b="1" dirty="0">
                <a:solidFill>
                  <a:srgbClr val="FFFF00"/>
                </a:solidFill>
              </a:rPr>
              <a:t>c) Evaluación final: </a:t>
            </a:r>
            <a:r>
              <a:rPr lang="es-MX" dirty="0">
                <a:solidFill>
                  <a:srgbClr val="002060"/>
                </a:solidFill>
              </a:rPr>
              <a:t>consiste en la recogida y valoración de unos datos al finalizar un periodo de tiempo previsto para la realización de un aprendizaje, un programa, un trabajo, un curso escolar, etc. o para la consecución de unos objetivos.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6918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6" y="1916807"/>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684833"/>
            <a:ext cx="1447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17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125113" cy="924475"/>
          </a:xfrm>
        </p:spPr>
        <p:txBody>
          <a:bodyPr/>
          <a:lstStyle/>
          <a:p>
            <a:r>
              <a:rPr lang="es-MX" b="1" dirty="0">
                <a:solidFill>
                  <a:srgbClr val="002060"/>
                </a:solidFill>
              </a:rPr>
              <a:t>Calificación y Evaluación</a:t>
            </a:r>
          </a:p>
        </p:txBody>
      </p:sp>
      <p:sp>
        <p:nvSpPr>
          <p:cNvPr id="3" name="2 Marcador de contenido"/>
          <p:cNvSpPr>
            <a:spLocks noGrp="1"/>
          </p:cNvSpPr>
          <p:nvPr>
            <p:ph idx="1"/>
          </p:nvPr>
        </p:nvSpPr>
        <p:spPr>
          <a:xfrm>
            <a:off x="467544" y="1412776"/>
            <a:ext cx="8208912" cy="4934007"/>
          </a:xfrm>
        </p:spPr>
        <p:txBody>
          <a:bodyPr>
            <a:normAutofit/>
          </a:bodyPr>
          <a:lstStyle/>
          <a:p>
            <a:pPr marL="0" indent="0">
              <a:buNone/>
            </a:pPr>
            <a:r>
              <a:rPr lang="es-MX" sz="2400" dirty="0">
                <a:latin typeface="Arial"/>
              </a:rPr>
              <a:t>	El término </a:t>
            </a:r>
            <a:r>
              <a:rPr lang="es-MX" sz="2400" i="1" dirty="0">
                <a:latin typeface="Arial,Italic"/>
              </a:rPr>
              <a:t>calificación </a:t>
            </a:r>
            <a:r>
              <a:rPr lang="es-MX" sz="2400" dirty="0">
                <a:latin typeface="Arial"/>
              </a:rPr>
              <a:t>está referido exclusivamente a la valoración de la conducta de los alumnos (calificación escolar). </a:t>
            </a:r>
          </a:p>
          <a:p>
            <a:pPr marL="0" indent="0">
              <a:buNone/>
            </a:pPr>
            <a:r>
              <a:rPr lang="es-MX" sz="2400" dirty="0">
                <a:latin typeface="Arial"/>
              </a:rPr>
              <a:t>	Calificar, por tanto, es una actividad más restringida que evaluar.</a:t>
            </a:r>
          </a:p>
          <a:p>
            <a:pPr marL="0" indent="0">
              <a:buNone/>
            </a:pPr>
            <a:r>
              <a:rPr lang="es-MX" sz="2400" dirty="0">
                <a:latin typeface="Arial"/>
              </a:rPr>
              <a:t> 	La calificación será la expresión cualitativa (apto/no apto) o cuantitativa (10, 9, 8, etc.) del juicio de valor que emitimos sobre la actividad y logros del alumno. </a:t>
            </a:r>
          </a:p>
          <a:p>
            <a:pPr marL="0" indent="0">
              <a:buNone/>
            </a:pPr>
            <a:r>
              <a:rPr lang="es-MX" sz="2400" dirty="0">
                <a:latin typeface="Arial"/>
              </a:rPr>
              <a:t>	En este juicio de valor se suele querer expresar el grado de suficiencia o insuficiencia, conocimientos, destrezas y habilidades del alumno, como resultado de algún tipo de prueba, actividad, examen o proceso.</a:t>
            </a:r>
            <a:endParaRPr lang="es-MX"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489" y="19433"/>
            <a:ext cx="1832687" cy="117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52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4680520" cy="6048672"/>
          </a:xfrm>
        </p:spPr>
        <p:txBody>
          <a:bodyPr>
            <a:normAutofit fontScale="85000" lnSpcReduction="10000"/>
          </a:bodyPr>
          <a:lstStyle/>
          <a:p>
            <a:pPr marL="0" indent="0">
              <a:buNone/>
            </a:pPr>
            <a:r>
              <a:rPr lang="es-MX" sz="2600" dirty="0"/>
              <a:t>Se evalúa siempre para tomar decisiones. No basta con recoger información sobre los resultados del proceso educativo y emitir únicamente un tipo de calificación, si no se toma alguna decisión, no existe una auténtica evaluación.</a:t>
            </a:r>
          </a:p>
          <a:p>
            <a:pPr marL="0" indent="0">
              <a:buNone/>
            </a:pPr>
            <a:endParaRPr lang="es-MX" sz="2600" dirty="0"/>
          </a:p>
          <a:p>
            <a:pPr marL="0" indent="0">
              <a:buNone/>
            </a:pPr>
            <a:r>
              <a:rPr lang="es-MX" sz="2600" dirty="0"/>
              <a:t>Así pues, la evaluación es una actividad o proceso sistemático de identificación, recogida o tratamiento de datos sobre elementos o hechos educativos, con el objetivo de valorarlos primero y, sobre dicha valoración, tomar decisiones (García Ramos, 1989).</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766" y="90872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66496"/>
            <a:ext cx="2556510" cy="178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08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a:t>La evaluación, por tanto, se caracteriza como:</a:t>
            </a:r>
            <a:br>
              <a:rPr lang="es-MX" b="1" i="1" dirty="0"/>
            </a:br>
            <a:endParaRPr lang="es-MX" b="1" i="1" dirty="0"/>
          </a:p>
        </p:txBody>
      </p:sp>
      <p:sp>
        <p:nvSpPr>
          <p:cNvPr id="3" name="2 Marcador de contenido"/>
          <p:cNvSpPr>
            <a:spLocks noGrp="1"/>
          </p:cNvSpPr>
          <p:nvPr>
            <p:ph idx="1"/>
          </p:nvPr>
        </p:nvSpPr>
        <p:spPr>
          <a:xfrm>
            <a:off x="539552" y="4149080"/>
            <a:ext cx="7920880" cy="1997750"/>
          </a:xfrm>
        </p:spPr>
        <p:txBody>
          <a:bodyPr>
            <a:noAutofit/>
          </a:bodyPr>
          <a:lstStyle/>
          <a:p>
            <a:pPr marL="0" indent="0" algn="ctr">
              <a:buNone/>
            </a:pPr>
            <a:r>
              <a:rPr lang="es-MX" sz="2200" dirty="0">
                <a:solidFill>
                  <a:srgbClr val="002060"/>
                </a:solidFill>
              </a:rPr>
              <a:t>Un proceso que implica recogida de información con una posterior interpretación en función del contraste con determinadas instancias de referencia o patrones de deseabilidad, para hacer posible la emisión de un juicio de valor que permita orientar la acción o la toma de decisiones.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691" y="1832992"/>
            <a:ext cx="1990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751285"/>
            <a:ext cx="1893739" cy="189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800452"/>
            <a:ext cx="17907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04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125113" cy="924475"/>
          </a:xfrm>
        </p:spPr>
        <p:txBody>
          <a:bodyPr/>
          <a:lstStyle/>
          <a:p>
            <a:r>
              <a:rPr lang="es-MX" b="1" dirty="0"/>
              <a:t>TIPOS DE EVALUACIÓN</a:t>
            </a:r>
            <a:br>
              <a:rPr lang="es-MX" b="1" dirty="0"/>
            </a:br>
            <a:r>
              <a:rPr lang="es-MX" sz="2400" b="1" dirty="0">
                <a:solidFill>
                  <a:srgbClr val="C00000"/>
                </a:solidFill>
              </a:rPr>
              <a:t>Según su finalidad y función</a:t>
            </a:r>
            <a:endParaRPr lang="es-MX" sz="2400" dirty="0">
              <a:solidFill>
                <a:srgbClr val="C00000"/>
              </a:solidFill>
            </a:endParaRPr>
          </a:p>
        </p:txBody>
      </p:sp>
      <p:sp>
        <p:nvSpPr>
          <p:cNvPr id="3" name="2 Marcador de contenido"/>
          <p:cNvSpPr>
            <a:spLocks noGrp="1"/>
          </p:cNvSpPr>
          <p:nvPr>
            <p:ph idx="1"/>
          </p:nvPr>
        </p:nvSpPr>
        <p:spPr>
          <a:xfrm>
            <a:off x="467544" y="1807361"/>
            <a:ext cx="4608512" cy="4501959"/>
          </a:xfrm>
        </p:spPr>
        <p:txBody>
          <a:bodyPr>
            <a:normAutofit/>
          </a:bodyPr>
          <a:lstStyle/>
          <a:p>
            <a:pPr marL="0" indent="0">
              <a:buNone/>
            </a:pPr>
            <a:r>
              <a:rPr lang="es-MX" b="1" dirty="0">
                <a:solidFill>
                  <a:srgbClr val="FFFF00"/>
                </a:solidFill>
              </a:rPr>
              <a:t>a) Función formativa: </a:t>
            </a:r>
            <a:r>
              <a:rPr lang="es-MX" dirty="0"/>
              <a:t>la evaluación se utiliza preferentemente como estrategia de mejora y para ajustar sobre la marcha, los procesos educativos de cara a conseguir las metas u objetivos previstos. Es la más apropiada para la evaluación de procesos, aunque también es formativa la evaluación de productos educativos, siempre que sus resultados se empleen para la mejor de los mismos. Suele identificarse con la evaluación continua.</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465" y="170080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299741"/>
            <a:ext cx="2477850" cy="186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7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125113" cy="924475"/>
          </a:xfrm>
        </p:spPr>
        <p:txBody>
          <a:bodyPr/>
          <a:lstStyle/>
          <a:p>
            <a:r>
              <a:rPr lang="es-MX" b="1" dirty="0"/>
              <a:t>TIPOS DE EVALUACIÓN</a:t>
            </a:r>
            <a:br>
              <a:rPr lang="es-MX" b="1" dirty="0"/>
            </a:br>
            <a:r>
              <a:rPr lang="es-MX" sz="2400" b="1" dirty="0">
                <a:solidFill>
                  <a:srgbClr val="C00000"/>
                </a:solidFill>
              </a:rPr>
              <a:t>Según su finalidad y función</a:t>
            </a:r>
            <a:endParaRPr lang="es-MX" sz="2400" dirty="0">
              <a:solidFill>
                <a:srgbClr val="C00000"/>
              </a:solidFill>
            </a:endParaRPr>
          </a:p>
        </p:txBody>
      </p:sp>
      <p:sp>
        <p:nvSpPr>
          <p:cNvPr id="3" name="2 Marcador de contenido"/>
          <p:cNvSpPr>
            <a:spLocks noGrp="1"/>
          </p:cNvSpPr>
          <p:nvPr>
            <p:ph idx="1"/>
          </p:nvPr>
        </p:nvSpPr>
        <p:spPr>
          <a:xfrm>
            <a:off x="467544" y="1628800"/>
            <a:ext cx="7704856" cy="2304256"/>
          </a:xfrm>
        </p:spPr>
        <p:txBody>
          <a:bodyPr>
            <a:normAutofit/>
          </a:bodyPr>
          <a:lstStyle/>
          <a:p>
            <a:pPr marL="0" indent="0">
              <a:buNone/>
            </a:pPr>
            <a:r>
              <a:rPr lang="es-MX" sz="2000" b="1" dirty="0">
                <a:solidFill>
                  <a:srgbClr val="FFFF00"/>
                </a:solidFill>
              </a:rPr>
              <a:t>b) Función </a:t>
            </a:r>
            <a:r>
              <a:rPr lang="es-MX" sz="2000" b="1" dirty="0" err="1">
                <a:solidFill>
                  <a:srgbClr val="FFFF00"/>
                </a:solidFill>
              </a:rPr>
              <a:t>sumativa</a:t>
            </a:r>
            <a:r>
              <a:rPr lang="es-MX" sz="2000" b="1" dirty="0">
                <a:solidFill>
                  <a:srgbClr val="FFFF00"/>
                </a:solidFill>
              </a:rPr>
              <a:t>: </a:t>
            </a:r>
            <a:r>
              <a:rPr lang="es-MX" sz="2000" dirty="0"/>
              <a:t>suele aplicarse más en la evaluación de productos, es decir, de procesos terminados, con realizaciones precisas y valorables. Con la evaluación no se pretende modificar, ajustar o mejorar el objeto de la evaluación, sino simplemente determinar su valía, en función del empleo que se desea hacer del mismo posteriormente.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473" y="43529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243249"/>
            <a:ext cx="1728192" cy="195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65" y="44371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9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404664"/>
            <a:ext cx="7125113" cy="924475"/>
          </a:xfrm>
        </p:spPr>
        <p:txBody>
          <a:bodyPr/>
          <a:lstStyle/>
          <a:p>
            <a:r>
              <a:rPr lang="es-MX" b="1" dirty="0">
                <a:solidFill>
                  <a:srgbClr val="C00000"/>
                </a:solidFill>
              </a:rPr>
              <a:t>Según su extensión</a:t>
            </a:r>
          </a:p>
        </p:txBody>
      </p:sp>
      <p:sp>
        <p:nvSpPr>
          <p:cNvPr id="3" name="2 Marcador de contenido"/>
          <p:cNvSpPr>
            <a:spLocks noGrp="1"/>
          </p:cNvSpPr>
          <p:nvPr>
            <p:ph idx="1"/>
          </p:nvPr>
        </p:nvSpPr>
        <p:spPr>
          <a:xfrm>
            <a:off x="395536" y="3573016"/>
            <a:ext cx="7776864" cy="2773767"/>
          </a:xfrm>
        </p:spPr>
        <p:txBody>
          <a:bodyPr>
            <a:noAutofit/>
          </a:bodyPr>
          <a:lstStyle/>
          <a:p>
            <a:pPr marL="0" indent="0">
              <a:buNone/>
            </a:pPr>
            <a:r>
              <a:rPr lang="es-MX" b="1" dirty="0">
                <a:solidFill>
                  <a:srgbClr val="FFFF00"/>
                </a:solidFill>
              </a:rPr>
              <a:t>a) Evaluación global: </a:t>
            </a:r>
            <a:r>
              <a:rPr lang="es-MX" dirty="0">
                <a:solidFill>
                  <a:srgbClr val="002060"/>
                </a:solidFill>
              </a:rPr>
              <a:t>se pretende abarcar todos los componentes o dimensiones del alumno, del centro educativo, del programa, etc. Se considera el objeto de la evaluación de un modo holístico, como una totalidad interactuante, en la que cualquier modificación en uno de sus componentes o dimensiones tiene consecuencias en el resto. Con este tipo de evaluación, la comprensión de la realidad evaluada aumenta, pero no siempre es necesario o posible. El modelo más conocido es el CIPP de </a:t>
            </a:r>
            <a:r>
              <a:rPr lang="es-MX" dirty="0" err="1">
                <a:solidFill>
                  <a:srgbClr val="002060"/>
                </a:solidFill>
              </a:rPr>
              <a:t>Stufflebeam</a:t>
            </a:r>
            <a:r>
              <a:rPr lang="es-MX" dirty="0">
                <a:solidFill>
                  <a:srgbClr val="002060"/>
                </a:solidFill>
              </a:rPr>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609760"/>
            <a:ext cx="18002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16" y="1628780"/>
            <a:ext cx="1992469"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89548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25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476672"/>
            <a:ext cx="7125113" cy="924475"/>
          </a:xfrm>
        </p:spPr>
        <p:txBody>
          <a:bodyPr/>
          <a:lstStyle/>
          <a:p>
            <a:r>
              <a:rPr lang="es-MX" b="1" dirty="0">
                <a:solidFill>
                  <a:srgbClr val="C00000"/>
                </a:solidFill>
              </a:rPr>
              <a:t>Según su extensión</a:t>
            </a:r>
          </a:p>
        </p:txBody>
      </p:sp>
      <p:sp>
        <p:nvSpPr>
          <p:cNvPr id="3" name="2 Marcador de contenido"/>
          <p:cNvSpPr>
            <a:spLocks noGrp="1"/>
          </p:cNvSpPr>
          <p:nvPr>
            <p:ph idx="1"/>
          </p:nvPr>
        </p:nvSpPr>
        <p:spPr>
          <a:xfrm>
            <a:off x="467545" y="1484784"/>
            <a:ext cx="3744415" cy="4645975"/>
          </a:xfrm>
        </p:spPr>
        <p:txBody>
          <a:bodyPr>
            <a:normAutofit/>
          </a:bodyPr>
          <a:lstStyle/>
          <a:p>
            <a:pPr marL="0" indent="0">
              <a:buNone/>
            </a:pPr>
            <a:r>
              <a:rPr lang="es-MX" sz="2000" b="1" dirty="0">
                <a:solidFill>
                  <a:srgbClr val="FFFF00"/>
                </a:solidFill>
              </a:rPr>
              <a:t>b) Evaluación parcial: </a:t>
            </a:r>
            <a:r>
              <a:rPr lang="es-MX" sz="2000" dirty="0">
                <a:solidFill>
                  <a:srgbClr val="002060"/>
                </a:solidFill>
              </a:rPr>
              <a:t>pretende el estudio o valoración de determinados componentes o dimensiones de un centro, de un programa educativo, de rendimiento de un alumno, etc.</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2" y="0"/>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2" y="5019675"/>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982" y="2348880"/>
            <a:ext cx="2755378" cy="20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1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595006" cy="924475"/>
          </a:xfrm>
        </p:spPr>
        <p:txBody>
          <a:bodyPr/>
          <a:lstStyle/>
          <a:p>
            <a:r>
              <a:rPr lang="es-MX" b="1" dirty="0">
                <a:solidFill>
                  <a:srgbClr val="C00000"/>
                </a:solidFill>
              </a:rPr>
              <a:t>Según los agentes evaluadores</a:t>
            </a:r>
            <a:endParaRPr lang="es-MX" dirty="0">
              <a:solidFill>
                <a:srgbClr val="C00000"/>
              </a:solidFill>
            </a:endParaRPr>
          </a:p>
        </p:txBody>
      </p:sp>
      <p:sp>
        <p:nvSpPr>
          <p:cNvPr id="3" name="2 Marcador de contenido"/>
          <p:cNvSpPr>
            <a:spLocks noGrp="1"/>
          </p:cNvSpPr>
          <p:nvPr>
            <p:ph idx="1"/>
          </p:nvPr>
        </p:nvSpPr>
        <p:spPr>
          <a:xfrm>
            <a:off x="395536" y="1412776"/>
            <a:ext cx="7776864" cy="2808312"/>
          </a:xfrm>
        </p:spPr>
        <p:txBody>
          <a:bodyPr>
            <a:normAutofit/>
          </a:bodyPr>
          <a:lstStyle/>
          <a:p>
            <a:pPr marL="0" indent="0">
              <a:buNone/>
            </a:pPr>
            <a:r>
              <a:rPr lang="es-MX" b="1" dirty="0">
                <a:solidFill>
                  <a:srgbClr val="FFFF00"/>
                </a:solidFill>
              </a:rPr>
              <a:t>a) Evaluación interna: </a:t>
            </a:r>
            <a:r>
              <a:rPr lang="es-MX" dirty="0"/>
              <a:t>es aquella que es llevada a cabo y promovida por los propios integrantes de un centro, un programa educativo, etc. A su vez, la evaluación interna ofrece diversas alternativas de realización: autoevaluación, heteroevaluación y coevaluación.</a:t>
            </a:r>
          </a:p>
          <a:p>
            <a:pPr marL="0" indent="0">
              <a:buNone/>
            </a:pPr>
            <a:r>
              <a:rPr lang="es-MX" b="1" dirty="0">
                <a:solidFill>
                  <a:srgbClr val="7030A0"/>
                </a:solidFill>
              </a:rPr>
              <a:t>* Autoevaluación: </a:t>
            </a:r>
            <a:r>
              <a:rPr lang="es-MX" dirty="0"/>
              <a:t>los evaluadores evalúan su propio trabajo (un alumno su rendimiento, un centro o programa su propio funcionamiento, etc.). Los roles de evaluador y evaluado coinciden en las mismas personas.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349" y="4632920"/>
            <a:ext cx="17430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1942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528" y="4751623"/>
            <a:ext cx="2199616" cy="154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655611"/>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Invierno</Template>
  <TotalTime>235</TotalTime>
  <Words>1018</Words>
  <Application>Microsoft Office PowerPoint</Application>
  <PresentationFormat>Presentación en pantalla (4:3)</PresentationFormat>
  <Paragraphs>39</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Arial,Italic</vt:lpstr>
      <vt:lpstr>Arial</vt:lpstr>
      <vt:lpstr>Courier New</vt:lpstr>
      <vt:lpstr>Verdana</vt:lpstr>
      <vt:lpstr>Wingdings 2</vt:lpstr>
      <vt:lpstr>Winter</vt:lpstr>
      <vt:lpstr>Facultad  de Educación</vt:lpstr>
      <vt:lpstr>Calificación y Evaluación</vt:lpstr>
      <vt:lpstr>Presentación de PowerPoint</vt:lpstr>
      <vt:lpstr>La evaluación, por tanto, se caracteriza como: </vt:lpstr>
      <vt:lpstr>TIPOS DE EVALUACIÓN Según su finalidad y función</vt:lpstr>
      <vt:lpstr>TIPOS DE EVALUACIÓN Según su finalidad y función</vt:lpstr>
      <vt:lpstr>Según su extensión</vt:lpstr>
      <vt:lpstr>Según su extensión</vt:lpstr>
      <vt:lpstr>Según los agentes evaluadores</vt:lpstr>
      <vt:lpstr>Según los agentes evaluadores</vt:lpstr>
      <vt:lpstr>Según los agentes evaluadores</vt:lpstr>
      <vt:lpstr>Según el momento de aplicación</vt:lpstr>
      <vt:lpstr>Según el momento de aplicación</vt:lpstr>
      <vt:lpstr>Según el momento de aplicación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 de  Educación</dc:title>
  <dc:creator>Rodrigo Arturo Dominguez Castillo</dc:creator>
  <cp:lastModifiedBy>charito m</cp:lastModifiedBy>
  <cp:revision>20</cp:revision>
  <dcterms:created xsi:type="dcterms:W3CDTF">2016-04-24T18:08:59Z</dcterms:created>
  <dcterms:modified xsi:type="dcterms:W3CDTF">2020-12-12T05:14:42Z</dcterms:modified>
</cp:coreProperties>
</file>