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2" r:id="rId6"/>
    <p:sldId id="261" r:id="rId7"/>
    <p:sldId id="263" r:id="rId8"/>
    <p:sldId id="265" r:id="rId9"/>
    <p:sldId id="268" r:id="rId10"/>
    <p:sldId id="267" r:id="rId11"/>
    <p:sldId id="269" r:id="rId12"/>
    <p:sldId id="270" r:id="rId13"/>
    <p:sldId id="271" r:id="rId14"/>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122"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s-ES"/>
              <a:t>Haga clic para modificar el estilo de título del patrón</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a:p>
        </p:txBody>
      </p:sp>
      <p:sp>
        <p:nvSpPr>
          <p:cNvPr id="4" name="Date Placeholder 3"/>
          <p:cNvSpPr>
            <a:spLocks noGrp="1"/>
          </p:cNvSpPr>
          <p:nvPr>
            <p:ph type="dt" sz="half" idx="10"/>
          </p:nvPr>
        </p:nvSpPr>
        <p:spPr/>
        <p:txBody>
          <a:bodyPr/>
          <a:lstStyle/>
          <a:p>
            <a:fld id="{8A20260F-C6D3-44C2-ABAF-76764CF7476C}" type="datetimeFigureOut">
              <a:rPr lang="es-MX" smtClean="0"/>
              <a:t>26/09/2020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9402F52-E6C6-4E12-B555-4277FDE05B0D}" type="slidenum">
              <a:rPr lang="es-MX" smtClean="0"/>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8A20260F-C6D3-44C2-ABAF-76764CF7476C}" type="datetimeFigureOut">
              <a:rPr lang="es-MX" smtClean="0"/>
              <a:t>26/09/2020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9402F52-E6C6-4E12-B555-4277FDE05B0D}"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s-ES"/>
              <a:t>Haga clic para modificar el estilo de título del patrón</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8A20260F-C6D3-44C2-ABAF-76764CF7476C}" type="datetimeFigureOut">
              <a:rPr lang="es-MX" smtClean="0"/>
              <a:t>26/09/2020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9402F52-E6C6-4E12-B555-4277FDE05B0D}"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8A20260F-C6D3-44C2-ABAF-76764CF7476C}" type="datetimeFigureOut">
              <a:rPr lang="es-MX" smtClean="0"/>
              <a:t>26/09/2020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9402F52-E6C6-4E12-B555-4277FDE05B0D}"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s-ES"/>
              <a:t>Haga clic para modificar el estilo de título del patrón</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8A20260F-C6D3-44C2-ABAF-76764CF7476C}" type="datetimeFigureOut">
              <a:rPr lang="es-MX" smtClean="0"/>
              <a:t>26/09/2020</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49402F52-E6C6-4E12-B555-4277FDE05B0D}" type="slidenum">
              <a:rPr lang="es-MX" smtClean="0"/>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s-ES"/>
              <a:t>Haga clic para modificar el estilo de título del patrón</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8A20260F-C6D3-44C2-ABAF-76764CF7476C}" type="datetimeFigureOut">
              <a:rPr lang="es-MX" smtClean="0"/>
              <a:t>26/09/2020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49402F52-E6C6-4E12-B555-4277FDE05B0D}"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Date Placeholder 6"/>
          <p:cNvSpPr>
            <a:spLocks noGrp="1"/>
          </p:cNvSpPr>
          <p:nvPr>
            <p:ph type="dt" sz="half" idx="10"/>
          </p:nvPr>
        </p:nvSpPr>
        <p:spPr/>
        <p:txBody>
          <a:bodyPr/>
          <a:lstStyle/>
          <a:p>
            <a:fld id="{8A20260F-C6D3-44C2-ABAF-76764CF7476C}" type="datetimeFigureOut">
              <a:rPr lang="es-MX" smtClean="0"/>
              <a:t>26/09/2020</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49402F52-E6C6-4E12-B555-4277FDE05B0D}"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p>
            <a:fld id="{8A20260F-C6D3-44C2-ABAF-76764CF7476C}" type="datetimeFigureOut">
              <a:rPr lang="es-MX" smtClean="0"/>
              <a:t>26/09/2020</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49402F52-E6C6-4E12-B555-4277FDE05B0D}"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20260F-C6D3-44C2-ABAF-76764CF7476C}" type="datetimeFigureOut">
              <a:rPr lang="es-MX" smtClean="0"/>
              <a:t>26/09/2020</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49402F52-E6C6-4E12-B555-4277FDE05B0D}"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s-ES"/>
              <a:t>Haga clic para modificar el estilo de título del patrón</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8A20260F-C6D3-44C2-ABAF-76764CF7476C}" type="datetimeFigureOut">
              <a:rPr lang="es-MX" smtClean="0"/>
              <a:t>26/09/2020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49402F52-E6C6-4E12-B555-4277FDE05B0D}" type="slidenum">
              <a:rPr lang="es-MX" smtClean="0"/>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s-ES"/>
              <a:t>Haga clic para modificar el estilo de título del patrón</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8A20260F-C6D3-44C2-ABAF-76764CF7476C}" type="datetimeFigureOut">
              <a:rPr lang="es-MX" smtClean="0"/>
              <a:t>26/09/2020</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49402F52-E6C6-4E12-B555-4277FDE05B0D}" type="slidenum">
              <a:rPr lang="es-MX" smtClean="0"/>
              <a:t>‹Nº›</a:t>
            </a:fld>
            <a:endParaRPr lang="es-MX"/>
          </a:p>
        </p:txBody>
      </p:sp>
      <p:grpSp>
        <p:nvGrpSpPr>
          <p:cNvPr id="17" name="Group 16"/>
          <p:cNvGrpSpPr/>
          <p:nvPr/>
        </p:nvGrpSpPr>
        <p:grpSpPr>
          <a:xfrm>
            <a:off x="4718762" y="993075"/>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lvl1pPr marL="0" indent="0" algn="ctr">
              <a:buFontTx/>
              <a:buNone/>
              <a:defRPr/>
            </a:lvl1pPr>
          </a:lstStyle>
          <a:p>
            <a:r>
              <a:rPr lang="es-ES"/>
              <a:t>Haga clic en el icono para agregar una imagen</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9" y="-16"/>
            <a:ext cx="9252346"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8A20260F-C6D3-44C2-ABAF-76764CF7476C}" type="datetimeFigureOut">
              <a:rPr lang="es-MX" smtClean="0"/>
              <a:t>26/09/2020</a:t>
            </a:fld>
            <a:endParaRPr lang="es-MX"/>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es-MX"/>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49402F52-E6C6-4E12-B555-4277FDE05B0D}"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457200" rtl="0" eaLnBrk="1" latinLnBrk="0" hangingPunct="1">
        <a:spcBef>
          <a:spcPct val="0"/>
        </a:spcBef>
        <a:buNone/>
        <a:defRPr sz="3200" kern="1200">
          <a:solidFill>
            <a:schemeClr val="tx1">
              <a:lumMod val="75000"/>
              <a:lumOff val="25000"/>
            </a:schemeClr>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707904" y="980728"/>
            <a:ext cx="4536504" cy="821953"/>
          </a:xfrm>
        </p:spPr>
        <p:txBody>
          <a:bodyPr>
            <a:normAutofit fontScale="90000"/>
          </a:bodyPr>
          <a:lstStyle/>
          <a:p>
            <a:pPr algn="ctr"/>
            <a:r>
              <a:rPr lang="es-MX" sz="3600" b="1" dirty="0">
                <a:solidFill>
                  <a:srgbClr val="002060"/>
                </a:solidFill>
              </a:rPr>
              <a:t>Facultad </a:t>
            </a:r>
            <a:br>
              <a:rPr lang="es-MX" sz="3600" b="1" dirty="0">
                <a:solidFill>
                  <a:srgbClr val="002060"/>
                </a:solidFill>
              </a:rPr>
            </a:br>
            <a:r>
              <a:rPr lang="es-MX" sz="3600" b="1" dirty="0">
                <a:solidFill>
                  <a:srgbClr val="002060"/>
                </a:solidFill>
              </a:rPr>
              <a:t>de Educación</a:t>
            </a:r>
          </a:p>
        </p:txBody>
      </p:sp>
      <p:sp>
        <p:nvSpPr>
          <p:cNvPr id="3" name="2 Subtítulo"/>
          <p:cNvSpPr>
            <a:spLocks noGrp="1"/>
          </p:cNvSpPr>
          <p:nvPr>
            <p:ph type="subTitle" idx="1"/>
          </p:nvPr>
        </p:nvSpPr>
        <p:spPr>
          <a:xfrm>
            <a:off x="1115616" y="3068960"/>
            <a:ext cx="7117180" cy="861420"/>
          </a:xfrm>
        </p:spPr>
        <p:txBody>
          <a:bodyPr>
            <a:normAutofit/>
          </a:bodyPr>
          <a:lstStyle/>
          <a:p>
            <a:r>
              <a:rPr lang="es-MX" sz="3200" b="1" dirty="0"/>
              <a:t>      </a:t>
            </a:r>
            <a:r>
              <a:rPr lang="es-MX" sz="3200" b="1" dirty="0">
                <a:solidFill>
                  <a:srgbClr val="C00000"/>
                </a:solidFill>
              </a:rPr>
              <a:t>Tipos de aprendizaje</a:t>
            </a:r>
          </a:p>
          <a:p>
            <a:endParaRPr lang="es-MX" sz="3200" b="1" dirty="0"/>
          </a:p>
          <a:p>
            <a:endParaRPr lang="es-MX" sz="3200" b="1" dirty="0"/>
          </a:p>
          <a:p>
            <a:endParaRPr lang="es-MX" sz="3200" b="1" dirty="0"/>
          </a:p>
        </p:txBody>
      </p:sp>
      <p:pic>
        <p:nvPicPr>
          <p:cNvPr id="1029" name="Picture 5" descr="https://upload.wikimedia.org/wikipedia/commons/thumb/8/8e/UADY_logo.svg/640px-UADY_logo.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5471" y="548680"/>
            <a:ext cx="2668417" cy="1459290"/>
          </a:xfrm>
          <a:prstGeom prst="rect">
            <a:avLst/>
          </a:prstGeom>
          <a:noFill/>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3347864" y="5919663"/>
            <a:ext cx="3024336" cy="1046440"/>
          </a:xfrm>
          <a:prstGeom prst="rect">
            <a:avLst/>
          </a:prstGeom>
          <a:noFill/>
        </p:spPr>
        <p:txBody>
          <a:bodyPr wrap="square" rtlCol="0">
            <a:spAutoFit/>
          </a:bodyPr>
          <a:lstStyle/>
          <a:p>
            <a:pPr algn="ctr"/>
            <a:r>
              <a:rPr lang="es-MX" sz="2400" b="1" dirty="0"/>
              <a:t>Abril de 2016</a:t>
            </a:r>
          </a:p>
          <a:p>
            <a:pPr algn="ctr"/>
            <a:r>
              <a:rPr lang="es-MX" sz="1400" b="1" dirty="0"/>
              <a:t>Gabriel Hernández Ravell</a:t>
            </a:r>
          </a:p>
          <a:p>
            <a:endParaRPr lang="es-MX" sz="2400" b="1"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294" y="5249725"/>
            <a:ext cx="1704354" cy="15529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7939" y="4581128"/>
            <a:ext cx="1652573" cy="2304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12" y="2348880"/>
            <a:ext cx="1380668" cy="944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27939" y="2195399"/>
            <a:ext cx="1652573" cy="1178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88432" y="4149080"/>
            <a:ext cx="1475656" cy="133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00393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476672"/>
            <a:ext cx="8352928" cy="5760640"/>
          </a:xfrm>
        </p:spPr>
        <p:txBody>
          <a:bodyPr>
            <a:normAutofit lnSpcReduction="10000"/>
          </a:bodyPr>
          <a:lstStyle/>
          <a:p>
            <a:pPr marL="0" indent="0">
              <a:buNone/>
            </a:pPr>
            <a:r>
              <a:rPr lang="es-MX" sz="3000" b="1" dirty="0">
                <a:solidFill>
                  <a:srgbClr val="C00000"/>
                </a:solidFill>
              </a:rPr>
              <a:t>4) Kinestésico:</a:t>
            </a:r>
          </a:p>
          <a:p>
            <a:pPr marL="0" indent="0">
              <a:buNone/>
            </a:pPr>
            <a:endParaRPr lang="es-MX" sz="1200" dirty="0">
              <a:solidFill>
                <a:srgbClr val="C00000"/>
              </a:solidFill>
            </a:endParaRPr>
          </a:p>
          <a:p>
            <a:pPr marL="0" indent="0">
              <a:buNone/>
            </a:pPr>
            <a:r>
              <a:rPr lang="es-MX" sz="2400" dirty="0">
                <a:solidFill>
                  <a:srgbClr val="002060"/>
                </a:solidFill>
              </a:rPr>
              <a:t>Cuando se procesa la información asociándola a las sensaciones y movimientos, al cuerpo, se está utilizando el sistema de representación kinestésico. Se utiliza este sistema de forma natural cuando se aprende un deporte, pero también para muchas otras actividades.</a:t>
            </a:r>
          </a:p>
          <a:p>
            <a:pPr marL="0" indent="0">
              <a:buNone/>
            </a:pPr>
            <a:endParaRPr lang="es-MX" sz="2400" dirty="0">
              <a:solidFill>
                <a:srgbClr val="002060"/>
              </a:solidFill>
            </a:endParaRPr>
          </a:p>
          <a:p>
            <a:pPr marL="0" indent="0">
              <a:buNone/>
            </a:pPr>
            <a:r>
              <a:rPr lang="es-MX" sz="2400" dirty="0">
                <a:solidFill>
                  <a:srgbClr val="002060"/>
                </a:solidFill>
              </a:rPr>
              <a:t>Por ejemplo, escribir a máquina, la gente que escribe bien a máquina no necesita mirar donde está cada letra, de hecho si se les pregunta dónde está una letra cualquiera puede resultarles difícil contestar, sin embargo sus dedos saben lo que tienen que hacer.</a:t>
            </a:r>
          </a:p>
        </p:txBody>
      </p:sp>
    </p:spTree>
    <p:extLst>
      <p:ext uri="{BB962C8B-B14F-4D97-AF65-F5344CB8AC3E}">
        <p14:creationId xmlns:p14="http://schemas.microsoft.com/office/powerpoint/2010/main" val="3757540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260648"/>
            <a:ext cx="7992888" cy="6192688"/>
          </a:xfrm>
        </p:spPr>
        <p:txBody>
          <a:bodyPr>
            <a:normAutofit/>
          </a:bodyPr>
          <a:lstStyle/>
          <a:p>
            <a:pPr marL="0" indent="0">
              <a:buNone/>
            </a:pPr>
            <a:r>
              <a:rPr lang="es-MX" sz="2400" b="1" dirty="0">
                <a:solidFill>
                  <a:srgbClr val="C00000"/>
                </a:solidFill>
              </a:rPr>
              <a:t>Cómo sacar el máximo provecho a tu estilo de aprendizaje:</a:t>
            </a:r>
            <a:r>
              <a:rPr lang="es-MX" b="1" dirty="0">
                <a:solidFill>
                  <a:srgbClr val="C00000"/>
                </a:solidFill>
              </a:rPr>
              <a:t> </a:t>
            </a:r>
            <a:endParaRPr lang="es-MX" sz="1200" b="1" dirty="0"/>
          </a:p>
          <a:p>
            <a:pPr marL="0" indent="0">
              <a:buNone/>
            </a:pPr>
            <a:r>
              <a:rPr lang="es-MX" sz="2200" b="1" dirty="0">
                <a:solidFill>
                  <a:srgbClr val="002060"/>
                </a:solidFill>
              </a:rPr>
              <a:t>Siempre que sea posible debes </a:t>
            </a:r>
            <a:r>
              <a:rPr lang="es-MX" sz="2200" b="1" u="sng" dirty="0">
                <a:solidFill>
                  <a:srgbClr val="FF0000"/>
                </a:solidFill>
              </a:rPr>
              <a:t>involucrarte en la aplicación práctica de un concepto.</a:t>
            </a:r>
          </a:p>
          <a:p>
            <a:pPr marL="0" indent="0">
              <a:buNone/>
            </a:pPr>
            <a:endParaRPr lang="es-MX" sz="1200" b="1" u="sng" dirty="0">
              <a:solidFill>
                <a:srgbClr val="002060"/>
              </a:solidFill>
            </a:endParaRPr>
          </a:p>
          <a:p>
            <a:pPr marL="0" indent="0">
              <a:buNone/>
            </a:pPr>
            <a:r>
              <a:rPr lang="es-MX" sz="2400" dirty="0">
                <a:solidFill>
                  <a:srgbClr val="002060"/>
                </a:solidFill>
              </a:rPr>
              <a:t>Aprender utilizando el sistema kinestésico es lento, mucho más lento que con cualquiera de los otros dos sistemas, el visual y el auditivo. </a:t>
            </a:r>
          </a:p>
          <a:p>
            <a:pPr marL="0" indent="0">
              <a:buNone/>
            </a:pPr>
            <a:r>
              <a:rPr lang="es-MX" sz="2400" dirty="0">
                <a:solidFill>
                  <a:srgbClr val="002060"/>
                </a:solidFill>
              </a:rPr>
              <a:t>El aprendizaje kinestésico también es profundo, se puede aprender una lista de palabras y olvidarlas al día siguiente, pero cuando se aprende a montar en bicicleta, no se olvida nunca. Una vez que se aprende algo con el cuerpo, es decir, con la memoria muscular, es muy difícil que se olvide.</a:t>
            </a:r>
          </a:p>
        </p:txBody>
      </p:sp>
    </p:spTree>
    <p:extLst>
      <p:ext uri="{BB962C8B-B14F-4D97-AF65-F5344CB8AC3E}">
        <p14:creationId xmlns:p14="http://schemas.microsoft.com/office/powerpoint/2010/main" val="5607994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136904" cy="5904656"/>
          </a:xfrm>
        </p:spPr>
        <p:txBody>
          <a:bodyPr>
            <a:normAutofit fontScale="92500" lnSpcReduction="20000"/>
          </a:bodyPr>
          <a:lstStyle/>
          <a:p>
            <a:pPr marL="0" indent="0">
              <a:buNone/>
            </a:pPr>
            <a:r>
              <a:rPr lang="es-MX" sz="3500" b="1" dirty="0">
                <a:solidFill>
                  <a:srgbClr val="C00000"/>
                </a:solidFill>
              </a:rPr>
              <a:t>5) Multimodal:</a:t>
            </a:r>
          </a:p>
          <a:p>
            <a:pPr marL="0" indent="0">
              <a:buNone/>
            </a:pPr>
            <a:endParaRPr lang="es-MX" sz="1300" dirty="0">
              <a:solidFill>
                <a:srgbClr val="C00000"/>
              </a:solidFill>
            </a:endParaRPr>
          </a:p>
          <a:p>
            <a:pPr marL="0" indent="0">
              <a:buNone/>
            </a:pPr>
            <a:r>
              <a:rPr lang="es-MX" sz="2400" dirty="0">
                <a:solidFill>
                  <a:srgbClr val="002060"/>
                </a:solidFill>
              </a:rPr>
              <a:t>Como ya mencionamos anteriormente, la mayoría de la gente, aproximadamente un 60%, es una combinación de estas preferencias. Algunas personas pueden tener un par de preferencias principales pero no es común que un estudiante tenga dos, tres o cuatro preferencias al mismo nivel.</a:t>
            </a:r>
          </a:p>
          <a:p>
            <a:pPr marL="0" indent="0">
              <a:buNone/>
            </a:pPr>
            <a:endParaRPr lang="es-MX" sz="900" dirty="0">
              <a:solidFill>
                <a:srgbClr val="002060"/>
              </a:solidFill>
            </a:endParaRPr>
          </a:p>
          <a:p>
            <a:pPr marL="0" indent="0">
              <a:buNone/>
            </a:pPr>
            <a:r>
              <a:rPr lang="es-MX" sz="2400" dirty="0">
                <a:solidFill>
                  <a:srgbClr val="002060"/>
                </a:solidFill>
              </a:rPr>
              <a:t>La mayor ventaja de conocer tu/s preferencia/s es que puedes jugar con tus fortalezas y aprovechar mejor tu tiempo. </a:t>
            </a:r>
          </a:p>
          <a:p>
            <a:pPr marL="0" indent="0">
              <a:buNone/>
            </a:pPr>
            <a:endParaRPr lang="es-MX" sz="900" dirty="0">
              <a:solidFill>
                <a:srgbClr val="002060"/>
              </a:solidFill>
            </a:endParaRPr>
          </a:p>
          <a:p>
            <a:pPr marL="0" indent="0">
              <a:buNone/>
            </a:pPr>
            <a:r>
              <a:rPr lang="es-MX" sz="2400" dirty="0">
                <a:solidFill>
                  <a:srgbClr val="002060"/>
                </a:solidFill>
              </a:rPr>
              <a:t>Asimismo, cuando los estudiantes tienen una idea clara sobre cómo quieren recibir la información, el profesor puede reaccionar en consecuencia. Y cuando nuestras preferencias de aprendizaje son tenidas en cuenta para diseñar el entorno de aprendizaje nosotros, como estudiantes, nos involucramos más. Y esto solo puede ser una buena cosa.</a:t>
            </a:r>
          </a:p>
        </p:txBody>
      </p:sp>
    </p:spTree>
    <p:extLst>
      <p:ext uri="{BB962C8B-B14F-4D97-AF65-F5344CB8AC3E}">
        <p14:creationId xmlns:p14="http://schemas.microsoft.com/office/powerpoint/2010/main" val="6417641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7247" y="4448741"/>
            <a:ext cx="7125113" cy="924475"/>
          </a:xfrm>
        </p:spPr>
        <p:txBody>
          <a:bodyPr/>
          <a:lstStyle/>
          <a:p>
            <a:r>
              <a:rPr lang="es-MX" dirty="0"/>
              <a:t>    </a:t>
            </a:r>
            <a:r>
              <a:rPr lang="es-MX" sz="4000" b="1" dirty="0">
                <a:solidFill>
                  <a:srgbClr val="002060"/>
                </a:solidFill>
                <a:latin typeface="Baskerville Old Face" panose="02020602080505020303" pitchFamily="18" charset="0"/>
              </a:rPr>
              <a:t>¡¡¡¡  MUCHAS GRACIAS  !!!!</a:t>
            </a:r>
          </a:p>
        </p:txBody>
      </p:sp>
      <p:pic>
        <p:nvPicPr>
          <p:cNvPr id="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9872" y="1409777"/>
            <a:ext cx="2016224" cy="2811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714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1484784"/>
            <a:ext cx="8064896" cy="5256584"/>
          </a:xfrm>
        </p:spPr>
        <p:txBody>
          <a:bodyPr>
            <a:normAutofit fontScale="92500" lnSpcReduction="20000"/>
          </a:bodyPr>
          <a:lstStyle/>
          <a:p>
            <a:pPr marL="0" indent="0">
              <a:buNone/>
            </a:pPr>
            <a:r>
              <a:rPr lang="es-MX" sz="2800" b="1" dirty="0">
                <a:solidFill>
                  <a:srgbClr val="002060"/>
                </a:solidFill>
              </a:rPr>
              <a:t>      Una de las principales teorías acerca de los estilos de aprendizaje es la teoría VARK (por sus siglas en inglés que se refieren a las palabras </a:t>
            </a:r>
            <a:r>
              <a:rPr lang="es-MX" sz="2800" b="1" i="1" dirty="0">
                <a:solidFill>
                  <a:srgbClr val="002060"/>
                </a:solidFill>
              </a:rPr>
              <a:t>visual, </a:t>
            </a:r>
            <a:r>
              <a:rPr lang="es-MX" sz="2800" b="1" i="1" dirty="0" err="1">
                <a:solidFill>
                  <a:srgbClr val="002060"/>
                </a:solidFill>
              </a:rPr>
              <a:t>auditive</a:t>
            </a:r>
            <a:r>
              <a:rPr lang="es-MX" sz="2800" b="1" i="1" dirty="0">
                <a:solidFill>
                  <a:srgbClr val="002060"/>
                </a:solidFill>
              </a:rPr>
              <a:t>, </a:t>
            </a:r>
            <a:r>
              <a:rPr lang="es-MX" sz="2800" b="1" i="1" dirty="0" err="1">
                <a:solidFill>
                  <a:srgbClr val="002060"/>
                </a:solidFill>
              </a:rPr>
              <a:t>reading</a:t>
            </a:r>
            <a:r>
              <a:rPr lang="es-MX" sz="2800" b="1" i="1" dirty="0">
                <a:solidFill>
                  <a:srgbClr val="002060"/>
                </a:solidFill>
              </a:rPr>
              <a:t> y </a:t>
            </a:r>
            <a:r>
              <a:rPr lang="es-MX" sz="2800" b="1" i="1" dirty="0" err="1">
                <a:solidFill>
                  <a:srgbClr val="002060"/>
                </a:solidFill>
              </a:rPr>
              <a:t>kinesthetic</a:t>
            </a:r>
            <a:r>
              <a:rPr lang="es-MX" sz="2800" b="1" dirty="0">
                <a:solidFill>
                  <a:srgbClr val="002060"/>
                </a:solidFill>
              </a:rPr>
              <a:t>). La teoría VARK divide a los estudiantes en cuatro categorías. Aquellos que aprenden de una manera:</a:t>
            </a:r>
          </a:p>
          <a:p>
            <a:pPr marL="0" indent="0">
              <a:buNone/>
            </a:pPr>
            <a:endParaRPr lang="es-MX" dirty="0"/>
          </a:p>
          <a:p>
            <a:pPr marL="0" indent="0">
              <a:buNone/>
            </a:pPr>
            <a:r>
              <a:rPr lang="es-MX" sz="2600" b="1" dirty="0">
                <a:solidFill>
                  <a:srgbClr val="7030A0"/>
                </a:solidFill>
              </a:rPr>
              <a:t>             1) Visual</a:t>
            </a:r>
          </a:p>
          <a:p>
            <a:pPr marL="0" indent="0">
              <a:buNone/>
            </a:pPr>
            <a:r>
              <a:rPr lang="es-MX" sz="2600" b="1" dirty="0">
                <a:solidFill>
                  <a:srgbClr val="7030A0"/>
                </a:solidFill>
              </a:rPr>
              <a:t>                                                 2) Auditiva</a:t>
            </a:r>
          </a:p>
          <a:p>
            <a:pPr marL="0" indent="0">
              <a:buNone/>
            </a:pPr>
            <a:r>
              <a:rPr lang="es-MX" sz="2600" b="1" dirty="0">
                <a:solidFill>
                  <a:srgbClr val="7030A0"/>
                </a:solidFill>
              </a:rPr>
              <a:t>    3) Leyendo/Escribiendo</a:t>
            </a:r>
          </a:p>
          <a:p>
            <a:pPr marL="0" indent="0">
              <a:buNone/>
            </a:pPr>
            <a:r>
              <a:rPr lang="es-MX" sz="2600" b="1" dirty="0">
                <a:solidFill>
                  <a:srgbClr val="7030A0"/>
                </a:solidFill>
              </a:rPr>
              <a:t>                                                4) Kinestésica</a:t>
            </a:r>
            <a:endParaRPr lang="es-MX" dirty="0">
              <a:solidFill>
                <a:srgbClr val="7030A0"/>
              </a:solidFill>
            </a:endParaRPr>
          </a:p>
          <a:p>
            <a:endParaRPr lang="es-MX" dirty="0"/>
          </a:p>
        </p:txBody>
      </p:sp>
      <p:sp>
        <p:nvSpPr>
          <p:cNvPr id="4" name="2 Subtítulo"/>
          <p:cNvSpPr txBox="1">
            <a:spLocks/>
          </p:cNvSpPr>
          <p:nvPr/>
        </p:nvSpPr>
        <p:spPr>
          <a:xfrm>
            <a:off x="899592" y="551356"/>
            <a:ext cx="7117180" cy="861420"/>
          </a:xfrm>
          <a:prstGeom prst="rect">
            <a:avLst/>
          </a:prstGeom>
        </p:spPr>
        <p:txBody>
          <a:bodyPr vert="horz" lIns="91440" tIns="45720" rIns="91440" bIns="45720" rtlCol="0" anchor="ctr">
            <a:normAutofit/>
          </a:bodyPr>
          <a:lst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9pPr>
          </a:lstStyle>
          <a:p>
            <a:pPr marL="0" indent="0">
              <a:buNone/>
            </a:pPr>
            <a:r>
              <a:rPr lang="es-MX" sz="3200" b="1" dirty="0">
                <a:solidFill>
                  <a:srgbClr val="C00000"/>
                </a:solidFill>
              </a:rPr>
              <a:t>       Tipos de aprendizaje</a:t>
            </a:r>
          </a:p>
        </p:txBody>
      </p:sp>
    </p:spTree>
    <p:extLst>
      <p:ext uri="{BB962C8B-B14F-4D97-AF65-F5344CB8AC3E}">
        <p14:creationId xmlns:p14="http://schemas.microsoft.com/office/powerpoint/2010/main" val="1761523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83568" y="1700808"/>
            <a:ext cx="7920880" cy="4320480"/>
          </a:xfrm>
        </p:spPr>
        <p:txBody>
          <a:bodyPr>
            <a:noAutofit/>
          </a:bodyPr>
          <a:lstStyle/>
          <a:p>
            <a:pPr marL="0" indent="0">
              <a:lnSpc>
                <a:spcPct val="160000"/>
              </a:lnSpc>
              <a:buNone/>
            </a:pPr>
            <a:r>
              <a:rPr lang="es-MX" sz="2400" b="1" dirty="0">
                <a:solidFill>
                  <a:srgbClr val="002060"/>
                </a:solidFill>
              </a:rPr>
              <a:t>         Antes de que empecemos a discutir lo que conlleva cada una de estas categorías es importante clarificar que éstas solo son modos de aprendizaje preferente,  ninguna área por sí misma encapsula completamente cómo aprende una persona. Todos tenemos una mezcla de estos estilos de aprendizaje pero somos más adeptos a unos que a otros.</a:t>
            </a:r>
          </a:p>
        </p:txBody>
      </p:sp>
      <p:sp>
        <p:nvSpPr>
          <p:cNvPr id="2" name="1 CuadroTexto"/>
          <p:cNvSpPr txBox="1"/>
          <p:nvPr/>
        </p:nvSpPr>
        <p:spPr>
          <a:xfrm>
            <a:off x="755576" y="620688"/>
            <a:ext cx="6624736" cy="584775"/>
          </a:xfrm>
          <a:prstGeom prst="rect">
            <a:avLst/>
          </a:prstGeom>
          <a:noFill/>
        </p:spPr>
        <p:txBody>
          <a:bodyPr wrap="square" rtlCol="0">
            <a:spAutoFit/>
          </a:bodyPr>
          <a:lstStyle/>
          <a:p>
            <a:r>
              <a:rPr lang="es-MX" sz="3200" b="1" dirty="0">
                <a:solidFill>
                  <a:srgbClr val="C00000"/>
                </a:solidFill>
              </a:rPr>
              <a:t>Qué tipo es el mejor ????</a:t>
            </a:r>
          </a:p>
        </p:txBody>
      </p:sp>
    </p:spTree>
    <p:extLst>
      <p:ext uri="{BB962C8B-B14F-4D97-AF65-F5344CB8AC3E}">
        <p14:creationId xmlns:p14="http://schemas.microsoft.com/office/powerpoint/2010/main" val="604089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980728"/>
            <a:ext cx="8352928" cy="5616624"/>
          </a:xfrm>
        </p:spPr>
        <p:txBody>
          <a:bodyPr>
            <a:normAutofit fontScale="92500" lnSpcReduction="10000"/>
          </a:bodyPr>
          <a:lstStyle/>
          <a:p>
            <a:pPr marL="514350" indent="-514350">
              <a:buAutoNum type="arabicParenR"/>
            </a:pPr>
            <a:r>
              <a:rPr lang="es-MX" sz="2800" b="1" dirty="0">
                <a:solidFill>
                  <a:srgbClr val="C00000"/>
                </a:solidFill>
              </a:rPr>
              <a:t>Aprendizaje Visual:</a:t>
            </a:r>
          </a:p>
          <a:p>
            <a:pPr marL="0" indent="0">
              <a:buNone/>
            </a:pPr>
            <a:endParaRPr lang="es-MX" sz="1200" dirty="0">
              <a:solidFill>
                <a:srgbClr val="002060"/>
              </a:solidFill>
            </a:endParaRPr>
          </a:p>
          <a:p>
            <a:pPr marL="0" indent="0">
              <a:buNone/>
            </a:pPr>
            <a:r>
              <a:rPr lang="es-MX" sz="2400" dirty="0">
                <a:solidFill>
                  <a:srgbClr val="002060"/>
                </a:solidFill>
              </a:rPr>
              <a:t>El Aprendizaje Visual se define como un método de enseñanza/aprendizaje que utiliza un conjunto de Organizadores Gráficos (métodos visuales para ordenar información), con el objeto de ayudar a los estudiantes, mediante el trabajo con ideas y conceptos, a pensar y a aprender más efectivamente. </a:t>
            </a:r>
          </a:p>
          <a:p>
            <a:pPr marL="0" indent="0">
              <a:buNone/>
            </a:pPr>
            <a:endParaRPr lang="es-MX" sz="900" dirty="0">
              <a:solidFill>
                <a:srgbClr val="002060"/>
              </a:solidFill>
            </a:endParaRPr>
          </a:p>
          <a:p>
            <a:pPr marL="0" indent="0">
              <a:buNone/>
            </a:pPr>
            <a:r>
              <a:rPr lang="es-MX" sz="2400" dirty="0">
                <a:solidFill>
                  <a:srgbClr val="002060"/>
                </a:solidFill>
              </a:rPr>
              <a:t>Los estudiantes con un estilo de aprendizaje visual no son buenos con textos escritos pero asimilan bien imágenes, gráficos, diagramas, videos y otros materiales de aprendizaje de ese estilo. </a:t>
            </a:r>
          </a:p>
          <a:p>
            <a:pPr marL="0" indent="0">
              <a:buNone/>
            </a:pPr>
            <a:endParaRPr lang="es-MX" sz="900" dirty="0">
              <a:solidFill>
                <a:srgbClr val="002060"/>
              </a:solidFill>
            </a:endParaRPr>
          </a:p>
          <a:p>
            <a:pPr marL="0" indent="0">
              <a:buNone/>
            </a:pPr>
            <a:r>
              <a:rPr lang="es-MX" sz="2400" dirty="0">
                <a:solidFill>
                  <a:srgbClr val="002060"/>
                </a:solidFill>
              </a:rPr>
              <a:t>Suele ser beneficioso para ellos crear símbolos o usar iniciales para crear una taquigrafía visual cuando toman apuntes. </a:t>
            </a:r>
            <a:endParaRPr lang="es-MX" dirty="0"/>
          </a:p>
          <a:p>
            <a:endParaRPr lang="es-MX" dirty="0"/>
          </a:p>
          <a:p>
            <a:endParaRPr lang="es-MX" dirty="0"/>
          </a:p>
        </p:txBody>
      </p:sp>
    </p:spTree>
    <p:extLst>
      <p:ext uri="{BB962C8B-B14F-4D97-AF65-F5344CB8AC3E}">
        <p14:creationId xmlns:p14="http://schemas.microsoft.com/office/powerpoint/2010/main" val="3287658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476672"/>
            <a:ext cx="8352928" cy="6048672"/>
          </a:xfrm>
        </p:spPr>
        <p:txBody>
          <a:bodyPr>
            <a:normAutofit lnSpcReduction="10000"/>
          </a:bodyPr>
          <a:lstStyle/>
          <a:p>
            <a:pPr marL="514350" indent="-514350">
              <a:buAutoNum type="arabicParenR"/>
            </a:pPr>
            <a:r>
              <a:rPr lang="es-MX" sz="2800" b="1" dirty="0">
                <a:solidFill>
                  <a:srgbClr val="C00000"/>
                </a:solidFill>
              </a:rPr>
              <a:t>Aprendizaje Visual:</a:t>
            </a:r>
          </a:p>
          <a:p>
            <a:pPr marL="0" indent="0">
              <a:buNone/>
            </a:pPr>
            <a:endParaRPr lang="es-MX" sz="1200" dirty="0">
              <a:solidFill>
                <a:srgbClr val="002060"/>
              </a:solidFill>
            </a:endParaRPr>
          </a:p>
          <a:p>
            <a:pPr marL="0" indent="0">
              <a:buNone/>
            </a:pPr>
            <a:r>
              <a:rPr lang="es-MX" sz="2400" b="1" dirty="0">
                <a:solidFill>
                  <a:srgbClr val="C00000"/>
                </a:solidFill>
              </a:rPr>
              <a:t>Cómo sacar el máximo provecho a tu estilo de aprendizaje:</a:t>
            </a:r>
            <a:r>
              <a:rPr lang="es-MX" dirty="0">
                <a:solidFill>
                  <a:srgbClr val="002060"/>
                </a:solidFill>
              </a:rPr>
              <a:t> </a:t>
            </a:r>
          </a:p>
          <a:p>
            <a:pPr marL="0" indent="0">
              <a:buNone/>
            </a:pPr>
            <a:endParaRPr lang="es-MX" dirty="0">
              <a:solidFill>
                <a:srgbClr val="002060"/>
              </a:solidFill>
            </a:endParaRPr>
          </a:p>
          <a:p>
            <a:pPr marL="0" indent="0">
              <a:buNone/>
            </a:pPr>
            <a:r>
              <a:rPr lang="es-MX" sz="2400" dirty="0">
                <a:solidFill>
                  <a:srgbClr val="002060"/>
                </a:solidFill>
              </a:rPr>
              <a:t>Las clases o videos online son una buena manera de empezar a estudiar en casa. </a:t>
            </a:r>
          </a:p>
          <a:p>
            <a:pPr marL="0" indent="0">
              <a:buNone/>
            </a:pPr>
            <a:r>
              <a:rPr lang="es-MX" sz="2400" dirty="0">
                <a:solidFill>
                  <a:srgbClr val="002060"/>
                </a:solidFill>
              </a:rPr>
              <a:t>Podrías usar imágenes para que te ayuden a recordar ciertas ideas o conceptos. </a:t>
            </a:r>
          </a:p>
          <a:p>
            <a:pPr marL="0" indent="0">
              <a:buNone/>
            </a:pPr>
            <a:r>
              <a:rPr lang="es-MX" sz="2400" dirty="0">
                <a:solidFill>
                  <a:srgbClr val="002060"/>
                </a:solidFill>
              </a:rPr>
              <a:t>Usar mapas mentales como estos.</a:t>
            </a:r>
          </a:p>
          <a:p>
            <a:pPr marL="0" indent="0">
              <a:buNone/>
            </a:pPr>
            <a:endParaRPr lang="es-MX" sz="2400" b="1" dirty="0">
              <a:solidFill>
                <a:srgbClr val="002060"/>
              </a:solidFill>
            </a:endParaRPr>
          </a:p>
          <a:p>
            <a:pPr marL="0" indent="0">
              <a:buNone/>
            </a:pPr>
            <a:r>
              <a:rPr lang="es-MX" sz="1900" b="1" dirty="0">
                <a:solidFill>
                  <a:srgbClr val="FFFF00"/>
                </a:solidFill>
              </a:rPr>
              <a:t>* Clasificadores visuales                     * Mapas conceptuales</a:t>
            </a:r>
            <a:endParaRPr lang="es-MX" sz="1900" dirty="0">
              <a:solidFill>
                <a:srgbClr val="FFFF00"/>
              </a:solidFill>
            </a:endParaRPr>
          </a:p>
          <a:p>
            <a:pPr marL="0" indent="0">
              <a:buNone/>
            </a:pPr>
            <a:r>
              <a:rPr lang="es-MX" sz="1900" b="1" dirty="0">
                <a:solidFill>
                  <a:srgbClr val="FFFF00"/>
                </a:solidFill>
              </a:rPr>
              <a:t>* Mapas de ideas</a:t>
            </a:r>
            <a:r>
              <a:rPr lang="es-MX" sz="1900" dirty="0">
                <a:solidFill>
                  <a:srgbClr val="FFFF00"/>
                </a:solidFill>
              </a:rPr>
              <a:t>                                 * </a:t>
            </a:r>
            <a:r>
              <a:rPr lang="es-MX" sz="1900" b="1" dirty="0">
                <a:solidFill>
                  <a:srgbClr val="FFFF00"/>
                </a:solidFill>
              </a:rPr>
              <a:t>Telarañas</a:t>
            </a:r>
            <a:endParaRPr lang="es-MX" sz="1900" dirty="0">
              <a:solidFill>
                <a:srgbClr val="FFFF00"/>
              </a:solidFill>
            </a:endParaRPr>
          </a:p>
          <a:p>
            <a:pPr marL="0" indent="0">
              <a:buNone/>
            </a:pPr>
            <a:r>
              <a:rPr lang="es-MX" sz="1900" b="1" dirty="0">
                <a:solidFill>
                  <a:srgbClr val="FFFF00"/>
                </a:solidFill>
              </a:rPr>
              <a:t>* Diagramas Causa-Efecto</a:t>
            </a:r>
            <a:r>
              <a:rPr lang="es-MX" sz="1900" dirty="0">
                <a:solidFill>
                  <a:srgbClr val="FFFF00"/>
                </a:solidFill>
              </a:rPr>
              <a:t>                  *  </a:t>
            </a:r>
            <a:r>
              <a:rPr lang="es-MX" sz="1900" b="1" dirty="0">
                <a:solidFill>
                  <a:srgbClr val="FFFF00"/>
                </a:solidFill>
              </a:rPr>
              <a:t>Líneas de tiempo</a:t>
            </a:r>
            <a:endParaRPr lang="es-MX" sz="1900" dirty="0">
              <a:solidFill>
                <a:srgbClr val="FFFF00"/>
              </a:solidFill>
            </a:endParaRPr>
          </a:p>
        </p:txBody>
      </p:sp>
    </p:spTree>
    <p:extLst>
      <p:ext uri="{BB962C8B-B14F-4D97-AF65-F5344CB8AC3E}">
        <p14:creationId xmlns:p14="http://schemas.microsoft.com/office/powerpoint/2010/main" val="3669099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908720"/>
            <a:ext cx="8208912" cy="5707621"/>
          </a:xfrm>
        </p:spPr>
        <p:txBody>
          <a:bodyPr>
            <a:noAutofit/>
          </a:bodyPr>
          <a:lstStyle/>
          <a:p>
            <a:pPr marL="0" indent="0">
              <a:buNone/>
            </a:pPr>
            <a:r>
              <a:rPr lang="es-MX" sz="3200" b="1" dirty="0">
                <a:solidFill>
                  <a:srgbClr val="C00000"/>
                </a:solidFill>
              </a:rPr>
              <a:t>2) Auditivo:</a:t>
            </a:r>
          </a:p>
          <a:p>
            <a:pPr marL="0" indent="0">
              <a:buNone/>
            </a:pPr>
            <a:endParaRPr lang="es-MX" sz="1200" b="1" dirty="0">
              <a:solidFill>
                <a:srgbClr val="C00000"/>
              </a:solidFill>
            </a:endParaRPr>
          </a:p>
          <a:p>
            <a:pPr marL="0" indent="0">
              <a:buNone/>
            </a:pPr>
            <a:r>
              <a:rPr lang="es-MX" sz="2200" dirty="0">
                <a:solidFill>
                  <a:srgbClr val="002060"/>
                </a:solidFill>
              </a:rPr>
              <a:t>Es un método de enseñanza que se dirige a los estudiantes cuyo estilo de aprendizaje se orienta más hacia la asimilación de la información a través del oído y no por la vista.</a:t>
            </a:r>
          </a:p>
          <a:p>
            <a:pPr marL="0" indent="0">
              <a:buNone/>
            </a:pPr>
            <a:endParaRPr lang="es-MX" sz="500" dirty="0">
              <a:solidFill>
                <a:srgbClr val="002060"/>
              </a:solidFill>
            </a:endParaRPr>
          </a:p>
          <a:p>
            <a:pPr marL="0" indent="0">
              <a:buNone/>
            </a:pPr>
            <a:r>
              <a:rPr lang="es-MX" sz="2200" dirty="0">
                <a:solidFill>
                  <a:srgbClr val="002060"/>
                </a:solidFill>
              </a:rPr>
              <a:t>Si bien la gran mayoría de la gente tiende a ser principalmente visuales en la forma de relacionarse con el mundo alrededor de ellos, la estimulación de audio se emplea a menudo como un medio secundario de encontrar y absorber conocimientos.</a:t>
            </a:r>
          </a:p>
          <a:p>
            <a:pPr marL="0" indent="0">
              <a:buNone/>
            </a:pPr>
            <a:endParaRPr lang="es-MX" sz="500" dirty="0">
              <a:solidFill>
                <a:srgbClr val="002060"/>
              </a:solidFill>
            </a:endParaRPr>
          </a:p>
          <a:p>
            <a:pPr marL="0" indent="0">
              <a:buNone/>
            </a:pPr>
            <a:r>
              <a:rPr lang="es-MX" sz="2200" dirty="0">
                <a:solidFill>
                  <a:srgbClr val="002060"/>
                </a:solidFill>
              </a:rPr>
              <a:t>Para un pequeño porcentaje de las personas, el aprendizaje auditivo supera los estímulos visuales y sirve como el método de aprendizaje de primaria, con el aprendizaje visual cada vez secundaria.</a:t>
            </a:r>
          </a:p>
          <a:p>
            <a:pPr marL="0" indent="0">
              <a:buNone/>
            </a:pPr>
            <a:endParaRPr lang="es-MX" sz="2400" dirty="0"/>
          </a:p>
        </p:txBody>
      </p:sp>
    </p:spTree>
    <p:extLst>
      <p:ext uri="{BB962C8B-B14F-4D97-AF65-F5344CB8AC3E}">
        <p14:creationId xmlns:p14="http://schemas.microsoft.com/office/powerpoint/2010/main" val="2799079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539552" y="620688"/>
            <a:ext cx="8064896" cy="5760640"/>
          </a:xfrm>
        </p:spPr>
        <p:txBody>
          <a:bodyPr>
            <a:normAutofit fontScale="92500"/>
          </a:bodyPr>
          <a:lstStyle/>
          <a:p>
            <a:pPr marL="0" indent="0">
              <a:buNone/>
            </a:pPr>
            <a:r>
              <a:rPr lang="es-MX" sz="2600" b="1" dirty="0">
                <a:solidFill>
                  <a:srgbClr val="C00000"/>
                </a:solidFill>
              </a:rPr>
              <a:t>Cómo sacar el máximo provecho a tu estilo de aprendizaje: </a:t>
            </a:r>
          </a:p>
          <a:p>
            <a:pPr marL="0" indent="0">
              <a:buNone/>
            </a:pPr>
            <a:endParaRPr lang="es-MX" sz="900" b="1" dirty="0">
              <a:solidFill>
                <a:srgbClr val="C00000"/>
              </a:solidFill>
            </a:endParaRPr>
          </a:p>
          <a:p>
            <a:pPr marL="0" indent="0">
              <a:buNone/>
            </a:pPr>
            <a:r>
              <a:rPr lang="es-MX" sz="2400" dirty="0">
                <a:solidFill>
                  <a:srgbClr val="002060"/>
                </a:solidFill>
              </a:rPr>
              <a:t>El uso de recursos de audio como podcasts, clases o la radio podrían serte de gran ayuda en tus estudios. </a:t>
            </a:r>
          </a:p>
          <a:p>
            <a:pPr marL="0" indent="0">
              <a:buNone/>
            </a:pPr>
            <a:r>
              <a:rPr lang="es-MX" sz="2400" dirty="0">
                <a:solidFill>
                  <a:srgbClr val="002060"/>
                </a:solidFill>
              </a:rPr>
              <a:t>Los estudiantes que se apoyan en el aprendizaje auditivo de manera significativa se benefician del uso de software de reconocimiento de voz, que requiere que te apoyes en tus apuntes de clase verbalmente.</a:t>
            </a:r>
          </a:p>
          <a:p>
            <a:pPr marL="0" indent="0">
              <a:buNone/>
            </a:pPr>
            <a:r>
              <a:rPr lang="es-MX" sz="2400" dirty="0">
                <a:solidFill>
                  <a:srgbClr val="002060"/>
                </a:solidFill>
              </a:rPr>
              <a:t>Jugar a juegos de asociación de palabras en grupo con otros estudiantes podría ser también una buena manera de mejorar tu memoria. De hecho, cualquier forma de estudio en grupo puede beneficiarte enormemente ya que es más probable que recuerdes algo que has oído o debatido.</a:t>
            </a:r>
            <a:endParaRPr lang="es-MX" dirty="0">
              <a:solidFill>
                <a:srgbClr val="002060"/>
              </a:solidFill>
            </a:endParaRPr>
          </a:p>
        </p:txBody>
      </p:sp>
    </p:spTree>
    <p:extLst>
      <p:ext uri="{BB962C8B-B14F-4D97-AF65-F5344CB8AC3E}">
        <p14:creationId xmlns:p14="http://schemas.microsoft.com/office/powerpoint/2010/main" val="1625478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1560" y="404664"/>
            <a:ext cx="7920880" cy="6048672"/>
          </a:xfrm>
        </p:spPr>
        <p:txBody>
          <a:bodyPr>
            <a:normAutofit lnSpcReduction="10000"/>
          </a:bodyPr>
          <a:lstStyle/>
          <a:p>
            <a:pPr marL="0" indent="0">
              <a:buNone/>
            </a:pPr>
            <a:r>
              <a:rPr lang="es-MX" sz="2800" b="1" dirty="0">
                <a:solidFill>
                  <a:srgbClr val="C00000"/>
                </a:solidFill>
              </a:rPr>
              <a:t>3) Mediante Lectura/Escritura:</a:t>
            </a:r>
            <a:endParaRPr lang="es-MX" sz="2800" dirty="0">
              <a:solidFill>
                <a:srgbClr val="C00000"/>
              </a:solidFill>
            </a:endParaRPr>
          </a:p>
          <a:p>
            <a:pPr marL="0" indent="0">
              <a:lnSpc>
                <a:spcPct val="110000"/>
              </a:lnSpc>
              <a:buNone/>
            </a:pPr>
            <a:endParaRPr lang="es-MX" sz="1000" dirty="0">
              <a:solidFill>
                <a:srgbClr val="002060"/>
              </a:solidFill>
            </a:endParaRPr>
          </a:p>
          <a:p>
            <a:pPr marL="0" indent="0">
              <a:lnSpc>
                <a:spcPct val="150000"/>
              </a:lnSpc>
              <a:buNone/>
            </a:pPr>
            <a:r>
              <a:rPr lang="es-MX" sz="2400" dirty="0">
                <a:solidFill>
                  <a:srgbClr val="002060"/>
                </a:solidFill>
              </a:rPr>
              <a:t>Este tipo de estudiantes aprende mejor leyendo o escribiendo.</a:t>
            </a:r>
          </a:p>
          <a:p>
            <a:pPr marL="0" indent="0">
              <a:lnSpc>
                <a:spcPct val="150000"/>
              </a:lnSpc>
              <a:buNone/>
            </a:pPr>
            <a:r>
              <a:rPr lang="es-MX" sz="2400" dirty="0">
                <a:solidFill>
                  <a:srgbClr val="002060"/>
                </a:solidFill>
              </a:rPr>
              <a:t>Se sienten extremadamente cómodos con información que es presentada en un formato textual como listas, folletos, libros o manuales.</a:t>
            </a:r>
          </a:p>
          <a:p>
            <a:pPr marL="0" indent="0">
              <a:lnSpc>
                <a:spcPct val="150000"/>
              </a:lnSpc>
              <a:buNone/>
            </a:pPr>
            <a:r>
              <a:rPr lang="es-MX" sz="2400" dirty="0">
                <a:solidFill>
                  <a:srgbClr val="002060"/>
                </a:solidFill>
              </a:rPr>
              <a:t> A menudo toman apuntes palabra por palabra y aprenden más fácilmente de profesores que incluyen mucha información en las frases que pronuncian. </a:t>
            </a:r>
          </a:p>
        </p:txBody>
      </p:sp>
    </p:spTree>
    <p:extLst>
      <p:ext uri="{BB962C8B-B14F-4D97-AF65-F5344CB8AC3E}">
        <p14:creationId xmlns:p14="http://schemas.microsoft.com/office/powerpoint/2010/main" val="1829712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404664"/>
            <a:ext cx="8064896" cy="6048672"/>
          </a:xfrm>
        </p:spPr>
        <p:txBody>
          <a:bodyPr>
            <a:normAutofit lnSpcReduction="10000"/>
          </a:bodyPr>
          <a:lstStyle/>
          <a:p>
            <a:pPr marL="0" indent="0">
              <a:lnSpc>
                <a:spcPct val="110000"/>
              </a:lnSpc>
              <a:buNone/>
            </a:pPr>
            <a:r>
              <a:rPr lang="es-MX" sz="2400" b="1" dirty="0">
                <a:solidFill>
                  <a:srgbClr val="C00000"/>
                </a:solidFill>
              </a:rPr>
              <a:t>Cómo sacar el máximo provecho a tu estilo de aprendizaje:</a:t>
            </a:r>
            <a:r>
              <a:rPr lang="es-MX" sz="2400" b="1" dirty="0">
                <a:solidFill>
                  <a:srgbClr val="002060"/>
                </a:solidFill>
              </a:rPr>
              <a:t> </a:t>
            </a:r>
          </a:p>
          <a:p>
            <a:pPr marL="0" indent="0">
              <a:lnSpc>
                <a:spcPct val="110000"/>
              </a:lnSpc>
              <a:buNone/>
            </a:pPr>
            <a:endParaRPr lang="es-MX" sz="800" b="1" dirty="0">
              <a:solidFill>
                <a:srgbClr val="002060"/>
              </a:solidFill>
            </a:endParaRPr>
          </a:p>
          <a:p>
            <a:pPr marL="0" indent="0">
              <a:lnSpc>
                <a:spcPct val="110000"/>
              </a:lnSpc>
              <a:buNone/>
            </a:pPr>
            <a:r>
              <a:rPr lang="es-MX" sz="2400" dirty="0">
                <a:solidFill>
                  <a:srgbClr val="002060"/>
                </a:solidFill>
              </a:rPr>
              <a:t>Además de </a:t>
            </a:r>
            <a:r>
              <a:rPr lang="es-MX" sz="2400" u="sng" dirty="0">
                <a:solidFill>
                  <a:srgbClr val="C00000"/>
                </a:solidFill>
              </a:rPr>
              <a:t>tomar apuntes en clase</a:t>
            </a:r>
            <a:r>
              <a:rPr lang="es-MX" sz="2400" dirty="0">
                <a:solidFill>
                  <a:srgbClr val="002060"/>
                </a:solidFill>
              </a:rPr>
              <a:t>, la cantidad de recursos online disponibles para aquellos que están dispuestos a leer/escribir es impresionante.</a:t>
            </a:r>
          </a:p>
          <a:p>
            <a:pPr marL="0" indent="0">
              <a:lnSpc>
                <a:spcPct val="110000"/>
              </a:lnSpc>
              <a:buNone/>
            </a:pPr>
            <a:r>
              <a:rPr lang="es-MX" sz="2400" dirty="0">
                <a:solidFill>
                  <a:srgbClr val="002060"/>
                </a:solidFill>
              </a:rPr>
              <a:t>La red está llena de e-</a:t>
            </a:r>
            <a:r>
              <a:rPr lang="es-MX" sz="2400" dirty="0" err="1">
                <a:solidFill>
                  <a:srgbClr val="002060"/>
                </a:solidFill>
              </a:rPr>
              <a:t>books</a:t>
            </a:r>
            <a:r>
              <a:rPr lang="es-MX" sz="2400" dirty="0">
                <a:solidFill>
                  <a:srgbClr val="002060"/>
                </a:solidFill>
              </a:rPr>
              <a:t>, artículos y ensayos que afortunadamente son además los de más fácil acceso. </a:t>
            </a:r>
          </a:p>
          <a:p>
            <a:pPr marL="0" indent="0">
              <a:lnSpc>
                <a:spcPct val="110000"/>
              </a:lnSpc>
              <a:buNone/>
            </a:pPr>
            <a:r>
              <a:rPr lang="es-MX" sz="2400" dirty="0">
                <a:solidFill>
                  <a:srgbClr val="002060"/>
                </a:solidFill>
              </a:rPr>
              <a:t>También podrías beneficiarte del uso de fichas siempre y cuando contengan texto. </a:t>
            </a:r>
          </a:p>
          <a:p>
            <a:pPr marL="0" indent="0">
              <a:lnSpc>
                <a:spcPct val="110000"/>
              </a:lnSpc>
              <a:buNone/>
            </a:pPr>
            <a:r>
              <a:rPr lang="es-MX" sz="2400" dirty="0">
                <a:solidFill>
                  <a:srgbClr val="002060"/>
                </a:solidFill>
              </a:rPr>
              <a:t>Leer y releer tus apuntes te da una ventaja significativa, ya que estos te ayudan a recordar el contenido muy rápidamente.</a:t>
            </a:r>
          </a:p>
        </p:txBody>
      </p:sp>
    </p:spTree>
    <p:extLst>
      <p:ext uri="{BB962C8B-B14F-4D97-AF65-F5344CB8AC3E}">
        <p14:creationId xmlns:p14="http://schemas.microsoft.com/office/powerpoint/2010/main" val="511765604"/>
      </p:ext>
    </p:extLst>
  </p:cSld>
  <p:clrMapOvr>
    <a:masterClrMapping/>
  </p:clrMapOvr>
</p:sld>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TM02455596[[fn=Primavera]]</Template>
  <TotalTime>127</TotalTime>
  <Words>1061</Words>
  <Application>Microsoft Office PowerPoint</Application>
  <PresentationFormat>Presentación en pantalla (4:3)</PresentationFormat>
  <Paragraphs>73</Paragraphs>
  <Slides>13</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13</vt:i4>
      </vt:variant>
    </vt:vector>
  </HeadingPairs>
  <TitlesOfParts>
    <vt:vector size="19" baseType="lpstr">
      <vt:lpstr>Arial</vt:lpstr>
      <vt:lpstr>Baskerville Old Face</vt:lpstr>
      <vt:lpstr>Courier New</vt:lpstr>
      <vt:lpstr>Verdana</vt:lpstr>
      <vt:lpstr>Wingdings 2</vt:lpstr>
      <vt:lpstr>Spring</vt:lpstr>
      <vt:lpstr>Facultad  de Educación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  MUCHAS GRACIAS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Facultad de  Educación</dc:title>
  <dc:creator>Rodrigo Arturo Dominguez Castillo</dc:creator>
  <cp:lastModifiedBy>charito m</cp:lastModifiedBy>
  <cp:revision>16</cp:revision>
  <dcterms:created xsi:type="dcterms:W3CDTF">2016-04-24T18:08:59Z</dcterms:created>
  <dcterms:modified xsi:type="dcterms:W3CDTF">2020-09-26T18:49:26Z</dcterms:modified>
</cp:coreProperties>
</file>