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4" r:id="rId3"/>
    <p:sldId id="271" r:id="rId4"/>
    <p:sldId id="272" r:id="rId5"/>
    <p:sldId id="262" r:id="rId6"/>
    <p:sldId id="265" r:id="rId7"/>
    <p:sldId id="263" r:id="rId8"/>
    <p:sldId id="277" r:id="rId9"/>
    <p:sldId id="280" r:id="rId10"/>
    <p:sldId id="281" r:id="rId11"/>
    <p:sldId id="276" r:id="rId12"/>
    <p:sldId id="274" r:id="rId13"/>
    <p:sldId id="279" r:id="rId14"/>
    <p:sldId id="273" r:id="rId15"/>
    <p:sldId id="278" r:id="rId16"/>
    <p:sldId id="282" r:id="rId17"/>
    <p:sldId id="283" r:id="rId18"/>
    <p:sldId id="267" r:id="rId19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4FA0F95-E6CA-4722-BD6E-DA3ABBCD1060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MX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D2A3D73-C970-45BD-A248-6F9D9E0588D0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2759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02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4E6821-EDDD-4168-8172-7657A1E119EF}" type="slidenum">
              <a:rPr lang="es-MX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789EB7-DC7F-46E7-BD39-AA43C75F4C25}" type="slidenum">
              <a:rPr lang="es-MX" smtClean="0"/>
              <a:pPr>
                <a:defRPr/>
              </a:pPr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A22B5A-0B3E-472B-8F5B-393A061A77BC}" type="slidenum">
              <a:rPr lang="es-MX" smtClean="0"/>
              <a:pPr>
                <a:defRPr/>
              </a:pPr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4C9124-3083-4570-A64C-6248170768AA}" type="slidenum">
              <a:rPr lang="es-MX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23D441-5813-4BEA-A82E-813C07A93273}" type="slidenum">
              <a:rPr lang="es-MX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1D0669-97D4-4A1D-B3F1-67E08CA40B4B}" type="slidenum">
              <a:rPr lang="es-MX" smtClean="0"/>
              <a:pPr>
                <a:defRPr/>
              </a:pPr>
              <a:t>13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MX"/>
              <a:t>t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6F7076-B204-4FB7-9D47-80CE1A54E3DB}" type="slidenum">
              <a:rPr lang="es-MX" smtClean="0"/>
              <a:pPr>
                <a:defRPr/>
              </a:pPr>
              <a:t>14</a:t>
            </a:fld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873653-360F-469F-9E31-C78319B0FE9F}" type="slidenum">
              <a:rPr lang="es-MX" smtClean="0"/>
              <a:pPr>
                <a:defRPr/>
              </a:pPr>
              <a:t>16</a:t>
            </a:fld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MX"/>
              <a:t>Clasificación de las Ciencias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5060B61-0FD1-40BA-982B-476FD9C77E59}" type="slidenum">
              <a:rPr lang="es-MX" smtClean="0"/>
              <a:pPr>
                <a:defRPr/>
              </a:pPr>
              <a:t>18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6A514-9711-4082-95D8-21199292C7B0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60E9F-CC67-4DBB-9EF0-4FC6587B1ED5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3B94-7936-4F5F-A16E-0D51B10A8FCD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20273-69BA-4161-83DE-18BFF46EA6C0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0FC92-ECE2-4D1E-9F70-F205658FD321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DE720-18EB-437B-997F-BED8D07DBCBB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CE3E1-0B07-44B8-85D2-FCC2F6209DB9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FD7B7-ED63-4FB7-9E61-7C6AEC3DFCD2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05C0D-1CD9-4973-BD4B-D4C85BD2B338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1770E-D71F-4110-B06C-1BA774F93332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9FD04-66A1-4120-A108-1948165BE63C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F33B0-8F02-40DA-947C-DE276E073E19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16B8E-F671-42E3-BA1E-439C7763AB6A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AFD81-40D0-406A-B2BB-412BE9088C39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7C834-7BCA-4442-A83B-FBB373A7F729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DE37F-AEE9-462B-8180-8B9324C98E14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2F460-0DBE-4D9E-B5D4-7FE41F567EF5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D5256-1D8B-481A-8EFF-1CB7D75885C2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3AD7A-D047-472F-A13E-915F272DC138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35D8A-31CA-4D32-904E-376DCCFB7EE6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B9AAE-91B1-423A-B7FB-DDE256CEBD1C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7CFA9-2EC5-449E-BB05-0ADA3A1400C4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EA55AD-EE65-4B50-9637-A2349CF56C2B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8CB32C8-50F0-437F-8648-555A7B6FCF9C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5 Rectángulo"/>
          <p:cNvSpPr>
            <a:spLocks noChangeArrowheads="1"/>
          </p:cNvSpPr>
          <p:nvPr/>
        </p:nvSpPr>
        <p:spPr bwMode="auto">
          <a:xfrm>
            <a:off x="539750" y="1196975"/>
            <a:ext cx="8135938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/>
              <a:t>Osorio Rojas, C. (2001).</a:t>
            </a:r>
          </a:p>
          <a:p>
            <a:pPr algn="ctr"/>
            <a:endParaRPr lang="es-MX" sz="3600"/>
          </a:p>
          <a:p>
            <a:pPr algn="ctr"/>
            <a:r>
              <a:rPr lang="es-MX" sz="3600"/>
              <a:t>Invitación a la Filosofía de la Ciencia. </a:t>
            </a:r>
          </a:p>
          <a:p>
            <a:pPr algn="ctr"/>
            <a:endParaRPr lang="es-MX" sz="3600"/>
          </a:p>
          <a:p>
            <a:pPr algn="ctr"/>
            <a:r>
              <a:rPr lang="es-MX" sz="3600"/>
              <a:t>Humacao, Pto. Rico</a:t>
            </a:r>
          </a:p>
          <a:p>
            <a:endParaRPr lang="es-MX" sz="3600"/>
          </a:p>
          <a:p>
            <a:endParaRPr lang="es-MX" sz="3600"/>
          </a:p>
          <a:p>
            <a:pPr algn="ctr"/>
            <a:r>
              <a:rPr lang="es-MX" sz="3000"/>
              <a:t>      Cap. III. Conceptos Científicos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Rectángulo"/>
          <p:cNvSpPr>
            <a:spLocks noChangeArrowheads="1"/>
          </p:cNvSpPr>
          <p:nvPr/>
        </p:nvSpPr>
        <p:spPr bwMode="auto">
          <a:xfrm>
            <a:off x="1116013" y="1989138"/>
            <a:ext cx="7056437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/>
              <a:t>El hierro se dilata con el calor</a:t>
            </a:r>
          </a:p>
          <a:p>
            <a:endParaRPr lang="es-MX" sz="2800"/>
          </a:p>
          <a:p>
            <a:r>
              <a:rPr lang="es-MX" sz="2800"/>
              <a:t>El plomo se dilata con el calor.</a:t>
            </a:r>
          </a:p>
          <a:p>
            <a:endParaRPr lang="es-MX" sz="2800"/>
          </a:p>
          <a:p>
            <a:r>
              <a:rPr lang="es-MX" sz="2800"/>
              <a:t>El cobre se dilata con el calor.</a:t>
            </a:r>
          </a:p>
          <a:p>
            <a:endParaRPr lang="es-MX" sz="2800"/>
          </a:p>
          <a:p>
            <a:r>
              <a:rPr lang="es-MX" sz="2800"/>
              <a:t>Luego, todos los metales se dilatan con el calor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Rectángulo"/>
          <p:cNvSpPr>
            <a:spLocks noChangeArrowheads="1"/>
          </p:cNvSpPr>
          <p:nvPr/>
        </p:nvSpPr>
        <p:spPr bwMode="auto">
          <a:xfrm>
            <a:off x="539750" y="830263"/>
            <a:ext cx="8208963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/>
              <a:t>José es un hombre mortal</a:t>
            </a:r>
          </a:p>
          <a:p>
            <a:r>
              <a:rPr lang="es-MX" sz="2800"/>
              <a:t>Pablo es un hombre mortal</a:t>
            </a:r>
          </a:p>
          <a:p>
            <a:r>
              <a:rPr lang="es-MX" sz="2800"/>
              <a:t>Carlos es un hombre mortal</a:t>
            </a:r>
          </a:p>
          <a:p>
            <a:endParaRPr lang="es-MX" sz="2800"/>
          </a:p>
          <a:p>
            <a:r>
              <a:rPr lang="es-MX" sz="2800"/>
              <a:t>Luego: Todos los hombres son mortales </a:t>
            </a:r>
          </a:p>
          <a:p>
            <a:endParaRPr lang="es-MX" sz="2800"/>
          </a:p>
          <a:p>
            <a:endParaRPr lang="es-MX" sz="2800"/>
          </a:p>
          <a:p>
            <a:r>
              <a:rPr lang="es-MX" sz="2800"/>
              <a:t>Esta muestra de agua hierve a 100 grados</a:t>
            </a:r>
          </a:p>
          <a:p>
            <a:r>
              <a:rPr lang="es-MX" sz="2800"/>
              <a:t>Esta otra muestra de agua hierve a 100 grados</a:t>
            </a:r>
          </a:p>
          <a:p>
            <a:r>
              <a:rPr lang="es-MX" sz="2800"/>
              <a:t>Esta otra muestra de agua hierve a 100 grados</a:t>
            </a:r>
          </a:p>
          <a:p>
            <a:endParaRPr lang="es-MX" sz="2800"/>
          </a:p>
          <a:p>
            <a:r>
              <a:rPr lang="es-MX" sz="2800"/>
              <a:t>Luego: El agua hierve a 100 grados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Rectángulo"/>
          <p:cNvSpPr>
            <a:spLocks noChangeArrowheads="1"/>
          </p:cNvSpPr>
          <p:nvPr/>
        </p:nvSpPr>
        <p:spPr bwMode="auto">
          <a:xfrm>
            <a:off x="684213" y="115888"/>
            <a:ext cx="80645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 dirty="0"/>
              <a:t>El perro es mamífero y cuadrúpedo</a:t>
            </a:r>
          </a:p>
          <a:p>
            <a:r>
              <a:rPr lang="es-MX" sz="2800" dirty="0"/>
              <a:t>El gato es mamífero y cuadrúpedo</a:t>
            </a:r>
          </a:p>
          <a:p>
            <a:r>
              <a:rPr lang="es-MX" sz="2800" dirty="0"/>
              <a:t>El ratón es mamífero y cuadrúpedo</a:t>
            </a:r>
          </a:p>
          <a:p>
            <a:r>
              <a:rPr lang="es-MX" sz="2800" dirty="0"/>
              <a:t>Por lo tanto los mamíferos son cuadrúpedos</a:t>
            </a:r>
          </a:p>
          <a:p>
            <a:endParaRPr lang="es-MX" sz="2800" dirty="0"/>
          </a:p>
          <a:p>
            <a:endParaRPr lang="es-MX" sz="2800" dirty="0"/>
          </a:p>
          <a:p>
            <a:r>
              <a:rPr lang="es-MX" sz="2800" dirty="0"/>
              <a:t>Manuel es humano y tiene ojos</a:t>
            </a:r>
          </a:p>
          <a:p>
            <a:r>
              <a:rPr lang="es-MX" sz="2800" dirty="0"/>
              <a:t>Pepe es humano y tiene ojos</a:t>
            </a:r>
          </a:p>
          <a:p>
            <a:r>
              <a:rPr lang="es-MX" sz="2800" dirty="0"/>
              <a:t>Rosa es humana y tiene ojos</a:t>
            </a:r>
          </a:p>
          <a:p>
            <a:r>
              <a:rPr lang="es-MX" sz="2800" dirty="0"/>
              <a:t>Por lo tanto los humanos tienen ojos</a:t>
            </a:r>
          </a:p>
          <a:p>
            <a:endParaRPr lang="es-MX" sz="2800" dirty="0"/>
          </a:p>
          <a:p>
            <a:endParaRPr lang="es-MX" sz="2800" dirty="0"/>
          </a:p>
          <a:p>
            <a:r>
              <a:rPr lang="es-MX" sz="2800" dirty="0"/>
              <a:t>Juan comió muchas paletas y le hizo daño</a:t>
            </a:r>
          </a:p>
          <a:p>
            <a:r>
              <a:rPr lang="es-MX" sz="2800" dirty="0"/>
              <a:t>Mariana comió muchas paletas y le hizo daño</a:t>
            </a:r>
          </a:p>
          <a:p>
            <a:r>
              <a:rPr lang="es-MX" sz="2800" dirty="0"/>
              <a:t>Por lo tanto si comes muchas paletas te hace daño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Rectángulo"/>
          <p:cNvSpPr>
            <a:spLocks noChangeArrowheads="1"/>
          </p:cNvSpPr>
          <p:nvPr/>
        </p:nvSpPr>
        <p:spPr bwMode="auto">
          <a:xfrm>
            <a:off x="1552575" y="3244850"/>
            <a:ext cx="60436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/>
              <a:t>EJEMPLOS RAZONAMIENTO DEDUCTIVO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Rectángulo"/>
          <p:cNvSpPr>
            <a:spLocks noChangeArrowheads="1"/>
          </p:cNvSpPr>
          <p:nvPr/>
        </p:nvSpPr>
        <p:spPr bwMode="auto">
          <a:xfrm>
            <a:off x="1116013" y="1044575"/>
            <a:ext cx="691515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/>
              <a:t>Todo hombre es mortal</a:t>
            </a:r>
          </a:p>
          <a:p>
            <a:r>
              <a:rPr lang="es-MX" sz="2800"/>
              <a:t>Sócrates es hombre</a:t>
            </a:r>
          </a:p>
          <a:p>
            <a:r>
              <a:rPr lang="es-MX" sz="2800"/>
              <a:t>Luego Sócrates es mortal</a:t>
            </a:r>
          </a:p>
          <a:p>
            <a:endParaRPr lang="es-MX" sz="2800"/>
          </a:p>
          <a:p>
            <a:r>
              <a:rPr lang="es-MX" sz="2800"/>
              <a:t>Todas las frutas cítricas contienen vitamina C.</a:t>
            </a:r>
          </a:p>
          <a:p>
            <a:r>
              <a:rPr lang="es-MX" sz="2800"/>
              <a:t>La piña es una fruta cítrica;</a:t>
            </a:r>
          </a:p>
          <a:p>
            <a:r>
              <a:rPr lang="es-MX" sz="2800"/>
              <a:t>Por tanto la piña contiene vitamina C.</a:t>
            </a:r>
          </a:p>
          <a:p>
            <a:endParaRPr lang="es-MX" sz="2800"/>
          </a:p>
          <a:p>
            <a:r>
              <a:rPr lang="es-MX" sz="2800"/>
              <a:t>Toda figura de cuatro lados es un cuadrilátero.</a:t>
            </a:r>
          </a:p>
          <a:p>
            <a:r>
              <a:rPr lang="es-MX" sz="2800"/>
              <a:t>El rectángulo es figura de cuatro lados.</a:t>
            </a:r>
          </a:p>
          <a:p>
            <a:r>
              <a:rPr lang="es-MX" sz="2800"/>
              <a:t>Por tanto, el rectángulo es cuadrilátero.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Rectángulo"/>
          <p:cNvSpPr>
            <a:spLocks noChangeArrowheads="1"/>
          </p:cNvSpPr>
          <p:nvPr/>
        </p:nvSpPr>
        <p:spPr bwMode="auto">
          <a:xfrm>
            <a:off x="1116013" y="1044575"/>
            <a:ext cx="7343775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/>
              <a:t>Todo metal conduce la electricidad,</a:t>
            </a:r>
            <a:br>
              <a:rPr lang="es-MX" sz="2800"/>
            </a:br>
            <a:r>
              <a:rPr lang="es-MX" sz="2800"/>
              <a:t>el oro es un metal, </a:t>
            </a:r>
            <a:br>
              <a:rPr lang="es-MX" sz="2800"/>
            </a:br>
            <a:r>
              <a:rPr lang="es-MX" sz="2800"/>
              <a:t>por lo tanto conduce a la electricidad</a:t>
            </a:r>
            <a:br>
              <a:rPr lang="es-MX" sz="2800"/>
            </a:br>
            <a:br>
              <a:rPr lang="es-MX" sz="2800"/>
            </a:br>
            <a:r>
              <a:rPr lang="es-MX" sz="2800"/>
              <a:t>Todos los mamíferos tienen sangre caliente</a:t>
            </a:r>
            <a:br>
              <a:rPr lang="es-MX" sz="2800"/>
            </a:br>
            <a:r>
              <a:rPr lang="es-MX" sz="2800"/>
              <a:t>El humano es un mamífero</a:t>
            </a:r>
            <a:br>
              <a:rPr lang="es-MX" sz="2800"/>
            </a:br>
            <a:r>
              <a:rPr lang="es-MX" sz="2800"/>
              <a:t>El humano tiene sangre caliente</a:t>
            </a:r>
          </a:p>
          <a:p>
            <a:endParaRPr lang="es-MX" sz="2800"/>
          </a:p>
          <a:p>
            <a:r>
              <a:rPr lang="es-MX" sz="2800"/>
              <a:t>Juan tienen pelo largo y rubio!</a:t>
            </a:r>
          </a:p>
          <a:p>
            <a:r>
              <a:rPr lang="es-MX" sz="2800"/>
              <a:t>Los Noruegos tiene pelo largo y rubio!</a:t>
            </a:r>
          </a:p>
          <a:p>
            <a:r>
              <a:rPr lang="es-MX" sz="2800"/>
              <a:t>Juan es Noruego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Rectángulo"/>
          <p:cNvSpPr>
            <a:spLocks noChangeArrowheads="1"/>
          </p:cNvSpPr>
          <p:nvPr/>
        </p:nvSpPr>
        <p:spPr bwMode="auto">
          <a:xfrm>
            <a:off x="3203575" y="3244850"/>
            <a:ext cx="2436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/>
              <a:t>COMPARACIÓN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2 Rectángulo"/>
          <p:cNvSpPr>
            <a:spLocks noChangeArrowheads="1"/>
          </p:cNvSpPr>
          <p:nvPr/>
        </p:nvSpPr>
        <p:spPr bwMode="auto">
          <a:xfrm>
            <a:off x="611188" y="615950"/>
            <a:ext cx="7993062" cy="569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/>
              <a:t>Inductivo: de forma particular a la general</a:t>
            </a:r>
          </a:p>
          <a:p>
            <a:endParaRPr lang="es-MX" sz="2800"/>
          </a:p>
          <a:p>
            <a:r>
              <a:rPr lang="es-MX" sz="2800"/>
              <a:t>cobre es un metal y conduce la electricidad, </a:t>
            </a:r>
          </a:p>
          <a:p>
            <a:r>
              <a:rPr lang="es-MX" sz="2800"/>
              <a:t>el hierro es un metal y conduce la electricidad, </a:t>
            </a:r>
          </a:p>
          <a:p>
            <a:r>
              <a:rPr lang="es-MX" sz="2800"/>
              <a:t>la plata es un metal y conduce la electricidad por lo tanto todo metal conduce la electricidad</a:t>
            </a:r>
          </a:p>
          <a:p>
            <a:endParaRPr lang="es-MX" sz="2800"/>
          </a:p>
          <a:p>
            <a:endParaRPr lang="es-MX" sz="2800"/>
          </a:p>
          <a:p>
            <a:r>
              <a:rPr lang="es-MX" sz="2800"/>
              <a:t>Deductivo: de forma general a particular</a:t>
            </a:r>
          </a:p>
          <a:p>
            <a:endParaRPr lang="es-MX" sz="2800"/>
          </a:p>
          <a:p>
            <a:r>
              <a:rPr lang="es-MX" sz="2800"/>
              <a:t>todo metal conduce la electricidad, </a:t>
            </a:r>
          </a:p>
          <a:p>
            <a:r>
              <a:rPr lang="es-MX" sz="2800"/>
              <a:t>el oro es un metal </a:t>
            </a:r>
          </a:p>
          <a:p>
            <a:r>
              <a:rPr lang="es-MX" sz="2800"/>
              <a:t>por lo tanto conduce a la electricidad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Rectángulo"/>
          <p:cNvSpPr>
            <a:spLocks noChangeArrowheads="1"/>
          </p:cNvSpPr>
          <p:nvPr/>
        </p:nvSpPr>
        <p:spPr bwMode="auto">
          <a:xfrm>
            <a:off x="2700338" y="4289425"/>
            <a:ext cx="1841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MX"/>
          </a:p>
          <a:p>
            <a:endParaRPr lang="es-MX"/>
          </a:p>
          <a:p>
            <a:endParaRPr lang="es-MX"/>
          </a:p>
          <a:p>
            <a:endParaRPr lang="es-MX"/>
          </a:p>
          <a:p>
            <a:endParaRPr lang="es-MX"/>
          </a:p>
        </p:txBody>
      </p:sp>
      <p:sp>
        <p:nvSpPr>
          <p:cNvPr id="19459" name="3 Rectángulo"/>
          <p:cNvSpPr>
            <a:spLocks noChangeArrowheads="1"/>
          </p:cNvSpPr>
          <p:nvPr/>
        </p:nvSpPr>
        <p:spPr bwMode="auto">
          <a:xfrm>
            <a:off x="754063" y="1919288"/>
            <a:ext cx="798512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2800" dirty="0"/>
              <a:t>Filosofías de la Ciencia:</a:t>
            </a:r>
          </a:p>
          <a:p>
            <a:pPr algn="ctr"/>
            <a:endParaRPr lang="es-MX" sz="2800" dirty="0"/>
          </a:p>
          <a:p>
            <a:pPr algn="ctr"/>
            <a:r>
              <a:rPr lang="es-MX" sz="2800" dirty="0"/>
              <a:t>Método Hipotético-Deductivo: Newton, Karl </a:t>
            </a:r>
            <a:r>
              <a:rPr lang="es-MX" sz="2800" dirty="0" err="1"/>
              <a:t>Popper</a:t>
            </a:r>
            <a:endParaRPr lang="es-MX" sz="2800" dirty="0"/>
          </a:p>
          <a:p>
            <a:pPr algn="ctr"/>
            <a:endParaRPr lang="es-MX" sz="2800" dirty="0"/>
          </a:p>
          <a:p>
            <a:pPr algn="ctr"/>
            <a:r>
              <a:rPr lang="es-MX" sz="2800" dirty="0"/>
              <a:t>Inductivo: Francisco </a:t>
            </a:r>
            <a:r>
              <a:rPr lang="es-MX" sz="2800" dirty="0" err="1"/>
              <a:t>Bacon</a:t>
            </a:r>
            <a:r>
              <a:rPr lang="es-MX" sz="2800" dirty="0"/>
              <a:t>, John </a:t>
            </a:r>
            <a:r>
              <a:rPr lang="es-MX" sz="2800" dirty="0" err="1"/>
              <a:t>Locke</a:t>
            </a:r>
            <a:endParaRPr lang="es-MX" sz="2800" dirty="0"/>
          </a:p>
          <a:p>
            <a:pPr algn="ctr"/>
            <a:endParaRPr lang="es-MX" sz="2800" dirty="0"/>
          </a:p>
          <a:p>
            <a:pPr algn="ctr"/>
            <a:r>
              <a:rPr lang="es-MX" sz="2800" dirty="0"/>
              <a:t>Filosofías Históricas de la Ciencia: </a:t>
            </a:r>
            <a:r>
              <a:rPr lang="es-MX" sz="2800" dirty="0" err="1"/>
              <a:t>Kuhn</a:t>
            </a:r>
            <a:r>
              <a:rPr lang="es-MX" sz="2800" dirty="0"/>
              <a:t>  y </a:t>
            </a:r>
            <a:r>
              <a:rPr lang="es-MX" sz="2800" dirty="0" err="1"/>
              <a:t>Feyeraband</a:t>
            </a:r>
            <a:endParaRPr lang="es-MX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Rectángulo"/>
          <p:cNvSpPr>
            <a:spLocks noChangeArrowheads="1"/>
          </p:cNvSpPr>
          <p:nvPr/>
        </p:nvSpPr>
        <p:spPr bwMode="auto">
          <a:xfrm>
            <a:off x="1692275" y="906463"/>
            <a:ext cx="5846763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</a:pPr>
            <a:r>
              <a:rPr lang="es-MX" sz="2800"/>
              <a:t>Los Conceptos son históricos</a:t>
            </a:r>
          </a:p>
          <a:p>
            <a:endParaRPr lang="es-MX" sz="2800"/>
          </a:p>
          <a:p>
            <a:pPr algn="ctr"/>
            <a:r>
              <a:rPr lang="es-MX" sz="2800"/>
              <a:t>Concepto de Ciencia:</a:t>
            </a:r>
          </a:p>
          <a:p>
            <a:endParaRPr lang="es-MX" sz="2800"/>
          </a:p>
          <a:p>
            <a:r>
              <a:rPr lang="es-MX" sz="2800"/>
              <a:t>Causa</a:t>
            </a:r>
          </a:p>
          <a:p>
            <a:endParaRPr lang="es-MX" sz="2800"/>
          </a:p>
          <a:p>
            <a:r>
              <a:rPr lang="es-MX" sz="2800"/>
              <a:t>Leyes</a:t>
            </a:r>
          </a:p>
          <a:p>
            <a:endParaRPr lang="es-MX" sz="2800"/>
          </a:p>
          <a:p>
            <a:r>
              <a:rPr lang="es-MX" sz="2800"/>
              <a:t>Comprensión</a:t>
            </a:r>
          </a:p>
          <a:p>
            <a:pPr>
              <a:lnSpc>
                <a:spcPct val="200000"/>
              </a:lnSpc>
            </a:pPr>
            <a:endParaRPr lang="es-MX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Rectángulo"/>
          <p:cNvSpPr>
            <a:spLocks noChangeArrowheads="1"/>
          </p:cNvSpPr>
          <p:nvPr/>
        </p:nvSpPr>
        <p:spPr bwMode="auto">
          <a:xfrm>
            <a:off x="2411413" y="1628775"/>
            <a:ext cx="3870325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2800" dirty="0"/>
              <a:t>Concepto:</a:t>
            </a:r>
          </a:p>
          <a:p>
            <a:endParaRPr lang="es-MX" sz="2800" dirty="0"/>
          </a:p>
          <a:p>
            <a:r>
              <a:rPr lang="es-MX" sz="2800" dirty="0"/>
              <a:t>Caducar</a:t>
            </a:r>
          </a:p>
          <a:p>
            <a:endParaRPr lang="es-MX" sz="2800" dirty="0"/>
          </a:p>
          <a:p>
            <a:r>
              <a:rPr lang="es-MX" sz="2800" dirty="0"/>
              <a:t>Transformarse</a:t>
            </a:r>
          </a:p>
          <a:p>
            <a:endParaRPr lang="es-MX" sz="2800" dirty="0"/>
          </a:p>
          <a:p>
            <a:r>
              <a:rPr lang="es-MX" sz="2800" dirty="0"/>
              <a:t>Extensión y Comprensión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Rectángulo"/>
          <p:cNvSpPr>
            <a:spLocks noChangeArrowheads="1"/>
          </p:cNvSpPr>
          <p:nvPr/>
        </p:nvSpPr>
        <p:spPr bwMode="auto">
          <a:xfrm>
            <a:off x="539750" y="1989138"/>
            <a:ext cx="81661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2800"/>
              <a:t>Los conceptos por su temporalidad se pueden analizar </a:t>
            </a:r>
          </a:p>
          <a:p>
            <a:pPr algn="ctr"/>
            <a:r>
              <a:rPr lang="es-MX" sz="2800"/>
              <a:t>de forma:</a:t>
            </a:r>
          </a:p>
          <a:p>
            <a:pPr algn="ctr"/>
            <a:endParaRPr lang="es-MX" sz="2800"/>
          </a:p>
          <a:p>
            <a:pPr algn="ctr"/>
            <a:r>
              <a:rPr lang="es-MX" sz="2800"/>
              <a:t>Diacrónica</a:t>
            </a:r>
          </a:p>
          <a:p>
            <a:pPr algn="ctr"/>
            <a:endParaRPr lang="es-MX" sz="2800"/>
          </a:p>
          <a:p>
            <a:pPr algn="ctr"/>
            <a:r>
              <a:rPr lang="es-MX" sz="2800"/>
              <a:t>Sincrónica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Rectángulo"/>
          <p:cNvSpPr>
            <a:spLocks noChangeArrowheads="1"/>
          </p:cNvSpPr>
          <p:nvPr/>
        </p:nvSpPr>
        <p:spPr bwMode="auto">
          <a:xfrm>
            <a:off x="2435225" y="1916113"/>
            <a:ext cx="4216400" cy="310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2800"/>
              <a:t>Conceptos por su precisión:</a:t>
            </a:r>
          </a:p>
          <a:p>
            <a:pPr algn="ctr"/>
            <a:endParaRPr lang="es-MX" sz="2800"/>
          </a:p>
          <a:p>
            <a:pPr algn="ctr"/>
            <a:r>
              <a:rPr lang="es-MX" sz="2800"/>
              <a:t>Clasificatorios</a:t>
            </a:r>
          </a:p>
          <a:p>
            <a:pPr algn="ctr"/>
            <a:endParaRPr lang="es-MX" sz="2800"/>
          </a:p>
          <a:p>
            <a:pPr algn="ctr"/>
            <a:r>
              <a:rPr lang="es-MX" sz="2800"/>
              <a:t>Comparativos</a:t>
            </a:r>
          </a:p>
          <a:p>
            <a:pPr algn="ctr"/>
            <a:endParaRPr lang="es-MX" sz="2800"/>
          </a:p>
          <a:p>
            <a:pPr algn="ctr"/>
            <a:r>
              <a:rPr lang="es-MX" sz="2800"/>
              <a:t>Métricos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2 Rectángulo"/>
          <p:cNvSpPr>
            <a:spLocks noChangeArrowheads="1"/>
          </p:cNvSpPr>
          <p:nvPr/>
        </p:nvSpPr>
        <p:spPr bwMode="auto">
          <a:xfrm>
            <a:off x="1011238" y="2203450"/>
            <a:ext cx="705802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/>
              <a:t>Conceptos  por su contenido</a:t>
            </a:r>
          </a:p>
          <a:p>
            <a:pPr algn="ctr"/>
            <a:endParaRPr lang="es-MX" sz="2800"/>
          </a:p>
          <a:p>
            <a:pPr algn="ctr"/>
            <a:r>
              <a:rPr lang="es-MX" sz="2800"/>
              <a:t>Analíticos</a:t>
            </a:r>
          </a:p>
          <a:p>
            <a:pPr algn="ctr"/>
            <a:endParaRPr lang="es-MX" sz="2800"/>
          </a:p>
          <a:p>
            <a:pPr algn="ctr"/>
            <a:r>
              <a:rPr lang="es-MX" sz="2800"/>
              <a:t>Sintéticos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Rectángulo"/>
          <p:cNvSpPr>
            <a:spLocks noChangeArrowheads="1"/>
          </p:cNvSpPr>
          <p:nvPr/>
        </p:nvSpPr>
        <p:spPr bwMode="auto">
          <a:xfrm>
            <a:off x="611188" y="1157288"/>
            <a:ext cx="7777162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 sz="2800"/>
          </a:p>
          <a:p>
            <a:endParaRPr lang="es-MX" sz="2800"/>
          </a:p>
          <a:p>
            <a:r>
              <a:rPr lang="es-MX" sz="2800"/>
              <a:t>Razonamientos</a:t>
            </a:r>
          </a:p>
          <a:p>
            <a:endParaRPr lang="es-MX" sz="2800"/>
          </a:p>
          <a:p>
            <a:endParaRPr lang="es-MX" sz="2800"/>
          </a:p>
          <a:p>
            <a:r>
              <a:rPr lang="es-MX" sz="2800"/>
              <a:t>Proposiciones</a:t>
            </a:r>
          </a:p>
          <a:p>
            <a:pPr algn="ctr"/>
            <a:endParaRPr lang="es-MX" sz="2800"/>
          </a:p>
          <a:p>
            <a:endParaRPr lang="es-MX" sz="2800"/>
          </a:p>
          <a:p>
            <a:r>
              <a:rPr lang="es-MX" sz="2800"/>
              <a:t>Conceptos</a:t>
            </a:r>
          </a:p>
        </p:txBody>
      </p:sp>
      <p:sp>
        <p:nvSpPr>
          <p:cNvPr id="3" name="2 Elipse"/>
          <p:cNvSpPr/>
          <p:nvPr/>
        </p:nvSpPr>
        <p:spPr>
          <a:xfrm>
            <a:off x="5106988" y="183832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5" name="4 Elipse"/>
          <p:cNvSpPr/>
          <p:nvPr/>
        </p:nvSpPr>
        <p:spPr>
          <a:xfrm>
            <a:off x="6523038" y="183832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87738" y="1814513"/>
            <a:ext cx="938212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79888" y="3173413"/>
            <a:ext cx="2657475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38725" y="4437063"/>
            <a:ext cx="938213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0713" y="1444625"/>
            <a:ext cx="7900987" cy="396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3144838"/>
            <a:ext cx="938212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5450" y="1770063"/>
            <a:ext cx="938213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62688" y="3144838"/>
            <a:ext cx="938212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19550" y="4475163"/>
            <a:ext cx="938213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45113" y="4475163"/>
            <a:ext cx="938212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8488" y="4506913"/>
            <a:ext cx="938212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Rectángulo"/>
          <p:cNvSpPr>
            <a:spLocks noChangeArrowheads="1"/>
          </p:cNvSpPr>
          <p:nvPr/>
        </p:nvSpPr>
        <p:spPr bwMode="auto">
          <a:xfrm>
            <a:off x="1692275" y="2997200"/>
            <a:ext cx="5969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/>
              <a:t>EJEMPLOS RAZONAMIENTO INDUCTIVO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424</Words>
  <Application>Microsoft Office PowerPoint</Application>
  <PresentationFormat>On-screen Show (4:3)</PresentationFormat>
  <Paragraphs>137</Paragraphs>
  <Slides>18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Yanko Mezquita</dc:creator>
  <cp:lastModifiedBy>Yanko Mezquita</cp:lastModifiedBy>
  <cp:revision>71</cp:revision>
  <dcterms:created xsi:type="dcterms:W3CDTF">2013-08-19T16:18:42Z</dcterms:created>
  <dcterms:modified xsi:type="dcterms:W3CDTF">2020-12-10T22:24:45Z</dcterms:modified>
</cp:coreProperties>
</file>