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74" r:id="rId4"/>
    <p:sldId id="271" r:id="rId5"/>
    <p:sldId id="262" r:id="rId6"/>
    <p:sldId id="265" r:id="rId7"/>
    <p:sldId id="263" r:id="rId8"/>
    <p:sldId id="267" r:id="rId9"/>
    <p:sldId id="272" r:id="rId10"/>
    <p:sldId id="273" r:id="rId11"/>
    <p:sldId id="275" r:id="rId12"/>
    <p:sldId id="276" r:id="rId13"/>
    <p:sldId id="277" r:id="rId14"/>
    <p:sldId id="278" r:id="rId15"/>
    <p:sldId id="279" r:id="rId16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6D59EC-220E-43C3-9C11-F95014F61CC1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14D33EA-9014-4D2B-AC54-AB14ED9EC080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0159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02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F0F162-B9A1-4079-804E-E90ADD49FB2E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7ECA2-8AC1-4AE8-B7D6-01930CE0DD3B}" type="slidenum">
              <a:rPr lang="es-MX" smtClean="0"/>
              <a:pPr>
                <a:defRPr/>
              </a:pPr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858B35-03C7-4DEB-A34E-1D4C0A7E78C4}" type="slidenum">
              <a:rPr lang="es-MX" smtClean="0"/>
              <a:pPr>
                <a:defRPr/>
              </a:pPr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A8FC16-8230-424D-A3B4-E4C007C138AB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D23F9A-97B1-4917-88E8-4650BAB785E0}" type="slidenum">
              <a:rPr lang="es-MX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/>
              <a:t>Clasificación de las Ciencias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3A71DF-1A14-4DD8-A3AF-CCDC647B6741}" type="slidenum">
              <a:rPr lang="es-MX" smtClean="0"/>
              <a:pPr>
                <a:defRPr/>
              </a:pPr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3E9E0D-8BCB-43EE-A645-3895011B0B57}" type="slidenum">
              <a:rPr lang="es-MX" smtClean="0"/>
              <a:pPr>
                <a:defRPr/>
              </a:pPr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1E142B-D280-4D17-8E00-B301098084B0}" type="slidenum">
              <a:rPr lang="es-MX" smtClean="0"/>
              <a:pPr>
                <a:defRPr/>
              </a:pPr>
              <a:t>14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/>
              <a:t>Habermas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9B66D1-644F-4461-B52B-E1E59E7B5105}" type="slidenum">
              <a:rPr lang="es-MX" smtClean="0"/>
              <a:pPr>
                <a:defRPr/>
              </a:pPr>
              <a:t>15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F9C5D-3B0B-48BF-BA30-A4491D2F12C2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21194-9E58-428A-95DD-72564D50B3DC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EB4EF-515D-4DBA-898A-B95D111C8525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F612F-3049-4A64-87AD-5FFC71C0E53E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A2F5B-90AE-44D4-9867-70336F2FE2A9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8F2B8-93BE-43E7-92CB-FC8DC0AA5BAC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E402D-A12F-4258-B801-F753949307D6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C707F-088C-4739-B0DA-44C213F9C6D2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C129-AC20-4F4C-90B2-A924FE85913D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0C22E-06C2-4B3E-9EE0-E53AD8538EE3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F702D-051B-4291-8BB3-FF9A94A2436A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EF0F4-018E-4D44-BC63-584765D587B9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2EF6E-34E7-49BB-ADCC-ED88CC2900C0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563E8-EC72-4642-ADDB-8599A0D3E836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021EE-77B8-4471-894B-1C4CC0CFE82D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B87B-0EE4-49F7-B064-FD2D79085AFB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DE0C9-1FD8-4182-A98D-7D58F8DB1FCA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09279-0E6F-4DFE-AFA9-E9DBE04E5B28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09027-BBB0-4830-9D77-384BC2930981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D529-C6F4-4C17-9E47-B6D99C2BB05B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15FF-9FCA-4D81-BD28-95286175A72F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47321-FDF9-4D6C-B9D8-612CCBEA6DC8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89B909-1EBA-47B4-8C80-4F4DFFD7846A}" type="datetimeFigureOut">
              <a:rPr lang="es-MX"/>
              <a:pPr>
                <a:defRPr/>
              </a:pPr>
              <a:t>10/12/2020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7C24CB-246B-493A-9988-E4E4C2A65DCA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Rectángulo"/>
          <p:cNvSpPr>
            <a:spLocks noChangeArrowheads="1"/>
          </p:cNvSpPr>
          <p:nvPr/>
        </p:nvSpPr>
        <p:spPr bwMode="auto">
          <a:xfrm>
            <a:off x="539750" y="1196975"/>
            <a:ext cx="8135938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/>
              <a:t>Osorio Rojas, C. (2001).</a:t>
            </a:r>
          </a:p>
          <a:p>
            <a:pPr algn="ctr"/>
            <a:endParaRPr lang="es-MX" sz="3600" dirty="0"/>
          </a:p>
          <a:p>
            <a:pPr algn="ctr"/>
            <a:r>
              <a:rPr lang="es-MX" sz="3600" dirty="0"/>
              <a:t>Invitación a la Filosofía de la Ciencia. </a:t>
            </a:r>
          </a:p>
          <a:p>
            <a:pPr algn="ctr"/>
            <a:endParaRPr lang="es-MX" sz="3600" dirty="0"/>
          </a:p>
          <a:p>
            <a:pPr algn="ctr"/>
            <a:r>
              <a:rPr lang="es-MX" sz="3600" dirty="0"/>
              <a:t>Humacao, </a:t>
            </a:r>
            <a:r>
              <a:rPr lang="es-MX" sz="3600" dirty="0" err="1"/>
              <a:t>Pto</a:t>
            </a:r>
            <a:r>
              <a:rPr lang="es-MX" sz="3600" dirty="0"/>
              <a:t>. Rico</a:t>
            </a:r>
          </a:p>
          <a:p>
            <a:endParaRPr lang="es-MX" sz="3600" dirty="0"/>
          </a:p>
          <a:p>
            <a:endParaRPr lang="es-MX" sz="3600" dirty="0"/>
          </a:p>
          <a:p>
            <a:pPr algn="ctr"/>
            <a:r>
              <a:rPr lang="es-MX" sz="3000" dirty="0"/>
              <a:t>      Cap. XII. La explicación científica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1643050"/>
            <a:ext cx="7848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MX" sz="2800" dirty="0">
                <a:solidFill>
                  <a:prstClr val="black"/>
                </a:solidFill>
              </a:rPr>
              <a:t>Explicaciones teleológicas en las ciencias humanas</a:t>
            </a: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es-MX" sz="2800" dirty="0">
                <a:solidFill>
                  <a:prstClr val="black"/>
                </a:solidFill>
              </a:rPr>
              <a:t>Una explicación es teleológica si recurre a una causa final para explicar un hecho.</a:t>
            </a: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es-MX" sz="2800" dirty="0">
                <a:solidFill>
                  <a:prstClr val="black"/>
                </a:solidFill>
              </a:rPr>
              <a:t>Ensayo y error directo vs ensayo y error simbólico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428604"/>
            <a:ext cx="7685087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s-MX" sz="2800" dirty="0">
                <a:solidFill>
                  <a:prstClr val="black"/>
                </a:solidFill>
              </a:rPr>
              <a:t>Explicación y comprensión (Hermenéutica)</a:t>
            </a:r>
          </a:p>
          <a:p>
            <a:pPr algn="just">
              <a:lnSpc>
                <a:spcPct val="200000"/>
              </a:lnSpc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lnSpc>
                <a:spcPct val="200000"/>
              </a:lnSpc>
              <a:defRPr/>
            </a:pPr>
            <a:r>
              <a:rPr lang="es-MX" sz="2800" dirty="0">
                <a:solidFill>
                  <a:prstClr val="black"/>
                </a:solidFill>
              </a:rPr>
              <a:t>Hegel como </a:t>
            </a:r>
            <a:r>
              <a:rPr lang="es-MX" sz="2800" dirty="0" err="1">
                <a:solidFill>
                  <a:prstClr val="black"/>
                </a:solidFill>
              </a:rPr>
              <a:t>Dilthey</a:t>
            </a:r>
            <a:r>
              <a:rPr lang="es-MX" sz="2800" dirty="0">
                <a:solidFill>
                  <a:prstClr val="black"/>
                </a:solidFill>
              </a:rPr>
              <a:t>: la comprensión es el modo propio de proceder de las ciencias históricas.</a:t>
            </a:r>
          </a:p>
          <a:p>
            <a:pPr algn="just">
              <a:lnSpc>
                <a:spcPct val="200000"/>
              </a:lnSpc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lnSpc>
                <a:spcPct val="200000"/>
              </a:lnSpc>
              <a:defRPr/>
            </a:pPr>
            <a:r>
              <a:rPr lang="es-MX" sz="2800" dirty="0">
                <a:solidFill>
                  <a:prstClr val="black"/>
                </a:solidFill>
              </a:rPr>
              <a:t>Hegel defiende la peculiaridad del conocimiento histórico.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Rectángulo"/>
          <p:cNvSpPr>
            <a:spLocks noChangeArrowheads="1"/>
          </p:cNvSpPr>
          <p:nvPr/>
        </p:nvSpPr>
        <p:spPr bwMode="auto">
          <a:xfrm>
            <a:off x="919163" y="549275"/>
            <a:ext cx="7685087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800" dirty="0">
                <a:solidFill>
                  <a:srgbClr val="000000"/>
                </a:solidFill>
              </a:rPr>
              <a:t>Para Hegel la hermenéutica es el método de las ciencias históricas.</a:t>
            </a:r>
          </a:p>
          <a:p>
            <a:pPr algn="just">
              <a:lnSpc>
                <a:spcPct val="200000"/>
              </a:lnSpc>
            </a:pPr>
            <a:endParaRPr lang="es-MX" sz="2800" dirty="0">
              <a:solidFill>
                <a:srgbClr val="00000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s-MX" sz="2800" dirty="0">
                <a:solidFill>
                  <a:srgbClr val="000000"/>
                </a:solidFill>
              </a:rPr>
              <a:t>Su hermenéutica se distingue de la posterior  porque se funda en la racionalidad del pensamiento  y no en el lenguaje.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Rectángulo"/>
          <p:cNvSpPr>
            <a:spLocks noChangeArrowheads="1"/>
          </p:cNvSpPr>
          <p:nvPr/>
        </p:nvSpPr>
        <p:spPr bwMode="auto">
          <a:xfrm>
            <a:off x="785786" y="785794"/>
            <a:ext cx="768508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800" dirty="0" err="1">
                <a:solidFill>
                  <a:srgbClr val="000000"/>
                </a:solidFill>
              </a:rPr>
              <a:t>Dilthey</a:t>
            </a:r>
            <a:r>
              <a:rPr lang="es-MX" sz="2800" dirty="0">
                <a:solidFill>
                  <a:srgbClr val="000000"/>
                </a:solidFill>
              </a:rPr>
              <a:t>: parte de la Vida.</a:t>
            </a:r>
          </a:p>
          <a:p>
            <a:pPr algn="just">
              <a:lnSpc>
                <a:spcPct val="200000"/>
              </a:lnSpc>
            </a:pPr>
            <a:endParaRPr lang="es-MX" sz="2800" dirty="0">
              <a:solidFill>
                <a:srgbClr val="00000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s-MX" sz="2800" dirty="0">
                <a:solidFill>
                  <a:srgbClr val="000000"/>
                </a:solidFill>
              </a:rPr>
              <a:t>Para él la vía psicológica va de lo interno a lo externo.</a:t>
            </a:r>
          </a:p>
          <a:p>
            <a:pPr algn="just">
              <a:lnSpc>
                <a:spcPct val="200000"/>
              </a:lnSpc>
            </a:pPr>
            <a:r>
              <a:rPr lang="es-MX" sz="2800" dirty="0">
                <a:solidFill>
                  <a:srgbClr val="000000"/>
                </a:solidFill>
              </a:rPr>
              <a:t>La hermenéutica va de la manifestación externa hasta la vivencia interna.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Rectángulo"/>
          <p:cNvSpPr>
            <a:spLocks noChangeArrowheads="1"/>
          </p:cNvSpPr>
          <p:nvPr/>
        </p:nvSpPr>
        <p:spPr bwMode="auto">
          <a:xfrm>
            <a:off x="611188" y="2060575"/>
            <a:ext cx="8064500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800"/>
              <a:t>Comprensión: proceso por el cual partiendo de signos 	que se nos dan por fuera sensiblemente 	conocemos una interioridad.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Rectángulo"/>
          <p:cNvSpPr>
            <a:spLocks noChangeArrowheads="1"/>
          </p:cNvSpPr>
          <p:nvPr/>
        </p:nvSpPr>
        <p:spPr bwMode="auto">
          <a:xfrm>
            <a:off x="571472" y="1000108"/>
            <a:ext cx="807249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sz="2800" dirty="0" err="1"/>
              <a:t>Habermas</a:t>
            </a:r>
            <a:r>
              <a:rPr lang="es-MX" sz="2800" dirty="0"/>
              <a:t> : contribuye al giro lingüístico por el cual </a:t>
            </a:r>
          </a:p>
          <a:p>
            <a:r>
              <a:rPr lang="es-MX" sz="2800" dirty="0"/>
              <a:t>el lenguaje se torna el organizador del pensamiento.</a:t>
            </a:r>
          </a:p>
          <a:p>
            <a:endParaRPr lang="es-MX" sz="2800" dirty="0"/>
          </a:p>
          <a:p>
            <a:r>
              <a:rPr lang="es-MX" sz="2800" dirty="0"/>
              <a:t>Es la comprensión de sentido lo que en lugar de la observación abre acceso a los hechos.</a:t>
            </a:r>
          </a:p>
          <a:p>
            <a:endParaRPr lang="es-MX" sz="2800" dirty="0"/>
          </a:p>
          <a:p>
            <a:r>
              <a:rPr lang="es-MX" sz="2800" dirty="0"/>
              <a:t>A la contrastación sistemática de suposiciones legales corresponde la Interpretación de los hechos.</a:t>
            </a:r>
          </a:p>
          <a:p>
            <a:endParaRPr lang="es-MX" sz="2800" dirty="0"/>
          </a:p>
          <a:p>
            <a:r>
              <a:rPr lang="es-MX" sz="2800" dirty="0"/>
              <a:t>Se busca la comprensión de los seres humanos en la cultura y en la historia.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Rectángulo"/>
          <p:cNvSpPr>
            <a:spLocks noChangeArrowheads="1"/>
          </p:cNvSpPr>
          <p:nvPr/>
        </p:nvSpPr>
        <p:spPr bwMode="auto">
          <a:xfrm>
            <a:off x="760413" y="1125538"/>
            <a:ext cx="7632700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s-MX" sz="2800"/>
              <a:t>Introducción</a:t>
            </a:r>
          </a:p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s-MX" sz="2800"/>
              <a:t>¿Existen explicaciones teleológicas?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es-MX" sz="2800"/>
          </a:p>
          <a:p>
            <a:pPr marL="457200" indent="-457200" algn="just">
              <a:buFont typeface="Wingdings" pitchFamily="2" charset="2"/>
              <a:buChar char="Ø"/>
            </a:pPr>
            <a:r>
              <a:rPr lang="es-MX" sz="2800"/>
              <a:t>Explicaciones teleológicas en las ciencias humanas</a:t>
            </a:r>
          </a:p>
          <a:p>
            <a:pPr marL="457200" indent="-4572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s-MX" sz="2800"/>
              <a:t>Explicación y comprensión (Hermenéutica)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1538" y="1857364"/>
            <a:ext cx="72009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MX" sz="2800" dirty="0">
                <a:solidFill>
                  <a:prstClr val="black"/>
                </a:solidFill>
              </a:rPr>
              <a:t>Introducción</a:t>
            </a: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es-MX" sz="2800" dirty="0">
                <a:solidFill>
                  <a:prstClr val="black"/>
                </a:solidFill>
              </a:rPr>
              <a:t>Racionalismo-Esencialismo (Plato-Aristotélico)</a:t>
            </a:r>
          </a:p>
          <a:p>
            <a:pPr algn="just"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es-MX" sz="2800" dirty="0">
                <a:solidFill>
                  <a:prstClr val="black"/>
                </a:solidFill>
              </a:rPr>
              <a:t>Instrumentalismo (Popper):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Rectángulo"/>
          <p:cNvSpPr>
            <a:spLocks noChangeArrowheads="1"/>
          </p:cNvSpPr>
          <p:nvPr/>
        </p:nvSpPr>
        <p:spPr bwMode="auto">
          <a:xfrm>
            <a:off x="796952" y="1385249"/>
            <a:ext cx="76327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MX" sz="2800" dirty="0"/>
          </a:p>
          <a:p>
            <a:pPr algn="just"/>
            <a:r>
              <a:rPr lang="es-MX" sz="2800" dirty="0"/>
              <a:t>Racionalismo (Plato-Aristotélico): El conocimiento 	llega hasta la esencia de las cosas.</a:t>
            </a:r>
          </a:p>
          <a:p>
            <a:pPr algn="just"/>
            <a:endParaRPr lang="es-MX" sz="2800" dirty="0"/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Explicación científica de un hecho: Es poder 	deducirlo 	de un conjunto de leyes o 	hipótesis científicas. </a:t>
            </a:r>
          </a:p>
          <a:p>
            <a:pPr algn="just"/>
            <a:r>
              <a:rPr lang="es-MX" sz="2800" dirty="0"/>
              <a:t>	</a:t>
            </a:r>
          </a:p>
          <a:p>
            <a:pPr algn="just"/>
            <a:r>
              <a:rPr lang="es-MX" sz="2800" dirty="0">
                <a:solidFill>
                  <a:srgbClr val="000000"/>
                </a:solidFill>
              </a:rPr>
              <a:t>Se trata de incluir un hecho en una ley general.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Rectángulo"/>
          <p:cNvSpPr>
            <a:spLocks noChangeArrowheads="1"/>
          </p:cNvSpPr>
          <p:nvPr/>
        </p:nvSpPr>
        <p:spPr bwMode="auto">
          <a:xfrm>
            <a:off x="557213" y="1412875"/>
            <a:ext cx="8253412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/>
              <a:t>Un hecho queda explicado si puede DEDUCIRSE de una o más leyes científicas.</a:t>
            </a:r>
          </a:p>
          <a:p>
            <a:pPr algn="just"/>
            <a:endParaRPr lang="es-MX" sz="2800"/>
          </a:p>
          <a:p>
            <a:pPr algn="just"/>
            <a:endParaRPr lang="es-MX" sz="2800"/>
          </a:p>
          <a:p>
            <a:pPr algn="just"/>
            <a:r>
              <a:rPr lang="es-MX" sz="2800"/>
              <a:t>Los filósofos partían de axiomas que consideraban  como verdades evidentes y también consideraban como verdaderos las consecuencias lógicas de esos axiomas.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Rectángulo"/>
          <p:cNvSpPr>
            <a:spLocks noChangeArrowheads="1"/>
          </p:cNvSpPr>
          <p:nvPr/>
        </p:nvSpPr>
        <p:spPr bwMode="auto">
          <a:xfrm>
            <a:off x="857224" y="2571744"/>
            <a:ext cx="748823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 dirty="0"/>
              <a:t>Instrumentalismo (</a:t>
            </a:r>
            <a:r>
              <a:rPr lang="es-MX" sz="2800" dirty="0" err="1"/>
              <a:t>Popper</a:t>
            </a:r>
            <a:r>
              <a:rPr lang="es-MX" sz="2800" dirty="0"/>
              <a:t>): NO llegamos a la 	esencia de las cosas pero las teorías 	científicas algo dicen de la realidad.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Rectángulo"/>
          <p:cNvSpPr>
            <a:spLocks noChangeArrowheads="1"/>
          </p:cNvSpPr>
          <p:nvPr/>
        </p:nvSpPr>
        <p:spPr bwMode="auto">
          <a:xfrm>
            <a:off x="684213" y="981075"/>
            <a:ext cx="777716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MX" sz="2800" dirty="0"/>
          </a:p>
          <a:p>
            <a:pPr algn="just"/>
            <a:r>
              <a:rPr lang="es-MX" sz="2800" dirty="0"/>
              <a:t>Con Platón y Aristóteles la verdad de los axiomas se transmite lógicamente a la verdad de las conclusiones.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En la teoría Popperiana no hay verdad de las premisas.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De las hipótesis confirmadas sólo puede decirse que no son falsas sólo porque hasta ahora no han sido refutadas.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Rectángulo"/>
          <p:cNvSpPr>
            <a:spLocks noChangeArrowheads="1"/>
          </p:cNvSpPr>
          <p:nvPr/>
        </p:nvSpPr>
        <p:spPr bwMode="auto">
          <a:xfrm>
            <a:off x="2700338" y="4289425"/>
            <a:ext cx="1841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MX"/>
          </a:p>
          <a:p>
            <a:endParaRPr lang="es-MX"/>
          </a:p>
          <a:p>
            <a:endParaRPr lang="es-MX"/>
          </a:p>
          <a:p>
            <a:endParaRPr lang="es-MX"/>
          </a:p>
          <a:p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785786" y="1357298"/>
            <a:ext cx="76327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ctr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s-MX" sz="2800" dirty="0">
                <a:solidFill>
                  <a:prstClr val="black"/>
                </a:solidFill>
              </a:rPr>
              <a:t>¿Existen explicaciones teleológicas?</a:t>
            </a:r>
          </a:p>
          <a:p>
            <a:pPr marL="457200" indent="-457200" algn="ctr">
              <a:lnSpc>
                <a:spcPct val="200000"/>
              </a:lnSpc>
              <a:buFont typeface="Wingdings" pitchFamily="2" charset="2"/>
              <a:buChar char="Ø"/>
              <a:defRPr/>
            </a:pPr>
            <a:endParaRPr lang="es-MX" sz="2800" dirty="0">
              <a:solidFill>
                <a:prstClr val="black"/>
              </a:solidFill>
            </a:endParaRPr>
          </a:p>
          <a:p>
            <a:pPr algn="just">
              <a:lnSpc>
                <a:spcPct val="200000"/>
              </a:lnSpc>
              <a:defRPr/>
            </a:pPr>
            <a:r>
              <a:rPr lang="es-MX" sz="2800" dirty="0">
                <a:solidFill>
                  <a:prstClr val="black"/>
                </a:solidFill>
              </a:rPr>
              <a:t>Se da más en biología e historia.</a:t>
            </a:r>
          </a:p>
          <a:p>
            <a:pPr algn="just">
              <a:lnSpc>
                <a:spcPct val="200000"/>
              </a:lnSpc>
              <a:defRPr/>
            </a:pPr>
            <a:r>
              <a:rPr lang="es-MX" sz="2800" dirty="0">
                <a:solidFill>
                  <a:prstClr val="black"/>
                </a:solidFill>
              </a:rPr>
              <a:t>En biología se recurre a una explicación de tipo funcional más que de fines.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Rectángulo"/>
          <p:cNvSpPr>
            <a:spLocks noChangeArrowheads="1"/>
          </p:cNvSpPr>
          <p:nvPr/>
        </p:nvSpPr>
        <p:spPr bwMode="auto">
          <a:xfrm>
            <a:off x="785786" y="1785926"/>
            <a:ext cx="74882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800" dirty="0"/>
              <a:t>En la evolución hay explicación histórica-narrativa, pero no se trata de reducir la historia a la biología, pues en la comprensión histórica entra en juego la teleología y la libertad humana.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433</Words>
  <Application>Microsoft Office PowerPoint</Application>
  <PresentationFormat>On-screen Show (4:3)</PresentationFormat>
  <Paragraphs>83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Yanko Mezquita</dc:creator>
  <cp:lastModifiedBy>Yanko Mezquita</cp:lastModifiedBy>
  <cp:revision>84</cp:revision>
  <dcterms:created xsi:type="dcterms:W3CDTF">2013-08-19T16:18:42Z</dcterms:created>
  <dcterms:modified xsi:type="dcterms:W3CDTF">2020-12-10T22:04:51Z</dcterms:modified>
</cp:coreProperties>
</file>