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08" r:id="rId3"/>
    <p:sldId id="309" r:id="rId4"/>
    <p:sldId id="348" r:id="rId5"/>
    <p:sldId id="349" r:id="rId6"/>
    <p:sldId id="350" r:id="rId7"/>
    <p:sldId id="351" r:id="rId8"/>
    <p:sldId id="345" r:id="rId9"/>
  </p:sldIdLst>
  <p:sldSz cx="12192000" cy="6858000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3F73"/>
    <a:srgbClr val="BE8D32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27F97BB-C833-4FB7-BDE5-3F7075034690}" styleName="Estilo temático 2 - Énfasis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660B408-B3CF-4A94-85FC-2B1E0A45F4A2}" styleName="Estilo oscuro 2 - Énfasis 1/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882"/>
    <p:restoredTop sz="94657"/>
  </p:normalViewPr>
  <p:slideViewPr>
    <p:cSldViewPr snapToGrid="0" snapToObjects="1">
      <p:cViewPr varScale="1">
        <p:scale>
          <a:sx n="68" d="100"/>
          <a:sy n="68" d="100"/>
        </p:scale>
        <p:origin x="4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0922F-9025-0540-B0D5-678D65D1A5B6}" type="datetimeFigureOut">
              <a:rPr lang="es-ES_tradnl" smtClean="0"/>
              <a:t>08/10/2020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78D1E-DD85-4048-883A-7E87F3AEEC54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296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0922F-9025-0540-B0D5-678D65D1A5B6}" type="datetimeFigureOut">
              <a:rPr lang="es-ES_tradnl" smtClean="0"/>
              <a:t>08/10/2020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78D1E-DD85-4048-883A-7E87F3AEEC54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18207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0922F-9025-0540-B0D5-678D65D1A5B6}" type="datetimeFigureOut">
              <a:rPr lang="es-ES_tradnl" smtClean="0"/>
              <a:t>08/10/2020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78D1E-DD85-4048-883A-7E87F3AEEC54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71711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0922F-9025-0540-B0D5-678D65D1A5B6}" type="datetimeFigureOut">
              <a:rPr lang="es-ES_tradnl" smtClean="0"/>
              <a:t>08/10/2020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78D1E-DD85-4048-883A-7E87F3AEEC54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42985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0922F-9025-0540-B0D5-678D65D1A5B6}" type="datetimeFigureOut">
              <a:rPr lang="es-ES_tradnl" smtClean="0"/>
              <a:t>08/10/2020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78D1E-DD85-4048-883A-7E87F3AEEC54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17206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0922F-9025-0540-B0D5-678D65D1A5B6}" type="datetimeFigureOut">
              <a:rPr lang="es-ES_tradnl" smtClean="0"/>
              <a:t>08/10/2020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78D1E-DD85-4048-883A-7E87F3AEEC54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9951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0922F-9025-0540-B0D5-678D65D1A5B6}" type="datetimeFigureOut">
              <a:rPr lang="es-ES_tradnl" smtClean="0"/>
              <a:t>08/10/2020</a:t>
            </a:fld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78D1E-DD85-4048-883A-7E87F3AEEC54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94356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0922F-9025-0540-B0D5-678D65D1A5B6}" type="datetimeFigureOut">
              <a:rPr lang="es-ES_tradnl" smtClean="0"/>
              <a:t>08/10/2020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78D1E-DD85-4048-883A-7E87F3AEEC54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042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0922F-9025-0540-B0D5-678D65D1A5B6}" type="datetimeFigureOut">
              <a:rPr lang="es-ES_tradnl" smtClean="0"/>
              <a:t>08/10/2020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78D1E-DD85-4048-883A-7E87F3AEEC54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1824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0922F-9025-0540-B0D5-678D65D1A5B6}" type="datetimeFigureOut">
              <a:rPr lang="es-ES_tradnl" smtClean="0"/>
              <a:t>08/10/2020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78D1E-DD85-4048-883A-7E87F3AEEC54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36921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Marcador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0922F-9025-0540-B0D5-678D65D1A5B6}" type="datetimeFigureOut">
              <a:rPr lang="es-ES_tradnl" smtClean="0"/>
              <a:t>08/10/2020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78D1E-DD85-4048-883A-7E87F3AEEC54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1560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10922F-9025-0540-B0D5-678D65D1A5B6}" type="datetimeFigureOut">
              <a:rPr lang="es-ES_tradnl" smtClean="0"/>
              <a:t>08/10/2020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278D1E-DD85-4048-883A-7E87F3AEEC54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294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500" y="0"/>
            <a:ext cx="6854500" cy="6870782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462557" y="3983007"/>
            <a:ext cx="456120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243F73"/>
                </a:solidFill>
                <a:latin typeface="Lucida Bright" charset="0"/>
                <a:ea typeface="Lucida Bright" charset="0"/>
                <a:cs typeface="Lucida Bright" charset="0"/>
              </a:rPr>
              <a:t>Gestión De Plataformas Para El Aprendizaje En Educación Virtual </a:t>
            </a:r>
            <a:endParaRPr lang="es-ES_tradnl" sz="2800" dirty="0">
              <a:solidFill>
                <a:srgbClr val="243F73"/>
              </a:solidFill>
              <a:latin typeface="Lucida Bright" charset="0"/>
              <a:ea typeface="Lucida Bright" charset="0"/>
              <a:cs typeface="Lucida Bright" charset="0"/>
            </a:endParaRPr>
          </a:p>
        </p:txBody>
      </p:sp>
      <p:cxnSp>
        <p:nvCxnSpPr>
          <p:cNvPr id="3" name="Conector recto 2"/>
          <p:cNvCxnSpPr/>
          <p:nvPr/>
        </p:nvCxnSpPr>
        <p:spPr>
          <a:xfrm>
            <a:off x="534299" y="5368002"/>
            <a:ext cx="4175721" cy="0"/>
          </a:xfrm>
          <a:prstGeom prst="line">
            <a:avLst/>
          </a:prstGeom>
          <a:ln w="19050">
            <a:solidFill>
              <a:srgbClr val="BE8D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/>
          <p:cNvSpPr txBox="1"/>
          <p:nvPr/>
        </p:nvSpPr>
        <p:spPr>
          <a:xfrm>
            <a:off x="462557" y="5359862"/>
            <a:ext cx="45612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BE8D32"/>
                </a:solidFill>
                <a:latin typeface="Lucida Bright" charset="0"/>
                <a:ea typeface="Lucida Bright" charset="0"/>
                <a:cs typeface="Lucida Bright" charset="0"/>
              </a:rPr>
              <a:t>Aprendizaje en entornos virtuales </a:t>
            </a:r>
            <a:endParaRPr lang="es-ES_tradnl" sz="2000" dirty="0">
              <a:solidFill>
                <a:srgbClr val="BE8D32"/>
              </a:solidFill>
              <a:latin typeface="Lucida Bright" charset="0"/>
              <a:ea typeface="Lucida Bright" charset="0"/>
              <a:cs typeface="Lucida Bright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E013F5F-1433-7B41-BC38-F4693B5BB3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165" y="681466"/>
            <a:ext cx="3025995" cy="3025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50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19"/>
            <a:ext cx="12211587" cy="1831738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501830" y="3095237"/>
            <a:ext cx="1153328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altLang="es-MX" sz="2400" dirty="0">
                <a:solidFill>
                  <a:srgbClr val="243F73"/>
                </a:solidFill>
                <a:latin typeface="Lucida Bright" panose="02040602050505020304" pitchFamily="18" charset="77"/>
              </a:rPr>
              <a:t>Según Coll y Martí (2001), existen dos formas de observar la incorporación de las TIC en la educación:</a:t>
            </a:r>
          </a:p>
          <a:p>
            <a:endParaRPr lang="es-MX" altLang="es-MX" sz="2400" dirty="0">
              <a:solidFill>
                <a:srgbClr val="243F73"/>
              </a:solidFill>
              <a:latin typeface="Lucida Bright" panose="02040602050505020304" pitchFamily="18" charset="77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s-MX" altLang="es-MX" sz="2400" dirty="0">
                <a:solidFill>
                  <a:srgbClr val="243F73"/>
                </a:solidFill>
                <a:latin typeface="Lucida Bright" panose="02040602050505020304" pitchFamily="18" charset="77"/>
              </a:rPr>
              <a:t>Estas tecnologías pueden ser utilizadas con provecho, tomando en cuenta sus características, para </a:t>
            </a:r>
            <a:r>
              <a:rPr lang="es-MX" altLang="es-MX" sz="2400" dirty="0">
                <a:solidFill>
                  <a:srgbClr val="FF0000"/>
                </a:solidFill>
                <a:latin typeface="Lucida Bright" panose="02040602050505020304" pitchFamily="18" charset="77"/>
              </a:rPr>
              <a:t>promover el aprendizaje.</a:t>
            </a:r>
          </a:p>
          <a:p>
            <a:pPr marL="914400" lvl="1" indent="-457200">
              <a:buFont typeface="+mj-lt"/>
              <a:buAutoNum type="arabicPeriod"/>
            </a:pPr>
            <a:r>
              <a:rPr lang="es-MX" altLang="es-MX" sz="2400" dirty="0">
                <a:solidFill>
                  <a:srgbClr val="243F73"/>
                </a:solidFill>
                <a:latin typeface="Lucida Bright" panose="02040602050505020304" pitchFamily="18" charset="77"/>
              </a:rPr>
              <a:t>Los usos que se hacen de ellas pueden llegar a comportar una </a:t>
            </a:r>
            <a:r>
              <a:rPr lang="es-MX" altLang="es-MX" sz="2400" dirty="0">
                <a:solidFill>
                  <a:srgbClr val="FF0000"/>
                </a:solidFill>
                <a:latin typeface="Lucida Bright" panose="02040602050505020304" pitchFamily="18" charset="77"/>
              </a:rPr>
              <a:t>modificación</a:t>
            </a:r>
            <a:r>
              <a:rPr lang="es-MX" altLang="es-MX" sz="2400" dirty="0">
                <a:solidFill>
                  <a:srgbClr val="243F73"/>
                </a:solidFill>
                <a:latin typeface="Lucida Bright" panose="02040602050505020304" pitchFamily="18" charset="77"/>
              </a:rPr>
              <a:t> sustancial de los </a:t>
            </a:r>
            <a:r>
              <a:rPr lang="es-MX" altLang="es-MX" sz="2400" dirty="0">
                <a:solidFill>
                  <a:srgbClr val="FF0000"/>
                </a:solidFill>
                <a:latin typeface="Lucida Bright" panose="02040602050505020304" pitchFamily="18" charset="77"/>
              </a:rPr>
              <a:t>entornos de enseñanza y aprendizaje</a:t>
            </a:r>
          </a:p>
          <a:p>
            <a:endParaRPr lang="es-MX" altLang="es-MX" sz="3200" dirty="0">
              <a:solidFill>
                <a:srgbClr val="243F73"/>
              </a:solidFill>
              <a:latin typeface="Lucida Bright" panose="02040602050505020304" pitchFamily="18" charset="77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D731B41-DC5B-AB42-BC5D-90E0FC8AD074}"/>
              </a:ext>
            </a:extLst>
          </p:cNvPr>
          <p:cNvSpPr txBox="1"/>
          <p:nvPr/>
        </p:nvSpPr>
        <p:spPr>
          <a:xfrm>
            <a:off x="303633" y="1263499"/>
            <a:ext cx="856356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4800" b="1" dirty="0">
                <a:solidFill>
                  <a:srgbClr val="BE8D32"/>
                </a:solidFill>
                <a:latin typeface="Book Antiqua" panose="02040602050305030304" pitchFamily="18" charset="0"/>
              </a:rPr>
              <a:t>La Incorporación de las tic en </a:t>
            </a:r>
          </a:p>
          <a:p>
            <a:r>
              <a:rPr lang="es-MX" sz="4800" b="1" dirty="0">
                <a:solidFill>
                  <a:srgbClr val="BE8D32"/>
                </a:solidFill>
                <a:latin typeface="Book Antiqua" panose="02040602050305030304" pitchFamily="18" charset="0"/>
              </a:rPr>
              <a:t>la educación</a:t>
            </a:r>
          </a:p>
        </p:txBody>
      </p:sp>
    </p:spTree>
    <p:extLst>
      <p:ext uri="{BB962C8B-B14F-4D97-AF65-F5344CB8AC3E}">
        <p14:creationId xmlns:p14="http://schemas.microsoft.com/office/powerpoint/2010/main" val="2161318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19"/>
            <a:ext cx="12211587" cy="1831738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1085919A-F9F5-2148-9E87-6EC6688A0526}"/>
              </a:ext>
            </a:extLst>
          </p:cNvPr>
          <p:cNvSpPr txBox="1"/>
          <p:nvPr/>
        </p:nvSpPr>
        <p:spPr>
          <a:xfrm>
            <a:off x="303633" y="1263499"/>
            <a:ext cx="115297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800" b="1" dirty="0">
                <a:solidFill>
                  <a:srgbClr val="BE8D32"/>
                </a:solidFill>
                <a:latin typeface="Book Antiqua" panose="02040602050305030304" pitchFamily="18" charset="0"/>
              </a:rPr>
              <a:t>Uso de las </a:t>
            </a:r>
            <a:r>
              <a:rPr lang="es-MX" sz="4800" b="1" dirty="0">
                <a:solidFill>
                  <a:srgbClr val="243F73"/>
                </a:solidFill>
                <a:latin typeface="Book Antiqua" panose="02040602050305030304" pitchFamily="18" charset="0"/>
              </a:rPr>
              <a:t>TIC</a:t>
            </a:r>
            <a:r>
              <a:rPr lang="es-MX" sz="4800" b="1" dirty="0">
                <a:solidFill>
                  <a:srgbClr val="BE8D32"/>
                </a:solidFill>
                <a:latin typeface="Book Antiqua" panose="02040602050305030304" pitchFamily="18" charset="0"/>
              </a:rPr>
              <a:t> en la </a:t>
            </a:r>
            <a:r>
              <a:rPr lang="es-MX" sz="4800" b="1" dirty="0">
                <a:solidFill>
                  <a:srgbClr val="243F73"/>
                </a:solidFill>
                <a:latin typeface="Book Antiqua" panose="02040602050305030304" pitchFamily="18" charset="0"/>
              </a:rPr>
              <a:t>E</a:t>
            </a:r>
            <a:r>
              <a:rPr lang="es-MX" sz="4800" b="1" dirty="0">
                <a:solidFill>
                  <a:srgbClr val="BE8D32"/>
                </a:solidFill>
                <a:latin typeface="Book Antiqua" panose="02040602050305030304" pitchFamily="18" charset="0"/>
              </a:rPr>
              <a:t>ducación mediante la </a:t>
            </a:r>
            <a:r>
              <a:rPr lang="es-MX" sz="4800" b="1" dirty="0">
                <a:solidFill>
                  <a:srgbClr val="243F73"/>
                </a:solidFill>
                <a:latin typeface="Book Antiqua" panose="02040602050305030304" pitchFamily="18" charset="0"/>
              </a:rPr>
              <a:t>C</a:t>
            </a:r>
            <a:r>
              <a:rPr lang="es-MX" sz="4800" b="1" dirty="0">
                <a:solidFill>
                  <a:srgbClr val="BE8D32"/>
                </a:solidFill>
                <a:latin typeface="Book Antiqua" panose="02040602050305030304" pitchFamily="18" charset="0"/>
              </a:rPr>
              <a:t>omputadora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79103BC-A3F6-D04E-A9BF-F3A7895489EB}"/>
              </a:ext>
            </a:extLst>
          </p:cNvPr>
          <p:cNvSpPr txBox="1"/>
          <p:nvPr/>
        </p:nvSpPr>
        <p:spPr>
          <a:xfrm>
            <a:off x="394254" y="2995449"/>
            <a:ext cx="825332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altLang="es-MX" sz="2400" dirty="0">
                <a:solidFill>
                  <a:srgbClr val="243F73"/>
                </a:solidFill>
                <a:latin typeface="Lucida Bright" panose="02040602050505020304" pitchFamily="18" charset="77"/>
              </a:rPr>
              <a:t>Para el acceso, almacenamiento, manejo y presentación de la información.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altLang="es-MX" sz="2400" dirty="0">
                <a:solidFill>
                  <a:srgbClr val="243F73"/>
                </a:solidFill>
                <a:latin typeface="Lucida Bright" panose="02040602050505020304" pitchFamily="18" charset="77"/>
              </a:rPr>
              <a:t>Como contenidos específicos de enseñanza y aprendizaje.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altLang="es-MX" sz="2400" dirty="0">
                <a:solidFill>
                  <a:srgbClr val="243F73"/>
                </a:solidFill>
                <a:latin typeface="Lucida Bright" panose="02040602050505020304" pitchFamily="18" charset="77"/>
              </a:rPr>
              <a:t>Como herramientas para apoyar el proceso de enseñanza y aprendizaje.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altLang="es-MX" sz="2400" dirty="0">
                <a:solidFill>
                  <a:srgbClr val="243F73"/>
                </a:solidFill>
                <a:latin typeface="Lucida Bright" panose="02040602050505020304" pitchFamily="18" charset="77"/>
              </a:rPr>
              <a:t>Uso de los estudiantes, gracias a su portabilidad.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altLang="es-MX" sz="2400" dirty="0">
                <a:solidFill>
                  <a:srgbClr val="243F73"/>
                </a:solidFill>
                <a:latin typeface="Lucida Bright" panose="02040602050505020304" pitchFamily="18" charset="77"/>
              </a:rPr>
              <a:t>Para el acceso a los contenidos e incluso a los programas educativo en internet.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A2E5FBB-27C5-2E47-98AD-D61A7B1AC9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7579" y="2833159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767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19"/>
            <a:ext cx="12211587" cy="1831738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4558553" y="2326766"/>
            <a:ext cx="746311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s-MX" altLang="es-MX" sz="2400" dirty="0">
                <a:solidFill>
                  <a:srgbClr val="FF0000"/>
                </a:solidFill>
                <a:latin typeface="Lucida Bright" panose="02040602050505020304" pitchFamily="18" charset="77"/>
              </a:rPr>
              <a:t>Recursos tecnológicos utilizados: </a:t>
            </a:r>
            <a:r>
              <a:rPr lang="es-MX" altLang="es-MX" sz="2400" dirty="0">
                <a:solidFill>
                  <a:srgbClr val="243F73"/>
                </a:solidFill>
                <a:latin typeface="Lucida Bright" panose="02040602050505020304" pitchFamily="18" charset="77"/>
              </a:rPr>
              <a:t>computadoras, redes de computadoras, sistemas de interconexión, plataformas, sistemas de administración de aprendizaje, etc. </a:t>
            </a:r>
          </a:p>
          <a:p>
            <a:pPr marL="457200" indent="-457200">
              <a:buFont typeface="+mj-lt"/>
              <a:buAutoNum type="arabicPeriod"/>
            </a:pPr>
            <a:endParaRPr lang="es-MX" altLang="es-MX" sz="2400" dirty="0">
              <a:solidFill>
                <a:srgbClr val="243F73"/>
              </a:solidFill>
              <a:latin typeface="Lucida Bright" panose="02040602050505020304" pitchFamily="18" charset="77"/>
            </a:endParaRPr>
          </a:p>
          <a:p>
            <a:pPr marL="457200" indent="-457200">
              <a:buFont typeface="+mj-lt"/>
              <a:buAutoNum type="arabicPeriod"/>
            </a:pPr>
            <a:r>
              <a:rPr lang="es-MX" altLang="es-MX" sz="2400" dirty="0">
                <a:solidFill>
                  <a:srgbClr val="FF0000"/>
                </a:solidFill>
                <a:latin typeface="Lucida Bright" panose="02040602050505020304" pitchFamily="18" charset="77"/>
              </a:rPr>
              <a:t>Aplicaciones y herramientas que permiten la combinación de recursos </a:t>
            </a:r>
            <a:r>
              <a:rPr lang="es-MX" altLang="es-MX" sz="2400" dirty="0">
                <a:solidFill>
                  <a:srgbClr val="243F73"/>
                </a:solidFill>
                <a:latin typeface="Lucida Bright" panose="02040602050505020304" pitchFamily="18" charset="77"/>
              </a:rPr>
              <a:t>(simulaciones, materiales multimedia, tableros electrónicos, correo electrónico, mensajería instantánea, videoconferencias, etc.</a:t>
            </a:r>
          </a:p>
          <a:p>
            <a:endParaRPr lang="es-MX" altLang="es-MX" sz="2400" dirty="0">
              <a:solidFill>
                <a:srgbClr val="243F73"/>
              </a:solidFill>
              <a:latin typeface="Lucida Bright" panose="02040602050505020304" pitchFamily="18" charset="77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D731B41-DC5B-AB42-BC5D-90E0FC8AD074}"/>
              </a:ext>
            </a:extLst>
          </p:cNvPr>
          <p:cNvSpPr txBox="1"/>
          <p:nvPr/>
        </p:nvSpPr>
        <p:spPr>
          <a:xfrm>
            <a:off x="303633" y="1490393"/>
            <a:ext cx="11718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800" b="1" dirty="0">
                <a:solidFill>
                  <a:srgbClr val="243F73"/>
                </a:solidFill>
                <a:latin typeface="Book Antiqua" panose="02040602050305030304" pitchFamily="18" charset="0"/>
              </a:rPr>
              <a:t>C</a:t>
            </a:r>
            <a:r>
              <a:rPr lang="es-MX" sz="4800" b="1" dirty="0">
                <a:solidFill>
                  <a:srgbClr val="BE8D32"/>
                </a:solidFill>
                <a:latin typeface="Book Antiqua" panose="02040602050305030304" pitchFamily="18" charset="0"/>
              </a:rPr>
              <a:t>aracterísticas de los </a:t>
            </a:r>
            <a:r>
              <a:rPr lang="es-MX" sz="4800" b="1" dirty="0">
                <a:solidFill>
                  <a:srgbClr val="243F73"/>
                </a:solidFill>
                <a:latin typeface="Book Antiqua" panose="02040602050305030304" pitchFamily="18" charset="0"/>
              </a:rPr>
              <a:t>e</a:t>
            </a:r>
            <a:r>
              <a:rPr lang="es-MX" sz="4800" b="1" dirty="0">
                <a:solidFill>
                  <a:srgbClr val="BE8D32"/>
                </a:solidFill>
                <a:latin typeface="Book Antiqua" panose="02040602050305030304" pitchFamily="18" charset="0"/>
              </a:rPr>
              <a:t>ntornos </a:t>
            </a:r>
            <a:r>
              <a:rPr lang="es-MX" sz="4800" b="1" dirty="0">
                <a:solidFill>
                  <a:srgbClr val="243F73"/>
                </a:solidFill>
                <a:latin typeface="Book Antiqua" panose="02040602050305030304" pitchFamily="18" charset="0"/>
              </a:rPr>
              <a:t>v</a:t>
            </a:r>
            <a:r>
              <a:rPr lang="es-MX" sz="4800" b="1" dirty="0">
                <a:solidFill>
                  <a:srgbClr val="BE8D32"/>
                </a:solidFill>
                <a:latin typeface="Book Antiqua" panose="02040602050305030304" pitchFamily="18" charset="0"/>
              </a:rPr>
              <a:t>irtuales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36992AA-1ADA-8144-BB07-12D94CDF14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017" y="2608730"/>
            <a:ext cx="3752152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29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19"/>
            <a:ext cx="12211587" cy="1831738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649748" y="1704531"/>
            <a:ext cx="560761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s-MX" altLang="es-MX" sz="2400" dirty="0">
                <a:solidFill>
                  <a:srgbClr val="243F73"/>
                </a:solidFill>
                <a:latin typeface="Lucida Bright" panose="02040602050505020304" pitchFamily="18" charset="77"/>
              </a:rPr>
              <a:t>La mayor o menor amplitud y riqueza de las interacciones que las tecnologías.</a:t>
            </a:r>
          </a:p>
          <a:p>
            <a:pPr marL="457200" indent="-457200">
              <a:buFont typeface="+mj-lt"/>
              <a:buAutoNum type="arabicPeriod" startAt="3"/>
            </a:pPr>
            <a:endParaRPr lang="es-MX" altLang="es-MX" sz="2400" dirty="0">
              <a:solidFill>
                <a:srgbClr val="243F73"/>
              </a:solidFill>
              <a:latin typeface="Lucida Bright" panose="02040602050505020304" pitchFamily="18" charset="77"/>
            </a:endParaRPr>
          </a:p>
          <a:p>
            <a:pPr marL="457200" indent="-457200">
              <a:buFont typeface="+mj-lt"/>
              <a:buAutoNum type="arabicPeriod" startAt="3"/>
            </a:pPr>
            <a:r>
              <a:rPr lang="es-MX" altLang="es-MX" sz="2400" dirty="0">
                <a:solidFill>
                  <a:srgbClr val="243F73"/>
                </a:solidFill>
                <a:latin typeface="Lucida Bright" panose="02040602050505020304" pitchFamily="18" charset="77"/>
              </a:rPr>
              <a:t>Carácter </a:t>
            </a:r>
            <a:r>
              <a:rPr lang="es-MX" altLang="es-MX" sz="2400" dirty="0">
                <a:solidFill>
                  <a:srgbClr val="FF0000"/>
                </a:solidFill>
                <a:latin typeface="Lucida Bright" panose="02040602050505020304" pitchFamily="18" charset="77"/>
              </a:rPr>
              <a:t>sincrónico o asincrónico </a:t>
            </a:r>
            <a:r>
              <a:rPr lang="es-MX" altLang="es-MX" sz="2400" dirty="0">
                <a:solidFill>
                  <a:srgbClr val="243F73"/>
                </a:solidFill>
                <a:latin typeface="Lucida Bright" panose="02040602050505020304" pitchFamily="18" charset="77"/>
              </a:rPr>
              <a:t>de las interacciones.</a:t>
            </a:r>
          </a:p>
          <a:p>
            <a:pPr marL="457200" indent="-457200">
              <a:buFont typeface="+mj-lt"/>
              <a:buAutoNum type="arabicPeriod" startAt="3"/>
            </a:pPr>
            <a:endParaRPr lang="es-MX" altLang="es-MX" sz="2400" dirty="0">
              <a:solidFill>
                <a:srgbClr val="243F73"/>
              </a:solidFill>
              <a:latin typeface="Lucida Bright" panose="02040602050505020304" pitchFamily="18" charset="77"/>
            </a:endParaRPr>
          </a:p>
          <a:p>
            <a:pPr marL="457200" indent="-457200">
              <a:buFont typeface="+mj-lt"/>
              <a:buAutoNum type="arabicPeriod" startAt="3"/>
            </a:pPr>
            <a:r>
              <a:rPr lang="es-MX" altLang="es-MX" sz="2400" dirty="0">
                <a:solidFill>
                  <a:srgbClr val="243F73"/>
                </a:solidFill>
                <a:latin typeface="Lucida Bright" panose="02040602050505020304" pitchFamily="18" charset="77"/>
              </a:rPr>
              <a:t>Finalidades y </a:t>
            </a:r>
            <a:r>
              <a:rPr lang="es-MX" altLang="es-MX" sz="2400" dirty="0">
                <a:solidFill>
                  <a:srgbClr val="FF0000"/>
                </a:solidFill>
                <a:latin typeface="Lucida Bright" panose="02040602050505020304" pitchFamily="18" charset="77"/>
              </a:rPr>
              <a:t>objetivos educativos </a:t>
            </a:r>
            <a:r>
              <a:rPr lang="es-MX" altLang="es-MX" sz="2400" dirty="0">
                <a:solidFill>
                  <a:srgbClr val="243F73"/>
                </a:solidFill>
                <a:latin typeface="Lucida Bright" panose="02040602050505020304" pitchFamily="18" charset="77"/>
              </a:rPr>
              <a:t>que se persiguen y las </a:t>
            </a:r>
            <a:r>
              <a:rPr lang="es-MX" altLang="es-MX" sz="2400" dirty="0">
                <a:solidFill>
                  <a:srgbClr val="FF0000"/>
                </a:solidFill>
                <a:latin typeface="Lucida Bright" panose="02040602050505020304" pitchFamily="18" charset="77"/>
              </a:rPr>
              <a:t>concepciones </a:t>
            </a:r>
            <a:r>
              <a:rPr lang="es-MX" altLang="es-MX" sz="2400" dirty="0">
                <a:solidFill>
                  <a:srgbClr val="243F73"/>
                </a:solidFill>
                <a:latin typeface="Lucida Bright" panose="02040602050505020304" pitchFamily="18" charset="77"/>
              </a:rPr>
              <a:t>implícitas o explícitas del aprendizaje y de la enseñanza.</a:t>
            </a:r>
          </a:p>
          <a:p>
            <a:endParaRPr lang="es-MX" altLang="es-MX" sz="2400" dirty="0">
              <a:solidFill>
                <a:srgbClr val="243F73"/>
              </a:solidFill>
              <a:latin typeface="Lucida Bright" panose="02040602050505020304" pitchFamily="18" charset="77"/>
            </a:endParaRPr>
          </a:p>
        </p:txBody>
      </p:sp>
      <p:pic>
        <p:nvPicPr>
          <p:cNvPr id="5" name="Imagen 4" descr="Imagen que contiene juguete, LEGO&#10;&#10;Descripción generada automáticamente">
            <a:extLst>
              <a:ext uri="{FF2B5EF4-FFF2-40B4-BE49-F238E27FC236}">
                <a16:creationId xmlns:a16="http://schemas.microsoft.com/office/drawing/2014/main" id="{3A56E237-72A9-6B49-8B24-2AE86676C9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4383" y="1838657"/>
            <a:ext cx="5117974" cy="4893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19"/>
            <a:ext cx="12211587" cy="1831738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488383" y="2955107"/>
            <a:ext cx="115332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altLang="es-MX" sz="2400" dirty="0">
                <a:solidFill>
                  <a:srgbClr val="243F73"/>
                </a:solidFill>
                <a:latin typeface="Lucida Bright" panose="02040602050505020304" pitchFamily="18" charset="77"/>
              </a:rPr>
              <a:t>“Grupo de personas con diversos niveles de experiencia, conocimiento y pericia que aprenden a través de la colaboración, construcción del conocimiento colectivo y con diversos tipos de ayudas que se prestan mutuamente” (Coll, Bustos, Engel, 2008).</a:t>
            </a:r>
          </a:p>
          <a:p>
            <a:endParaRPr lang="es-MX" altLang="es-MX" sz="2400" dirty="0">
              <a:solidFill>
                <a:srgbClr val="243F73"/>
              </a:solidFill>
              <a:latin typeface="Lucida Bright" panose="02040602050505020304" pitchFamily="18" charset="77"/>
            </a:endParaRPr>
          </a:p>
          <a:p>
            <a:endParaRPr lang="es-MX" altLang="es-MX" sz="2400" dirty="0">
              <a:solidFill>
                <a:srgbClr val="243F73"/>
              </a:solidFill>
              <a:latin typeface="Lucida Bright" panose="02040602050505020304" pitchFamily="18" charset="77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D731B41-DC5B-AB42-BC5D-90E0FC8AD074}"/>
              </a:ext>
            </a:extLst>
          </p:cNvPr>
          <p:cNvSpPr txBox="1"/>
          <p:nvPr/>
        </p:nvSpPr>
        <p:spPr>
          <a:xfrm>
            <a:off x="303633" y="1263499"/>
            <a:ext cx="11718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800" b="1" dirty="0">
                <a:solidFill>
                  <a:srgbClr val="BE8D32"/>
                </a:solidFill>
                <a:latin typeface="Book Antiqua" panose="02040602050305030304" pitchFamily="18" charset="0"/>
              </a:rPr>
              <a:t>Comunidades virtuales de aprendizaje</a:t>
            </a:r>
          </a:p>
        </p:txBody>
      </p:sp>
    </p:spTree>
    <p:extLst>
      <p:ext uri="{BB962C8B-B14F-4D97-AF65-F5344CB8AC3E}">
        <p14:creationId xmlns:p14="http://schemas.microsoft.com/office/powerpoint/2010/main" val="31377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19"/>
            <a:ext cx="12211587" cy="1831738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542172" y="1650742"/>
            <a:ext cx="1153328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altLang="es-MX" sz="2400" dirty="0">
                <a:solidFill>
                  <a:srgbClr val="243F73"/>
                </a:solidFill>
                <a:latin typeface="Lucida Bright" panose="02040602050505020304" pitchFamily="18" charset="77"/>
              </a:rPr>
              <a:t>Utilizan las TIC digitales en una doble vertiente: </a:t>
            </a:r>
          </a:p>
          <a:p>
            <a:endParaRPr lang="es-MX" altLang="es-MX" sz="2400" dirty="0">
              <a:solidFill>
                <a:srgbClr val="243F73"/>
              </a:solidFill>
              <a:latin typeface="Lucida Bright" panose="02040602050505020304" pitchFamily="18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altLang="es-MX" sz="2400" dirty="0">
                <a:solidFill>
                  <a:srgbClr val="243F73"/>
                </a:solidFill>
                <a:latin typeface="Lucida Bright" panose="02040602050505020304" pitchFamily="18" charset="77"/>
              </a:rPr>
              <a:t>Como instrumentos para facilitar el intercambio y la comunicación entre sus miembros.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MX" altLang="es-MX" sz="2400" dirty="0">
              <a:solidFill>
                <a:srgbClr val="243F73"/>
              </a:solidFill>
              <a:latin typeface="Lucida Bright" panose="02040602050505020304" pitchFamily="18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altLang="es-MX" sz="2400" dirty="0">
                <a:solidFill>
                  <a:srgbClr val="243F73"/>
                </a:solidFill>
                <a:latin typeface="Lucida Bright" panose="02040602050505020304" pitchFamily="18" charset="77"/>
              </a:rPr>
              <a:t>Como instrumentos para promover el aprendizaje.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MX" altLang="es-MX" sz="2400" dirty="0">
              <a:solidFill>
                <a:srgbClr val="243F73"/>
              </a:solidFill>
              <a:latin typeface="Lucida Bright" panose="02040602050505020304" pitchFamily="18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altLang="es-MX" sz="2400" dirty="0">
                <a:solidFill>
                  <a:srgbClr val="243F73"/>
                </a:solidFill>
                <a:latin typeface="Lucida Bright" panose="02040602050505020304" pitchFamily="18" charset="77"/>
              </a:rPr>
              <a:t>Las características que más las distinguen de otros tipos de comunidades son: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MX" altLang="es-MX" sz="2400" dirty="0">
                <a:solidFill>
                  <a:srgbClr val="243F73"/>
                </a:solidFill>
                <a:latin typeface="Lucida Bright" panose="02040602050505020304" pitchFamily="18" charset="77"/>
              </a:rPr>
              <a:t>La elección del aprendizaje como objetivo explícito de la comunidad.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MX" altLang="es-MX" sz="2400" dirty="0">
                <a:solidFill>
                  <a:srgbClr val="243F73"/>
                </a:solidFill>
                <a:latin typeface="Lucida Bright" panose="02040602050505020304" pitchFamily="18" charset="77"/>
              </a:rPr>
              <a:t>El uso de las tecnologías digitales para el ejercicio de la acción educativa intencional. </a:t>
            </a:r>
          </a:p>
          <a:p>
            <a:endParaRPr lang="es-MX" altLang="es-MX" sz="2400" dirty="0">
              <a:solidFill>
                <a:srgbClr val="243F73"/>
              </a:solidFill>
              <a:latin typeface="Lucida Bright" panose="02040602050505020304" pitchFamily="18" charset="77"/>
            </a:endParaRPr>
          </a:p>
          <a:p>
            <a:endParaRPr lang="es-MX" altLang="es-MX" sz="2400" dirty="0">
              <a:solidFill>
                <a:srgbClr val="243F73"/>
              </a:solidFill>
              <a:latin typeface="Lucida Bright" panose="02040602050505020304" pitchFamily="18" charset="77"/>
            </a:endParaRPr>
          </a:p>
          <a:p>
            <a:endParaRPr lang="es-MX" altLang="es-MX" sz="2400" dirty="0">
              <a:solidFill>
                <a:srgbClr val="243F73"/>
              </a:solidFill>
              <a:latin typeface="Lucida Bright" panose="02040602050505020304" pitchFamily="18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2294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19"/>
            <a:ext cx="12211587" cy="1831738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1085919A-F9F5-2148-9E87-6EC6688A0526}"/>
              </a:ext>
            </a:extLst>
          </p:cNvPr>
          <p:cNvSpPr txBox="1"/>
          <p:nvPr/>
        </p:nvSpPr>
        <p:spPr>
          <a:xfrm>
            <a:off x="218967" y="1053827"/>
            <a:ext cx="77058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800" b="1" dirty="0">
                <a:solidFill>
                  <a:srgbClr val="BE8D32"/>
                </a:solidFill>
                <a:latin typeface="Book Antiqua" panose="02040602050305030304" pitchFamily="18" charset="0"/>
              </a:rPr>
              <a:t>Referencias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0F1D397-10E2-0A44-8CF1-4629C1DFFE68}"/>
              </a:ext>
            </a:extLst>
          </p:cNvPr>
          <p:cNvSpPr txBox="1"/>
          <p:nvPr/>
        </p:nvSpPr>
        <p:spPr>
          <a:xfrm>
            <a:off x="508001" y="3015317"/>
            <a:ext cx="103975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ES_tradnl" sz="2800" dirty="0">
                <a:solidFill>
                  <a:srgbClr val="243F73"/>
                </a:solidFill>
              </a:rPr>
              <a:t>Bustos, A. y </a:t>
            </a:r>
            <a:r>
              <a:rPr lang="es-ES_tradnl" sz="2800" dirty="0" err="1">
                <a:solidFill>
                  <a:srgbClr val="243F73"/>
                </a:solidFill>
              </a:rPr>
              <a:t>Coll</a:t>
            </a:r>
            <a:r>
              <a:rPr lang="es-ES_tradnl" sz="2800" dirty="0">
                <a:solidFill>
                  <a:srgbClr val="243F73"/>
                </a:solidFill>
              </a:rPr>
              <a:t>, C. (2010). Los entornos virtuales como espacios de enseñanza y aprendizaje. RMIE, Vol.15(44), pp. 163-184.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_tradnl" sz="2800" dirty="0">
              <a:solidFill>
                <a:srgbClr val="243F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96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2397</TotalTime>
  <Words>398</Words>
  <Application>Microsoft Office PowerPoint</Application>
  <PresentationFormat>Panorámica</PresentationFormat>
  <Paragraphs>37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Arial</vt:lpstr>
      <vt:lpstr>Book Antiqua</vt:lpstr>
      <vt:lpstr>Calibri</vt:lpstr>
      <vt:lpstr>Calibri Light</vt:lpstr>
      <vt:lpstr>Lucida Bright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Gabriela Ortiz García</dc:creator>
  <cp:lastModifiedBy>PABLO EDUARDO CACH KINIL</cp:lastModifiedBy>
  <cp:revision>85</cp:revision>
  <dcterms:created xsi:type="dcterms:W3CDTF">2016-03-18T16:03:07Z</dcterms:created>
  <dcterms:modified xsi:type="dcterms:W3CDTF">2020-10-08T18:25:11Z</dcterms:modified>
</cp:coreProperties>
</file>