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309" r:id="rId4"/>
    <p:sldId id="348" r:id="rId5"/>
    <p:sldId id="349" r:id="rId6"/>
    <p:sldId id="350" r:id="rId7"/>
    <p:sldId id="351" r:id="rId8"/>
    <p:sldId id="345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F73"/>
    <a:srgbClr val="BE8D3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82"/>
    <p:restoredTop sz="94657"/>
  </p:normalViewPr>
  <p:slideViewPr>
    <p:cSldViewPr snapToGrid="0" snapToObjects="1">
      <p:cViewPr varScale="1">
        <p:scale>
          <a:sx n="68" d="100"/>
          <a:sy n="68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9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820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71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20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95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3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4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8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92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922F-9025-0540-B0D5-678D65D1A5B6}" type="datetimeFigureOut">
              <a:rPr lang="es-ES_tradnl" smtClean="0"/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8D1E-DD85-4048-883A-7E87F3AEE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00" y="0"/>
            <a:ext cx="6854500" cy="68707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2557" y="3983007"/>
            <a:ext cx="4561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243F73"/>
                </a:solidFill>
                <a:latin typeface="Lucida Bright" charset="0"/>
                <a:ea typeface="Lucida Bright" charset="0"/>
                <a:cs typeface="Lucida Bright" charset="0"/>
              </a:rPr>
              <a:t>Gestión De Plataformas Para El Aprendizaje En Educación Virtual </a:t>
            </a:r>
            <a:endParaRPr lang="es-ES_tradnl" sz="2800" dirty="0">
              <a:solidFill>
                <a:srgbClr val="243F73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34299" y="5368002"/>
            <a:ext cx="4175721" cy="0"/>
          </a:xfrm>
          <a:prstGeom prst="line">
            <a:avLst/>
          </a:prstGeom>
          <a:ln w="19050">
            <a:solidFill>
              <a:srgbClr val="BE8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62557" y="5359862"/>
            <a:ext cx="456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BE8D32"/>
                </a:solidFill>
                <a:latin typeface="Lucida Bright" charset="0"/>
                <a:ea typeface="Lucida Bright" charset="0"/>
                <a:cs typeface="Lucida Bright" charset="0"/>
              </a:rPr>
              <a:t>Aprendizaje en entornos virtuales </a:t>
            </a:r>
            <a:endParaRPr lang="es-ES_tradnl" sz="2000" dirty="0">
              <a:solidFill>
                <a:srgbClr val="BE8D32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013F5F-1433-7B41-BC38-F4693B5B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5" y="681466"/>
            <a:ext cx="3025995" cy="30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1830" y="3095237"/>
            <a:ext cx="11533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Según Coll y Martí (2001), existen dos formas de observar la incorporación de las TIC en la educación:</a:t>
            </a: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Estas tecnologías pueden ser utilizadas con provecho, tomando en cuenta sus características, para </a:t>
            </a: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promover el aprendizaje.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Los usos que se hacen de ellas pueden llegar a comportar una </a:t>
            </a: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modificación</a:t>
            </a: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 sustancial de los </a:t>
            </a: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entornos de enseñanza y aprendizaje</a:t>
            </a:r>
          </a:p>
          <a:p>
            <a:endParaRPr lang="es-MX" altLang="es-MX" sz="3200" dirty="0">
              <a:solidFill>
                <a:srgbClr val="243F73"/>
              </a:solidFill>
              <a:latin typeface="Lucida Bright" panose="02040602050505020304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31B41-DC5B-AB42-BC5D-90E0FC8AD074}"/>
              </a:ext>
            </a:extLst>
          </p:cNvPr>
          <p:cNvSpPr txBox="1"/>
          <p:nvPr/>
        </p:nvSpPr>
        <p:spPr>
          <a:xfrm>
            <a:off x="303633" y="1263499"/>
            <a:ext cx="8563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La Incorporación de las tic en </a:t>
            </a:r>
          </a:p>
          <a:p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la educación</a:t>
            </a:r>
          </a:p>
        </p:txBody>
      </p:sp>
    </p:spTree>
    <p:extLst>
      <p:ext uri="{BB962C8B-B14F-4D97-AF65-F5344CB8AC3E}">
        <p14:creationId xmlns:p14="http://schemas.microsoft.com/office/powerpoint/2010/main" val="21613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85919A-F9F5-2148-9E87-6EC6688A0526}"/>
              </a:ext>
            </a:extLst>
          </p:cNvPr>
          <p:cNvSpPr txBox="1"/>
          <p:nvPr/>
        </p:nvSpPr>
        <p:spPr>
          <a:xfrm>
            <a:off x="303633" y="1263499"/>
            <a:ext cx="1152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Uso de las </a:t>
            </a:r>
            <a:r>
              <a:rPr lang="es-MX" sz="4800" b="1" dirty="0">
                <a:solidFill>
                  <a:srgbClr val="243F73"/>
                </a:solidFill>
                <a:latin typeface="Book Antiqua" panose="02040602050305030304" pitchFamily="18" charset="0"/>
              </a:rPr>
              <a:t>TIC</a:t>
            </a:r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 en la </a:t>
            </a:r>
            <a:r>
              <a:rPr lang="es-MX" sz="4800" b="1" dirty="0">
                <a:solidFill>
                  <a:srgbClr val="243F73"/>
                </a:solidFill>
                <a:latin typeface="Book Antiqua" panose="02040602050305030304" pitchFamily="18" charset="0"/>
              </a:rPr>
              <a:t>E</a:t>
            </a:r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ducación mediante la </a:t>
            </a:r>
            <a:r>
              <a:rPr lang="es-MX" sz="4800" b="1" dirty="0">
                <a:solidFill>
                  <a:srgbClr val="243F73"/>
                </a:solidFill>
                <a:latin typeface="Book Antiqua" panose="02040602050305030304" pitchFamily="18" charset="0"/>
              </a:rPr>
              <a:t>C</a:t>
            </a:r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omputadora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9103BC-A3F6-D04E-A9BF-F3A7895489EB}"/>
              </a:ext>
            </a:extLst>
          </p:cNvPr>
          <p:cNvSpPr txBox="1"/>
          <p:nvPr/>
        </p:nvSpPr>
        <p:spPr>
          <a:xfrm>
            <a:off x="394254" y="2995449"/>
            <a:ext cx="8253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Para el acceso, almacenamiento, manejo y presentación de la información.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Como contenidos específicos de enseñanza y aprendizaje.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Como herramientas para apoyar el proceso de enseñanza y aprendizaje.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Uso de los estudiantes, gracias a su portabilidad.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Para el acceso a los contenidos e incluso a los programas educativo en internet.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2E5FBB-27C5-2E47-98AD-D61A7B1A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579" y="283315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58553" y="2326766"/>
            <a:ext cx="7463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Recursos tecnológicos utilizados: </a:t>
            </a: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computadoras, redes de computadoras, sistemas de interconexión, plataformas, sistemas de administración de aprendizaje, etc. </a:t>
            </a:r>
          </a:p>
          <a:p>
            <a:pPr marL="457200" indent="-457200">
              <a:buFont typeface="+mj-lt"/>
              <a:buAutoNum type="arabicPeriod"/>
            </a:pPr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Aplicaciones y herramientas que permiten la combinación de recursos </a:t>
            </a: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(simulaciones, materiales multimedia, tableros electrónicos, correo electrónico, mensajería instantánea, videoconferencias, etc.</a:t>
            </a: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31B41-DC5B-AB42-BC5D-90E0FC8AD074}"/>
              </a:ext>
            </a:extLst>
          </p:cNvPr>
          <p:cNvSpPr txBox="1"/>
          <p:nvPr/>
        </p:nvSpPr>
        <p:spPr>
          <a:xfrm>
            <a:off x="303633" y="1490393"/>
            <a:ext cx="1171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243F73"/>
                </a:solidFill>
                <a:latin typeface="Book Antiqua" panose="02040602050305030304" pitchFamily="18" charset="0"/>
              </a:rPr>
              <a:t>C</a:t>
            </a:r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aracterísticas de los </a:t>
            </a:r>
            <a:r>
              <a:rPr lang="es-MX" sz="4800" b="1" dirty="0">
                <a:solidFill>
                  <a:srgbClr val="243F73"/>
                </a:solidFill>
                <a:latin typeface="Book Antiqua" panose="02040602050305030304" pitchFamily="18" charset="0"/>
              </a:rPr>
              <a:t>e</a:t>
            </a:r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ntornos </a:t>
            </a:r>
            <a:r>
              <a:rPr lang="es-MX" sz="4800" b="1" dirty="0">
                <a:solidFill>
                  <a:srgbClr val="243F73"/>
                </a:solidFill>
                <a:latin typeface="Book Antiqua" panose="02040602050305030304" pitchFamily="18" charset="0"/>
              </a:rPr>
              <a:t>v</a:t>
            </a:r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irtuales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6992AA-1ADA-8144-BB07-12D94CDF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7" y="2608730"/>
            <a:ext cx="37521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9748" y="1704531"/>
            <a:ext cx="56076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La mayor o menor amplitud y riqueza de las interacciones que las tecnologías.</a:t>
            </a:r>
          </a:p>
          <a:p>
            <a:pPr marL="457200" indent="-457200">
              <a:buFont typeface="+mj-lt"/>
              <a:buAutoNum type="arabicPeriod" startAt="3"/>
            </a:pPr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Carácter </a:t>
            </a: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sincrónico o asincrónico </a:t>
            </a: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de las interacciones.</a:t>
            </a:r>
          </a:p>
          <a:p>
            <a:pPr marL="457200" indent="-457200">
              <a:buFont typeface="+mj-lt"/>
              <a:buAutoNum type="arabicPeriod" startAt="3"/>
            </a:pPr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Finalidades y </a:t>
            </a: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objetivos educativos </a:t>
            </a: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que se persiguen y las </a:t>
            </a:r>
            <a:r>
              <a:rPr lang="es-MX" altLang="es-MX" sz="2400" dirty="0">
                <a:solidFill>
                  <a:srgbClr val="FF0000"/>
                </a:solidFill>
                <a:latin typeface="Lucida Bright" panose="02040602050505020304" pitchFamily="18" charset="77"/>
              </a:rPr>
              <a:t>concepciones </a:t>
            </a: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implícitas o explícitas del aprendizaje y de la enseñanza.</a:t>
            </a: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</p:txBody>
      </p:sp>
      <p:pic>
        <p:nvPicPr>
          <p:cNvPr id="5" name="Imagen 4" descr="Imagen que contiene juguete, LEGO&#10;&#10;Descripción generada automáticamente">
            <a:extLst>
              <a:ext uri="{FF2B5EF4-FFF2-40B4-BE49-F238E27FC236}">
                <a16:creationId xmlns:a16="http://schemas.microsoft.com/office/drawing/2014/main" id="{3A56E237-72A9-6B49-8B24-2AE86676C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383" y="1838657"/>
            <a:ext cx="5117974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8383" y="2955107"/>
            <a:ext cx="1153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“Grupo de personas con diversos niveles de experiencia, conocimiento y pericia que aprenden a través de la colaboración, construcción del conocimiento colectivo y con diversos tipos de ayudas que se prestan mutuamente” (Coll, Bustos, Engel, 2008).</a:t>
            </a: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31B41-DC5B-AB42-BC5D-90E0FC8AD074}"/>
              </a:ext>
            </a:extLst>
          </p:cNvPr>
          <p:cNvSpPr txBox="1"/>
          <p:nvPr/>
        </p:nvSpPr>
        <p:spPr>
          <a:xfrm>
            <a:off x="303633" y="1263499"/>
            <a:ext cx="1171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Comunidades virtuales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13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2172" y="1650742"/>
            <a:ext cx="11533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Utilizan las TIC digitales en una doble vertiente: </a:t>
            </a: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Como instrumentos para facilitar el intercambio y la comunicación entre sus miembros.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Como instrumentos para promover el aprendizaje.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Las características que más las distinguen de otros tipos de comunidades son: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La elección del aprendizaje como objetivo explícito de la comunidad.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243F73"/>
                </a:solidFill>
                <a:latin typeface="Lucida Bright" panose="02040602050505020304" pitchFamily="18" charset="77"/>
              </a:rPr>
              <a:t>El uso de las tecnologías digitales para el ejercicio de la acción educativa intencional. </a:t>
            </a: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  <a:p>
            <a:endParaRPr lang="es-MX" altLang="es-MX" sz="2400" dirty="0">
              <a:solidFill>
                <a:srgbClr val="243F73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"/>
            <a:ext cx="12211587" cy="18317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85919A-F9F5-2148-9E87-6EC6688A0526}"/>
              </a:ext>
            </a:extLst>
          </p:cNvPr>
          <p:cNvSpPr txBox="1"/>
          <p:nvPr/>
        </p:nvSpPr>
        <p:spPr>
          <a:xfrm>
            <a:off x="218967" y="1053827"/>
            <a:ext cx="770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BE8D32"/>
                </a:solidFill>
                <a:latin typeface="Book Antiqua" panose="02040602050305030304" pitchFamily="18" charset="0"/>
              </a:rPr>
              <a:t>Referencias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F1D397-10E2-0A44-8CF1-4629C1DFFE68}"/>
              </a:ext>
            </a:extLst>
          </p:cNvPr>
          <p:cNvSpPr txBox="1"/>
          <p:nvPr/>
        </p:nvSpPr>
        <p:spPr>
          <a:xfrm>
            <a:off x="508001" y="3015317"/>
            <a:ext cx="10397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243F73"/>
                </a:solidFill>
              </a:rPr>
              <a:t>Bustos, A. y </a:t>
            </a:r>
            <a:r>
              <a:rPr lang="es-ES_tradnl" sz="2800" dirty="0" err="1">
                <a:solidFill>
                  <a:srgbClr val="243F73"/>
                </a:solidFill>
              </a:rPr>
              <a:t>Coll</a:t>
            </a:r>
            <a:r>
              <a:rPr lang="es-ES_tradnl" sz="2800" dirty="0">
                <a:solidFill>
                  <a:srgbClr val="243F73"/>
                </a:solidFill>
              </a:rPr>
              <a:t>, C. (2010). Los entornos virtuales como espacios de enseñanza y aprendizaje. RMIE, Vol.15(44), pp. 163-184.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>
              <a:solidFill>
                <a:srgbClr val="243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398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Lucida Bright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Ortiz García</dc:creator>
  <cp:lastModifiedBy>PABLO EDUARDO CACH KINIL</cp:lastModifiedBy>
  <cp:revision>85</cp:revision>
  <dcterms:created xsi:type="dcterms:W3CDTF">2016-03-18T16:03:07Z</dcterms:created>
  <dcterms:modified xsi:type="dcterms:W3CDTF">2020-10-08T18:25:11Z</dcterms:modified>
</cp:coreProperties>
</file>