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3" r:id="rId5"/>
    <p:sldId id="264" r:id="rId6"/>
    <p:sldId id="262" r:id="rId7"/>
    <p:sldId id="260" r:id="rId8"/>
    <p:sldId id="261" r:id="rId9"/>
    <p:sldId id="265" r:id="rId10"/>
    <p:sldId id="272" r:id="rId11"/>
    <p:sldId id="266" r:id="rId12"/>
    <p:sldId id="273" r:id="rId13"/>
    <p:sldId id="267" r:id="rId14"/>
    <p:sldId id="274" r:id="rId15"/>
    <p:sldId id="268" r:id="rId16"/>
    <p:sldId id="275" r:id="rId17"/>
    <p:sldId id="269" r:id="rId18"/>
    <p:sldId id="276" r:id="rId19"/>
    <p:sldId id="271" r:id="rId20"/>
    <p:sldId id="277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2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9/23/20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EB95D-1923-924A-B7C2-18DD95484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386645-7711-5D4F-BFDA-428374315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670246"/>
            <a:ext cx="7315200" cy="1338668"/>
          </a:xfrm>
        </p:spPr>
        <p:txBody>
          <a:bodyPr>
            <a:normAutofit/>
          </a:bodyPr>
          <a:lstStyle/>
          <a:p>
            <a:r>
              <a:rPr lang="es-MX" sz="4400" dirty="0">
                <a:latin typeface="Bahnschrift Condensed" panose="020B0502040204020203" pitchFamily="34" charset="0"/>
              </a:rPr>
              <a:t>Análisis de los mensajes en diversos medios de comunicación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889068"/>
            <a:ext cx="6844937" cy="378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66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D8D9-26C7-634D-A380-E174FE11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759085"/>
            <a:ext cx="2947482" cy="1310081"/>
          </a:xfrm>
        </p:spPr>
        <p:txBody>
          <a:bodyPr/>
          <a:lstStyle/>
          <a:p>
            <a:pPr algn="ctr"/>
            <a:r>
              <a:rPr lang="es-MX" dirty="0"/>
              <a:t>Antítesis.</a:t>
            </a:r>
          </a:p>
        </p:txBody>
      </p:sp>
      <p:sp>
        <p:nvSpPr>
          <p:cNvPr id="4" name="Más 3"/>
          <p:cNvSpPr/>
          <p:nvPr/>
        </p:nvSpPr>
        <p:spPr>
          <a:xfrm>
            <a:off x="783772" y="2704011"/>
            <a:ext cx="1672046" cy="1841863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51" y="718457"/>
            <a:ext cx="7170044" cy="530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0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D8D9-26C7-634D-A380-E174FE11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759085"/>
            <a:ext cx="2947482" cy="1310081"/>
          </a:xfrm>
        </p:spPr>
        <p:txBody>
          <a:bodyPr/>
          <a:lstStyle/>
          <a:p>
            <a:pPr algn="ctr"/>
            <a:r>
              <a:rPr lang="es-MX" dirty="0"/>
              <a:t>Metonimia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E35B90-1CA4-4743-9189-E01CF927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960" y="2069324"/>
            <a:ext cx="7315200" cy="2690219"/>
          </a:xfrm>
        </p:spPr>
        <p:txBody>
          <a:bodyPr>
            <a:normAutofit/>
          </a:bodyPr>
          <a:lstStyle/>
          <a:p>
            <a:pPr fontAlgn="base"/>
            <a:r>
              <a:rPr lang="es-MX" sz="3600" dirty="0"/>
              <a:t>Consiste en designar una cosa con el nombre de otra tomando el efecto por la causa o viceversa, el autor por sus obras, el signo por la cosa significada.</a:t>
            </a:r>
            <a:endParaRPr lang="es-MX" sz="3200" dirty="0"/>
          </a:p>
        </p:txBody>
      </p:sp>
      <p:sp>
        <p:nvSpPr>
          <p:cNvPr id="4" name="Igual que 3"/>
          <p:cNvSpPr/>
          <p:nvPr/>
        </p:nvSpPr>
        <p:spPr>
          <a:xfrm>
            <a:off x="596722" y="2834035"/>
            <a:ext cx="2259874" cy="143752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14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D8D9-26C7-634D-A380-E174FE11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759085"/>
            <a:ext cx="2947482" cy="1310081"/>
          </a:xfrm>
        </p:spPr>
        <p:txBody>
          <a:bodyPr/>
          <a:lstStyle/>
          <a:p>
            <a:pPr algn="ctr"/>
            <a:r>
              <a:rPr lang="es-MX" dirty="0"/>
              <a:t>Metonimia</a:t>
            </a:r>
          </a:p>
        </p:txBody>
      </p:sp>
      <p:sp>
        <p:nvSpPr>
          <p:cNvPr id="4" name="Igual que 3"/>
          <p:cNvSpPr/>
          <p:nvPr/>
        </p:nvSpPr>
        <p:spPr>
          <a:xfrm>
            <a:off x="596722" y="2834035"/>
            <a:ext cx="2259874" cy="143752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732880"/>
            <a:ext cx="4310407" cy="5328286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00" y="732880"/>
            <a:ext cx="3785342" cy="53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42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D8D9-26C7-634D-A380-E174FE11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759085"/>
            <a:ext cx="2947482" cy="1310081"/>
          </a:xfrm>
        </p:spPr>
        <p:txBody>
          <a:bodyPr/>
          <a:lstStyle/>
          <a:p>
            <a:pPr algn="ctr"/>
            <a:r>
              <a:rPr lang="es-MX" dirty="0"/>
              <a:t>Aliteración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E35B90-1CA4-4743-9189-E01CF927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960" y="1502230"/>
            <a:ext cx="7315200" cy="3257314"/>
          </a:xfrm>
        </p:spPr>
        <p:txBody>
          <a:bodyPr>
            <a:noAutofit/>
          </a:bodyPr>
          <a:lstStyle/>
          <a:p>
            <a:pPr fontAlgn="base"/>
            <a:r>
              <a:rPr lang="es-MX" sz="4800" dirty="0"/>
              <a:t>Consiste en la repetición de sonidos en una misma frase o verso para producir un efecto de musicalidad y sonoridad.</a:t>
            </a:r>
            <a:endParaRPr lang="es-MX" sz="4400" dirty="0"/>
          </a:p>
        </p:txBody>
      </p:sp>
      <p:sp>
        <p:nvSpPr>
          <p:cNvPr id="4" name="Menos 3"/>
          <p:cNvSpPr/>
          <p:nvPr/>
        </p:nvSpPr>
        <p:spPr>
          <a:xfrm>
            <a:off x="426904" y="2690948"/>
            <a:ext cx="2599509" cy="168510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919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D8D9-26C7-634D-A380-E174FE11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759085"/>
            <a:ext cx="2947482" cy="1310081"/>
          </a:xfrm>
        </p:spPr>
        <p:txBody>
          <a:bodyPr/>
          <a:lstStyle/>
          <a:p>
            <a:pPr algn="ctr"/>
            <a:r>
              <a:rPr lang="es-MX" dirty="0"/>
              <a:t>Aliteración</a:t>
            </a:r>
          </a:p>
        </p:txBody>
      </p:sp>
      <p:sp>
        <p:nvSpPr>
          <p:cNvPr id="4" name="Menos 3"/>
          <p:cNvSpPr/>
          <p:nvPr/>
        </p:nvSpPr>
        <p:spPr>
          <a:xfrm>
            <a:off x="426904" y="2690948"/>
            <a:ext cx="2599509" cy="168510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5" y="3774800"/>
            <a:ext cx="2562769" cy="2562769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04" y="741805"/>
            <a:ext cx="676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82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D8D9-26C7-634D-A380-E174FE11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759085"/>
            <a:ext cx="2947482" cy="1310081"/>
          </a:xfrm>
        </p:spPr>
        <p:txBody>
          <a:bodyPr/>
          <a:lstStyle/>
          <a:p>
            <a:pPr algn="ctr"/>
            <a:r>
              <a:rPr lang="es-MX" dirty="0"/>
              <a:t>Metáfora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E35B90-1CA4-4743-9189-E01CF927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960" y="2069324"/>
            <a:ext cx="7315200" cy="2690219"/>
          </a:xfrm>
        </p:spPr>
        <p:txBody>
          <a:bodyPr>
            <a:noAutofit/>
          </a:bodyPr>
          <a:lstStyle/>
          <a:p>
            <a:pPr fontAlgn="base"/>
            <a:r>
              <a:rPr lang="es-MX" sz="4800" dirty="0"/>
              <a:t>Consiste en una sustitución de una palabra o imagen real por otra imaginaria, debido a su semejanza conceptual.</a:t>
            </a:r>
            <a:endParaRPr lang="es-MX" sz="4400" dirty="0"/>
          </a:p>
        </p:txBody>
      </p:sp>
      <p:sp>
        <p:nvSpPr>
          <p:cNvPr id="7" name="Cruz 6">
            <a:extLst>
              <a:ext uri="{FF2B5EF4-FFF2-40B4-BE49-F238E27FC236}">
                <a16:creationId xmlns:a16="http://schemas.microsoft.com/office/drawing/2014/main" id="{F9FF79E6-49F9-ED43-B4BC-B786604E9922}"/>
              </a:ext>
            </a:extLst>
          </p:cNvPr>
          <p:cNvSpPr/>
          <p:nvPr/>
        </p:nvSpPr>
        <p:spPr>
          <a:xfrm rot="2892217">
            <a:off x="1011107" y="3363976"/>
            <a:ext cx="1431104" cy="1431104"/>
          </a:xfrm>
          <a:prstGeom prst="plus">
            <a:avLst>
              <a:gd name="adj" fmla="val 37215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3014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D8D9-26C7-634D-A380-E174FE11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759085"/>
            <a:ext cx="2947482" cy="1310081"/>
          </a:xfrm>
        </p:spPr>
        <p:txBody>
          <a:bodyPr/>
          <a:lstStyle/>
          <a:p>
            <a:pPr algn="ctr"/>
            <a:r>
              <a:rPr lang="es-MX" dirty="0"/>
              <a:t>Metáfora </a:t>
            </a:r>
          </a:p>
        </p:txBody>
      </p:sp>
      <p:sp>
        <p:nvSpPr>
          <p:cNvPr id="7" name="Cruz 6">
            <a:extLst>
              <a:ext uri="{FF2B5EF4-FFF2-40B4-BE49-F238E27FC236}">
                <a16:creationId xmlns:a16="http://schemas.microsoft.com/office/drawing/2014/main" id="{F9FF79E6-49F9-ED43-B4BC-B786604E9922}"/>
              </a:ext>
            </a:extLst>
          </p:cNvPr>
          <p:cNvSpPr/>
          <p:nvPr/>
        </p:nvSpPr>
        <p:spPr>
          <a:xfrm rot="2892217">
            <a:off x="1011107" y="3363976"/>
            <a:ext cx="1431104" cy="1431104"/>
          </a:xfrm>
          <a:prstGeom prst="plus">
            <a:avLst>
              <a:gd name="adj" fmla="val 37215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79" y="735739"/>
            <a:ext cx="4560135" cy="26932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44" y="3429000"/>
            <a:ext cx="5010912" cy="28712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25" y="735739"/>
            <a:ext cx="3617458" cy="269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91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D8D9-26C7-634D-A380-E174FE11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759085"/>
            <a:ext cx="2947482" cy="1310081"/>
          </a:xfrm>
        </p:spPr>
        <p:txBody>
          <a:bodyPr/>
          <a:lstStyle/>
          <a:p>
            <a:pPr algn="ctr"/>
            <a:r>
              <a:rPr lang="es-MX" dirty="0"/>
              <a:t>Hipérbole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E35B90-1CA4-4743-9189-E01CF927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960" y="2069324"/>
            <a:ext cx="7315200" cy="2690219"/>
          </a:xfrm>
        </p:spPr>
        <p:txBody>
          <a:bodyPr>
            <a:normAutofit/>
          </a:bodyPr>
          <a:lstStyle/>
          <a:p>
            <a:pPr fontAlgn="base"/>
            <a:r>
              <a:rPr lang="es-MX" sz="4400" dirty="0"/>
              <a:t>Figura que consiste en aumentar o disminuir excesivamente aquello de que se habla.</a:t>
            </a:r>
            <a:endParaRPr lang="es-MX" sz="4000" dirty="0"/>
          </a:p>
        </p:txBody>
      </p:sp>
      <p:sp>
        <p:nvSpPr>
          <p:cNvPr id="4" name="Igual que 3"/>
          <p:cNvSpPr/>
          <p:nvPr/>
        </p:nvSpPr>
        <p:spPr>
          <a:xfrm>
            <a:off x="688161" y="2690949"/>
            <a:ext cx="2076995" cy="1807337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5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D8D9-26C7-634D-A380-E174FE11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759085"/>
            <a:ext cx="2947482" cy="1310081"/>
          </a:xfrm>
        </p:spPr>
        <p:txBody>
          <a:bodyPr/>
          <a:lstStyle/>
          <a:p>
            <a:pPr algn="ctr"/>
            <a:r>
              <a:rPr lang="es-MX" dirty="0"/>
              <a:t>Hipérbole</a:t>
            </a:r>
          </a:p>
        </p:txBody>
      </p:sp>
      <p:sp>
        <p:nvSpPr>
          <p:cNvPr id="4" name="Igual que 3"/>
          <p:cNvSpPr/>
          <p:nvPr/>
        </p:nvSpPr>
        <p:spPr>
          <a:xfrm>
            <a:off x="688161" y="2690949"/>
            <a:ext cx="2076995" cy="1807337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7" y="2690949"/>
            <a:ext cx="3727102" cy="3395665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83" y="2690949"/>
            <a:ext cx="4174399" cy="33669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b="24572"/>
          <a:stretch/>
        </p:blipFill>
        <p:spPr>
          <a:xfrm>
            <a:off x="3735976" y="757646"/>
            <a:ext cx="8041005" cy="179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99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D8D9-26C7-634D-A380-E174FE11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759085"/>
            <a:ext cx="2947482" cy="1310081"/>
          </a:xfrm>
        </p:spPr>
        <p:txBody>
          <a:bodyPr/>
          <a:lstStyle/>
          <a:p>
            <a:pPr algn="ctr"/>
            <a:r>
              <a:rPr lang="es-MX" dirty="0"/>
              <a:t>Actividad de aprendizaje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E35B90-1CA4-4743-9189-E01CF927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3" y="737038"/>
            <a:ext cx="7315200" cy="132249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s-MX" sz="2800" b="1" dirty="0"/>
              <a:t>Por equipos analicen y determinen según el medio de comunicación que se les haya asignado las siguientes interrogantes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843143" y="2414125"/>
            <a:ext cx="778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400" dirty="0"/>
              <a:t>Encuentren en la red un mensaje comercial, publicitario o de cualquier índole referente a medios de comunicación.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/>
              <a:t>Identifiquen alguna de las figuras retóricas vistas con anterioridad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2400" dirty="0"/>
              <a:t>Analicen el ¿porqué consideran que es ese tipo de figura?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/>
              <a:t>¿Qué relación guarda la figura retórica con el producto o servicio anunciado?</a:t>
            </a:r>
          </a:p>
        </p:txBody>
      </p:sp>
      <p:sp>
        <p:nvSpPr>
          <p:cNvPr id="6" name="Pentágono regular 5"/>
          <p:cNvSpPr/>
          <p:nvPr/>
        </p:nvSpPr>
        <p:spPr>
          <a:xfrm>
            <a:off x="7734543" y="5089890"/>
            <a:ext cx="1593669" cy="1397726"/>
          </a:xfrm>
          <a:prstGeom prst="pen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División 7"/>
          <p:cNvSpPr/>
          <p:nvPr/>
        </p:nvSpPr>
        <p:spPr>
          <a:xfrm>
            <a:off x="670929" y="2913017"/>
            <a:ext cx="2111459" cy="1593669"/>
          </a:xfrm>
          <a:prstGeom prst="mathDivid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30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1526C-6509-704B-8291-67CAE7A2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 un mensaje?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39EF29-B79B-AD46-8DE0-2459BFCB0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901" y="3126402"/>
            <a:ext cx="7315200" cy="3013141"/>
          </a:xfrm>
        </p:spPr>
        <p:txBody>
          <a:bodyPr>
            <a:normAutofit lnSpcReduction="10000"/>
          </a:bodyPr>
          <a:lstStyle/>
          <a:p>
            <a:r>
              <a:rPr lang="es-MX" sz="5400" b="1" dirty="0"/>
              <a:t>Comunicación entre colectividades, instituciones o entidades.</a:t>
            </a:r>
            <a:endParaRPr lang="es-MX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t="10019" r="14217" b="18782"/>
          <a:stretch/>
        </p:blipFill>
        <p:spPr>
          <a:xfrm>
            <a:off x="5590903" y="118138"/>
            <a:ext cx="3017520" cy="30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D8D9-26C7-634D-A380-E174FE11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759085"/>
            <a:ext cx="2947482" cy="1310081"/>
          </a:xfrm>
        </p:spPr>
        <p:txBody>
          <a:bodyPr/>
          <a:lstStyle/>
          <a:p>
            <a:pPr algn="ctr"/>
            <a:r>
              <a:rPr lang="es-MX" dirty="0"/>
              <a:t>Actividad de aprendizaje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E35B90-1CA4-4743-9189-E01CF927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3" y="1115860"/>
            <a:ext cx="7315200" cy="3247133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s-MX" sz="2800" b="1" dirty="0"/>
              <a:t>1. Televisión – Antítesis</a:t>
            </a:r>
          </a:p>
          <a:p>
            <a:pPr marL="0" indent="0" algn="just" fontAlgn="base">
              <a:buNone/>
            </a:pPr>
            <a:r>
              <a:rPr lang="es-MX" sz="2800" b="1" dirty="0"/>
              <a:t>2. Revista -  Metonimia</a:t>
            </a:r>
          </a:p>
          <a:p>
            <a:pPr marL="0" indent="0" algn="just" fontAlgn="base">
              <a:buNone/>
            </a:pPr>
            <a:r>
              <a:rPr lang="es-MX" sz="2800" b="1" dirty="0"/>
              <a:t>3. Cine – Aliteración</a:t>
            </a:r>
          </a:p>
          <a:p>
            <a:pPr marL="0" indent="0" algn="just" fontAlgn="base">
              <a:buNone/>
            </a:pPr>
            <a:r>
              <a:rPr lang="es-MX" sz="2800" b="1" dirty="0"/>
              <a:t>4. Internet – Metáfora</a:t>
            </a:r>
          </a:p>
          <a:p>
            <a:pPr marL="0" indent="0" algn="just" fontAlgn="base">
              <a:buNone/>
            </a:pPr>
            <a:r>
              <a:rPr lang="es-MX" sz="2800" b="1" dirty="0"/>
              <a:t>5. Periódicos - Hipérbola</a:t>
            </a:r>
          </a:p>
        </p:txBody>
      </p:sp>
      <p:sp>
        <p:nvSpPr>
          <p:cNvPr id="6" name="Pentágono regular 5"/>
          <p:cNvSpPr/>
          <p:nvPr/>
        </p:nvSpPr>
        <p:spPr>
          <a:xfrm>
            <a:off x="6271503" y="4645753"/>
            <a:ext cx="1593669" cy="1397726"/>
          </a:xfrm>
          <a:prstGeom prst="pen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División 7"/>
          <p:cNvSpPr/>
          <p:nvPr/>
        </p:nvSpPr>
        <p:spPr>
          <a:xfrm>
            <a:off x="670929" y="2913017"/>
            <a:ext cx="2111459" cy="1593669"/>
          </a:xfrm>
          <a:prstGeom prst="mathDivid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68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D8D9-26C7-634D-A380-E174FE11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759085"/>
            <a:ext cx="2947482" cy="1310081"/>
          </a:xfrm>
        </p:spPr>
        <p:txBody>
          <a:bodyPr/>
          <a:lstStyle/>
          <a:p>
            <a:pPr algn="ctr"/>
            <a:r>
              <a:rPr lang="es-MX" dirty="0"/>
              <a:t>Referencias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E35B90-1CA4-4743-9189-E01CF927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960" y="2069324"/>
            <a:ext cx="7315200" cy="2690219"/>
          </a:xfrm>
        </p:spPr>
        <p:txBody>
          <a:bodyPr>
            <a:normAutofit/>
          </a:bodyPr>
          <a:lstStyle/>
          <a:p>
            <a:pPr fontAlgn="base"/>
            <a:r>
              <a:rPr lang="es-MX" sz="2800" dirty="0" err="1"/>
              <a:t>Beristáin</a:t>
            </a:r>
            <a:r>
              <a:rPr lang="es-MX" sz="2800" dirty="0"/>
              <a:t>, Helena. Diccionario de retórica y poética, México, Porrúa, 1985, p. 211-212. • Rafael Sánchez López et al, </a:t>
            </a:r>
            <a:r>
              <a:rPr lang="es-MX" sz="2800" dirty="0" err="1"/>
              <a:t>Literalia</a:t>
            </a:r>
            <a:r>
              <a:rPr lang="es-MX" sz="2800" dirty="0"/>
              <a:t> 1.Lengua Castellana y Literatura. Mc Graw Hill, Madrid, 2000, p. 156. • http://www.rae.es/rae.html, 20 junio 2012.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110632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6AB49-6383-A740-9E0D-CC3A7BC8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¿Qué es publicidad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C77D8A-95C6-A648-AC77-A3F6E289E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3455778"/>
            <a:ext cx="7315200" cy="2528970"/>
          </a:xfrm>
        </p:spPr>
        <p:txBody>
          <a:bodyPr>
            <a:normAutofit/>
          </a:bodyPr>
          <a:lstStyle/>
          <a:p>
            <a:pPr fontAlgn="base"/>
            <a:r>
              <a:rPr lang="es-MX" sz="3600" dirty="0"/>
              <a:t>Divulgación de noticias o anuncios de carácter comercial para atraer a posibles compradores, espectadores, usuarios, etc.</a:t>
            </a:r>
            <a:endParaRPr 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2" t="10095" r="18419" b="20762"/>
          <a:stretch/>
        </p:blipFill>
        <p:spPr>
          <a:xfrm>
            <a:off x="3686388" y="738703"/>
            <a:ext cx="7129658" cy="252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4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6AB49-6383-A740-9E0D-CC3A7BC8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¿Qué es un medio de comunicación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C77D8A-95C6-A648-AC77-A3F6E289E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4493622"/>
            <a:ext cx="7315200" cy="1491125"/>
          </a:xfrm>
        </p:spPr>
        <p:txBody>
          <a:bodyPr>
            <a:normAutofit lnSpcReduction="10000"/>
          </a:bodyPr>
          <a:lstStyle/>
          <a:p>
            <a:pPr fontAlgn="base"/>
            <a:r>
              <a:rPr lang="es-MX" sz="5400" dirty="0"/>
              <a:t>Órgano destinado a la información pública.</a:t>
            </a:r>
            <a:endParaRPr lang="es-MX" sz="4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14" y="781050"/>
            <a:ext cx="7804895" cy="351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8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6AB49-6383-A740-9E0D-CC3A7BC8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¿Cuáles son los medios de comunicación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C77D8A-95C6-A648-AC77-A3F6E289E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078" y="865637"/>
            <a:ext cx="3302241" cy="4874405"/>
          </a:xfrm>
        </p:spPr>
        <p:txBody>
          <a:bodyPr>
            <a:noAutofit/>
          </a:bodyPr>
          <a:lstStyle/>
          <a:p>
            <a:pPr fontAlgn="base"/>
            <a:r>
              <a:rPr lang="es-MX" sz="4000" dirty="0"/>
              <a:t>Teléfono</a:t>
            </a:r>
          </a:p>
          <a:p>
            <a:pPr fontAlgn="base"/>
            <a:r>
              <a:rPr lang="es-MX" sz="4000" dirty="0"/>
              <a:t>Radio</a:t>
            </a:r>
          </a:p>
          <a:p>
            <a:pPr fontAlgn="base"/>
            <a:r>
              <a:rPr lang="es-MX" sz="4000" dirty="0"/>
              <a:t>Televisión</a:t>
            </a:r>
          </a:p>
          <a:p>
            <a:pPr fontAlgn="base"/>
            <a:r>
              <a:rPr lang="es-MX" sz="4000" dirty="0"/>
              <a:t>Cine</a:t>
            </a:r>
          </a:p>
          <a:p>
            <a:pPr fontAlgn="base"/>
            <a:r>
              <a:rPr lang="es-MX" sz="4000" dirty="0"/>
              <a:t>Internet</a:t>
            </a:r>
          </a:p>
          <a:p>
            <a:pPr fontAlgn="base"/>
            <a:r>
              <a:rPr lang="es-MX" sz="4000" dirty="0"/>
              <a:t>Periódicos y </a:t>
            </a:r>
          </a:p>
          <a:p>
            <a:pPr fontAlgn="base"/>
            <a:r>
              <a:rPr lang="es-MX" sz="4000" dirty="0"/>
              <a:t>Revistas</a:t>
            </a:r>
            <a:endParaRPr lang="es-MX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021" y="1703578"/>
            <a:ext cx="38100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85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F754C990-9493-43C5-A08F-2B9A55F7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176A2F0-4868-448D-8624-668A960A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31750" cap="sq">
            <a:solidFill>
              <a:srgbClr val="69E6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2024743" y="2786153"/>
            <a:ext cx="8608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dirty="0"/>
              <a:t>Desde el punto de vista retórico del lenguaje, analicemos algunos mensajes encontrados en variados medios de comunicación.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516777" y="1191482"/>
            <a:ext cx="7158446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/>
              <a:t>Análisis retórico</a:t>
            </a:r>
          </a:p>
        </p:txBody>
      </p:sp>
    </p:spTree>
    <p:extLst>
      <p:ext uri="{BB962C8B-B14F-4D97-AF65-F5344CB8AC3E}">
        <p14:creationId xmlns:p14="http://schemas.microsoft.com/office/powerpoint/2010/main" val="3427054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D8D9-26C7-634D-A380-E174FE11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759085"/>
            <a:ext cx="2947482" cy="1310081"/>
          </a:xfrm>
        </p:spPr>
        <p:txBody>
          <a:bodyPr/>
          <a:lstStyle/>
          <a:p>
            <a:pPr algn="ctr"/>
            <a:r>
              <a:rPr lang="es-MX" dirty="0"/>
              <a:t>¿Qué es una figura retórica?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E35B90-1CA4-4743-9189-E01CF927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3779" y="757646"/>
            <a:ext cx="7896850" cy="5368834"/>
          </a:xfrm>
        </p:spPr>
        <p:txBody>
          <a:bodyPr>
            <a:noAutofit/>
          </a:bodyPr>
          <a:lstStyle/>
          <a:p>
            <a:pPr fontAlgn="base"/>
            <a:r>
              <a:rPr lang="es-MX" sz="3600" dirty="0"/>
              <a:t>Es una expresión apartada del uso gramatical común, cuyo propósito es lograr un efecto estilístico</a:t>
            </a:r>
          </a:p>
          <a:p>
            <a:pPr fontAlgn="base"/>
            <a:r>
              <a:rPr lang="es-MX" sz="3200" dirty="0"/>
              <a:t>Una figura </a:t>
            </a:r>
            <a:r>
              <a:rPr lang="es-MX" sz="3200" b="1" dirty="0"/>
              <a:t>retórica</a:t>
            </a:r>
            <a:r>
              <a:rPr lang="es-MX" sz="3200" dirty="0"/>
              <a:t> es un recurso del lenguaje que permite comunicar algo más que un simple mensaje, pues su objetivo es crear belleza a través de las palabras, sugerir ideas y, en definitiva, jugar con el lenguaje. En la mayoría de casos, las figuras retóricas se utilizan para persuadir</a:t>
            </a:r>
          </a:p>
        </p:txBody>
      </p:sp>
      <p:sp>
        <p:nvSpPr>
          <p:cNvPr id="7" name="Cruz 6">
            <a:extLst>
              <a:ext uri="{FF2B5EF4-FFF2-40B4-BE49-F238E27FC236}">
                <a16:creationId xmlns:a16="http://schemas.microsoft.com/office/drawing/2014/main" id="{F9FF79E6-49F9-ED43-B4BC-B786604E9922}"/>
              </a:ext>
            </a:extLst>
          </p:cNvPr>
          <p:cNvSpPr/>
          <p:nvPr/>
        </p:nvSpPr>
        <p:spPr>
          <a:xfrm rot="2892217">
            <a:off x="1011107" y="3363976"/>
            <a:ext cx="1431104" cy="1431104"/>
          </a:xfrm>
          <a:prstGeom prst="plus">
            <a:avLst>
              <a:gd name="adj" fmla="val 372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29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6B545-1B1D-A949-9822-D31EB001B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6961197" cy="2560320"/>
          </a:xfrm>
        </p:spPr>
        <p:txBody>
          <a:bodyPr>
            <a:noAutofit/>
          </a:bodyPr>
          <a:lstStyle/>
          <a:p>
            <a:r>
              <a:rPr lang="es-MX" sz="3600" dirty="0"/>
              <a:t>A continuación observarás una figura retórica ilustrada con alguna publicidad.</a:t>
            </a:r>
          </a:p>
        </p:txBody>
      </p:sp>
      <p:pic>
        <p:nvPicPr>
          <p:cNvPr id="6" name="Imagen 5" descr="Imagen que contiene mobiliario, asiento&#10;&#10;Descripción generada automáticamente">
            <a:extLst>
              <a:ext uri="{FF2B5EF4-FFF2-40B4-BE49-F238E27FC236}">
                <a16:creationId xmlns:a16="http://schemas.microsoft.com/office/drawing/2014/main" id="{7C7B8351-2B81-FE4D-B77F-4F2D08F35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632" y="3343835"/>
            <a:ext cx="4392706" cy="351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12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D8D9-26C7-634D-A380-E174FE11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759085"/>
            <a:ext cx="2947482" cy="1310081"/>
          </a:xfrm>
        </p:spPr>
        <p:txBody>
          <a:bodyPr/>
          <a:lstStyle/>
          <a:p>
            <a:pPr algn="ctr"/>
            <a:r>
              <a:rPr lang="es-MX" dirty="0"/>
              <a:t>Antítesis.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E35B90-1CA4-4743-9189-E01CF927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960" y="2069324"/>
            <a:ext cx="7315200" cy="2690219"/>
          </a:xfrm>
        </p:spPr>
        <p:txBody>
          <a:bodyPr>
            <a:noAutofit/>
          </a:bodyPr>
          <a:lstStyle/>
          <a:p>
            <a:pPr fontAlgn="base"/>
            <a:r>
              <a:rPr lang="es-MX" sz="4400" dirty="0"/>
              <a:t>Consiste en contraponer unas ideas a otras (cualidades, objetos, afectos, situaciones) que ofrecen un elemento en común.</a:t>
            </a:r>
            <a:endParaRPr lang="es-MX" sz="4000" dirty="0"/>
          </a:p>
        </p:txBody>
      </p:sp>
      <p:sp>
        <p:nvSpPr>
          <p:cNvPr id="4" name="Más 3"/>
          <p:cNvSpPr/>
          <p:nvPr/>
        </p:nvSpPr>
        <p:spPr>
          <a:xfrm>
            <a:off x="783772" y="2704011"/>
            <a:ext cx="1672046" cy="1841863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1586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480</Words>
  <Application>Microsoft Macintosh PowerPoint</Application>
  <PresentationFormat>Panorámica</PresentationFormat>
  <Paragraphs>50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Bahnschrift Condensed</vt:lpstr>
      <vt:lpstr>Corbel</vt:lpstr>
      <vt:lpstr>Wingdings 2</vt:lpstr>
      <vt:lpstr>Marco</vt:lpstr>
      <vt:lpstr>Presentación de PowerPoint</vt:lpstr>
      <vt:lpstr>¿Qué es un mensaje?</vt:lpstr>
      <vt:lpstr>¿Qué es publicidad</vt:lpstr>
      <vt:lpstr>¿Qué es un medio de comunicación</vt:lpstr>
      <vt:lpstr>¿Cuáles son los medios de comunicación</vt:lpstr>
      <vt:lpstr>Presentación de PowerPoint</vt:lpstr>
      <vt:lpstr>¿Qué es una figura retórica?</vt:lpstr>
      <vt:lpstr>Presentación de PowerPoint</vt:lpstr>
      <vt:lpstr>Antítesis.</vt:lpstr>
      <vt:lpstr>Antítesis.</vt:lpstr>
      <vt:lpstr>Metonimia</vt:lpstr>
      <vt:lpstr>Metonimia</vt:lpstr>
      <vt:lpstr>Aliteración</vt:lpstr>
      <vt:lpstr>Aliteración</vt:lpstr>
      <vt:lpstr>Metáfora </vt:lpstr>
      <vt:lpstr>Metáfora </vt:lpstr>
      <vt:lpstr>Hipérbole</vt:lpstr>
      <vt:lpstr>Hipérbole</vt:lpstr>
      <vt:lpstr>Actividad de aprendizaje 2</vt:lpstr>
      <vt:lpstr>Actividad de aprendizaje 2</vt:lpstr>
      <vt:lpstr>Referencias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 Alpuche</dc:creator>
  <cp:lastModifiedBy>Microsoft Office User</cp:lastModifiedBy>
  <cp:revision>18</cp:revision>
  <dcterms:created xsi:type="dcterms:W3CDTF">2019-06-20T14:13:25Z</dcterms:created>
  <dcterms:modified xsi:type="dcterms:W3CDTF">2020-09-23T20:22:43Z</dcterms:modified>
</cp:coreProperties>
</file>