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98"/>
  </p:notesMasterIdLst>
  <p:handoutMasterIdLst>
    <p:handoutMasterId r:id="rId299"/>
  </p:handoutMasterIdLst>
  <p:sldIdLst>
    <p:sldId id="610" r:id="rId2"/>
    <p:sldId id="278" r:id="rId3"/>
    <p:sldId id="279" r:id="rId4"/>
    <p:sldId id="280" r:id="rId5"/>
    <p:sldId id="451" r:id="rId6"/>
    <p:sldId id="452" r:id="rId7"/>
    <p:sldId id="453" r:id="rId8"/>
    <p:sldId id="601" r:id="rId9"/>
    <p:sldId id="256" r:id="rId10"/>
    <p:sldId id="272" r:id="rId11"/>
    <p:sldId id="257" r:id="rId12"/>
    <p:sldId id="258" r:id="rId13"/>
    <p:sldId id="259" r:id="rId14"/>
    <p:sldId id="275" r:id="rId15"/>
    <p:sldId id="273" r:id="rId16"/>
    <p:sldId id="261" r:id="rId17"/>
    <p:sldId id="277" r:id="rId18"/>
    <p:sldId id="276" r:id="rId19"/>
    <p:sldId id="262" r:id="rId20"/>
    <p:sldId id="281" r:id="rId21"/>
    <p:sldId id="282" r:id="rId22"/>
    <p:sldId id="283" r:id="rId23"/>
    <p:sldId id="284" r:id="rId24"/>
    <p:sldId id="285" r:id="rId25"/>
    <p:sldId id="287" r:id="rId26"/>
    <p:sldId id="288" r:id="rId27"/>
    <p:sldId id="289" r:id="rId28"/>
    <p:sldId id="290" r:id="rId29"/>
    <p:sldId id="291" r:id="rId30"/>
    <p:sldId id="293" r:id="rId31"/>
    <p:sldId id="294" r:id="rId32"/>
    <p:sldId id="295" r:id="rId33"/>
    <p:sldId id="296" r:id="rId34"/>
    <p:sldId id="297" r:id="rId35"/>
    <p:sldId id="298" r:id="rId36"/>
    <p:sldId id="299" r:id="rId37"/>
    <p:sldId id="300" r:id="rId38"/>
    <p:sldId id="301" r:id="rId39"/>
    <p:sldId id="302" r:id="rId40"/>
    <p:sldId id="303" r:id="rId41"/>
    <p:sldId id="497" r:id="rId42"/>
    <p:sldId id="498" r:id="rId43"/>
    <p:sldId id="499" r:id="rId44"/>
    <p:sldId id="500" r:id="rId45"/>
    <p:sldId id="501" r:id="rId46"/>
    <p:sldId id="502" r:id="rId47"/>
    <p:sldId id="503" r:id="rId48"/>
    <p:sldId id="504" r:id="rId49"/>
    <p:sldId id="505" r:id="rId50"/>
    <p:sldId id="506" r:id="rId51"/>
    <p:sldId id="507" r:id="rId52"/>
    <p:sldId id="508" r:id="rId53"/>
    <p:sldId id="306" r:id="rId54"/>
    <p:sldId id="509" r:id="rId55"/>
    <p:sldId id="510" r:id="rId56"/>
    <p:sldId id="511" r:id="rId57"/>
    <p:sldId id="512" r:id="rId58"/>
    <p:sldId id="513" r:id="rId59"/>
    <p:sldId id="514" r:id="rId60"/>
    <p:sldId id="515" r:id="rId61"/>
    <p:sldId id="516" r:id="rId62"/>
    <p:sldId id="517" r:id="rId63"/>
    <p:sldId id="518" r:id="rId64"/>
    <p:sldId id="519" r:id="rId65"/>
    <p:sldId id="520" r:id="rId66"/>
    <p:sldId id="521" r:id="rId67"/>
    <p:sldId id="522" r:id="rId68"/>
    <p:sldId id="523" r:id="rId69"/>
    <p:sldId id="524" r:id="rId70"/>
    <p:sldId id="525" r:id="rId71"/>
    <p:sldId id="526" r:id="rId72"/>
    <p:sldId id="527" r:id="rId73"/>
    <p:sldId id="528" r:id="rId74"/>
    <p:sldId id="529" r:id="rId75"/>
    <p:sldId id="530" r:id="rId76"/>
    <p:sldId id="531" r:id="rId77"/>
    <p:sldId id="532" r:id="rId78"/>
    <p:sldId id="533" r:id="rId79"/>
    <p:sldId id="536" r:id="rId80"/>
    <p:sldId id="537" r:id="rId81"/>
    <p:sldId id="538" r:id="rId82"/>
    <p:sldId id="539" r:id="rId83"/>
    <p:sldId id="540" r:id="rId84"/>
    <p:sldId id="541" r:id="rId85"/>
    <p:sldId id="542" r:id="rId86"/>
    <p:sldId id="543" r:id="rId87"/>
    <p:sldId id="544" r:id="rId88"/>
    <p:sldId id="545" r:id="rId89"/>
    <p:sldId id="546" r:id="rId90"/>
    <p:sldId id="547" r:id="rId91"/>
    <p:sldId id="548" r:id="rId92"/>
    <p:sldId id="549" r:id="rId93"/>
    <p:sldId id="550" r:id="rId94"/>
    <p:sldId id="551" r:id="rId95"/>
    <p:sldId id="552" r:id="rId96"/>
    <p:sldId id="553" r:id="rId97"/>
    <p:sldId id="554" r:id="rId98"/>
    <p:sldId id="555" r:id="rId99"/>
    <p:sldId id="556" r:id="rId100"/>
    <p:sldId id="557" r:id="rId101"/>
    <p:sldId id="558" r:id="rId102"/>
    <p:sldId id="559" r:id="rId103"/>
    <p:sldId id="454" r:id="rId104"/>
    <p:sldId id="455" r:id="rId105"/>
    <p:sldId id="456" r:id="rId106"/>
    <p:sldId id="457" r:id="rId107"/>
    <p:sldId id="458" r:id="rId108"/>
    <p:sldId id="459" r:id="rId109"/>
    <p:sldId id="460" r:id="rId110"/>
    <p:sldId id="461" r:id="rId111"/>
    <p:sldId id="462" r:id="rId112"/>
    <p:sldId id="463" r:id="rId113"/>
    <p:sldId id="307" r:id="rId114"/>
    <p:sldId id="329" r:id="rId115"/>
    <p:sldId id="471" r:id="rId116"/>
    <p:sldId id="472" r:id="rId117"/>
    <p:sldId id="473" r:id="rId118"/>
    <p:sldId id="474" r:id="rId119"/>
    <p:sldId id="475" r:id="rId120"/>
    <p:sldId id="476" r:id="rId121"/>
    <p:sldId id="478" r:id="rId122"/>
    <p:sldId id="477" r:id="rId123"/>
    <p:sldId id="479" r:id="rId124"/>
    <p:sldId id="480" r:id="rId125"/>
    <p:sldId id="481" r:id="rId126"/>
    <p:sldId id="496" r:id="rId127"/>
    <p:sldId id="308" r:id="rId128"/>
    <p:sldId id="309" r:id="rId129"/>
    <p:sldId id="310" r:id="rId130"/>
    <p:sldId id="311" r:id="rId131"/>
    <p:sldId id="312" r:id="rId132"/>
    <p:sldId id="313" r:id="rId133"/>
    <p:sldId id="315" r:id="rId134"/>
    <p:sldId id="316" r:id="rId135"/>
    <p:sldId id="317" r:id="rId136"/>
    <p:sldId id="318" r:id="rId137"/>
    <p:sldId id="319" r:id="rId138"/>
    <p:sldId id="320" r:id="rId139"/>
    <p:sldId id="321" r:id="rId140"/>
    <p:sldId id="323" r:id="rId141"/>
    <p:sldId id="324" r:id="rId142"/>
    <p:sldId id="326" r:id="rId143"/>
    <p:sldId id="325" r:id="rId144"/>
    <p:sldId id="327" r:id="rId145"/>
    <p:sldId id="328" r:id="rId146"/>
    <p:sldId id="330" r:id="rId147"/>
    <p:sldId id="560" r:id="rId148"/>
    <p:sldId id="561" r:id="rId149"/>
    <p:sldId id="562" r:id="rId150"/>
    <p:sldId id="563" r:id="rId151"/>
    <p:sldId id="564" r:id="rId152"/>
    <p:sldId id="565" r:id="rId153"/>
    <p:sldId id="566" r:id="rId154"/>
    <p:sldId id="567" r:id="rId155"/>
    <p:sldId id="568" r:id="rId156"/>
    <p:sldId id="569" r:id="rId157"/>
    <p:sldId id="570" r:id="rId158"/>
    <p:sldId id="571" r:id="rId159"/>
    <p:sldId id="572" r:id="rId160"/>
    <p:sldId id="573" r:id="rId161"/>
    <p:sldId id="574" r:id="rId162"/>
    <p:sldId id="575" r:id="rId163"/>
    <p:sldId id="576" r:id="rId164"/>
    <p:sldId id="577" r:id="rId165"/>
    <p:sldId id="578" r:id="rId166"/>
    <p:sldId id="579" r:id="rId167"/>
    <p:sldId id="331" r:id="rId168"/>
    <p:sldId id="332" r:id="rId169"/>
    <p:sldId id="333" r:id="rId170"/>
    <p:sldId id="334" r:id="rId171"/>
    <p:sldId id="335" r:id="rId172"/>
    <p:sldId id="336" r:id="rId173"/>
    <p:sldId id="337" r:id="rId174"/>
    <p:sldId id="338" r:id="rId175"/>
    <p:sldId id="339" r:id="rId176"/>
    <p:sldId id="341" r:id="rId177"/>
    <p:sldId id="342" r:id="rId178"/>
    <p:sldId id="343" r:id="rId179"/>
    <p:sldId id="344" r:id="rId180"/>
    <p:sldId id="345" r:id="rId181"/>
    <p:sldId id="346" r:id="rId182"/>
    <p:sldId id="347" r:id="rId183"/>
    <p:sldId id="348" r:id="rId184"/>
    <p:sldId id="349" r:id="rId185"/>
    <p:sldId id="350" r:id="rId186"/>
    <p:sldId id="351" r:id="rId187"/>
    <p:sldId id="352" r:id="rId188"/>
    <p:sldId id="353" r:id="rId189"/>
    <p:sldId id="356" r:id="rId190"/>
    <p:sldId id="357" r:id="rId191"/>
    <p:sldId id="358" r:id="rId192"/>
    <p:sldId id="359" r:id="rId193"/>
    <p:sldId id="362" r:id="rId194"/>
    <p:sldId id="363" r:id="rId195"/>
    <p:sldId id="364" r:id="rId196"/>
    <p:sldId id="365" r:id="rId197"/>
    <p:sldId id="367" r:id="rId198"/>
    <p:sldId id="368" r:id="rId199"/>
    <p:sldId id="369" r:id="rId200"/>
    <p:sldId id="370" r:id="rId201"/>
    <p:sldId id="371" r:id="rId202"/>
    <p:sldId id="375" r:id="rId203"/>
    <p:sldId id="376" r:id="rId204"/>
    <p:sldId id="377" r:id="rId205"/>
    <p:sldId id="378" r:id="rId206"/>
    <p:sldId id="379" r:id="rId207"/>
    <p:sldId id="380" r:id="rId208"/>
    <p:sldId id="381" r:id="rId209"/>
    <p:sldId id="382" r:id="rId210"/>
    <p:sldId id="383" r:id="rId211"/>
    <p:sldId id="384" r:id="rId212"/>
    <p:sldId id="385" r:id="rId213"/>
    <p:sldId id="386" r:id="rId214"/>
    <p:sldId id="387" r:id="rId215"/>
    <p:sldId id="401" r:id="rId216"/>
    <p:sldId id="402" r:id="rId217"/>
    <p:sldId id="403" r:id="rId218"/>
    <p:sldId id="404" r:id="rId219"/>
    <p:sldId id="405" r:id="rId220"/>
    <p:sldId id="406" r:id="rId221"/>
    <p:sldId id="407" r:id="rId222"/>
    <p:sldId id="408" r:id="rId223"/>
    <p:sldId id="409" r:id="rId224"/>
    <p:sldId id="410" r:id="rId225"/>
    <p:sldId id="411" r:id="rId226"/>
    <p:sldId id="412" r:id="rId227"/>
    <p:sldId id="413" r:id="rId228"/>
    <p:sldId id="414" r:id="rId229"/>
    <p:sldId id="415" r:id="rId230"/>
    <p:sldId id="416" r:id="rId231"/>
    <p:sldId id="417" r:id="rId232"/>
    <p:sldId id="418" r:id="rId233"/>
    <p:sldId id="420" r:id="rId234"/>
    <p:sldId id="421" r:id="rId235"/>
    <p:sldId id="602" r:id="rId236"/>
    <p:sldId id="603" r:id="rId237"/>
    <p:sldId id="604" r:id="rId238"/>
    <p:sldId id="605" r:id="rId239"/>
    <p:sldId id="606" r:id="rId240"/>
    <p:sldId id="607" r:id="rId241"/>
    <p:sldId id="608" r:id="rId242"/>
    <p:sldId id="609" r:id="rId243"/>
    <p:sldId id="423" r:id="rId244"/>
    <p:sldId id="424" r:id="rId245"/>
    <p:sldId id="425" r:id="rId246"/>
    <p:sldId id="426" r:id="rId247"/>
    <p:sldId id="427" r:id="rId248"/>
    <p:sldId id="428" r:id="rId249"/>
    <p:sldId id="429" r:id="rId250"/>
    <p:sldId id="430" r:id="rId251"/>
    <p:sldId id="431" r:id="rId252"/>
    <p:sldId id="432" r:id="rId253"/>
    <p:sldId id="433" r:id="rId254"/>
    <p:sldId id="434" r:id="rId255"/>
    <p:sldId id="435" r:id="rId256"/>
    <p:sldId id="436" r:id="rId257"/>
    <p:sldId id="437" r:id="rId258"/>
    <p:sldId id="438" r:id="rId259"/>
    <p:sldId id="439" r:id="rId260"/>
    <p:sldId id="440" r:id="rId261"/>
    <p:sldId id="441" r:id="rId262"/>
    <p:sldId id="442" r:id="rId263"/>
    <p:sldId id="443" r:id="rId264"/>
    <p:sldId id="444" r:id="rId265"/>
    <p:sldId id="445" r:id="rId266"/>
    <p:sldId id="447" r:id="rId267"/>
    <p:sldId id="448" r:id="rId268"/>
    <p:sldId id="490" r:id="rId269"/>
    <p:sldId id="491" r:id="rId270"/>
    <p:sldId id="492" r:id="rId271"/>
    <p:sldId id="493" r:id="rId272"/>
    <p:sldId id="494" r:id="rId273"/>
    <p:sldId id="495" r:id="rId274"/>
    <p:sldId id="449" r:id="rId275"/>
    <p:sldId id="464" r:id="rId276"/>
    <p:sldId id="580" r:id="rId277"/>
    <p:sldId id="581" r:id="rId278"/>
    <p:sldId id="582" r:id="rId279"/>
    <p:sldId id="583" r:id="rId280"/>
    <p:sldId id="584" r:id="rId281"/>
    <p:sldId id="585" r:id="rId282"/>
    <p:sldId id="586" r:id="rId283"/>
    <p:sldId id="587" r:id="rId284"/>
    <p:sldId id="588" r:id="rId285"/>
    <p:sldId id="589" r:id="rId286"/>
    <p:sldId id="590" r:id="rId287"/>
    <p:sldId id="591" r:id="rId288"/>
    <p:sldId id="592" r:id="rId289"/>
    <p:sldId id="593" r:id="rId290"/>
    <p:sldId id="594" r:id="rId291"/>
    <p:sldId id="595" r:id="rId292"/>
    <p:sldId id="596" r:id="rId293"/>
    <p:sldId id="597" r:id="rId294"/>
    <p:sldId id="598" r:id="rId295"/>
    <p:sldId id="599" r:id="rId296"/>
    <p:sldId id="600" r:id="rId297"/>
  </p:sldIdLst>
  <p:sldSz cx="9144000" cy="6858000" type="screen4x3"/>
  <p:notesSz cx="6858000" cy="9220200"/>
  <p:defaultTextStyle>
    <a:defPPr>
      <a:defRPr lang="es-MX"/>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576" autoAdjust="0"/>
  </p:normalViewPr>
  <p:slideViewPr>
    <p:cSldViewPr>
      <p:cViewPr varScale="1">
        <p:scale>
          <a:sx n="68" d="100"/>
          <a:sy n="68" d="100"/>
        </p:scale>
        <p:origin x="144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handoutMaster" Target="handoutMasters/handoutMaster1.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presProps" Target="presProps.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notesMaster" Target="notesMasters/notesMaster1.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tableStyles" Target="tableStyles.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s>
</file>

<file path=ppt/diagrams/_rels/data3.xml.rels><?xml version="1.0" encoding="UTF-8" standalone="yes"?>
<Relationships xmlns="http://schemas.openxmlformats.org/package/2006/relationships"><Relationship Id="rId1" Type="http://schemas.openxmlformats.org/officeDocument/2006/relationships/image" Target="../media/image48.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48.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ED0D9E-F633-43C0-86ED-21E65D83CDCF}" type="doc">
      <dgm:prSet loTypeId="urn:microsoft.com/office/officeart/2005/8/layout/process4" loCatId="list" qsTypeId="urn:microsoft.com/office/officeart/2005/8/quickstyle/simple1" qsCatId="simple" csTypeId="urn:microsoft.com/office/officeart/2005/8/colors/colorful5" csCatId="colorful" phldr="1"/>
      <dgm:spPr/>
      <dgm:t>
        <a:bodyPr/>
        <a:lstStyle/>
        <a:p>
          <a:endParaRPr lang="es-MX"/>
        </a:p>
      </dgm:t>
    </dgm:pt>
    <dgm:pt modelId="{3B475B63-8DD5-473F-89B8-9C89B447BAA7}">
      <dgm:prSet custT="1"/>
      <dgm:spPr/>
      <dgm:t>
        <a:bodyPr/>
        <a:lstStyle/>
        <a:p>
          <a:pPr rtl="0"/>
          <a:r>
            <a:rPr lang="es-MX" sz="2800" b="1" dirty="0"/>
            <a:t>CONSTRUCTIVISMO-RACIONALISMO</a:t>
          </a:r>
        </a:p>
      </dgm:t>
    </dgm:pt>
    <dgm:pt modelId="{81C65362-73CF-4E8B-BFC6-101F8D592A8E}" type="parTrans" cxnId="{2E39B962-C4CD-4EF6-9C94-3176455E6AE2}">
      <dgm:prSet/>
      <dgm:spPr/>
      <dgm:t>
        <a:bodyPr/>
        <a:lstStyle/>
        <a:p>
          <a:endParaRPr lang="es-MX"/>
        </a:p>
      </dgm:t>
    </dgm:pt>
    <dgm:pt modelId="{C1DD1284-26F7-4FDA-A929-64852922F617}" type="sibTrans" cxnId="{2E39B962-C4CD-4EF6-9C94-3176455E6AE2}">
      <dgm:prSet/>
      <dgm:spPr/>
      <dgm:t>
        <a:bodyPr/>
        <a:lstStyle/>
        <a:p>
          <a:endParaRPr lang="es-MX"/>
        </a:p>
      </dgm:t>
    </dgm:pt>
    <dgm:pt modelId="{65D3007B-FA4E-4902-A5EB-F2A2EE218445}">
      <dgm:prSet custT="1"/>
      <dgm:spPr/>
      <dgm:t>
        <a:bodyPr/>
        <a:lstStyle/>
        <a:p>
          <a:pPr rtl="0"/>
          <a:r>
            <a:rPr lang="es-MX" sz="2800" b="1" dirty="0">
              <a:solidFill>
                <a:schemeClr val="tx1"/>
              </a:solidFill>
            </a:rPr>
            <a:t>El que conoce construye activamente lo conocido</a:t>
          </a:r>
        </a:p>
      </dgm:t>
    </dgm:pt>
    <dgm:pt modelId="{E07BFEA0-5FE1-4B8F-B922-776CFD0D41A6}" type="parTrans" cxnId="{9BD498FB-C3C1-4610-9284-13A668A8A4AD}">
      <dgm:prSet/>
      <dgm:spPr/>
      <dgm:t>
        <a:bodyPr/>
        <a:lstStyle/>
        <a:p>
          <a:endParaRPr lang="es-MX"/>
        </a:p>
      </dgm:t>
    </dgm:pt>
    <dgm:pt modelId="{16B0E382-CAFE-4148-A91C-4336EBA14970}" type="sibTrans" cxnId="{9BD498FB-C3C1-4610-9284-13A668A8A4AD}">
      <dgm:prSet/>
      <dgm:spPr/>
      <dgm:t>
        <a:bodyPr/>
        <a:lstStyle/>
        <a:p>
          <a:endParaRPr lang="es-MX"/>
        </a:p>
      </dgm:t>
    </dgm:pt>
    <dgm:pt modelId="{64EF4471-B267-4A34-AA89-A31AA2186817}" type="pres">
      <dgm:prSet presAssocID="{2CED0D9E-F633-43C0-86ED-21E65D83CDCF}" presName="Name0" presStyleCnt="0">
        <dgm:presLayoutVars>
          <dgm:dir/>
          <dgm:animLvl val="lvl"/>
          <dgm:resizeHandles val="exact"/>
        </dgm:presLayoutVars>
      </dgm:prSet>
      <dgm:spPr/>
    </dgm:pt>
    <dgm:pt modelId="{C0159C65-C962-43AF-9D76-7C16FDFF798B}" type="pres">
      <dgm:prSet presAssocID="{65D3007B-FA4E-4902-A5EB-F2A2EE218445}" presName="boxAndChildren" presStyleCnt="0"/>
      <dgm:spPr/>
    </dgm:pt>
    <dgm:pt modelId="{A915B283-919C-4E03-95E0-1FE4EACC269A}" type="pres">
      <dgm:prSet presAssocID="{65D3007B-FA4E-4902-A5EB-F2A2EE218445}" presName="parentTextBox" presStyleLbl="node1" presStyleIdx="0" presStyleCnt="2" custScaleY="193072"/>
      <dgm:spPr/>
    </dgm:pt>
    <dgm:pt modelId="{B40541EE-D441-43AE-A6FB-19BD7FF1EE83}" type="pres">
      <dgm:prSet presAssocID="{C1DD1284-26F7-4FDA-A929-64852922F617}" presName="sp" presStyleCnt="0"/>
      <dgm:spPr/>
    </dgm:pt>
    <dgm:pt modelId="{45954FC9-5A25-4770-B6B2-25E648F6E9E4}" type="pres">
      <dgm:prSet presAssocID="{3B475B63-8DD5-473F-89B8-9C89B447BAA7}" presName="arrowAndChildren" presStyleCnt="0"/>
      <dgm:spPr/>
    </dgm:pt>
    <dgm:pt modelId="{01618DBF-5C26-4F1E-92DE-AFDB9A3C459D}" type="pres">
      <dgm:prSet presAssocID="{3B475B63-8DD5-473F-89B8-9C89B447BAA7}" presName="parentTextArrow" presStyleLbl="node1" presStyleIdx="1" presStyleCnt="2" custScaleY="160826"/>
      <dgm:spPr/>
    </dgm:pt>
  </dgm:ptLst>
  <dgm:cxnLst>
    <dgm:cxn modelId="{B5954631-81B8-4A08-AB46-37B78992357D}" type="presOf" srcId="{2CED0D9E-F633-43C0-86ED-21E65D83CDCF}" destId="{64EF4471-B267-4A34-AA89-A31AA2186817}" srcOrd="0" destOrd="0" presId="urn:microsoft.com/office/officeart/2005/8/layout/process4"/>
    <dgm:cxn modelId="{2E39B962-C4CD-4EF6-9C94-3176455E6AE2}" srcId="{2CED0D9E-F633-43C0-86ED-21E65D83CDCF}" destId="{3B475B63-8DD5-473F-89B8-9C89B447BAA7}" srcOrd="0" destOrd="0" parTransId="{81C65362-73CF-4E8B-BFC6-101F8D592A8E}" sibTransId="{C1DD1284-26F7-4FDA-A929-64852922F617}"/>
    <dgm:cxn modelId="{39417FC9-8D43-4283-8D4A-3BAC70F6862B}" type="presOf" srcId="{3B475B63-8DD5-473F-89B8-9C89B447BAA7}" destId="{01618DBF-5C26-4F1E-92DE-AFDB9A3C459D}" srcOrd="0" destOrd="0" presId="urn:microsoft.com/office/officeart/2005/8/layout/process4"/>
    <dgm:cxn modelId="{5488E7C9-D41F-40DF-BFC6-3170673FFEC7}" type="presOf" srcId="{65D3007B-FA4E-4902-A5EB-F2A2EE218445}" destId="{A915B283-919C-4E03-95E0-1FE4EACC269A}" srcOrd="0" destOrd="0" presId="urn:microsoft.com/office/officeart/2005/8/layout/process4"/>
    <dgm:cxn modelId="{9BD498FB-C3C1-4610-9284-13A668A8A4AD}" srcId="{2CED0D9E-F633-43C0-86ED-21E65D83CDCF}" destId="{65D3007B-FA4E-4902-A5EB-F2A2EE218445}" srcOrd="1" destOrd="0" parTransId="{E07BFEA0-5FE1-4B8F-B922-776CFD0D41A6}" sibTransId="{16B0E382-CAFE-4148-A91C-4336EBA14970}"/>
    <dgm:cxn modelId="{CC370355-FC4C-441B-A1AE-06D6E78F84BD}" type="presParOf" srcId="{64EF4471-B267-4A34-AA89-A31AA2186817}" destId="{C0159C65-C962-43AF-9D76-7C16FDFF798B}" srcOrd="0" destOrd="0" presId="urn:microsoft.com/office/officeart/2005/8/layout/process4"/>
    <dgm:cxn modelId="{41BEE0D1-DC03-4253-A5B0-363AC05410E3}" type="presParOf" srcId="{C0159C65-C962-43AF-9D76-7C16FDFF798B}" destId="{A915B283-919C-4E03-95E0-1FE4EACC269A}" srcOrd="0" destOrd="0" presId="urn:microsoft.com/office/officeart/2005/8/layout/process4"/>
    <dgm:cxn modelId="{192D6AE2-0D7B-469D-B06F-87AD3C1483A9}" type="presParOf" srcId="{64EF4471-B267-4A34-AA89-A31AA2186817}" destId="{B40541EE-D441-43AE-A6FB-19BD7FF1EE83}" srcOrd="1" destOrd="0" presId="urn:microsoft.com/office/officeart/2005/8/layout/process4"/>
    <dgm:cxn modelId="{8B4C6362-2BE0-4880-8B4B-A09DC8356855}" type="presParOf" srcId="{64EF4471-B267-4A34-AA89-A31AA2186817}" destId="{45954FC9-5A25-4770-B6B2-25E648F6E9E4}" srcOrd="2" destOrd="0" presId="urn:microsoft.com/office/officeart/2005/8/layout/process4"/>
    <dgm:cxn modelId="{9AF8666E-6C0A-47E7-ACD9-3D1E469CD9EF}" type="presParOf" srcId="{45954FC9-5A25-4770-B6B2-25E648F6E9E4}" destId="{01618DBF-5C26-4F1E-92DE-AFDB9A3C459D}"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ED0D9E-F633-43C0-86ED-21E65D83CDCF}" type="doc">
      <dgm:prSet loTypeId="urn:microsoft.com/office/officeart/2005/8/layout/process4" loCatId="list" qsTypeId="urn:microsoft.com/office/officeart/2005/8/quickstyle/simple1" qsCatId="simple" csTypeId="urn:microsoft.com/office/officeart/2005/8/colors/colorful1#1" csCatId="colorful" phldr="1"/>
      <dgm:spPr/>
      <dgm:t>
        <a:bodyPr/>
        <a:lstStyle/>
        <a:p>
          <a:endParaRPr lang="es-MX"/>
        </a:p>
      </dgm:t>
    </dgm:pt>
    <dgm:pt modelId="{3B475B63-8DD5-473F-89B8-9C89B447BAA7}">
      <dgm:prSet custT="1"/>
      <dgm:spPr/>
      <dgm:t>
        <a:bodyPr/>
        <a:lstStyle/>
        <a:p>
          <a:pPr rtl="0"/>
          <a:r>
            <a:rPr lang="es-MX" sz="2800" b="1" dirty="0">
              <a:solidFill>
                <a:schemeClr val="tx1"/>
              </a:solidFill>
            </a:rPr>
            <a:t>Realismo</a:t>
          </a:r>
          <a:r>
            <a:rPr lang="es-MX" sz="2800" b="1" dirty="0"/>
            <a:t> – </a:t>
          </a:r>
          <a:r>
            <a:rPr lang="es-MX" sz="2800" b="1" dirty="0">
              <a:solidFill>
                <a:schemeClr val="tx1"/>
              </a:solidFill>
            </a:rPr>
            <a:t>empirismo</a:t>
          </a:r>
        </a:p>
      </dgm:t>
    </dgm:pt>
    <dgm:pt modelId="{81C65362-73CF-4E8B-BFC6-101F8D592A8E}" type="parTrans" cxnId="{2E39B962-C4CD-4EF6-9C94-3176455E6AE2}">
      <dgm:prSet/>
      <dgm:spPr/>
      <dgm:t>
        <a:bodyPr/>
        <a:lstStyle/>
        <a:p>
          <a:endParaRPr lang="es-MX"/>
        </a:p>
      </dgm:t>
    </dgm:pt>
    <dgm:pt modelId="{C1DD1284-26F7-4FDA-A929-64852922F617}" type="sibTrans" cxnId="{2E39B962-C4CD-4EF6-9C94-3176455E6AE2}">
      <dgm:prSet/>
      <dgm:spPr/>
      <dgm:t>
        <a:bodyPr/>
        <a:lstStyle/>
        <a:p>
          <a:endParaRPr lang="es-MX"/>
        </a:p>
      </dgm:t>
    </dgm:pt>
    <dgm:pt modelId="{A1264B5A-2E99-4F6E-9ACF-77F050471D10}">
      <dgm:prSet custT="1"/>
      <dgm:spPr/>
      <dgm:t>
        <a:bodyPr/>
        <a:lstStyle/>
        <a:p>
          <a:pPr rtl="0"/>
          <a:r>
            <a:rPr lang="es-MX" sz="2800" dirty="0"/>
            <a:t>El que conoce viene a reflejar o adquirir (lo conocido)</a:t>
          </a:r>
        </a:p>
      </dgm:t>
    </dgm:pt>
    <dgm:pt modelId="{2E653F87-CC82-4980-84E2-A6ECE3421EF8}" type="parTrans" cxnId="{74C2205E-E96C-443B-A912-36865BE67938}">
      <dgm:prSet/>
      <dgm:spPr/>
      <dgm:t>
        <a:bodyPr/>
        <a:lstStyle/>
        <a:p>
          <a:endParaRPr lang="es-MX"/>
        </a:p>
      </dgm:t>
    </dgm:pt>
    <dgm:pt modelId="{1D104D59-A841-41B2-A3A7-FA7EB2244626}" type="sibTrans" cxnId="{74C2205E-E96C-443B-A912-36865BE67938}">
      <dgm:prSet/>
      <dgm:spPr/>
      <dgm:t>
        <a:bodyPr/>
        <a:lstStyle/>
        <a:p>
          <a:endParaRPr lang="es-MX"/>
        </a:p>
      </dgm:t>
    </dgm:pt>
    <dgm:pt modelId="{64EF4471-B267-4A34-AA89-A31AA2186817}" type="pres">
      <dgm:prSet presAssocID="{2CED0D9E-F633-43C0-86ED-21E65D83CDCF}" presName="Name0" presStyleCnt="0">
        <dgm:presLayoutVars>
          <dgm:dir/>
          <dgm:animLvl val="lvl"/>
          <dgm:resizeHandles val="exact"/>
        </dgm:presLayoutVars>
      </dgm:prSet>
      <dgm:spPr/>
    </dgm:pt>
    <dgm:pt modelId="{6AC767F6-C4D3-4480-A248-08126D727ECB}" type="pres">
      <dgm:prSet presAssocID="{A1264B5A-2E99-4F6E-9ACF-77F050471D10}" presName="boxAndChildren" presStyleCnt="0"/>
      <dgm:spPr/>
    </dgm:pt>
    <dgm:pt modelId="{6F9D00D6-59D6-4B2B-A482-456CB83BB92C}" type="pres">
      <dgm:prSet presAssocID="{A1264B5A-2E99-4F6E-9ACF-77F050471D10}" presName="parentTextBox" presStyleLbl="node1" presStyleIdx="0" presStyleCnt="2" custScaleY="149258"/>
      <dgm:spPr/>
    </dgm:pt>
    <dgm:pt modelId="{B40541EE-D441-43AE-A6FB-19BD7FF1EE83}" type="pres">
      <dgm:prSet presAssocID="{C1DD1284-26F7-4FDA-A929-64852922F617}" presName="sp" presStyleCnt="0"/>
      <dgm:spPr/>
    </dgm:pt>
    <dgm:pt modelId="{45954FC9-5A25-4770-B6B2-25E648F6E9E4}" type="pres">
      <dgm:prSet presAssocID="{3B475B63-8DD5-473F-89B8-9C89B447BAA7}" presName="arrowAndChildren" presStyleCnt="0"/>
      <dgm:spPr/>
    </dgm:pt>
    <dgm:pt modelId="{01618DBF-5C26-4F1E-92DE-AFDB9A3C459D}" type="pres">
      <dgm:prSet presAssocID="{3B475B63-8DD5-473F-89B8-9C89B447BAA7}" presName="parentTextArrow" presStyleLbl="node1" presStyleIdx="1" presStyleCnt="2" custAng="0" custScaleY="71365" custLinFactNeighborX="-821" custLinFactNeighborY="17885"/>
      <dgm:spPr/>
    </dgm:pt>
  </dgm:ptLst>
  <dgm:cxnLst>
    <dgm:cxn modelId="{FD2EE716-9122-4AFF-ABF0-9CED2E2EE760}" type="presOf" srcId="{A1264B5A-2E99-4F6E-9ACF-77F050471D10}" destId="{6F9D00D6-59D6-4B2B-A482-456CB83BB92C}" srcOrd="0" destOrd="0" presId="urn:microsoft.com/office/officeart/2005/8/layout/process4"/>
    <dgm:cxn modelId="{74C2205E-E96C-443B-A912-36865BE67938}" srcId="{2CED0D9E-F633-43C0-86ED-21E65D83CDCF}" destId="{A1264B5A-2E99-4F6E-9ACF-77F050471D10}" srcOrd="1" destOrd="0" parTransId="{2E653F87-CC82-4980-84E2-A6ECE3421EF8}" sibTransId="{1D104D59-A841-41B2-A3A7-FA7EB2244626}"/>
    <dgm:cxn modelId="{2E39B962-C4CD-4EF6-9C94-3176455E6AE2}" srcId="{2CED0D9E-F633-43C0-86ED-21E65D83CDCF}" destId="{3B475B63-8DD5-473F-89B8-9C89B447BAA7}" srcOrd="0" destOrd="0" parTransId="{81C65362-73CF-4E8B-BFC6-101F8D592A8E}" sibTransId="{C1DD1284-26F7-4FDA-A929-64852922F617}"/>
    <dgm:cxn modelId="{6110AFC6-BF1A-4709-B62E-647E07AB618E}" type="presOf" srcId="{2CED0D9E-F633-43C0-86ED-21E65D83CDCF}" destId="{64EF4471-B267-4A34-AA89-A31AA2186817}" srcOrd="0" destOrd="0" presId="urn:microsoft.com/office/officeart/2005/8/layout/process4"/>
    <dgm:cxn modelId="{95FBACDD-F7A3-4E83-B6B6-52782F0FC41D}" type="presOf" srcId="{3B475B63-8DD5-473F-89B8-9C89B447BAA7}" destId="{01618DBF-5C26-4F1E-92DE-AFDB9A3C459D}" srcOrd="0" destOrd="0" presId="urn:microsoft.com/office/officeart/2005/8/layout/process4"/>
    <dgm:cxn modelId="{6DB5F0D9-7D2A-47B1-8418-677FF03DEB21}" type="presParOf" srcId="{64EF4471-B267-4A34-AA89-A31AA2186817}" destId="{6AC767F6-C4D3-4480-A248-08126D727ECB}" srcOrd="0" destOrd="0" presId="urn:microsoft.com/office/officeart/2005/8/layout/process4"/>
    <dgm:cxn modelId="{7C4A7C56-6CB4-4490-9FB3-81734DEEC289}" type="presParOf" srcId="{6AC767F6-C4D3-4480-A248-08126D727ECB}" destId="{6F9D00D6-59D6-4B2B-A482-456CB83BB92C}" srcOrd="0" destOrd="0" presId="urn:microsoft.com/office/officeart/2005/8/layout/process4"/>
    <dgm:cxn modelId="{0D36D095-F7FC-4E7D-BA59-1F934AEDC71C}" type="presParOf" srcId="{64EF4471-B267-4A34-AA89-A31AA2186817}" destId="{B40541EE-D441-43AE-A6FB-19BD7FF1EE83}" srcOrd="1" destOrd="0" presId="urn:microsoft.com/office/officeart/2005/8/layout/process4"/>
    <dgm:cxn modelId="{E9CDC24B-0ADD-4269-BD89-9F7DD2B09A36}" type="presParOf" srcId="{64EF4471-B267-4A34-AA89-A31AA2186817}" destId="{45954FC9-5A25-4770-B6B2-25E648F6E9E4}" srcOrd="2" destOrd="0" presId="urn:microsoft.com/office/officeart/2005/8/layout/process4"/>
    <dgm:cxn modelId="{1B13B816-E4DD-45A8-91C8-A664914CD731}" type="presParOf" srcId="{45954FC9-5A25-4770-B6B2-25E648F6E9E4}" destId="{01618DBF-5C26-4F1E-92DE-AFDB9A3C459D}" srcOrd="0" destOrd="0" presId="urn:microsoft.com/office/officeart/2005/8/layout/process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9042AD5-254A-46D9-85A4-135EB8074F12}" type="doc">
      <dgm:prSet loTypeId="urn:microsoft.com/office/officeart/2005/8/layout/vList4#1" loCatId="list" qsTypeId="urn:microsoft.com/office/officeart/2005/8/quickstyle/simple1" qsCatId="simple" csTypeId="urn:microsoft.com/office/officeart/2005/8/colors/accent1_2" csCatId="accent1" phldr="1"/>
      <dgm:spPr/>
      <dgm:t>
        <a:bodyPr/>
        <a:lstStyle/>
        <a:p>
          <a:endParaRPr lang="es-MX"/>
        </a:p>
      </dgm:t>
    </dgm:pt>
    <dgm:pt modelId="{64B5A702-099F-4BEB-B76D-D195661663D1}">
      <dgm:prSet phldrT="[Texto]" custT="1"/>
      <dgm:spPr>
        <a:solidFill>
          <a:schemeClr val="accent6">
            <a:lumMod val="75000"/>
          </a:schemeClr>
        </a:solidFill>
      </dgm:spPr>
      <dgm:t>
        <a:bodyPr/>
        <a:lstStyle/>
        <a:p>
          <a:r>
            <a:rPr lang="es-MX" sz="2000" b="1" dirty="0"/>
            <a:t>Teorías contemporáneas estructurales: Piaget, Werner, Chomsky, </a:t>
          </a:r>
          <a:r>
            <a:rPr lang="es-MX" sz="2000" b="1" dirty="0" err="1"/>
            <a:t>kohlberg</a:t>
          </a:r>
          <a:r>
            <a:rPr lang="es-MX" sz="2000" b="1" dirty="0"/>
            <a:t>, G. Allport, G. Kelly…</a:t>
          </a:r>
        </a:p>
      </dgm:t>
    </dgm:pt>
    <dgm:pt modelId="{705D100D-7D59-41AA-8F0A-FEF9F29091A2}" type="parTrans" cxnId="{317B22A0-4EBC-4606-937D-C447A1295DF5}">
      <dgm:prSet/>
      <dgm:spPr/>
      <dgm:t>
        <a:bodyPr/>
        <a:lstStyle/>
        <a:p>
          <a:endParaRPr lang="es-MX" sz="2000"/>
        </a:p>
      </dgm:t>
    </dgm:pt>
    <dgm:pt modelId="{7EB80211-8C86-4325-BC98-A557BABC9E1C}" type="sibTrans" cxnId="{317B22A0-4EBC-4606-937D-C447A1295DF5}">
      <dgm:prSet/>
      <dgm:spPr/>
      <dgm:t>
        <a:bodyPr/>
        <a:lstStyle/>
        <a:p>
          <a:endParaRPr lang="es-MX" sz="2000"/>
        </a:p>
      </dgm:t>
    </dgm:pt>
    <dgm:pt modelId="{1C4194F4-4951-4954-B7D7-0A3BB58225CE}">
      <dgm:prSet phldrT="[Texto]" custT="1"/>
      <dgm:spPr>
        <a:solidFill>
          <a:schemeClr val="accent6">
            <a:lumMod val="75000"/>
          </a:schemeClr>
        </a:solidFill>
      </dgm:spPr>
      <dgm:t>
        <a:bodyPr/>
        <a:lstStyle/>
        <a:p>
          <a:r>
            <a:rPr lang="es-MX" sz="2000" b="1" dirty="0"/>
            <a:t>Teorías humanísticas: </a:t>
          </a:r>
          <a:r>
            <a:rPr lang="es-MX" sz="2000" b="1" dirty="0" err="1"/>
            <a:t>Rychlak</a:t>
          </a:r>
          <a:endParaRPr lang="es-MX" sz="2000" b="1" dirty="0"/>
        </a:p>
      </dgm:t>
    </dgm:pt>
    <dgm:pt modelId="{839EEEA3-3CD8-4D42-818C-D83FADE8C7B1}" type="parTrans" cxnId="{60184285-1F6F-4813-A7A3-AAF54B5D3BE9}">
      <dgm:prSet/>
      <dgm:spPr/>
      <dgm:t>
        <a:bodyPr/>
        <a:lstStyle/>
        <a:p>
          <a:endParaRPr lang="es-MX" sz="2000"/>
        </a:p>
      </dgm:t>
    </dgm:pt>
    <dgm:pt modelId="{516B7AE0-B852-4830-A75E-C503D7DEA54F}" type="sibTrans" cxnId="{60184285-1F6F-4813-A7A3-AAF54B5D3BE9}">
      <dgm:prSet/>
      <dgm:spPr/>
      <dgm:t>
        <a:bodyPr/>
        <a:lstStyle/>
        <a:p>
          <a:endParaRPr lang="es-MX" sz="2000"/>
        </a:p>
      </dgm:t>
    </dgm:pt>
    <dgm:pt modelId="{20D5227A-B0BB-4589-A3C5-95FCFB34F661}">
      <dgm:prSet phldrT="[Texto]" custT="1"/>
      <dgm:spPr>
        <a:solidFill>
          <a:schemeClr val="accent6">
            <a:lumMod val="75000"/>
          </a:schemeClr>
        </a:solidFill>
      </dgm:spPr>
      <dgm:t>
        <a:bodyPr/>
        <a:lstStyle/>
        <a:p>
          <a:r>
            <a:rPr lang="es-MX" sz="2000" b="1" dirty="0"/>
            <a:t>Teorías de la Gestalt</a:t>
          </a:r>
        </a:p>
      </dgm:t>
    </dgm:pt>
    <dgm:pt modelId="{AF81DB59-2B98-4E27-A63A-F40C6A11A89C}" type="parTrans" cxnId="{3F1FB972-911F-445A-85A4-360312160515}">
      <dgm:prSet/>
      <dgm:spPr/>
      <dgm:t>
        <a:bodyPr/>
        <a:lstStyle/>
        <a:p>
          <a:endParaRPr lang="es-MX" sz="2000"/>
        </a:p>
      </dgm:t>
    </dgm:pt>
    <dgm:pt modelId="{C0B97EB2-749D-43B1-87F5-8FF809409D5B}" type="sibTrans" cxnId="{3F1FB972-911F-445A-85A4-360312160515}">
      <dgm:prSet/>
      <dgm:spPr/>
      <dgm:t>
        <a:bodyPr/>
        <a:lstStyle/>
        <a:p>
          <a:endParaRPr lang="es-MX" sz="2000"/>
        </a:p>
      </dgm:t>
    </dgm:pt>
    <dgm:pt modelId="{E51EE450-F7D7-49C7-9622-BABA0C527B81}">
      <dgm:prSet phldrT="[Texto]" custT="1"/>
      <dgm:spPr>
        <a:solidFill>
          <a:schemeClr val="accent6">
            <a:lumMod val="75000"/>
          </a:schemeClr>
        </a:solidFill>
      </dgm:spPr>
      <dgm:t>
        <a:bodyPr/>
        <a:lstStyle/>
        <a:p>
          <a:r>
            <a:rPr lang="es-MX" sz="2000" b="1" dirty="0"/>
            <a:t>Teorías del desarrollo del ego : Erikson, </a:t>
          </a:r>
          <a:r>
            <a:rPr lang="es-MX" sz="2000" b="1" dirty="0" err="1"/>
            <a:t>Kegan</a:t>
          </a:r>
          <a:r>
            <a:rPr lang="es-MX" sz="2000" b="1" dirty="0"/>
            <a:t> , </a:t>
          </a:r>
          <a:r>
            <a:rPr lang="es-MX" sz="2000" b="1" dirty="0" err="1"/>
            <a:t>Bowlby</a:t>
          </a:r>
          <a:endParaRPr lang="es-MX" sz="2000" b="1" dirty="0"/>
        </a:p>
      </dgm:t>
    </dgm:pt>
    <dgm:pt modelId="{84BF406E-86F1-4DFD-ABF5-612837D00A7B}" type="parTrans" cxnId="{AE611750-3811-4470-970E-5FFB28664ED9}">
      <dgm:prSet/>
      <dgm:spPr/>
      <dgm:t>
        <a:bodyPr/>
        <a:lstStyle/>
        <a:p>
          <a:endParaRPr lang="es-MX" sz="2000"/>
        </a:p>
      </dgm:t>
    </dgm:pt>
    <dgm:pt modelId="{25DC1C44-8B7C-44FA-921C-A8EF9BE010A3}" type="sibTrans" cxnId="{AE611750-3811-4470-970E-5FFB28664ED9}">
      <dgm:prSet/>
      <dgm:spPr/>
      <dgm:t>
        <a:bodyPr/>
        <a:lstStyle/>
        <a:p>
          <a:endParaRPr lang="es-MX" sz="2000"/>
        </a:p>
      </dgm:t>
    </dgm:pt>
    <dgm:pt modelId="{AAD3B3D0-8F67-4FD4-8256-9D004FCC18D8}">
      <dgm:prSet phldrT="[Texto]" custT="1"/>
      <dgm:spPr>
        <a:solidFill>
          <a:schemeClr val="accent6">
            <a:lumMod val="75000"/>
          </a:schemeClr>
        </a:solidFill>
      </dgm:spPr>
      <dgm:t>
        <a:bodyPr/>
        <a:lstStyle/>
        <a:p>
          <a:r>
            <a:rPr lang="es-MX" sz="2000" b="1" dirty="0"/>
            <a:t>Perspectiva ecológica de </a:t>
          </a:r>
          <a:r>
            <a:rPr lang="es-MX" sz="2000" b="1" dirty="0" err="1"/>
            <a:t>Brofenbrenner</a:t>
          </a:r>
          <a:endParaRPr lang="es-MX" sz="2000" b="1" dirty="0"/>
        </a:p>
      </dgm:t>
    </dgm:pt>
    <dgm:pt modelId="{3146EEF7-1237-4B92-818C-E1E706F68EF1}" type="parTrans" cxnId="{EA485A6B-4013-4516-AF0E-94898FB88A63}">
      <dgm:prSet/>
      <dgm:spPr/>
      <dgm:t>
        <a:bodyPr/>
        <a:lstStyle/>
        <a:p>
          <a:endParaRPr lang="es-MX" sz="2000"/>
        </a:p>
      </dgm:t>
    </dgm:pt>
    <dgm:pt modelId="{637870AC-3126-48F4-A776-38328C9E6931}" type="sibTrans" cxnId="{EA485A6B-4013-4516-AF0E-94898FB88A63}">
      <dgm:prSet/>
      <dgm:spPr/>
      <dgm:t>
        <a:bodyPr/>
        <a:lstStyle/>
        <a:p>
          <a:endParaRPr lang="es-MX" sz="2000"/>
        </a:p>
      </dgm:t>
    </dgm:pt>
    <dgm:pt modelId="{DF0D044A-0C49-4725-8614-B39C77DF58CA}">
      <dgm:prSet phldrT="[Texto]" custT="1"/>
      <dgm:spPr>
        <a:solidFill>
          <a:schemeClr val="accent6">
            <a:lumMod val="75000"/>
          </a:schemeClr>
        </a:solidFill>
      </dgm:spPr>
      <dgm:t>
        <a:bodyPr/>
        <a:lstStyle/>
        <a:p>
          <a:r>
            <a:rPr lang="es-MX" sz="2000" b="1" dirty="0"/>
            <a:t>Teoría del procesamiento de la información.</a:t>
          </a:r>
        </a:p>
      </dgm:t>
    </dgm:pt>
    <dgm:pt modelId="{326436ED-5923-46C1-98A6-D5CCEF4B6664}" type="parTrans" cxnId="{FF4AC828-1202-4FA0-AF00-21593431DA5A}">
      <dgm:prSet/>
      <dgm:spPr/>
      <dgm:t>
        <a:bodyPr/>
        <a:lstStyle/>
        <a:p>
          <a:endParaRPr lang="es-MX" sz="2000"/>
        </a:p>
      </dgm:t>
    </dgm:pt>
    <dgm:pt modelId="{2FE0B69C-E49D-4A18-9CD8-2709D440244A}" type="sibTrans" cxnId="{FF4AC828-1202-4FA0-AF00-21593431DA5A}">
      <dgm:prSet/>
      <dgm:spPr/>
      <dgm:t>
        <a:bodyPr/>
        <a:lstStyle/>
        <a:p>
          <a:endParaRPr lang="es-MX" sz="2000"/>
        </a:p>
      </dgm:t>
    </dgm:pt>
    <dgm:pt modelId="{31BFAA75-2D44-4581-A68B-A29666FBBE79}" type="pres">
      <dgm:prSet presAssocID="{59042AD5-254A-46D9-85A4-135EB8074F12}" presName="linear" presStyleCnt="0">
        <dgm:presLayoutVars>
          <dgm:dir/>
          <dgm:resizeHandles val="exact"/>
        </dgm:presLayoutVars>
      </dgm:prSet>
      <dgm:spPr/>
    </dgm:pt>
    <dgm:pt modelId="{457E4A5C-5B8C-478A-9D35-8910066C2EE8}" type="pres">
      <dgm:prSet presAssocID="{64B5A702-099F-4BEB-B76D-D195661663D1}" presName="comp" presStyleCnt="0"/>
      <dgm:spPr/>
    </dgm:pt>
    <dgm:pt modelId="{C69B72E5-AA01-40C4-A5D9-49D1E978A289}" type="pres">
      <dgm:prSet presAssocID="{64B5A702-099F-4BEB-B76D-D195661663D1}" presName="box" presStyleLbl="node1" presStyleIdx="0" presStyleCnt="6" custScaleY="168119"/>
      <dgm:spPr/>
    </dgm:pt>
    <dgm:pt modelId="{6FCBB990-9E4B-49F0-9F58-0B125E86D5AA}" type="pres">
      <dgm:prSet presAssocID="{64B5A702-099F-4BEB-B76D-D195661663D1}" presName="img" presStyleLbl="fgImgPlace1" presStyleIdx="0" presStyleCnt="6" custScaleY="162377"/>
      <dgm:spPr>
        <a:blipFill>
          <a:blip xmlns:r="http://schemas.openxmlformats.org/officeDocument/2006/relationships" r:embed="rId1"/>
          <a:srcRect/>
          <a:stretch>
            <a:fillRect t="-65000" b="-65000"/>
          </a:stretch>
        </a:blipFill>
      </dgm:spPr>
    </dgm:pt>
    <dgm:pt modelId="{EBDF5480-A858-4E46-870B-1010935282FB}" type="pres">
      <dgm:prSet presAssocID="{64B5A702-099F-4BEB-B76D-D195661663D1}" presName="text" presStyleLbl="node1" presStyleIdx="0" presStyleCnt="6">
        <dgm:presLayoutVars>
          <dgm:bulletEnabled val="1"/>
        </dgm:presLayoutVars>
      </dgm:prSet>
      <dgm:spPr/>
    </dgm:pt>
    <dgm:pt modelId="{A2593365-14FE-4823-BA72-6E3080538A22}" type="pres">
      <dgm:prSet presAssocID="{7EB80211-8C86-4325-BC98-A557BABC9E1C}" presName="spacer" presStyleCnt="0"/>
      <dgm:spPr/>
    </dgm:pt>
    <dgm:pt modelId="{314325CC-0489-4748-8C5D-3C00587D8678}" type="pres">
      <dgm:prSet presAssocID="{1C4194F4-4951-4954-B7D7-0A3BB58225CE}" presName="comp" presStyleCnt="0"/>
      <dgm:spPr/>
    </dgm:pt>
    <dgm:pt modelId="{671053CF-6701-4A4E-AC28-55B74477B9FC}" type="pres">
      <dgm:prSet presAssocID="{1C4194F4-4951-4954-B7D7-0A3BB58225CE}" presName="box" presStyleLbl="node1" presStyleIdx="1" presStyleCnt="6" custScaleY="64329"/>
      <dgm:spPr/>
    </dgm:pt>
    <dgm:pt modelId="{F4D5D49D-168C-4BCB-97C4-626A8F28D324}" type="pres">
      <dgm:prSet presAssocID="{1C4194F4-4951-4954-B7D7-0A3BB58225CE}" presName="img" presStyleLbl="fgImgPlace1" presStyleIdx="1" presStyleCnt="6"/>
      <dgm:spPr/>
    </dgm:pt>
    <dgm:pt modelId="{40E84062-6836-4D61-9385-82BEAEBF336F}" type="pres">
      <dgm:prSet presAssocID="{1C4194F4-4951-4954-B7D7-0A3BB58225CE}" presName="text" presStyleLbl="node1" presStyleIdx="1" presStyleCnt="6">
        <dgm:presLayoutVars>
          <dgm:bulletEnabled val="1"/>
        </dgm:presLayoutVars>
      </dgm:prSet>
      <dgm:spPr/>
    </dgm:pt>
    <dgm:pt modelId="{EC9E1C91-5E8C-4236-8703-140E4AA28D44}" type="pres">
      <dgm:prSet presAssocID="{516B7AE0-B852-4830-A75E-C503D7DEA54F}" presName="spacer" presStyleCnt="0"/>
      <dgm:spPr/>
    </dgm:pt>
    <dgm:pt modelId="{B19AE32E-5291-4CEB-8471-B6130357419C}" type="pres">
      <dgm:prSet presAssocID="{20D5227A-B0BB-4589-A3C5-95FCFB34F661}" presName="comp" presStyleCnt="0"/>
      <dgm:spPr/>
    </dgm:pt>
    <dgm:pt modelId="{4EAA64D5-842E-4100-BA47-1E4E7FE3840E}" type="pres">
      <dgm:prSet presAssocID="{20D5227A-B0BB-4589-A3C5-95FCFB34F661}" presName="box" presStyleLbl="node1" presStyleIdx="2" presStyleCnt="6" custScaleY="56297"/>
      <dgm:spPr/>
    </dgm:pt>
    <dgm:pt modelId="{7207BA1F-57B0-46D3-B7E5-BEEAA7EB597B}" type="pres">
      <dgm:prSet presAssocID="{20D5227A-B0BB-4589-A3C5-95FCFB34F661}" presName="img" presStyleLbl="fgImgPlace1" presStyleIdx="2" presStyleCnt="6"/>
      <dgm:spPr/>
    </dgm:pt>
    <dgm:pt modelId="{E1E773CE-F5C4-4B6A-BD7D-95CBA3EEFC01}" type="pres">
      <dgm:prSet presAssocID="{20D5227A-B0BB-4589-A3C5-95FCFB34F661}" presName="text" presStyleLbl="node1" presStyleIdx="2" presStyleCnt="6">
        <dgm:presLayoutVars>
          <dgm:bulletEnabled val="1"/>
        </dgm:presLayoutVars>
      </dgm:prSet>
      <dgm:spPr/>
    </dgm:pt>
    <dgm:pt modelId="{C9A71F65-8FE5-47DF-9203-6E5BE4D945C4}" type="pres">
      <dgm:prSet presAssocID="{C0B97EB2-749D-43B1-87F5-8FF809409D5B}" presName="spacer" presStyleCnt="0"/>
      <dgm:spPr/>
    </dgm:pt>
    <dgm:pt modelId="{57EFF4D8-3A08-414E-8277-426ABB35DCD8}" type="pres">
      <dgm:prSet presAssocID="{E51EE450-F7D7-49C7-9622-BABA0C527B81}" presName="comp" presStyleCnt="0"/>
      <dgm:spPr/>
    </dgm:pt>
    <dgm:pt modelId="{0E1A2C98-AC12-4A99-9096-27259BB50AA8}" type="pres">
      <dgm:prSet presAssocID="{E51EE450-F7D7-49C7-9622-BABA0C527B81}" presName="box" presStyleLbl="node1" presStyleIdx="3" presStyleCnt="6"/>
      <dgm:spPr/>
    </dgm:pt>
    <dgm:pt modelId="{D5683783-AB7E-4FB3-A38A-210038E6DCDC}" type="pres">
      <dgm:prSet presAssocID="{E51EE450-F7D7-49C7-9622-BABA0C527B81}" presName="img" presStyleLbl="fgImgPlace1" presStyleIdx="3" presStyleCnt="6"/>
      <dgm:spPr/>
    </dgm:pt>
    <dgm:pt modelId="{7B55D819-954F-4A7C-91D0-B3D99CAE320D}" type="pres">
      <dgm:prSet presAssocID="{E51EE450-F7D7-49C7-9622-BABA0C527B81}" presName="text" presStyleLbl="node1" presStyleIdx="3" presStyleCnt="6">
        <dgm:presLayoutVars>
          <dgm:bulletEnabled val="1"/>
        </dgm:presLayoutVars>
      </dgm:prSet>
      <dgm:spPr/>
    </dgm:pt>
    <dgm:pt modelId="{B0C582C5-7460-43E9-959F-C6C600AC08B2}" type="pres">
      <dgm:prSet presAssocID="{25DC1C44-8B7C-44FA-921C-A8EF9BE010A3}" presName="spacer" presStyleCnt="0"/>
      <dgm:spPr/>
    </dgm:pt>
    <dgm:pt modelId="{37866571-1946-451F-AD5B-2B54E67518AD}" type="pres">
      <dgm:prSet presAssocID="{AAD3B3D0-8F67-4FD4-8256-9D004FCC18D8}" presName="comp" presStyleCnt="0"/>
      <dgm:spPr/>
    </dgm:pt>
    <dgm:pt modelId="{7058A4DA-B882-4356-90E8-1EDA2845A71E}" type="pres">
      <dgm:prSet presAssocID="{AAD3B3D0-8F67-4FD4-8256-9D004FCC18D8}" presName="box" presStyleLbl="node1" presStyleIdx="4" presStyleCnt="6"/>
      <dgm:spPr/>
    </dgm:pt>
    <dgm:pt modelId="{0F60959B-9C13-433A-A076-38F1827BEFC4}" type="pres">
      <dgm:prSet presAssocID="{AAD3B3D0-8F67-4FD4-8256-9D004FCC18D8}" presName="img" presStyleLbl="fgImgPlace1" presStyleIdx="4" presStyleCnt="6"/>
      <dgm:spPr/>
    </dgm:pt>
    <dgm:pt modelId="{FCC8FBE5-181C-4CF9-BCD6-301F97B7EDC2}" type="pres">
      <dgm:prSet presAssocID="{AAD3B3D0-8F67-4FD4-8256-9D004FCC18D8}" presName="text" presStyleLbl="node1" presStyleIdx="4" presStyleCnt="6">
        <dgm:presLayoutVars>
          <dgm:bulletEnabled val="1"/>
        </dgm:presLayoutVars>
      </dgm:prSet>
      <dgm:spPr/>
    </dgm:pt>
    <dgm:pt modelId="{22765C16-6AB1-44B8-B7FC-C3EBF53A72CA}" type="pres">
      <dgm:prSet presAssocID="{637870AC-3126-48F4-A776-38328C9E6931}" presName="spacer" presStyleCnt="0"/>
      <dgm:spPr/>
    </dgm:pt>
    <dgm:pt modelId="{B6BB02AD-920C-413A-93F8-C2BD6B497431}" type="pres">
      <dgm:prSet presAssocID="{DF0D044A-0C49-4725-8614-B39C77DF58CA}" presName="comp" presStyleCnt="0"/>
      <dgm:spPr/>
    </dgm:pt>
    <dgm:pt modelId="{D2914879-B099-4B29-A746-D94613651275}" type="pres">
      <dgm:prSet presAssocID="{DF0D044A-0C49-4725-8614-B39C77DF58CA}" presName="box" presStyleLbl="node1" presStyleIdx="5" presStyleCnt="6"/>
      <dgm:spPr/>
    </dgm:pt>
    <dgm:pt modelId="{59257157-7388-49DD-AB6E-3EE5E52D113D}" type="pres">
      <dgm:prSet presAssocID="{DF0D044A-0C49-4725-8614-B39C77DF58CA}" presName="img" presStyleLbl="fgImgPlace1" presStyleIdx="5" presStyleCnt="6"/>
      <dgm:spPr/>
    </dgm:pt>
    <dgm:pt modelId="{C98B8F1C-B153-48DD-B139-0002B3499B12}" type="pres">
      <dgm:prSet presAssocID="{DF0D044A-0C49-4725-8614-B39C77DF58CA}" presName="text" presStyleLbl="node1" presStyleIdx="5" presStyleCnt="6">
        <dgm:presLayoutVars>
          <dgm:bulletEnabled val="1"/>
        </dgm:presLayoutVars>
      </dgm:prSet>
      <dgm:spPr/>
    </dgm:pt>
  </dgm:ptLst>
  <dgm:cxnLst>
    <dgm:cxn modelId="{06FFEB11-FD2B-4F31-9DDD-D1336A235F00}" type="presOf" srcId="{1C4194F4-4951-4954-B7D7-0A3BB58225CE}" destId="{671053CF-6701-4A4E-AC28-55B74477B9FC}" srcOrd="0" destOrd="0" presId="urn:microsoft.com/office/officeart/2005/8/layout/vList4#1"/>
    <dgm:cxn modelId="{FF4AC828-1202-4FA0-AF00-21593431DA5A}" srcId="{59042AD5-254A-46D9-85A4-135EB8074F12}" destId="{DF0D044A-0C49-4725-8614-B39C77DF58CA}" srcOrd="5" destOrd="0" parTransId="{326436ED-5923-46C1-98A6-D5CCEF4B6664}" sibTransId="{2FE0B69C-E49D-4A18-9CD8-2709D440244A}"/>
    <dgm:cxn modelId="{38ADFA2B-4F5C-4138-896C-BEACAA657602}" type="presOf" srcId="{E51EE450-F7D7-49C7-9622-BABA0C527B81}" destId="{7B55D819-954F-4A7C-91D0-B3D99CAE320D}" srcOrd="1" destOrd="0" presId="urn:microsoft.com/office/officeart/2005/8/layout/vList4#1"/>
    <dgm:cxn modelId="{EA485A6B-4013-4516-AF0E-94898FB88A63}" srcId="{59042AD5-254A-46D9-85A4-135EB8074F12}" destId="{AAD3B3D0-8F67-4FD4-8256-9D004FCC18D8}" srcOrd="4" destOrd="0" parTransId="{3146EEF7-1237-4B92-818C-E1E706F68EF1}" sibTransId="{637870AC-3126-48F4-A776-38328C9E6931}"/>
    <dgm:cxn modelId="{C449434C-E480-43C4-A7F3-84BF17FE5B6B}" type="presOf" srcId="{E51EE450-F7D7-49C7-9622-BABA0C527B81}" destId="{0E1A2C98-AC12-4A99-9096-27259BB50AA8}" srcOrd="0" destOrd="0" presId="urn:microsoft.com/office/officeart/2005/8/layout/vList4#1"/>
    <dgm:cxn modelId="{AE611750-3811-4470-970E-5FFB28664ED9}" srcId="{59042AD5-254A-46D9-85A4-135EB8074F12}" destId="{E51EE450-F7D7-49C7-9622-BABA0C527B81}" srcOrd="3" destOrd="0" parTransId="{84BF406E-86F1-4DFD-ABF5-612837D00A7B}" sibTransId="{25DC1C44-8B7C-44FA-921C-A8EF9BE010A3}"/>
    <dgm:cxn modelId="{3F1FB972-911F-445A-85A4-360312160515}" srcId="{59042AD5-254A-46D9-85A4-135EB8074F12}" destId="{20D5227A-B0BB-4589-A3C5-95FCFB34F661}" srcOrd="2" destOrd="0" parTransId="{AF81DB59-2B98-4E27-A63A-F40C6A11A89C}" sibTransId="{C0B97EB2-749D-43B1-87F5-8FF809409D5B}"/>
    <dgm:cxn modelId="{511C6084-15DD-477E-9DC8-509F9E1A2E4C}" type="presOf" srcId="{DF0D044A-0C49-4725-8614-B39C77DF58CA}" destId="{D2914879-B099-4B29-A746-D94613651275}" srcOrd="0" destOrd="0" presId="urn:microsoft.com/office/officeart/2005/8/layout/vList4#1"/>
    <dgm:cxn modelId="{A3F8C684-F02E-4AAB-9B18-D679F26C36E4}" type="presOf" srcId="{64B5A702-099F-4BEB-B76D-D195661663D1}" destId="{EBDF5480-A858-4E46-870B-1010935282FB}" srcOrd="1" destOrd="0" presId="urn:microsoft.com/office/officeart/2005/8/layout/vList4#1"/>
    <dgm:cxn modelId="{60184285-1F6F-4813-A7A3-AAF54B5D3BE9}" srcId="{59042AD5-254A-46D9-85A4-135EB8074F12}" destId="{1C4194F4-4951-4954-B7D7-0A3BB58225CE}" srcOrd="1" destOrd="0" parTransId="{839EEEA3-3CD8-4D42-818C-D83FADE8C7B1}" sibTransId="{516B7AE0-B852-4830-A75E-C503D7DEA54F}"/>
    <dgm:cxn modelId="{317B22A0-4EBC-4606-937D-C447A1295DF5}" srcId="{59042AD5-254A-46D9-85A4-135EB8074F12}" destId="{64B5A702-099F-4BEB-B76D-D195661663D1}" srcOrd="0" destOrd="0" parTransId="{705D100D-7D59-41AA-8F0A-FEF9F29091A2}" sibTransId="{7EB80211-8C86-4325-BC98-A557BABC9E1C}"/>
    <dgm:cxn modelId="{C4D04DA9-FC47-484C-B3B3-F10242FCF726}" type="presOf" srcId="{AAD3B3D0-8F67-4FD4-8256-9D004FCC18D8}" destId="{7058A4DA-B882-4356-90E8-1EDA2845A71E}" srcOrd="0" destOrd="0" presId="urn:microsoft.com/office/officeart/2005/8/layout/vList4#1"/>
    <dgm:cxn modelId="{5758E9B7-3ADF-4A0E-8B2A-BEE1998B4628}" type="presOf" srcId="{20D5227A-B0BB-4589-A3C5-95FCFB34F661}" destId="{4EAA64D5-842E-4100-BA47-1E4E7FE3840E}" srcOrd="0" destOrd="0" presId="urn:microsoft.com/office/officeart/2005/8/layout/vList4#1"/>
    <dgm:cxn modelId="{8253F0BB-1DA5-40A8-9AFA-38857658C807}" type="presOf" srcId="{64B5A702-099F-4BEB-B76D-D195661663D1}" destId="{C69B72E5-AA01-40C4-A5D9-49D1E978A289}" srcOrd="0" destOrd="0" presId="urn:microsoft.com/office/officeart/2005/8/layout/vList4#1"/>
    <dgm:cxn modelId="{ABC910C5-E4F8-4D72-9EAB-A334E0E1BF1C}" type="presOf" srcId="{1C4194F4-4951-4954-B7D7-0A3BB58225CE}" destId="{40E84062-6836-4D61-9385-82BEAEBF336F}" srcOrd="1" destOrd="0" presId="urn:microsoft.com/office/officeart/2005/8/layout/vList4#1"/>
    <dgm:cxn modelId="{4DEC8DE2-27A8-49F6-82E6-E009BDA66714}" type="presOf" srcId="{AAD3B3D0-8F67-4FD4-8256-9D004FCC18D8}" destId="{FCC8FBE5-181C-4CF9-BCD6-301F97B7EDC2}" srcOrd="1" destOrd="0" presId="urn:microsoft.com/office/officeart/2005/8/layout/vList4#1"/>
    <dgm:cxn modelId="{02560BF4-3F49-4185-BEE5-2A52A87DDBD0}" type="presOf" srcId="{DF0D044A-0C49-4725-8614-B39C77DF58CA}" destId="{C98B8F1C-B153-48DD-B139-0002B3499B12}" srcOrd="1" destOrd="0" presId="urn:microsoft.com/office/officeart/2005/8/layout/vList4#1"/>
    <dgm:cxn modelId="{1B972BF6-0E55-430F-B316-FE3B040A434B}" type="presOf" srcId="{20D5227A-B0BB-4589-A3C5-95FCFB34F661}" destId="{E1E773CE-F5C4-4B6A-BD7D-95CBA3EEFC01}" srcOrd="1" destOrd="0" presId="urn:microsoft.com/office/officeart/2005/8/layout/vList4#1"/>
    <dgm:cxn modelId="{13767DFB-C537-4FFA-B71C-5A8C3FCDD6E8}" type="presOf" srcId="{59042AD5-254A-46D9-85A4-135EB8074F12}" destId="{31BFAA75-2D44-4581-A68B-A29666FBBE79}" srcOrd="0" destOrd="0" presId="urn:microsoft.com/office/officeart/2005/8/layout/vList4#1"/>
    <dgm:cxn modelId="{B9CC9343-5C06-44BD-90A8-EFFA0E0373DF}" type="presParOf" srcId="{31BFAA75-2D44-4581-A68B-A29666FBBE79}" destId="{457E4A5C-5B8C-478A-9D35-8910066C2EE8}" srcOrd="0" destOrd="0" presId="urn:microsoft.com/office/officeart/2005/8/layout/vList4#1"/>
    <dgm:cxn modelId="{871B044A-6FA3-45E8-A7C3-C703D570AB20}" type="presParOf" srcId="{457E4A5C-5B8C-478A-9D35-8910066C2EE8}" destId="{C69B72E5-AA01-40C4-A5D9-49D1E978A289}" srcOrd="0" destOrd="0" presId="urn:microsoft.com/office/officeart/2005/8/layout/vList4#1"/>
    <dgm:cxn modelId="{543086A6-3CA6-45D5-A4E8-D499881B66E1}" type="presParOf" srcId="{457E4A5C-5B8C-478A-9D35-8910066C2EE8}" destId="{6FCBB990-9E4B-49F0-9F58-0B125E86D5AA}" srcOrd="1" destOrd="0" presId="urn:microsoft.com/office/officeart/2005/8/layout/vList4#1"/>
    <dgm:cxn modelId="{7D08A65B-25E5-40FF-AA6F-87349E7074DB}" type="presParOf" srcId="{457E4A5C-5B8C-478A-9D35-8910066C2EE8}" destId="{EBDF5480-A858-4E46-870B-1010935282FB}" srcOrd="2" destOrd="0" presId="urn:microsoft.com/office/officeart/2005/8/layout/vList4#1"/>
    <dgm:cxn modelId="{B4751E60-15C1-4681-9AA8-753492849D28}" type="presParOf" srcId="{31BFAA75-2D44-4581-A68B-A29666FBBE79}" destId="{A2593365-14FE-4823-BA72-6E3080538A22}" srcOrd="1" destOrd="0" presId="urn:microsoft.com/office/officeart/2005/8/layout/vList4#1"/>
    <dgm:cxn modelId="{0E108EA4-576E-43A3-9363-8936C1AF79C9}" type="presParOf" srcId="{31BFAA75-2D44-4581-A68B-A29666FBBE79}" destId="{314325CC-0489-4748-8C5D-3C00587D8678}" srcOrd="2" destOrd="0" presId="urn:microsoft.com/office/officeart/2005/8/layout/vList4#1"/>
    <dgm:cxn modelId="{42D1909B-D7E3-47A6-9390-1F1BAB216F6F}" type="presParOf" srcId="{314325CC-0489-4748-8C5D-3C00587D8678}" destId="{671053CF-6701-4A4E-AC28-55B74477B9FC}" srcOrd="0" destOrd="0" presId="urn:microsoft.com/office/officeart/2005/8/layout/vList4#1"/>
    <dgm:cxn modelId="{21CFC2B4-D9A0-48CC-A3BF-068E025F3958}" type="presParOf" srcId="{314325CC-0489-4748-8C5D-3C00587D8678}" destId="{F4D5D49D-168C-4BCB-97C4-626A8F28D324}" srcOrd="1" destOrd="0" presId="urn:microsoft.com/office/officeart/2005/8/layout/vList4#1"/>
    <dgm:cxn modelId="{22D1B2FA-BBDB-4AB6-B454-04A5FF03E5D3}" type="presParOf" srcId="{314325CC-0489-4748-8C5D-3C00587D8678}" destId="{40E84062-6836-4D61-9385-82BEAEBF336F}" srcOrd="2" destOrd="0" presId="urn:microsoft.com/office/officeart/2005/8/layout/vList4#1"/>
    <dgm:cxn modelId="{9A41AF83-82FB-4127-88E2-67FEEC008BBD}" type="presParOf" srcId="{31BFAA75-2D44-4581-A68B-A29666FBBE79}" destId="{EC9E1C91-5E8C-4236-8703-140E4AA28D44}" srcOrd="3" destOrd="0" presId="urn:microsoft.com/office/officeart/2005/8/layout/vList4#1"/>
    <dgm:cxn modelId="{942F0FF6-E44C-4A8E-83DD-AE4F303CCEB8}" type="presParOf" srcId="{31BFAA75-2D44-4581-A68B-A29666FBBE79}" destId="{B19AE32E-5291-4CEB-8471-B6130357419C}" srcOrd="4" destOrd="0" presId="urn:microsoft.com/office/officeart/2005/8/layout/vList4#1"/>
    <dgm:cxn modelId="{5C26A12C-3BA6-4ADF-8EEA-BA96B854E99B}" type="presParOf" srcId="{B19AE32E-5291-4CEB-8471-B6130357419C}" destId="{4EAA64D5-842E-4100-BA47-1E4E7FE3840E}" srcOrd="0" destOrd="0" presId="urn:microsoft.com/office/officeart/2005/8/layout/vList4#1"/>
    <dgm:cxn modelId="{231F2E0B-2907-4B8A-BBBC-C05E894D9C21}" type="presParOf" srcId="{B19AE32E-5291-4CEB-8471-B6130357419C}" destId="{7207BA1F-57B0-46D3-B7E5-BEEAA7EB597B}" srcOrd="1" destOrd="0" presId="urn:microsoft.com/office/officeart/2005/8/layout/vList4#1"/>
    <dgm:cxn modelId="{D067E533-3BCB-4633-AAC3-25C92020255B}" type="presParOf" srcId="{B19AE32E-5291-4CEB-8471-B6130357419C}" destId="{E1E773CE-F5C4-4B6A-BD7D-95CBA3EEFC01}" srcOrd="2" destOrd="0" presId="urn:microsoft.com/office/officeart/2005/8/layout/vList4#1"/>
    <dgm:cxn modelId="{115B59DD-BE5D-4442-B620-BFB3C3E16CDC}" type="presParOf" srcId="{31BFAA75-2D44-4581-A68B-A29666FBBE79}" destId="{C9A71F65-8FE5-47DF-9203-6E5BE4D945C4}" srcOrd="5" destOrd="0" presId="urn:microsoft.com/office/officeart/2005/8/layout/vList4#1"/>
    <dgm:cxn modelId="{5BBD1D07-F77E-4755-B9D1-24AD1E030E26}" type="presParOf" srcId="{31BFAA75-2D44-4581-A68B-A29666FBBE79}" destId="{57EFF4D8-3A08-414E-8277-426ABB35DCD8}" srcOrd="6" destOrd="0" presId="urn:microsoft.com/office/officeart/2005/8/layout/vList4#1"/>
    <dgm:cxn modelId="{CD05E724-24A5-4ED3-8E66-91BC1C4AAF0D}" type="presParOf" srcId="{57EFF4D8-3A08-414E-8277-426ABB35DCD8}" destId="{0E1A2C98-AC12-4A99-9096-27259BB50AA8}" srcOrd="0" destOrd="0" presId="urn:microsoft.com/office/officeart/2005/8/layout/vList4#1"/>
    <dgm:cxn modelId="{60CDF9D1-0EE4-4537-854F-AE3990F97A4D}" type="presParOf" srcId="{57EFF4D8-3A08-414E-8277-426ABB35DCD8}" destId="{D5683783-AB7E-4FB3-A38A-210038E6DCDC}" srcOrd="1" destOrd="0" presId="urn:microsoft.com/office/officeart/2005/8/layout/vList4#1"/>
    <dgm:cxn modelId="{D345677A-439D-4E02-921F-9880DE891FB1}" type="presParOf" srcId="{57EFF4D8-3A08-414E-8277-426ABB35DCD8}" destId="{7B55D819-954F-4A7C-91D0-B3D99CAE320D}" srcOrd="2" destOrd="0" presId="urn:microsoft.com/office/officeart/2005/8/layout/vList4#1"/>
    <dgm:cxn modelId="{89B4E511-61D7-4A58-B467-C214A1B4B91D}" type="presParOf" srcId="{31BFAA75-2D44-4581-A68B-A29666FBBE79}" destId="{B0C582C5-7460-43E9-959F-C6C600AC08B2}" srcOrd="7" destOrd="0" presId="urn:microsoft.com/office/officeart/2005/8/layout/vList4#1"/>
    <dgm:cxn modelId="{5802CC25-84D3-4FF1-9078-793A4EBAE10F}" type="presParOf" srcId="{31BFAA75-2D44-4581-A68B-A29666FBBE79}" destId="{37866571-1946-451F-AD5B-2B54E67518AD}" srcOrd="8" destOrd="0" presId="urn:microsoft.com/office/officeart/2005/8/layout/vList4#1"/>
    <dgm:cxn modelId="{7458B21D-6680-4AE8-9601-BB10A656656F}" type="presParOf" srcId="{37866571-1946-451F-AD5B-2B54E67518AD}" destId="{7058A4DA-B882-4356-90E8-1EDA2845A71E}" srcOrd="0" destOrd="0" presId="urn:microsoft.com/office/officeart/2005/8/layout/vList4#1"/>
    <dgm:cxn modelId="{1954AEB4-475B-4CB9-A464-4B158C14FB46}" type="presParOf" srcId="{37866571-1946-451F-AD5B-2B54E67518AD}" destId="{0F60959B-9C13-433A-A076-38F1827BEFC4}" srcOrd="1" destOrd="0" presId="urn:microsoft.com/office/officeart/2005/8/layout/vList4#1"/>
    <dgm:cxn modelId="{75FB7F40-82E5-4DC6-A5B2-338B786FC28C}" type="presParOf" srcId="{37866571-1946-451F-AD5B-2B54E67518AD}" destId="{FCC8FBE5-181C-4CF9-BCD6-301F97B7EDC2}" srcOrd="2" destOrd="0" presId="urn:microsoft.com/office/officeart/2005/8/layout/vList4#1"/>
    <dgm:cxn modelId="{FE0D94EA-1EBF-4F96-BCB1-66D7F6CBBA23}" type="presParOf" srcId="{31BFAA75-2D44-4581-A68B-A29666FBBE79}" destId="{22765C16-6AB1-44B8-B7FC-C3EBF53A72CA}" srcOrd="9" destOrd="0" presId="urn:microsoft.com/office/officeart/2005/8/layout/vList4#1"/>
    <dgm:cxn modelId="{768A8FF7-A1F6-4C52-B20B-1C6A0C71315A}" type="presParOf" srcId="{31BFAA75-2D44-4581-A68B-A29666FBBE79}" destId="{B6BB02AD-920C-413A-93F8-C2BD6B497431}" srcOrd="10" destOrd="0" presId="urn:microsoft.com/office/officeart/2005/8/layout/vList4#1"/>
    <dgm:cxn modelId="{7114C115-BB40-4196-BACC-0BD6C61096C9}" type="presParOf" srcId="{B6BB02AD-920C-413A-93F8-C2BD6B497431}" destId="{D2914879-B099-4B29-A746-D94613651275}" srcOrd="0" destOrd="0" presId="urn:microsoft.com/office/officeart/2005/8/layout/vList4#1"/>
    <dgm:cxn modelId="{96E0CE6D-06D6-445A-AA8E-BEEBCEFC38F3}" type="presParOf" srcId="{B6BB02AD-920C-413A-93F8-C2BD6B497431}" destId="{59257157-7388-49DD-AB6E-3EE5E52D113D}" srcOrd="1" destOrd="0" presId="urn:microsoft.com/office/officeart/2005/8/layout/vList4#1"/>
    <dgm:cxn modelId="{5840F05D-A888-4676-A191-93E5C1CDEA93}" type="presParOf" srcId="{B6BB02AD-920C-413A-93F8-C2BD6B497431}" destId="{C98B8F1C-B153-48DD-B139-0002B3499B12}" srcOrd="2" destOrd="0" presId="urn:microsoft.com/office/officeart/2005/8/layout/vList4#1"/>
  </dgm:cxnLst>
  <dgm:bg>
    <a:solidFill>
      <a:schemeClr val="accent5">
        <a:lumMod val="60000"/>
        <a:lumOff val="40000"/>
      </a:schemeClr>
    </a:solidFill>
  </dgm:bg>
  <dgm:whole>
    <a:ln>
      <a:solidFill>
        <a:schemeClr val="accent5">
          <a:lumMod val="60000"/>
          <a:lumOff val="40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9042AD5-254A-46D9-85A4-135EB8074F12}" type="doc">
      <dgm:prSet loTypeId="urn:microsoft.com/office/officeart/2005/8/layout/vList4#2" loCatId="list" qsTypeId="urn:microsoft.com/office/officeart/2005/8/quickstyle/simple1" qsCatId="simple" csTypeId="urn:microsoft.com/office/officeart/2005/8/colors/accent1_2" csCatId="accent1" phldr="1"/>
      <dgm:spPr/>
      <dgm:t>
        <a:bodyPr/>
        <a:lstStyle/>
        <a:p>
          <a:endParaRPr lang="es-MX"/>
        </a:p>
      </dgm:t>
    </dgm:pt>
    <dgm:pt modelId="{64B5A702-099F-4BEB-B76D-D195661663D1}">
      <dgm:prSet phldrT="[Texto]" custT="1"/>
      <dgm:spPr>
        <a:solidFill>
          <a:srgbClr val="FFC000"/>
        </a:solidFill>
      </dgm:spPr>
      <dgm:t>
        <a:bodyPr/>
        <a:lstStyle/>
        <a:p>
          <a:r>
            <a:rPr lang="es-MX" sz="2000" b="1" dirty="0">
              <a:solidFill>
                <a:schemeClr val="tx1"/>
              </a:solidFill>
            </a:rPr>
            <a:t>Teorías conductistas y </a:t>
          </a:r>
          <a:r>
            <a:rPr lang="es-MX" sz="2000" b="1" dirty="0" err="1">
              <a:solidFill>
                <a:schemeClr val="tx1"/>
              </a:solidFill>
            </a:rPr>
            <a:t>neocoductistas</a:t>
          </a:r>
          <a:r>
            <a:rPr lang="es-MX" sz="2000" b="1" dirty="0">
              <a:solidFill>
                <a:schemeClr val="tx1"/>
              </a:solidFill>
            </a:rPr>
            <a:t>: </a:t>
          </a:r>
          <a:r>
            <a:rPr lang="es-MX" sz="2000" b="1" dirty="0" err="1">
              <a:solidFill>
                <a:schemeClr val="tx1"/>
              </a:solidFill>
            </a:rPr>
            <a:t>Skinner</a:t>
          </a:r>
          <a:r>
            <a:rPr lang="es-MX" sz="2000" b="1" dirty="0">
              <a:solidFill>
                <a:schemeClr val="tx1"/>
              </a:solidFill>
            </a:rPr>
            <a:t>, </a:t>
          </a:r>
          <a:r>
            <a:rPr lang="es-MX" sz="2000" b="1" dirty="0" err="1">
              <a:solidFill>
                <a:schemeClr val="tx1"/>
              </a:solidFill>
            </a:rPr>
            <a:t>Guthrie</a:t>
          </a:r>
          <a:r>
            <a:rPr lang="es-MX" sz="2000" b="1" dirty="0">
              <a:solidFill>
                <a:schemeClr val="tx1"/>
              </a:solidFill>
            </a:rPr>
            <a:t>, Hull.</a:t>
          </a:r>
        </a:p>
      </dgm:t>
    </dgm:pt>
    <dgm:pt modelId="{705D100D-7D59-41AA-8F0A-FEF9F29091A2}" type="parTrans" cxnId="{317B22A0-4EBC-4606-937D-C447A1295DF5}">
      <dgm:prSet/>
      <dgm:spPr/>
      <dgm:t>
        <a:bodyPr/>
        <a:lstStyle/>
        <a:p>
          <a:endParaRPr lang="es-MX" sz="2000">
            <a:solidFill>
              <a:schemeClr val="tx1"/>
            </a:solidFill>
          </a:endParaRPr>
        </a:p>
      </dgm:t>
    </dgm:pt>
    <dgm:pt modelId="{7EB80211-8C86-4325-BC98-A557BABC9E1C}" type="sibTrans" cxnId="{317B22A0-4EBC-4606-937D-C447A1295DF5}">
      <dgm:prSet/>
      <dgm:spPr/>
      <dgm:t>
        <a:bodyPr/>
        <a:lstStyle/>
        <a:p>
          <a:endParaRPr lang="es-MX" sz="2000">
            <a:solidFill>
              <a:schemeClr val="tx1"/>
            </a:solidFill>
          </a:endParaRPr>
        </a:p>
      </dgm:t>
    </dgm:pt>
    <dgm:pt modelId="{1C4194F4-4951-4954-B7D7-0A3BB58225CE}">
      <dgm:prSet phldrT="[Texto]" custT="1"/>
      <dgm:spPr>
        <a:solidFill>
          <a:srgbClr val="FFC000"/>
        </a:solidFill>
      </dgm:spPr>
      <dgm:t>
        <a:bodyPr/>
        <a:lstStyle/>
        <a:p>
          <a:r>
            <a:rPr lang="es-MX" sz="2000" b="1" dirty="0">
              <a:solidFill>
                <a:schemeClr val="tx1"/>
              </a:solidFill>
            </a:rPr>
            <a:t>Teorías del condicionamiento operante clásico</a:t>
          </a:r>
        </a:p>
      </dgm:t>
    </dgm:pt>
    <dgm:pt modelId="{839EEEA3-3CD8-4D42-818C-D83FADE8C7B1}" type="parTrans" cxnId="{60184285-1F6F-4813-A7A3-AAF54B5D3BE9}">
      <dgm:prSet/>
      <dgm:spPr/>
      <dgm:t>
        <a:bodyPr/>
        <a:lstStyle/>
        <a:p>
          <a:endParaRPr lang="es-MX" sz="2000">
            <a:solidFill>
              <a:schemeClr val="tx1"/>
            </a:solidFill>
          </a:endParaRPr>
        </a:p>
      </dgm:t>
    </dgm:pt>
    <dgm:pt modelId="{516B7AE0-B852-4830-A75E-C503D7DEA54F}" type="sibTrans" cxnId="{60184285-1F6F-4813-A7A3-AAF54B5D3BE9}">
      <dgm:prSet/>
      <dgm:spPr/>
      <dgm:t>
        <a:bodyPr/>
        <a:lstStyle/>
        <a:p>
          <a:endParaRPr lang="es-MX" sz="2000">
            <a:solidFill>
              <a:schemeClr val="tx1"/>
            </a:solidFill>
          </a:endParaRPr>
        </a:p>
      </dgm:t>
    </dgm:pt>
    <dgm:pt modelId="{20D5227A-B0BB-4589-A3C5-95FCFB34F661}">
      <dgm:prSet phldrT="[Texto]" custT="1"/>
      <dgm:spPr>
        <a:solidFill>
          <a:srgbClr val="FFC000"/>
        </a:solidFill>
      </dgm:spPr>
      <dgm:t>
        <a:bodyPr/>
        <a:lstStyle/>
        <a:p>
          <a:r>
            <a:rPr lang="es-MX" sz="2000" b="1" dirty="0">
              <a:solidFill>
                <a:schemeClr val="tx1"/>
              </a:solidFill>
            </a:rPr>
            <a:t>Teorías del aprendizaje observacional: Bandura</a:t>
          </a:r>
        </a:p>
      </dgm:t>
    </dgm:pt>
    <dgm:pt modelId="{AF81DB59-2B98-4E27-A63A-F40C6A11A89C}" type="parTrans" cxnId="{3F1FB972-911F-445A-85A4-360312160515}">
      <dgm:prSet/>
      <dgm:spPr/>
      <dgm:t>
        <a:bodyPr/>
        <a:lstStyle/>
        <a:p>
          <a:endParaRPr lang="es-MX" sz="2000">
            <a:solidFill>
              <a:schemeClr val="tx1"/>
            </a:solidFill>
          </a:endParaRPr>
        </a:p>
      </dgm:t>
    </dgm:pt>
    <dgm:pt modelId="{C0B97EB2-749D-43B1-87F5-8FF809409D5B}" type="sibTrans" cxnId="{3F1FB972-911F-445A-85A4-360312160515}">
      <dgm:prSet/>
      <dgm:spPr/>
      <dgm:t>
        <a:bodyPr/>
        <a:lstStyle/>
        <a:p>
          <a:endParaRPr lang="es-MX" sz="2000">
            <a:solidFill>
              <a:schemeClr val="tx1"/>
            </a:solidFill>
          </a:endParaRPr>
        </a:p>
      </dgm:t>
    </dgm:pt>
    <dgm:pt modelId="{E51EE450-F7D7-49C7-9622-BABA0C527B81}">
      <dgm:prSet phldrT="[Texto]" custT="1"/>
      <dgm:spPr>
        <a:solidFill>
          <a:srgbClr val="FFC000"/>
        </a:solidFill>
      </dgm:spPr>
      <dgm:t>
        <a:bodyPr/>
        <a:lstStyle/>
        <a:p>
          <a:r>
            <a:rPr lang="es-MX" sz="2000" b="1" dirty="0">
              <a:solidFill>
                <a:schemeClr val="tx1"/>
              </a:solidFill>
            </a:rPr>
            <a:t>Teorías del aprendizaje </a:t>
          </a:r>
          <a:r>
            <a:rPr lang="es-MX" sz="2000" b="1" dirty="0" err="1">
              <a:solidFill>
                <a:schemeClr val="tx1"/>
              </a:solidFill>
            </a:rPr>
            <a:t>mediacional</a:t>
          </a:r>
          <a:r>
            <a:rPr lang="es-MX" sz="2000" b="1" dirty="0">
              <a:solidFill>
                <a:schemeClr val="tx1"/>
              </a:solidFill>
            </a:rPr>
            <a:t>: H. </a:t>
          </a:r>
          <a:r>
            <a:rPr lang="es-MX" sz="2000" b="1" dirty="0" err="1">
              <a:solidFill>
                <a:schemeClr val="tx1"/>
              </a:solidFill>
            </a:rPr>
            <a:t>Kendler</a:t>
          </a:r>
          <a:endParaRPr lang="es-MX" sz="2000" b="1" dirty="0">
            <a:solidFill>
              <a:schemeClr val="tx1"/>
            </a:solidFill>
          </a:endParaRPr>
        </a:p>
      </dgm:t>
    </dgm:pt>
    <dgm:pt modelId="{84BF406E-86F1-4DFD-ABF5-612837D00A7B}" type="parTrans" cxnId="{AE611750-3811-4470-970E-5FFB28664ED9}">
      <dgm:prSet/>
      <dgm:spPr/>
      <dgm:t>
        <a:bodyPr/>
        <a:lstStyle/>
        <a:p>
          <a:endParaRPr lang="es-MX" sz="2000">
            <a:solidFill>
              <a:schemeClr val="tx1"/>
            </a:solidFill>
          </a:endParaRPr>
        </a:p>
      </dgm:t>
    </dgm:pt>
    <dgm:pt modelId="{25DC1C44-8B7C-44FA-921C-A8EF9BE010A3}" type="sibTrans" cxnId="{AE611750-3811-4470-970E-5FFB28664ED9}">
      <dgm:prSet/>
      <dgm:spPr/>
      <dgm:t>
        <a:bodyPr/>
        <a:lstStyle/>
        <a:p>
          <a:endParaRPr lang="es-MX" sz="2000">
            <a:solidFill>
              <a:schemeClr val="tx1"/>
            </a:solidFill>
          </a:endParaRPr>
        </a:p>
      </dgm:t>
    </dgm:pt>
    <dgm:pt modelId="{31BFAA75-2D44-4581-A68B-A29666FBBE79}" type="pres">
      <dgm:prSet presAssocID="{59042AD5-254A-46D9-85A4-135EB8074F12}" presName="linear" presStyleCnt="0">
        <dgm:presLayoutVars>
          <dgm:dir/>
          <dgm:resizeHandles val="exact"/>
        </dgm:presLayoutVars>
      </dgm:prSet>
      <dgm:spPr/>
    </dgm:pt>
    <dgm:pt modelId="{457E4A5C-5B8C-478A-9D35-8910066C2EE8}" type="pres">
      <dgm:prSet presAssocID="{64B5A702-099F-4BEB-B76D-D195661663D1}" presName="comp" presStyleCnt="0"/>
      <dgm:spPr/>
    </dgm:pt>
    <dgm:pt modelId="{C69B72E5-AA01-40C4-A5D9-49D1E978A289}" type="pres">
      <dgm:prSet presAssocID="{64B5A702-099F-4BEB-B76D-D195661663D1}" presName="box" presStyleLbl="node1" presStyleIdx="0" presStyleCnt="4" custScaleX="100000" custScaleY="94736"/>
      <dgm:spPr/>
    </dgm:pt>
    <dgm:pt modelId="{6FCBB990-9E4B-49F0-9F58-0B125E86D5AA}" type="pres">
      <dgm:prSet presAssocID="{64B5A702-099F-4BEB-B76D-D195661663D1}" presName="img" presStyleLbl="fgImgPlace1" presStyleIdx="0" presStyleCnt="4"/>
      <dgm:spPr/>
    </dgm:pt>
    <dgm:pt modelId="{EBDF5480-A858-4E46-870B-1010935282FB}" type="pres">
      <dgm:prSet presAssocID="{64B5A702-099F-4BEB-B76D-D195661663D1}" presName="text" presStyleLbl="node1" presStyleIdx="0" presStyleCnt="4">
        <dgm:presLayoutVars>
          <dgm:bulletEnabled val="1"/>
        </dgm:presLayoutVars>
      </dgm:prSet>
      <dgm:spPr/>
    </dgm:pt>
    <dgm:pt modelId="{A2593365-14FE-4823-BA72-6E3080538A22}" type="pres">
      <dgm:prSet presAssocID="{7EB80211-8C86-4325-BC98-A557BABC9E1C}" presName="spacer" presStyleCnt="0"/>
      <dgm:spPr/>
    </dgm:pt>
    <dgm:pt modelId="{314325CC-0489-4748-8C5D-3C00587D8678}" type="pres">
      <dgm:prSet presAssocID="{1C4194F4-4951-4954-B7D7-0A3BB58225CE}" presName="comp" presStyleCnt="0"/>
      <dgm:spPr/>
    </dgm:pt>
    <dgm:pt modelId="{671053CF-6701-4A4E-AC28-55B74477B9FC}" type="pres">
      <dgm:prSet presAssocID="{1C4194F4-4951-4954-B7D7-0A3BB58225CE}" presName="box" presStyleLbl="node1" presStyleIdx="1" presStyleCnt="4" custScaleY="66774"/>
      <dgm:spPr/>
    </dgm:pt>
    <dgm:pt modelId="{F4D5D49D-168C-4BCB-97C4-626A8F28D324}" type="pres">
      <dgm:prSet presAssocID="{1C4194F4-4951-4954-B7D7-0A3BB58225CE}" presName="img" presStyleLbl="fgImgPlace1" presStyleIdx="1" presStyleCnt="4"/>
      <dgm:spPr/>
    </dgm:pt>
    <dgm:pt modelId="{40E84062-6836-4D61-9385-82BEAEBF336F}" type="pres">
      <dgm:prSet presAssocID="{1C4194F4-4951-4954-B7D7-0A3BB58225CE}" presName="text" presStyleLbl="node1" presStyleIdx="1" presStyleCnt="4">
        <dgm:presLayoutVars>
          <dgm:bulletEnabled val="1"/>
        </dgm:presLayoutVars>
      </dgm:prSet>
      <dgm:spPr/>
    </dgm:pt>
    <dgm:pt modelId="{EC9E1C91-5E8C-4236-8703-140E4AA28D44}" type="pres">
      <dgm:prSet presAssocID="{516B7AE0-B852-4830-A75E-C503D7DEA54F}" presName="spacer" presStyleCnt="0"/>
      <dgm:spPr/>
    </dgm:pt>
    <dgm:pt modelId="{B19AE32E-5291-4CEB-8471-B6130357419C}" type="pres">
      <dgm:prSet presAssocID="{20D5227A-B0BB-4589-A3C5-95FCFB34F661}" presName="comp" presStyleCnt="0"/>
      <dgm:spPr/>
    </dgm:pt>
    <dgm:pt modelId="{4EAA64D5-842E-4100-BA47-1E4E7FE3840E}" type="pres">
      <dgm:prSet presAssocID="{20D5227A-B0BB-4589-A3C5-95FCFB34F661}" presName="box" presStyleLbl="node1" presStyleIdx="2" presStyleCnt="4" custScaleY="90191"/>
      <dgm:spPr/>
    </dgm:pt>
    <dgm:pt modelId="{7207BA1F-57B0-46D3-B7E5-BEEAA7EB597B}" type="pres">
      <dgm:prSet presAssocID="{20D5227A-B0BB-4589-A3C5-95FCFB34F661}" presName="img" presStyleLbl="fgImgPlace1" presStyleIdx="2" presStyleCnt="4"/>
      <dgm:spPr/>
    </dgm:pt>
    <dgm:pt modelId="{E1E773CE-F5C4-4B6A-BD7D-95CBA3EEFC01}" type="pres">
      <dgm:prSet presAssocID="{20D5227A-B0BB-4589-A3C5-95FCFB34F661}" presName="text" presStyleLbl="node1" presStyleIdx="2" presStyleCnt="4">
        <dgm:presLayoutVars>
          <dgm:bulletEnabled val="1"/>
        </dgm:presLayoutVars>
      </dgm:prSet>
      <dgm:spPr/>
    </dgm:pt>
    <dgm:pt modelId="{C9A71F65-8FE5-47DF-9203-6E5BE4D945C4}" type="pres">
      <dgm:prSet presAssocID="{C0B97EB2-749D-43B1-87F5-8FF809409D5B}" presName="spacer" presStyleCnt="0"/>
      <dgm:spPr/>
    </dgm:pt>
    <dgm:pt modelId="{57EFF4D8-3A08-414E-8277-426ABB35DCD8}" type="pres">
      <dgm:prSet presAssocID="{E51EE450-F7D7-49C7-9622-BABA0C527B81}" presName="comp" presStyleCnt="0"/>
      <dgm:spPr/>
    </dgm:pt>
    <dgm:pt modelId="{0E1A2C98-AC12-4A99-9096-27259BB50AA8}" type="pres">
      <dgm:prSet presAssocID="{E51EE450-F7D7-49C7-9622-BABA0C527B81}" presName="box" presStyleLbl="node1" presStyleIdx="3" presStyleCnt="4"/>
      <dgm:spPr/>
    </dgm:pt>
    <dgm:pt modelId="{D5683783-AB7E-4FB3-A38A-210038E6DCDC}" type="pres">
      <dgm:prSet presAssocID="{E51EE450-F7D7-49C7-9622-BABA0C527B81}" presName="img" presStyleLbl="fgImgPlace1" presStyleIdx="3" presStyleCnt="4"/>
      <dgm:spPr/>
    </dgm:pt>
    <dgm:pt modelId="{7B55D819-954F-4A7C-91D0-B3D99CAE320D}" type="pres">
      <dgm:prSet presAssocID="{E51EE450-F7D7-49C7-9622-BABA0C527B81}" presName="text" presStyleLbl="node1" presStyleIdx="3" presStyleCnt="4">
        <dgm:presLayoutVars>
          <dgm:bulletEnabled val="1"/>
        </dgm:presLayoutVars>
      </dgm:prSet>
      <dgm:spPr/>
    </dgm:pt>
  </dgm:ptLst>
  <dgm:cxnLst>
    <dgm:cxn modelId="{CCB89010-DE9D-41D2-AAAB-F1E071AFCB81}" type="presOf" srcId="{64B5A702-099F-4BEB-B76D-D195661663D1}" destId="{C69B72E5-AA01-40C4-A5D9-49D1E978A289}" srcOrd="0" destOrd="0" presId="urn:microsoft.com/office/officeart/2005/8/layout/vList4#2"/>
    <dgm:cxn modelId="{874F8014-F562-445E-9508-E283B4043820}" type="presOf" srcId="{20D5227A-B0BB-4589-A3C5-95FCFB34F661}" destId="{E1E773CE-F5C4-4B6A-BD7D-95CBA3EEFC01}" srcOrd="1" destOrd="0" presId="urn:microsoft.com/office/officeart/2005/8/layout/vList4#2"/>
    <dgm:cxn modelId="{990CC95B-BDB9-4245-B5BD-FD2BD3E2102B}" type="presOf" srcId="{20D5227A-B0BB-4589-A3C5-95FCFB34F661}" destId="{4EAA64D5-842E-4100-BA47-1E4E7FE3840E}" srcOrd="0" destOrd="0" presId="urn:microsoft.com/office/officeart/2005/8/layout/vList4#2"/>
    <dgm:cxn modelId="{0D227E6C-B71B-469D-BE6C-2F2ED1F8A721}" type="presOf" srcId="{59042AD5-254A-46D9-85A4-135EB8074F12}" destId="{31BFAA75-2D44-4581-A68B-A29666FBBE79}" srcOrd="0" destOrd="0" presId="urn:microsoft.com/office/officeart/2005/8/layout/vList4#2"/>
    <dgm:cxn modelId="{AE611750-3811-4470-970E-5FFB28664ED9}" srcId="{59042AD5-254A-46D9-85A4-135EB8074F12}" destId="{E51EE450-F7D7-49C7-9622-BABA0C527B81}" srcOrd="3" destOrd="0" parTransId="{84BF406E-86F1-4DFD-ABF5-612837D00A7B}" sibTransId="{25DC1C44-8B7C-44FA-921C-A8EF9BE010A3}"/>
    <dgm:cxn modelId="{F1FF2B52-CCF0-44B5-A2D6-F7C8C1838543}" type="presOf" srcId="{E51EE450-F7D7-49C7-9622-BABA0C527B81}" destId="{0E1A2C98-AC12-4A99-9096-27259BB50AA8}" srcOrd="0" destOrd="0" presId="urn:microsoft.com/office/officeart/2005/8/layout/vList4#2"/>
    <dgm:cxn modelId="{3F1FB972-911F-445A-85A4-360312160515}" srcId="{59042AD5-254A-46D9-85A4-135EB8074F12}" destId="{20D5227A-B0BB-4589-A3C5-95FCFB34F661}" srcOrd="2" destOrd="0" parTransId="{AF81DB59-2B98-4E27-A63A-F40C6A11A89C}" sibTransId="{C0B97EB2-749D-43B1-87F5-8FF809409D5B}"/>
    <dgm:cxn modelId="{60184285-1F6F-4813-A7A3-AAF54B5D3BE9}" srcId="{59042AD5-254A-46D9-85A4-135EB8074F12}" destId="{1C4194F4-4951-4954-B7D7-0A3BB58225CE}" srcOrd="1" destOrd="0" parTransId="{839EEEA3-3CD8-4D42-818C-D83FADE8C7B1}" sibTransId="{516B7AE0-B852-4830-A75E-C503D7DEA54F}"/>
    <dgm:cxn modelId="{317B22A0-4EBC-4606-937D-C447A1295DF5}" srcId="{59042AD5-254A-46D9-85A4-135EB8074F12}" destId="{64B5A702-099F-4BEB-B76D-D195661663D1}" srcOrd="0" destOrd="0" parTransId="{705D100D-7D59-41AA-8F0A-FEF9F29091A2}" sibTransId="{7EB80211-8C86-4325-BC98-A557BABC9E1C}"/>
    <dgm:cxn modelId="{520E4DA5-9833-4D15-B1C8-D8AC20A9470F}" type="presOf" srcId="{E51EE450-F7D7-49C7-9622-BABA0C527B81}" destId="{7B55D819-954F-4A7C-91D0-B3D99CAE320D}" srcOrd="1" destOrd="0" presId="urn:microsoft.com/office/officeart/2005/8/layout/vList4#2"/>
    <dgm:cxn modelId="{9BFD22B7-AB83-43FE-8356-E69238834137}" type="presOf" srcId="{1C4194F4-4951-4954-B7D7-0A3BB58225CE}" destId="{40E84062-6836-4D61-9385-82BEAEBF336F}" srcOrd="1" destOrd="0" presId="urn:microsoft.com/office/officeart/2005/8/layout/vList4#2"/>
    <dgm:cxn modelId="{952D9CB8-C895-4B6D-AB18-803CA9E528B4}" type="presOf" srcId="{1C4194F4-4951-4954-B7D7-0A3BB58225CE}" destId="{671053CF-6701-4A4E-AC28-55B74477B9FC}" srcOrd="0" destOrd="0" presId="urn:microsoft.com/office/officeart/2005/8/layout/vList4#2"/>
    <dgm:cxn modelId="{56B733F3-8D48-4231-9FA4-12955D5EBC66}" type="presOf" srcId="{64B5A702-099F-4BEB-B76D-D195661663D1}" destId="{EBDF5480-A858-4E46-870B-1010935282FB}" srcOrd="1" destOrd="0" presId="urn:microsoft.com/office/officeart/2005/8/layout/vList4#2"/>
    <dgm:cxn modelId="{A7B8168C-BF6B-43FB-B82E-A1BD610487E1}" type="presParOf" srcId="{31BFAA75-2D44-4581-A68B-A29666FBBE79}" destId="{457E4A5C-5B8C-478A-9D35-8910066C2EE8}" srcOrd="0" destOrd="0" presId="urn:microsoft.com/office/officeart/2005/8/layout/vList4#2"/>
    <dgm:cxn modelId="{1C43D838-6B3A-4C7A-B3FA-078C7B63F8B8}" type="presParOf" srcId="{457E4A5C-5B8C-478A-9D35-8910066C2EE8}" destId="{C69B72E5-AA01-40C4-A5D9-49D1E978A289}" srcOrd="0" destOrd="0" presId="urn:microsoft.com/office/officeart/2005/8/layout/vList4#2"/>
    <dgm:cxn modelId="{AA5C0EE7-2D3C-4C52-9523-B467A7A10AA6}" type="presParOf" srcId="{457E4A5C-5B8C-478A-9D35-8910066C2EE8}" destId="{6FCBB990-9E4B-49F0-9F58-0B125E86D5AA}" srcOrd="1" destOrd="0" presId="urn:microsoft.com/office/officeart/2005/8/layout/vList4#2"/>
    <dgm:cxn modelId="{FE221AA1-6896-411F-9038-1F29BDA79647}" type="presParOf" srcId="{457E4A5C-5B8C-478A-9D35-8910066C2EE8}" destId="{EBDF5480-A858-4E46-870B-1010935282FB}" srcOrd="2" destOrd="0" presId="urn:microsoft.com/office/officeart/2005/8/layout/vList4#2"/>
    <dgm:cxn modelId="{E47EACFD-00AB-4380-B8BB-6D850BD4F12F}" type="presParOf" srcId="{31BFAA75-2D44-4581-A68B-A29666FBBE79}" destId="{A2593365-14FE-4823-BA72-6E3080538A22}" srcOrd="1" destOrd="0" presId="urn:microsoft.com/office/officeart/2005/8/layout/vList4#2"/>
    <dgm:cxn modelId="{2F053624-639A-4540-9139-862E8826E8E6}" type="presParOf" srcId="{31BFAA75-2D44-4581-A68B-A29666FBBE79}" destId="{314325CC-0489-4748-8C5D-3C00587D8678}" srcOrd="2" destOrd="0" presId="urn:microsoft.com/office/officeart/2005/8/layout/vList4#2"/>
    <dgm:cxn modelId="{E78E9045-6B54-43AE-AE4A-4F525DFA230E}" type="presParOf" srcId="{314325CC-0489-4748-8C5D-3C00587D8678}" destId="{671053CF-6701-4A4E-AC28-55B74477B9FC}" srcOrd="0" destOrd="0" presId="urn:microsoft.com/office/officeart/2005/8/layout/vList4#2"/>
    <dgm:cxn modelId="{816E1618-7CA7-4BEB-BBE9-78F99212CA24}" type="presParOf" srcId="{314325CC-0489-4748-8C5D-3C00587D8678}" destId="{F4D5D49D-168C-4BCB-97C4-626A8F28D324}" srcOrd="1" destOrd="0" presId="urn:microsoft.com/office/officeart/2005/8/layout/vList4#2"/>
    <dgm:cxn modelId="{F3EF6FFC-0273-4AE3-8873-5F3BB46E24DC}" type="presParOf" srcId="{314325CC-0489-4748-8C5D-3C00587D8678}" destId="{40E84062-6836-4D61-9385-82BEAEBF336F}" srcOrd="2" destOrd="0" presId="urn:microsoft.com/office/officeart/2005/8/layout/vList4#2"/>
    <dgm:cxn modelId="{6D7697D2-DBB2-4E46-84B3-DEDE02205676}" type="presParOf" srcId="{31BFAA75-2D44-4581-A68B-A29666FBBE79}" destId="{EC9E1C91-5E8C-4236-8703-140E4AA28D44}" srcOrd="3" destOrd="0" presId="urn:microsoft.com/office/officeart/2005/8/layout/vList4#2"/>
    <dgm:cxn modelId="{9571FC04-18A1-4136-B789-7776A0CA4388}" type="presParOf" srcId="{31BFAA75-2D44-4581-A68B-A29666FBBE79}" destId="{B19AE32E-5291-4CEB-8471-B6130357419C}" srcOrd="4" destOrd="0" presId="urn:microsoft.com/office/officeart/2005/8/layout/vList4#2"/>
    <dgm:cxn modelId="{4BB832DE-4AB3-4337-B4BF-932619C51CDF}" type="presParOf" srcId="{B19AE32E-5291-4CEB-8471-B6130357419C}" destId="{4EAA64D5-842E-4100-BA47-1E4E7FE3840E}" srcOrd="0" destOrd="0" presId="urn:microsoft.com/office/officeart/2005/8/layout/vList4#2"/>
    <dgm:cxn modelId="{B161FBE0-1EB0-446A-8BF6-A36B1CF102CC}" type="presParOf" srcId="{B19AE32E-5291-4CEB-8471-B6130357419C}" destId="{7207BA1F-57B0-46D3-B7E5-BEEAA7EB597B}" srcOrd="1" destOrd="0" presId="urn:microsoft.com/office/officeart/2005/8/layout/vList4#2"/>
    <dgm:cxn modelId="{BD8441D8-D876-49AC-94D2-A72649A406AA}" type="presParOf" srcId="{B19AE32E-5291-4CEB-8471-B6130357419C}" destId="{E1E773CE-F5C4-4B6A-BD7D-95CBA3EEFC01}" srcOrd="2" destOrd="0" presId="urn:microsoft.com/office/officeart/2005/8/layout/vList4#2"/>
    <dgm:cxn modelId="{936D503B-5A41-46D7-A9ED-DEFB96498F18}" type="presParOf" srcId="{31BFAA75-2D44-4581-A68B-A29666FBBE79}" destId="{C9A71F65-8FE5-47DF-9203-6E5BE4D945C4}" srcOrd="5" destOrd="0" presId="urn:microsoft.com/office/officeart/2005/8/layout/vList4#2"/>
    <dgm:cxn modelId="{EDA2848D-28EB-41FC-B6D7-A14716229FA1}" type="presParOf" srcId="{31BFAA75-2D44-4581-A68B-A29666FBBE79}" destId="{57EFF4D8-3A08-414E-8277-426ABB35DCD8}" srcOrd="6" destOrd="0" presId="urn:microsoft.com/office/officeart/2005/8/layout/vList4#2"/>
    <dgm:cxn modelId="{27210F47-E368-48ED-8C8F-622267EE8D8A}" type="presParOf" srcId="{57EFF4D8-3A08-414E-8277-426ABB35DCD8}" destId="{0E1A2C98-AC12-4A99-9096-27259BB50AA8}" srcOrd="0" destOrd="0" presId="urn:microsoft.com/office/officeart/2005/8/layout/vList4#2"/>
    <dgm:cxn modelId="{64DB2DBE-FB66-499E-926A-662980148FEB}" type="presParOf" srcId="{57EFF4D8-3A08-414E-8277-426ABB35DCD8}" destId="{D5683783-AB7E-4FB3-A38A-210038E6DCDC}" srcOrd="1" destOrd="0" presId="urn:microsoft.com/office/officeart/2005/8/layout/vList4#2"/>
    <dgm:cxn modelId="{0FA0A707-AE85-4482-8B12-A5067154A9AD}" type="presParOf" srcId="{57EFF4D8-3A08-414E-8277-426ABB35DCD8}" destId="{7B55D819-954F-4A7C-91D0-B3D99CAE320D}" srcOrd="2" destOrd="0" presId="urn:microsoft.com/office/officeart/2005/8/layout/vList4#2"/>
  </dgm:cxnLst>
  <dgm:bg>
    <a:solidFill>
      <a:schemeClr val="bg2">
        <a:lumMod val="75000"/>
      </a:schemeClr>
    </a:solidFill>
  </dgm:bg>
  <dgm:whole>
    <a:ln>
      <a:solidFill>
        <a:schemeClr val="accent5">
          <a:lumMod val="60000"/>
          <a:lumOff val="40000"/>
        </a:schemeClr>
      </a:solidFill>
    </a:ln>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06229AC-52DD-4477-9039-2F73CC557006}"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s-MX"/>
        </a:p>
      </dgm:t>
    </dgm:pt>
    <dgm:pt modelId="{5D4CCF62-C0D9-4351-8061-AC7E2EEDDF57}">
      <dgm:prSet phldrT="[Texto]"/>
      <dgm:spPr/>
      <dgm:t>
        <a:bodyPr/>
        <a:lstStyle/>
        <a:p>
          <a:r>
            <a:rPr lang="es-MX" dirty="0"/>
            <a:t>Método</a:t>
          </a:r>
        </a:p>
      </dgm:t>
    </dgm:pt>
    <dgm:pt modelId="{D9CE02F3-2AFD-45C8-B40F-3E12D261308E}" type="parTrans" cxnId="{93DB2DE8-A920-43F8-9C55-31CE37A5C85F}">
      <dgm:prSet/>
      <dgm:spPr/>
      <dgm:t>
        <a:bodyPr/>
        <a:lstStyle/>
        <a:p>
          <a:endParaRPr lang="es-MX"/>
        </a:p>
      </dgm:t>
    </dgm:pt>
    <dgm:pt modelId="{9EA749F8-65A7-4C5C-96D6-60B3A07DBD32}" type="sibTrans" cxnId="{93DB2DE8-A920-43F8-9C55-31CE37A5C85F}">
      <dgm:prSet/>
      <dgm:spPr>
        <a:solidFill>
          <a:srgbClr val="FFC000"/>
        </a:solidFill>
      </dgm:spPr>
      <dgm:t>
        <a:bodyPr/>
        <a:lstStyle/>
        <a:p>
          <a:endParaRPr lang="es-MX"/>
        </a:p>
      </dgm:t>
    </dgm:pt>
    <dgm:pt modelId="{69EAD8A6-F04B-404F-877B-8DA0F793F1F8}">
      <dgm:prSet phldrT="[Texto]"/>
      <dgm:spPr/>
      <dgm:t>
        <a:bodyPr/>
        <a:lstStyle/>
        <a:p>
          <a:r>
            <a:rPr lang="es-MX" dirty="0"/>
            <a:t>Objeto</a:t>
          </a:r>
        </a:p>
      </dgm:t>
    </dgm:pt>
    <dgm:pt modelId="{55421993-BF2C-45DA-BB63-50D4EAD753BA}" type="parTrans" cxnId="{24DF9065-937E-4FFE-8B99-85E4AD3E29F7}">
      <dgm:prSet/>
      <dgm:spPr/>
      <dgm:t>
        <a:bodyPr/>
        <a:lstStyle/>
        <a:p>
          <a:endParaRPr lang="es-MX"/>
        </a:p>
      </dgm:t>
    </dgm:pt>
    <dgm:pt modelId="{8195AEA2-2444-4CE6-9DBA-38A9C2BA4D0F}" type="sibTrans" cxnId="{24DF9065-937E-4FFE-8B99-85E4AD3E29F7}">
      <dgm:prSet/>
      <dgm:spPr>
        <a:solidFill>
          <a:srgbClr val="FFC000"/>
        </a:solidFill>
      </dgm:spPr>
      <dgm:t>
        <a:bodyPr/>
        <a:lstStyle/>
        <a:p>
          <a:endParaRPr lang="es-MX"/>
        </a:p>
      </dgm:t>
    </dgm:pt>
    <dgm:pt modelId="{587718A6-9B54-4528-8231-6C05599F52C0}" type="pres">
      <dgm:prSet presAssocID="{B06229AC-52DD-4477-9039-2F73CC557006}" presName="cycle" presStyleCnt="0">
        <dgm:presLayoutVars>
          <dgm:dir/>
          <dgm:resizeHandles val="exact"/>
        </dgm:presLayoutVars>
      </dgm:prSet>
      <dgm:spPr/>
    </dgm:pt>
    <dgm:pt modelId="{038EFBED-4EB1-4331-A47B-A541A239A133}" type="pres">
      <dgm:prSet presAssocID="{5D4CCF62-C0D9-4351-8061-AC7E2EEDDF57}" presName="node" presStyleLbl="node1" presStyleIdx="0" presStyleCnt="2" custScaleX="93861" custScaleY="64437">
        <dgm:presLayoutVars>
          <dgm:bulletEnabled val="1"/>
        </dgm:presLayoutVars>
      </dgm:prSet>
      <dgm:spPr/>
    </dgm:pt>
    <dgm:pt modelId="{182EDD9B-75A2-4C6D-BBE0-51C5D5DBFFB0}" type="pres">
      <dgm:prSet presAssocID="{9EA749F8-65A7-4C5C-96D6-60B3A07DBD32}" presName="sibTrans" presStyleLbl="sibTrans2D1" presStyleIdx="0" presStyleCnt="2"/>
      <dgm:spPr/>
    </dgm:pt>
    <dgm:pt modelId="{B8297430-0295-4495-9FE8-4ED30D6923DA}" type="pres">
      <dgm:prSet presAssocID="{9EA749F8-65A7-4C5C-96D6-60B3A07DBD32}" presName="connectorText" presStyleLbl="sibTrans2D1" presStyleIdx="0" presStyleCnt="2"/>
      <dgm:spPr/>
    </dgm:pt>
    <dgm:pt modelId="{41F8C25F-115F-4D26-91B8-E08513D5EE84}" type="pres">
      <dgm:prSet presAssocID="{69EAD8A6-F04B-404F-877B-8DA0F793F1F8}" presName="node" presStyleLbl="node1" presStyleIdx="1" presStyleCnt="2" custScaleX="68055" custScaleY="75078">
        <dgm:presLayoutVars>
          <dgm:bulletEnabled val="1"/>
        </dgm:presLayoutVars>
      </dgm:prSet>
      <dgm:spPr/>
    </dgm:pt>
    <dgm:pt modelId="{A8CFB587-D21E-494A-8027-41EBC16DF2ED}" type="pres">
      <dgm:prSet presAssocID="{8195AEA2-2444-4CE6-9DBA-38A9C2BA4D0F}" presName="sibTrans" presStyleLbl="sibTrans2D1" presStyleIdx="1" presStyleCnt="2"/>
      <dgm:spPr/>
    </dgm:pt>
    <dgm:pt modelId="{EDDA80B7-0AC7-4D92-B0E4-2B0455027E49}" type="pres">
      <dgm:prSet presAssocID="{8195AEA2-2444-4CE6-9DBA-38A9C2BA4D0F}" presName="connectorText" presStyleLbl="sibTrans2D1" presStyleIdx="1" presStyleCnt="2"/>
      <dgm:spPr/>
    </dgm:pt>
  </dgm:ptLst>
  <dgm:cxnLst>
    <dgm:cxn modelId="{23806B41-A931-449E-B0CB-0E41306C025A}" type="presOf" srcId="{9EA749F8-65A7-4C5C-96D6-60B3A07DBD32}" destId="{B8297430-0295-4495-9FE8-4ED30D6923DA}" srcOrd="1" destOrd="0" presId="urn:microsoft.com/office/officeart/2005/8/layout/cycle2"/>
    <dgm:cxn modelId="{24DF9065-937E-4FFE-8B99-85E4AD3E29F7}" srcId="{B06229AC-52DD-4477-9039-2F73CC557006}" destId="{69EAD8A6-F04B-404F-877B-8DA0F793F1F8}" srcOrd="1" destOrd="0" parTransId="{55421993-BF2C-45DA-BB63-50D4EAD753BA}" sibTransId="{8195AEA2-2444-4CE6-9DBA-38A9C2BA4D0F}"/>
    <dgm:cxn modelId="{70CF52AE-EAB7-4ED4-A802-0C7FA185732E}" type="presOf" srcId="{5D4CCF62-C0D9-4351-8061-AC7E2EEDDF57}" destId="{038EFBED-4EB1-4331-A47B-A541A239A133}" srcOrd="0" destOrd="0" presId="urn:microsoft.com/office/officeart/2005/8/layout/cycle2"/>
    <dgm:cxn modelId="{9657D1CC-7195-40A4-98B5-E849C775C929}" type="presOf" srcId="{8195AEA2-2444-4CE6-9DBA-38A9C2BA4D0F}" destId="{A8CFB587-D21E-494A-8027-41EBC16DF2ED}" srcOrd="0" destOrd="0" presId="urn:microsoft.com/office/officeart/2005/8/layout/cycle2"/>
    <dgm:cxn modelId="{B1B7EAD0-5DB5-41FE-97B7-18CE1D07E794}" type="presOf" srcId="{8195AEA2-2444-4CE6-9DBA-38A9C2BA4D0F}" destId="{EDDA80B7-0AC7-4D92-B0E4-2B0455027E49}" srcOrd="1" destOrd="0" presId="urn:microsoft.com/office/officeart/2005/8/layout/cycle2"/>
    <dgm:cxn modelId="{93DB2DE8-A920-43F8-9C55-31CE37A5C85F}" srcId="{B06229AC-52DD-4477-9039-2F73CC557006}" destId="{5D4CCF62-C0D9-4351-8061-AC7E2EEDDF57}" srcOrd="0" destOrd="0" parTransId="{D9CE02F3-2AFD-45C8-B40F-3E12D261308E}" sibTransId="{9EA749F8-65A7-4C5C-96D6-60B3A07DBD32}"/>
    <dgm:cxn modelId="{C53CEEE8-F297-4D14-9305-39B486C835FF}" type="presOf" srcId="{9EA749F8-65A7-4C5C-96D6-60B3A07DBD32}" destId="{182EDD9B-75A2-4C6D-BBE0-51C5D5DBFFB0}" srcOrd="0" destOrd="0" presId="urn:microsoft.com/office/officeart/2005/8/layout/cycle2"/>
    <dgm:cxn modelId="{438A5EF7-517D-46F5-8F99-612801CC438F}" type="presOf" srcId="{69EAD8A6-F04B-404F-877B-8DA0F793F1F8}" destId="{41F8C25F-115F-4D26-91B8-E08513D5EE84}" srcOrd="0" destOrd="0" presId="urn:microsoft.com/office/officeart/2005/8/layout/cycle2"/>
    <dgm:cxn modelId="{3F9055FB-0F2A-4D21-ADBE-65F850CCCD93}" type="presOf" srcId="{B06229AC-52DD-4477-9039-2F73CC557006}" destId="{587718A6-9B54-4528-8231-6C05599F52C0}" srcOrd="0" destOrd="0" presId="urn:microsoft.com/office/officeart/2005/8/layout/cycle2"/>
    <dgm:cxn modelId="{1AE99F25-F268-42E1-889D-F40E4C1D68C0}" type="presParOf" srcId="{587718A6-9B54-4528-8231-6C05599F52C0}" destId="{038EFBED-4EB1-4331-A47B-A541A239A133}" srcOrd="0" destOrd="0" presId="urn:microsoft.com/office/officeart/2005/8/layout/cycle2"/>
    <dgm:cxn modelId="{F7A160C6-FD99-427E-B2C7-7D07DD62F7B2}" type="presParOf" srcId="{587718A6-9B54-4528-8231-6C05599F52C0}" destId="{182EDD9B-75A2-4C6D-BBE0-51C5D5DBFFB0}" srcOrd="1" destOrd="0" presId="urn:microsoft.com/office/officeart/2005/8/layout/cycle2"/>
    <dgm:cxn modelId="{8F85C4E5-ABB5-42AB-9F93-B8A5441DA1E2}" type="presParOf" srcId="{182EDD9B-75A2-4C6D-BBE0-51C5D5DBFFB0}" destId="{B8297430-0295-4495-9FE8-4ED30D6923DA}" srcOrd="0" destOrd="0" presId="urn:microsoft.com/office/officeart/2005/8/layout/cycle2"/>
    <dgm:cxn modelId="{1B46E522-849E-4087-A29D-F6C7D4C905DD}" type="presParOf" srcId="{587718A6-9B54-4528-8231-6C05599F52C0}" destId="{41F8C25F-115F-4D26-91B8-E08513D5EE84}" srcOrd="2" destOrd="0" presId="urn:microsoft.com/office/officeart/2005/8/layout/cycle2"/>
    <dgm:cxn modelId="{186C359F-D27C-498D-87CD-13432CB57CEA}" type="presParOf" srcId="{587718A6-9B54-4528-8231-6C05599F52C0}" destId="{A8CFB587-D21E-494A-8027-41EBC16DF2ED}" srcOrd="3" destOrd="0" presId="urn:microsoft.com/office/officeart/2005/8/layout/cycle2"/>
    <dgm:cxn modelId="{A08867DB-4FCE-4C56-812E-EF67F1ED26D1}" type="presParOf" srcId="{A8CFB587-D21E-494A-8027-41EBC16DF2ED}" destId="{EDDA80B7-0AC7-4D92-B0E4-2B0455027E49}"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15B283-919C-4E03-95E0-1FE4EACC269A}">
      <dsp:nvSpPr>
        <dsp:cNvPr id="0" name=""/>
        <dsp:cNvSpPr/>
      </dsp:nvSpPr>
      <dsp:spPr>
        <a:xfrm>
          <a:off x="0" y="1572963"/>
          <a:ext cx="4392488" cy="1235054"/>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rtl="0">
            <a:lnSpc>
              <a:spcPct val="90000"/>
            </a:lnSpc>
            <a:spcBef>
              <a:spcPct val="0"/>
            </a:spcBef>
            <a:spcAft>
              <a:spcPct val="35000"/>
            </a:spcAft>
            <a:buNone/>
          </a:pPr>
          <a:r>
            <a:rPr lang="es-MX" sz="2800" b="1" kern="1200" dirty="0">
              <a:solidFill>
                <a:schemeClr val="tx1"/>
              </a:solidFill>
            </a:rPr>
            <a:t>El que conoce construye activamente lo conocido</a:t>
          </a:r>
        </a:p>
      </dsp:txBody>
      <dsp:txXfrm>
        <a:off x="0" y="1572963"/>
        <a:ext cx="4392488" cy="1235054"/>
      </dsp:txXfrm>
    </dsp:sp>
    <dsp:sp modelId="{01618DBF-5C26-4F1E-92DE-AFDB9A3C459D}">
      <dsp:nvSpPr>
        <dsp:cNvPr id="0" name=""/>
        <dsp:cNvSpPr/>
      </dsp:nvSpPr>
      <dsp:spPr>
        <a:xfrm rot="10800000">
          <a:off x="0" y="292"/>
          <a:ext cx="4392488" cy="1582265"/>
        </a:xfrm>
        <a:prstGeom prst="upArrowCallout">
          <a:avLst/>
        </a:prstGeom>
        <a:solidFill>
          <a:schemeClr val="accent5">
            <a:hueOff val="-9933876"/>
            <a:satOff val="39811"/>
            <a:lumOff val="862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rtl="0">
            <a:lnSpc>
              <a:spcPct val="90000"/>
            </a:lnSpc>
            <a:spcBef>
              <a:spcPct val="0"/>
            </a:spcBef>
            <a:spcAft>
              <a:spcPct val="35000"/>
            </a:spcAft>
            <a:buNone/>
          </a:pPr>
          <a:r>
            <a:rPr lang="es-MX" sz="2800" b="1" kern="1200" dirty="0"/>
            <a:t>CONSTRUCTIVISMO-RACIONALISMO</a:t>
          </a:r>
        </a:p>
      </dsp:txBody>
      <dsp:txXfrm rot="10800000">
        <a:off x="0" y="292"/>
        <a:ext cx="4392488" cy="10281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9D00D6-59D6-4B2B-A482-456CB83BB92C}">
      <dsp:nvSpPr>
        <dsp:cNvPr id="0" name=""/>
        <dsp:cNvSpPr/>
      </dsp:nvSpPr>
      <dsp:spPr>
        <a:xfrm>
          <a:off x="0" y="1301780"/>
          <a:ext cx="4464496" cy="1794006"/>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rtl="0">
            <a:lnSpc>
              <a:spcPct val="90000"/>
            </a:lnSpc>
            <a:spcBef>
              <a:spcPct val="0"/>
            </a:spcBef>
            <a:spcAft>
              <a:spcPct val="35000"/>
            </a:spcAft>
            <a:buNone/>
          </a:pPr>
          <a:r>
            <a:rPr lang="es-MX" sz="2800" kern="1200" dirty="0"/>
            <a:t>El que conoce viene a reflejar o adquirir (lo conocido)</a:t>
          </a:r>
        </a:p>
      </dsp:txBody>
      <dsp:txXfrm>
        <a:off x="0" y="1301780"/>
        <a:ext cx="4464496" cy="1794006"/>
      </dsp:txXfrm>
    </dsp:sp>
    <dsp:sp modelId="{01618DBF-5C26-4F1E-92DE-AFDB9A3C459D}">
      <dsp:nvSpPr>
        <dsp:cNvPr id="0" name=""/>
        <dsp:cNvSpPr/>
      </dsp:nvSpPr>
      <dsp:spPr>
        <a:xfrm rot="10800000">
          <a:off x="0" y="331178"/>
          <a:ext cx="4464496" cy="1319252"/>
        </a:xfrm>
        <a:prstGeom prst="upArrowCallou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rtl="0">
            <a:lnSpc>
              <a:spcPct val="90000"/>
            </a:lnSpc>
            <a:spcBef>
              <a:spcPct val="0"/>
            </a:spcBef>
            <a:spcAft>
              <a:spcPct val="35000"/>
            </a:spcAft>
            <a:buNone/>
          </a:pPr>
          <a:r>
            <a:rPr lang="es-MX" sz="2800" b="1" kern="1200" dirty="0">
              <a:solidFill>
                <a:schemeClr val="tx1"/>
              </a:solidFill>
            </a:rPr>
            <a:t>Realismo</a:t>
          </a:r>
          <a:r>
            <a:rPr lang="es-MX" sz="2800" b="1" kern="1200" dirty="0"/>
            <a:t> – </a:t>
          </a:r>
          <a:r>
            <a:rPr lang="es-MX" sz="2800" b="1" kern="1200" dirty="0">
              <a:solidFill>
                <a:schemeClr val="tx1"/>
              </a:solidFill>
            </a:rPr>
            <a:t>empirismo</a:t>
          </a:r>
        </a:p>
      </dsp:txBody>
      <dsp:txXfrm rot="10800000">
        <a:off x="0" y="331178"/>
        <a:ext cx="4464496" cy="8572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9B72E5-AA01-40C4-A5D9-49D1E978A289}">
      <dsp:nvSpPr>
        <dsp:cNvPr id="0" name=""/>
        <dsp:cNvSpPr/>
      </dsp:nvSpPr>
      <dsp:spPr>
        <a:xfrm>
          <a:off x="0" y="0"/>
          <a:ext cx="4896544" cy="1381115"/>
        </a:xfrm>
        <a:prstGeom prst="roundRect">
          <a:avLst>
            <a:gd name="adj" fmla="val 10000"/>
          </a:avLst>
        </a:prstGeom>
        <a:solidFill>
          <a:schemeClr val="accent6">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MX" sz="2000" b="1" kern="1200" dirty="0"/>
            <a:t>Teorías contemporáneas estructurales: Piaget, Werner, Chomsky, </a:t>
          </a:r>
          <a:r>
            <a:rPr lang="es-MX" sz="2000" b="1" kern="1200" dirty="0" err="1"/>
            <a:t>kohlberg</a:t>
          </a:r>
          <a:r>
            <a:rPr lang="es-MX" sz="2000" b="1" kern="1200" dirty="0"/>
            <a:t>, G. Allport, G. Kelly…</a:t>
          </a:r>
        </a:p>
      </dsp:txBody>
      <dsp:txXfrm>
        <a:off x="1061459" y="0"/>
        <a:ext cx="3835084" cy="1381115"/>
      </dsp:txXfrm>
    </dsp:sp>
    <dsp:sp modelId="{6FCBB990-9E4B-49F0-9F58-0B125E86D5AA}">
      <dsp:nvSpPr>
        <dsp:cNvPr id="0" name=""/>
        <dsp:cNvSpPr/>
      </dsp:nvSpPr>
      <dsp:spPr>
        <a:xfrm>
          <a:off x="82151" y="156979"/>
          <a:ext cx="979308" cy="1067155"/>
        </a:xfrm>
        <a:prstGeom prst="roundRect">
          <a:avLst>
            <a:gd name="adj" fmla="val 10000"/>
          </a:avLst>
        </a:prstGeom>
        <a:blipFill>
          <a:blip xmlns:r="http://schemas.openxmlformats.org/officeDocument/2006/relationships" r:embed="rId1"/>
          <a:srcRect/>
          <a:stretch>
            <a:fillRect t="-65000" b="-65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1053CF-6701-4A4E-AC28-55B74477B9FC}">
      <dsp:nvSpPr>
        <dsp:cNvPr id="0" name=""/>
        <dsp:cNvSpPr/>
      </dsp:nvSpPr>
      <dsp:spPr>
        <a:xfrm>
          <a:off x="0" y="1527635"/>
          <a:ext cx="4896544" cy="528469"/>
        </a:xfrm>
        <a:prstGeom prst="roundRect">
          <a:avLst>
            <a:gd name="adj" fmla="val 10000"/>
          </a:avLst>
        </a:prstGeom>
        <a:solidFill>
          <a:schemeClr val="accent6">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MX" sz="2000" b="1" kern="1200" dirty="0"/>
            <a:t>Teorías humanísticas: </a:t>
          </a:r>
          <a:r>
            <a:rPr lang="es-MX" sz="2000" b="1" kern="1200" dirty="0" err="1"/>
            <a:t>Rychlak</a:t>
          </a:r>
          <a:endParaRPr lang="es-MX" sz="2000" b="1" kern="1200" dirty="0"/>
        </a:p>
      </dsp:txBody>
      <dsp:txXfrm>
        <a:off x="1061459" y="1527635"/>
        <a:ext cx="3835084" cy="528469"/>
      </dsp:txXfrm>
    </dsp:sp>
    <dsp:sp modelId="{F4D5D49D-168C-4BCB-97C4-626A8F28D324}">
      <dsp:nvSpPr>
        <dsp:cNvPr id="0" name=""/>
        <dsp:cNvSpPr/>
      </dsp:nvSpPr>
      <dsp:spPr>
        <a:xfrm>
          <a:off x="82151" y="1463266"/>
          <a:ext cx="979308" cy="657208"/>
        </a:xfrm>
        <a:prstGeom prst="roundRect">
          <a:avLst>
            <a:gd name="adj" fmla="val 10000"/>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AA64D5-842E-4100-BA47-1E4E7FE3840E}">
      <dsp:nvSpPr>
        <dsp:cNvPr id="0" name=""/>
        <dsp:cNvSpPr/>
      </dsp:nvSpPr>
      <dsp:spPr>
        <a:xfrm>
          <a:off x="0" y="2299987"/>
          <a:ext cx="4896544" cy="462485"/>
        </a:xfrm>
        <a:prstGeom prst="roundRect">
          <a:avLst>
            <a:gd name="adj" fmla="val 10000"/>
          </a:avLst>
        </a:prstGeom>
        <a:solidFill>
          <a:schemeClr val="accent6">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MX" sz="2000" b="1" kern="1200" dirty="0"/>
            <a:t>Teorías de la Gestalt</a:t>
          </a:r>
        </a:p>
      </dsp:txBody>
      <dsp:txXfrm>
        <a:off x="1061459" y="2299987"/>
        <a:ext cx="3835084" cy="462485"/>
      </dsp:txXfrm>
    </dsp:sp>
    <dsp:sp modelId="{7207BA1F-57B0-46D3-B7E5-BEEAA7EB597B}">
      <dsp:nvSpPr>
        <dsp:cNvPr id="0" name=""/>
        <dsp:cNvSpPr/>
      </dsp:nvSpPr>
      <dsp:spPr>
        <a:xfrm>
          <a:off x="82151" y="2202625"/>
          <a:ext cx="979308" cy="657208"/>
        </a:xfrm>
        <a:prstGeom prst="roundRect">
          <a:avLst>
            <a:gd name="adj" fmla="val 10000"/>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1A2C98-AC12-4A99-9096-27259BB50AA8}">
      <dsp:nvSpPr>
        <dsp:cNvPr id="0" name=""/>
        <dsp:cNvSpPr/>
      </dsp:nvSpPr>
      <dsp:spPr>
        <a:xfrm>
          <a:off x="0" y="2941985"/>
          <a:ext cx="4896544" cy="821510"/>
        </a:xfrm>
        <a:prstGeom prst="roundRect">
          <a:avLst>
            <a:gd name="adj" fmla="val 10000"/>
          </a:avLst>
        </a:prstGeom>
        <a:solidFill>
          <a:schemeClr val="accent6">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MX" sz="2000" b="1" kern="1200" dirty="0"/>
            <a:t>Teorías del desarrollo del ego : Erikson, </a:t>
          </a:r>
          <a:r>
            <a:rPr lang="es-MX" sz="2000" b="1" kern="1200" dirty="0" err="1"/>
            <a:t>Kegan</a:t>
          </a:r>
          <a:r>
            <a:rPr lang="es-MX" sz="2000" b="1" kern="1200" dirty="0"/>
            <a:t> , </a:t>
          </a:r>
          <a:r>
            <a:rPr lang="es-MX" sz="2000" b="1" kern="1200" dirty="0" err="1"/>
            <a:t>Bowlby</a:t>
          </a:r>
          <a:endParaRPr lang="es-MX" sz="2000" b="1" kern="1200" dirty="0"/>
        </a:p>
      </dsp:txBody>
      <dsp:txXfrm>
        <a:off x="1061459" y="2941985"/>
        <a:ext cx="3835084" cy="821510"/>
      </dsp:txXfrm>
    </dsp:sp>
    <dsp:sp modelId="{D5683783-AB7E-4FB3-A38A-210038E6DCDC}">
      <dsp:nvSpPr>
        <dsp:cNvPr id="0" name=""/>
        <dsp:cNvSpPr/>
      </dsp:nvSpPr>
      <dsp:spPr>
        <a:xfrm>
          <a:off x="82151" y="3024136"/>
          <a:ext cx="979308" cy="657208"/>
        </a:xfrm>
        <a:prstGeom prst="roundRect">
          <a:avLst>
            <a:gd name="adj" fmla="val 10000"/>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58A4DA-B882-4356-90E8-1EDA2845A71E}">
      <dsp:nvSpPr>
        <dsp:cNvPr id="0" name=""/>
        <dsp:cNvSpPr/>
      </dsp:nvSpPr>
      <dsp:spPr>
        <a:xfrm>
          <a:off x="0" y="3845646"/>
          <a:ext cx="4896544" cy="821510"/>
        </a:xfrm>
        <a:prstGeom prst="roundRect">
          <a:avLst>
            <a:gd name="adj" fmla="val 10000"/>
          </a:avLst>
        </a:prstGeom>
        <a:solidFill>
          <a:schemeClr val="accent6">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MX" sz="2000" b="1" kern="1200" dirty="0"/>
            <a:t>Perspectiva ecológica de </a:t>
          </a:r>
          <a:r>
            <a:rPr lang="es-MX" sz="2000" b="1" kern="1200" dirty="0" err="1"/>
            <a:t>Brofenbrenner</a:t>
          </a:r>
          <a:endParaRPr lang="es-MX" sz="2000" b="1" kern="1200" dirty="0"/>
        </a:p>
      </dsp:txBody>
      <dsp:txXfrm>
        <a:off x="1061459" y="3845646"/>
        <a:ext cx="3835084" cy="821510"/>
      </dsp:txXfrm>
    </dsp:sp>
    <dsp:sp modelId="{0F60959B-9C13-433A-A076-38F1827BEFC4}">
      <dsp:nvSpPr>
        <dsp:cNvPr id="0" name=""/>
        <dsp:cNvSpPr/>
      </dsp:nvSpPr>
      <dsp:spPr>
        <a:xfrm>
          <a:off x="82151" y="3927797"/>
          <a:ext cx="979308" cy="657208"/>
        </a:xfrm>
        <a:prstGeom prst="roundRect">
          <a:avLst>
            <a:gd name="adj" fmla="val 10000"/>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914879-B099-4B29-A746-D94613651275}">
      <dsp:nvSpPr>
        <dsp:cNvPr id="0" name=""/>
        <dsp:cNvSpPr/>
      </dsp:nvSpPr>
      <dsp:spPr>
        <a:xfrm>
          <a:off x="0" y="4749308"/>
          <a:ext cx="4896544" cy="821510"/>
        </a:xfrm>
        <a:prstGeom prst="roundRect">
          <a:avLst>
            <a:gd name="adj" fmla="val 10000"/>
          </a:avLst>
        </a:prstGeom>
        <a:solidFill>
          <a:schemeClr val="accent6">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MX" sz="2000" b="1" kern="1200" dirty="0"/>
            <a:t>Teoría del procesamiento de la información.</a:t>
          </a:r>
        </a:p>
      </dsp:txBody>
      <dsp:txXfrm>
        <a:off x="1061459" y="4749308"/>
        <a:ext cx="3835084" cy="821510"/>
      </dsp:txXfrm>
    </dsp:sp>
    <dsp:sp modelId="{59257157-7388-49DD-AB6E-3EE5E52D113D}">
      <dsp:nvSpPr>
        <dsp:cNvPr id="0" name=""/>
        <dsp:cNvSpPr/>
      </dsp:nvSpPr>
      <dsp:spPr>
        <a:xfrm>
          <a:off x="82151" y="4831459"/>
          <a:ext cx="979308" cy="657208"/>
        </a:xfrm>
        <a:prstGeom prst="roundRect">
          <a:avLst>
            <a:gd name="adj" fmla="val 10000"/>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9B72E5-AA01-40C4-A5D9-49D1E978A289}">
      <dsp:nvSpPr>
        <dsp:cNvPr id="0" name=""/>
        <dsp:cNvSpPr/>
      </dsp:nvSpPr>
      <dsp:spPr>
        <a:xfrm>
          <a:off x="0" y="0"/>
          <a:ext cx="3744416" cy="1334906"/>
        </a:xfrm>
        <a:prstGeom prst="roundRect">
          <a:avLst>
            <a:gd name="adj" fmla="val 10000"/>
          </a:avLst>
        </a:prstGeom>
        <a:solidFill>
          <a:srgbClr val="FFC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MX" sz="2000" b="1" kern="1200" dirty="0">
              <a:solidFill>
                <a:schemeClr val="tx1"/>
              </a:solidFill>
            </a:rPr>
            <a:t>Teorías conductistas y </a:t>
          </a:r>
          <a:r>
            <a:rPr lang="es-MX" sz="2000" b="1" kern="1200" dirty="0" err="1">
              <a:solidFill>
                <a:schemeClr val="tx1"/>
              </a:solidFill>
            </a:rPr>
            <a:t>neocoductistas</a:t>
          </a:r>
          <a:r>
            <a:rPr lang="es-MX" sz="2000" b="1" kern="1200" dirty="0">
              <a:solidFill>
                <a:schemeClr val="tx1"/>
              </a:solidFill>
            </a:rPr>
            <a:t>: </a:t>
          </a:r>
          <a:r>
            <a:rPr lang="es-MX" sz="2000" b="1" kern="1200" dirty="0" err="1">
              <a:solidFill>
                <a:schemeClr val="tx1"/>
              </a:solidFill>
            </a:rPr>
            <a:t>Skinner</a:t>
          </a:r>
          <a:r>
            <a:rPr lang="es-MX" sz="2000" b="1" kern="1200" dirty="0">
              <a:solidFill>
                <a:schemeClr val="tx1"/>
              </a:solidFill>
            </a:rPr>
            <a:t>, </a:t>
          </a:r>
          <a:r>
            <a:rPr lang="es-MX" sz="2000" b="1" kern="1200" dirty="0" err="1">
              <a:solidFill>
                <a:schemeClr val="tx1"/>
              </a:solidFill>
            </a:rPr>
            <a:t>Guthrie</a:t>
          </a:r>
          <a:r>
            <a:rPr lang="es-MX" sz="2000" b="1" kern="1200" dirty="0">
              <a:solidFill>
                <a:schemeClr val="tx1"/>
              </a:solidFill>
            </a:rPr>
            <a:t>, Hull.</a:t>
          </a:r>
        </a:p>
      </dsp:txBody>
      <dsp:txXfrm>
        <a:off x="889791" y="0"/>
        <a:ext cx="2854624" cy="1334906"/>
      </dsp:txXfrm>
    </dsp:sp>
    <dsp:sp modelId="{6FCBB990-9E4B-49F0-9F58-0B125E86D5AA}">
      <dsp:nvSpPr>
        <dsp:cNvPr id="0" name=""/>
        <dsp:cNvSpPr/>
      </dsp:nvSpPr>
      <dsp:spPr>
        <a:xfrm>
          <a:off x="140908" y="103821"/>
          <a:ext cx="748883" cy="1127264"/>
        </a:xfrm>
        <a:prstGeom prst="roundRect">
          <a:avLst>
            <a:gd name="adj" fmla="val 10000"/>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1053CF-6701-4A4E-AC28-55B74477B9FC}">
      <dsp:nvSpPr>
        <dsp:cNvPr id="0" name=""/>
        <dsp:cNvSpPr/>
      </dsp:nvSpPr>
      <dsp:spPr>
        <a:xfrm>
          <a:off x="0" y="1568997"/>
          <a:ext cx="3744416" cy="940899"/>
        </a:xfrm>
        <a:prstGeom prst="roundRect">
          <a:avLst>
            <a:gd name="adj" fmla="val 10000"/>
          </a:avLst>
        </a:prstGeom>
        <a:solidFill>
          <a:srgbClr val="FFC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MX" sz="2000" b="1" kern="1200" dirty="0">
              <a:solidFill>
                <a:schemeClr val="tx1"/>
              </a:solidFill>
            </a:rPr>
            <a:t>Teorías del condicionamiento operante clásico</a:t>
          </a:r>
        </a:p>
      </dsp:txBody>
      <dsp:txXfrm>
        <a:off x="889791" y="1568997"/>
        <a:ext cx="2854624" cy="940899"/>
      </dsp:txXfrm>
    </dsp:sp>
    <dsp:sp modelId="{F4D5D49D-168C-4BCB-97C4-626A8F28D324}">
      <dsp:nvSpPr>
        <dsp:cNvPr id="0" name=""/>
        <dsp:cNvSpPr/>
      </dsp:nvSpPr>
      <dsp:spPr>
        <a:xfrm>
          <a:off x="140908" y="1475814"/>
          <a:ext cx="748883" cy="1127264"/>
        </a:xfrm>
        <a:prstGeom prst="roundRect">
          <a:avLst>
            <a:gd name="adj" fmla="val 10000"/>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AA64D5-842E-4100-BA47-1E4E7FE3840E}">
      <dsp:nvSpPr>
        <dsp:cNvPr id="0" name=""/>
        <dsp:cNvSpPr/>
      </dsp:nvSpPr>
      <dsp:spPr>
        <a:xfrm>
          <a:off x="0" y="2743987"/>
          <a:ext cx="3744416" cy="1270864"/>
        </a:xfrm>
        <a:prstGeom prst="roundRect">
          <a:avLst>
            <a:gd name="adj" fmla="val 10000"/>
          </a:avLst>
        </a:prstGeom>
        <a:solidFill>
          <a:srgbClr val="FFC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MX" sz="2000" b="1" kern="1200" dirty="0">
              <a:solidFill>
                <a:schemeClr val="tx1"/>
              </a:solidFill>
            </a:rPr>
            <a:t>Teorías del aprendizaje observacional: Bandura</a:t>
          </a:r>
        </a:p>
      </dsp:txBody>
      <dsp:txXfrm>
        <a:off x="889791" y="2743987"/>
        <a:ext cx="2854624" cy="1270864"/>
      </dsp:txXfrm>
    </dsp:sp>
    <dsp:sp modelId="{7207BA1F-57B0-46D3-B7E5-BEEAA7EB597B}">
      <dsp:nvSpPr>
        <dsp:cNvPr id="0" name=""/>
        <dsp:cNvSpPr/>
      </dsp:nvSpPr>
      <dsp:spPr>
        <a:xfrm>
          <a:off x="140908" y="2815787"/>
          <a:ext cx="748883" cy="1127264"/>
        </a:xfrm>
        <a:prstGeom prst="roundRect">
          <a:avLst>
            <a:gd name="adj" fmla="val 10000"/>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1A2C98-AC12-4A99-9096-27259BB50AA8}">
      <dsp:nvSpPr>
        <dsp:cNvPr id="0" name=""/>
        <dsp:cNvSpPr/>
      </dsp:nvSpPr>
      <dsp:spPr>
        <a:xfrm>
          <a:off x="0" y="4155760"/>
          <a:ext cx="3744416" cy="1409080"/>
        </a:xfrm>
        <a:prstGeom prst="roundRect">
          <a:avLst>
            <a:gd name="adj" fmla="val 10000"/>
          </a:avLst>
        </a:prstGeom>
        <a:solidFill>
          <a:srgbClr val="FFC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MX" sz="2000" b="1" kern="1200" dirty="0">
              <a:solidFill>
                <a:schemeClr val="tx1"/>
              </a:solidFill>
            </a:rPr>
            <a:t>Teorías del aprendizaje </a:t>
          </a:r>
          <a:r>
            <a:rPr lang="es-MX" sz="2000" b="1" kern="1200" dirty="0" err="1">
              <a:solidFill>
                <a:schemeClr val="tx1"/>
              </a:solidFill>
            </a:rPr>
            <a:t>mediacional</a:t>
          </a:r>
          <a:r>
            <a:rPr lang="es-MX" sz="2000" b="1" kern="1200" dirty="0">
              <a:solidFill>
                <a:schemeClr val="tx1"/>
              </a:solidFill>
            </a:rPr>
            <a:t>: H. </a:t>
          </a:r>
          <a:r>
            <a:rPr lang="es-MX" sz="2000" b="1" kern="1200" dirty="0" err="1">
              <a:solidFill>
                <a:schemeClr val="tx1"/>
              </a:solidFill>
            </a:rPr>
            <a:t>Kendler</a:t>
          </a:r>
          <a:endParaRPr lang="es-MX" sz="2000" b="1" kern="1200" dirty="0">
            <a:solidFill>
              <a:schemeClr val="tx1"/>
            </a:solidFill>
          </a:endParaRPr>
        </a:p>
      </dsp:txBody>
      <dsp:txXfrm>
        <a:off x="889791" y="4155760"/>
        <a:ext cx="2854624" cy="1409080"/>
      </dsp:txXfrm>
    </dsp:sp>
    <dsp:sp modelId="{D5683783-AB7E-4FB3-A38A-210038E6DCDC}">
      <dsp:nvSpPr>
        <dsp:cNvPr id="0" name=""/>
        <dsp:cNvSpPr/>
      </dsp:nvSpPr>
      <dsp:spPr>
        <a:xfrm>
          <a:off x="140908" y="4296668"/>
          <a:ext cx="748883" cy="1127264"/>
        </a:xfrm>
        <a:prstGeom prst="roundRect">
          <a:avLst>
            <a:gd name="adj" fmla="val 10000"/>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8EFBED-4EB1-4331-A47B-A541A239A133}">
      <dsp:nvSpPr>
        <dsp:cNvPr id="0" name=""/>
        <dsp:cNvSpPr/>
      </dsp:nvSpPr>
      <dsp:spPr>
        <a:xfrm>
          <a:off x="232852" y="501576"/>
          <a:ext cx="1959494" cy="134522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s-MX" sz="2600" kern="1200" dirty="0"/>
            <a:t>Método</a:t>
          </a:r>
        </a:p>
      </dsp:txBody>
      <dsp:txXfrm>
        <a:off x="519813" y="698579"/>
        <a:ext cx="1385572" cy="951216"/>
      </dsp:txXfrm>
    </dsp:sp>
    <dsp:sp modelId="{182EDD9B-75A2-4C6D-BBE0-51C5D5DBFFB0}">
      <dsp:nvSpPr>
        <dsp:cNvPr id="0" name=""/>
        <dsp:cNvSpPr/>
      </dsp:nvSpPr>
      <dsp:spPr>
        <a:xfrm rot="165710">
          <a:off x="2566946" y="-16934"/>
          <a:ext cx="2863100" cy="704583"/>
        </a:xfrm>
        <a:prstGeom prst="rightArrow">
          <a:avLst>
            <a:gd name="adj1" fmla="val 60000"/>
            <a:gd name="adj2" fmla="val 50000"/>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s-MX" sz="2100" kern="1200"/>
        </a:p>
      </dsp:txBody>
      <dsp:txXfrm>
        <a:off x="2567069" y="118891"/>
        <a:ext cx="2651725" cy="422749"/>
      </dsp:txXfrm>
    </dsp:sp>
    <dsp:sp modelId="{41F8C25F-115F-4D26-91B8-E08513D5EE84}">
      <dsp:nvSpPr>
        <dsp:cNvPr id="0" name=""/>
        <dsp:cNvSpPr/>
      </dsp:nvSpPr>
      <dsp:spPr>
        <a:xfrm>
          <a:off x="6155979" y="390502"/>
          <a:ext cx="1420754" cy="156737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s-MX" sz="2600" kern="1200" dirty="0"/>
            <a:t>Objeto</a:t>
          </a:r>
        </a:p>
      </dsp:txBody>
      <dsp:txXfrm>
        <a:off x="6364044" y="620038"/>
        <a:ext cx="1004624" cy="1108298"/>
      </dsp:txXfrm>
    </dsp:sp>
    <dsp:sp modelId="{A8CFB587-D21E-494A-8027-41EBC16DF2ED}">
      <dsp:nvSpPr>
        <dsp:cNvPr id="0" name=""/>
        <dsp:cNvSpPr/>
      </dsp:nvSpPr>
      <dsp:spPr>
        <a:xfrm rot="10634290">
          <a:off x="2728820" y="1652916"/>
          <a:ext cx="2863100" cy="704583"/>
        </a:xfrm>
        <a:prstGeom prst="rightArrow">
          <a:avLst>
            <a:gd name="adj1" fmla="val 60000"/>
            <a:gd name="adj2" fmla="val 50000"/>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s-MX" sz="2100" kern="1200"/>
        </a:p>
      </dsp:txBody>
      <dsp:txXfrm rot="10800000">
        <a:off x="2940072" y="1788741"/>
        <a:ext cx="2651725" cy="422749"/>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2">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60375"/>
          </a:xfrm>
          <a:prstGeom prst="rect">
            <a:avLst/>
          </a:prstGeom>
        </p:spPr>
        <p:txBody>
          <a:bodyPr vert="horz" lIns="91440" tIns="45720" rIns="91440" bIns="45720" rtlCol="0"/>
          <a:lstStyle>
            <a:lvl1pPr algn="l">
              <a:defRPr sz="1200"/>
            </a:lvl1pPr>
          </a:lstStyle>
          <a:p>
            <a:pPr>
              <a:defRPr/>
            </a:pPr>
            <a:endParaRPr lang="es-ES"/>
          </a:p>
        </p:txBody>
      </p:sp>
      <p:sp>
        <p:nvSpPr>
          <p:cNvPr id="3" name="2 Marcador de fecha"/>
          <p:cNvSpPr>
            <a:spLocks noGrp="1"/>
          </p:cNvSpPr>
          <p:nvPr>
            <p:ph type="dt" sz="quarter" idx="1"/>
          </p:nvPr>
        </p:nvSpPr>
        <p:spPr>
          <a:xfrm>
            <a:off x="3884613" y="0"/>
            <a:ext cx="2971800" cy="460375"/>
          </a:xfrm>
          <a:prstGeom prst="rect">
            <a:avLst/>
          </a:prstGeom>
        </p:spPr>
        <p:txBody>
          <a:bodyPr vert="horz" lIns="91440" tIns="45720" rIns="91440" bIns="45720" rtlCol="0"/>
          <a:lstStyle>
            <a:lvl1pPr algn="r">
              <a:defRPr sz="1200"/>
            </a:lvl1pPr>
          </a:lstStyle>
          <a:p>
            <a:pPr>
              <a:defRPr/>
            </a:pPr>
            <a:endParaRPr lang="es-ES"/>
          </a:p>
        </p:txBody>
      </p:sp>
      <p:sp>
        <p:nvSpPr>
          <p:cNvPr id="4" name="3 Marcador de pie de página"/>
          <p:cNvSpPr>
            <a:spLocks noGrp="1"/>
          </p:cNvSpPr>
          <p:nvPr>
            <p:ph type="ftr" sz="quarter" idx="2"/>
          </p:nvPr>
        </p:nvSpPr>
        <p:spPr>
          <a:xfrm>
            <a:off x="0" y="8758238"/>
            <a:ext cx="2971800" cy="460375"/>
          </a:xfrm>
          <a:prstGeom prst="rect">
            <a:avLst/>
          </a:prstGeom>
        </p:spPr>
        <p:txBody>
          <a:bodyPr vert="horz" lIns="91440" tIns="45720" rIns="91440" bIns="45720" rtlCol="0" anchor="b"/>
          <a:lstStyle>
            <a:lvl1pPr algn="l">
              <a:defRPr sz="1200"/>
            </a:lvl1pPr>
          </a:lstStyle>
          <a:p>
            <a:pPr>
              <a:defRPr/>
            </a:pPr>
            <a:endParaRPr lang="es-ES"/>
          </a:p>
        </p:txBody>
      </p:sp>
      <p:sp>
        <p:nvSpPr>
          <p:cNvPr id="5" name="4 Marcador de número de diapositiva"/>
          <p:cNvSpPr>
            <a:spLocks noGrp="1"/>
          </p:cNvSpPr>
          <p:nvPr>
            <p:ph type="sldNum" sz="quarter" idx="3"/>
          </p:nvPr>
        </p:nvSpPr>
        <p:spPr>
          <a:xfrm>
            <a:off x="3884613" y="8758238"/>
            <a:ext cx="2971800" cy="460375"/>
          </a:xfrm>
          <a:prstGeom prst="rect">
            <a:avLst/>
          </a:prstGeom>
        </p:spPr>
        <p:txBody>
          <a:bodyPr vert="horz" lIns="91440" tIns="45720" rIns="91440" bIns="45720" rtlCol="0" anchor="b"/>
          <a:lstStyle>
            <a:lvl1pPr algn="r">
              <a:defRPr sz="1200"/>
            </a:lvl1pPr>
          </a:lstStyle>
          <a:p>
            <a:pPr>
              <a:defRPr/>
            </a:pPr>
            <a:fld id="{2BB819C0-7040-400F-B3A8-D27B4BAB69CA}" type="slidenum">
              <a:rPr lang="es-ES"/>
              <a:pPr>
                <a:defRPr/>
              </a:pPr>
              <a:t>‹Nº›</a:t>
            </a:fld>
            <a:endParaRPr lang="es-ES"/>
          </a:p>
        </p:txBody>
      </p:sp>
    </p:spTree>
    <p:extLst>
      <p:ext uri="{BB962C8B-B14F-4D97-AF65-F5344CB8AC3E}">
        <p14:creationId xmlns:p14="http://schemas.microsoft.com/office/powerpoint/2010/main" val="2236975410"/>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60375"/>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s-ES"/>
          </a:p>
        </p:txBody>
      </p:sp>
      <p:sp>
        <p:nvSpPr>
          <p:cNvPr id="3" name="2 Marcador de fecha"/>
          <p:cNvSpPr>
            <a:spLocks noGrp="1"/>
          </p:cNvSpPr>
          <p:nvPr>
            <p:ph type="dt" idx="1"/>
          </p:nvPr>
        </p:nvSpPr>
        <p:spPr>
          <a:xfrm>
            <a:off x="3884613" y="0"/>
            <a:ext cx="2971800" cy="460375"/>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endParaRPr lang="es-ES"/>
          </a:p>
        </p:txBody>
      </p:sp>
      <p:sp>
        <p:nvSpPr>
          <p:cNvPr id="4" name="3 Marcador de imagen de diapositiva"/>
          <p:cNvSpPr>
            <a:spLocks noGrp="1" noRot="1" noChangeAspect="1"/>
          </p:cNvSpPr>
          <p:nvPr>
            <p:ph type="sldImg" idx="2"/>
          </p:nvPr>
        </p:nvSpPr>
        <p:spPr>
          <a:xfrm>
            <a:off x="1123950" y="692150"/>
            <a:ext cx="4610100" cy="3457575"/>
          </a:xfrm>
          <a:prstGeom prst="rect">
            <a:avLst/>
          </a:prstGeom>
          <a:noFill/>
          <a:ln w="12700">
            <a:solidFill>
              <a:prstClr val="black"/>
            </a:solidFill>
          </a:ln>
        </p:spPr>
        <p:txBody>
          <a:bodyPr vert="horz" lIns="91440" tIns="45720" rIns="91440" bIns="45720" rtlCol="0" anchor="ctr"/>
          <a:lstStyle/>
          <a:p>
            <a:pPr lvl="0"/>
            <a:endParaRPr lang="es-ES" noProof="0"/>
          </a:p>
        </p:txBody>
      </p:sp>
      <p:sp>
        <p:nvSpPr>
          <p:cNvPr id="5" name="4 Marcador de notas"/>
          <p:cNvSpPr>
            <a:spLocks noGrp="1"/>
          </p:cNvSpPr>
          <p:nvPr>
            <p:ph type="body" sz="quarter" idx="3"/>
          </p:nvPr>
        </p:nvSpPr>
        <p:spPr>
          <a:xfrm>
            <a:off x="685800" y="4379913"/>
            <a:ext cx="5486400" cy="4148137"/>
          </a:xfrm>
          <a:prstGeom prst="rect">
            <a:avLst/>
          </a:prstGeom>
        </p:spPr>
        <p:txBody>
          <a:bodyPr vert="horz" lIns="91440" tIns="45720" rIns="91440" bIns="45720" rtlCol="0">
            <a:normAutofit/>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6" name="5 Marcador de pie de página"/>
          <p:cNvSpPr>
            <a:spLocks noGrp="1"/>
          </p:cNvSpPr>
          <p:nvPr>
            <p:ph type="ftr" sz="quarter" idx="4"/>
          </p:nvPr>
        </p:nvSpPr>
        <p:spPr>
          <a:xfrm>
            <a:off x="0" y="8758238"/>
            <a:ext cx="2971800" cy="460375"/>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s-ES"/>
          </a:p>
        </p:txBody>
      </p:sp>
      <p:sp>
        <p:nvSpPr>
          <p:cNvPr id="7" name="6 Marcador de número de diapositiva"/>
          <p:cNvSpPr>
            <a:spLocks noGrp="1"/>
          </p:cNvSpPr>
          <p:nvPr>
            <p:ph type="sldNum" sz="quarter" idx="5"/>
          </p:nvPr>
        </p:nvSpPr>
        <p:spPr>
          <a:xfrm>
            <a:off x="3884613" y="8758238"/>
            <a:ext cx="2971800" cy="460375"/>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7ED3F17-4A67-42F2-B441-47313DC17EE7}" type="slidenum">
              <a:rPr lang="es-ES"/>
              <a:pPr>
                <a:defRPr/>
              </a:pPr>
              <a:t>‹Nº›</a:t>
            </a:fld>
            <a:endParaRPr lang="es-ES"/>
          </a:p>
        </p:txBody>
      </p:sp>
    </p:spTree>
    <p:extLst>
      <p:ext uri="{BB962C8B-B14F-4D97-AF65-F5344CB8AC3E}">
        <p14:creationId xmlns:p14="http://schemas.microsoft.com/office/powerpoint/2010/main" val="188739462"/>
      </p:ext>
    </p:extLst>
  </p:cSld>
  <p:clrMap bg1="lt1" tx1="dk1" bg2="lt2" tx2="dk2" accent1="accent1" accent2="accent2" accent3="accent3" accent4="accent4" accent5="accent5" accent6="accent6" hlink="hlink" folHlink="folHlink"/>
  <p:hf sldNum="0"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12323"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a:p>
        </p:txBody>
      </p:sp>
      <p:sp>
        <p:nvSpPr>
          <p:cNvPr id="2" name="1 Marcador de pie de página"/>
          <p:cNvSpPr>
            <a:spLocks noGrp="1"/>
          </p:cNvSpPr>
          <p:nvPr>
            <p:ph type="ftr" sz="quarter" idx="4"/>
          </p:nvPr>
        </p:nvSpPr>
        <p:spPr/>
        <p:txBody>
          <a:bodyPr/>
          <a:lstStyle/>
          <a:p>
            <a:pPr>
              <a:defRPr/>
            </a:pPr>
            <a:endParaRPr lang="es-ES"/>
          </a:p>
        </p:txBody>
      </p:sp>
    </p:spTree>
    <p:extLst>
      <p:ext uri="{BB962C8B-B14F-4D97-AF65-F5344CB8AC3E}">
        <p14:creationId xmlns:p14="http://schemas.microsoft.com/office/powerpoint/2010/main" val="1426829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1334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a:p>
        </p:txBody>
      </p:sp>
      <p:sp>
        <p:nvSpPr>
          <p:cNvPr id="2" name="1 Marcador de pie de página"/>
          <p:cNvSpPr>
            <a:spLocks noGrp="1"/>
          </p:cNvSpPr>
          <p:nvPr>
            <p:ph type="ftr" sz="quarter" idx="4"/>
          </p:nvPr>
        </p:nvSpPr>
        <p:spPr/>
        <p:txBody>
          <a:bodyPr/>
          <a:lstStyle/>
          <a:p>
            <a:pPr>
              <a:defRPr/>
            </a:pPr>
            <a:endParaRPr lang="es-ES"/>
          </a:p>
        </p:txBody>
      </p:sp>
    </p:spTree>
    <p:extLst>
      <p:ext uri="{BB962C8B-B14F-4D97-AF65-F5344CB8AC3E}">
        <p14:creationId xmlns:p14="http://schemas.microsoft.com/office/powerpoint/2010/main" val="3788838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14371"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a:p>
        </p:txBody>
      </p:sp>
      <p:sp>
        <p:nvSpPr>
          <p:cNvPr id="2" name="1 Marcador de pie de página"/>
          <p:cNvSpPr>
            <a:spLocks noGrp="1"/>
          </p:cNvSpPr>
          <p:nvPr>
            <p:ph type="ftr" sz="quarter" idx="4"/>
          </p:nvPr>
        </p:nvSpPr>
        <p:spPr/>
        <p:txBody>
          <a:bodyPr/>
          <a:lstStyle/>
          <a:p>
            <a:pPr>
              <a:defRPr/>
            </a:pPr>
            <a:endParaRPr lang="es-ES"/>
          </a:p>
        </p:txBody>
      </p:sp>
    </p:spTree>
    <p:extLst>
      <p:ext uri="{BB962C8B-B14F-4D97-AF65-F5344CB8AC3E}">
        <p14:creationId xmlns:p14="http://schemas.microsoft.com/office/powerpoint/2010/main" val="1346349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1539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a:p>
        </p:txBody>
      </p:sp>
      <p:sp>
        <p:nvSpPr>
          <p:cNvPr id="2" name="1 Marcador de pie de página"/>
          <p:cNvSpPr>
            <a:spLocks noGrp="1"/>
          </p:cNvSpPr>
          <p:nvPr>
            <p:ph type="ftr" sz="quarter" idx="4"/>
          </p:nvPr>
        </p:nvSpPr>
        <p:spPr/>
        <p:txBody>
          <a:bodyPr/>
          <a:lstStyle/>
          <a:p>
            <a:pPr>
              <a:defRPr/>
            </a:pPr>
            <a:endParaRPr lang="es-ES"/>
          </a:p>
        </p:txBody>
      </p:sp>
    </p:spTree>
    <p:extLst>
      <p:ext uri="{BB962C8B-B14F-4D97-AF65-F5344CB8AC3E}">
        <p14:creationId xmlns:p14="http://schemas.microsoft.com/office/powerpoint/2010/main" val="72009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1641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a:p>
        </p:txBody>
      </p:sp>
      <p:sp>
        <p:nvSpPr>
          <p:cNvPr id="2" name="1 Marcador de pie de página"/>
          <p:cNvSpPr>
            <a:spLocks noGrp="1"/>
          </p:cNvSpPr>
          <p:nvPr>
            <p:ph type="ftr" sz="quarter" idx="4"/>
          </p:nvPr>
        </p:nvSpPr>
        <p:spPr/>
        <p:txBody>
          <a:bodyPr/>
          <a:lstStyle/>
          <a:p>
            <a:pPr>
              <a:defRPr/>
            </a:pPr>
            <a:endParaRPr lang="es-ES"/>
          </a:p>
        </p:txBody>
      </p:sp>
    </p:spTree>
    <p:extLst>
      <p:ext uri="{BB962C8B-B14F-4D97-AF65-F5344CB8AC3E}">
        <p14:creationId xmlns:p14="http://schemas.microsoft.com/office/powerpoint/2010/main" val="1950955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4" name="3 Rectángulo"/>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4 Rectángulo"/>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5 Rectángulo"/>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7 Título"/>
          <p:cNvSpPr>
            <a:spLocks noGrp="1"/>
          </p:cNvSpPr>
          <p:nvPr>
            <p:ph type="ctrTitle"/>
          </p:nvPr>
        </p:nvSpPr>
        <p:spPr>
          <a:xfrm>
            <a:off x="2362200" y="4038600"/>
            <a:ext cx="6477000" cy="1828800"/>
          </a:xfrm>
        </p:spPr>
        <p:txBody>
          <a:bodyPr anchor="b"/>
          <a:lstStyle>
            <a:lvl1pPr>
              <a:defRPr cap="all" baseline="0"/>
            </a:lvl1pPr>
          </a:lstStyle>
          <a:p>
            <a:r>
              <a:rPr lang="es-ES"/>
              <a:t>Haga clic para modificar el estilo de título del patrón</a:t>
            </a:r>
            <a:endParaRPr lang="en-US"/>
          </a:p>
        </p:txBody>
      </p:sp>
      <p:sp>
        <p:nvSpPr>
          <p:cNvPr id="9" name="8 Subtítulo"/>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a:t>Haga clic para modificar el estilo de subtítulo del patrón</a:t>
            </a:r>
            <a:endParaRPr lang="en-US"/>
          </a:p>
        </p:txBody>
      </p:sp>
      <p:sp>
        <p:nvSpPr>
          <p:cNvPr id="7" name="27 Marcador de fecha"/>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endParaRPr lang="es-MX"/>
          </a:p>
        </p:txBody>
      </p:sp>
      <p:sp>
        <p:nvSpPr>
          <p:cNvPr id="10" name="16 Marcador de pie de página"/>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r>
              <a:rPr lang="es-ES"/>
              <a:t>Elaborado por Dr. José Fuentes G. y Mtra. Rebelín Echeverría E. </a:t>
            </a:r>
            <a:endParaRPr lang="es-MX"/>
          </a:p>
        </p:txBody>
      </p:sp>
      <p:sp>
        <p:nvSpPr>
          <p:cNvPr id="11" name="28 Marcador de número de diapositiva"/>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5098DCE1-C86A-4878-BCCD-215B8398BDAB}" type="slidenum">
              <a:rPr lang="es-MX"/>
              <a:pPr>
                <a:defRPr/>
              </a:pPr>
              <a:t>‹Nº›</a:t>
            </a:fld>
            <a:endParaRPr lang="es-MX"/>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13 Marcador de fecha"/>
          <p:cNvSpPr>
            <a:spLocks noGrp="1"/>
          </p:cNvSpPr>
          <p:nvPr>
            <p:ph type="dt" sz="half" idx="10"/>
          </p:nvPr>
        </p:nvSpPr>
        <p:spPr/>
        <p:txBody>
          <a:bodyPr/>
          <a:lstStyle>
            <a:lvl1pPr>
              <a:defRPr/>
            </a:lvl1pPr>
          </a:lstStyle>
          <a:p>
            <a:pPr>
              <a:defRPr/>
            </a:pPr>
            <a:endParaRPr lang="es-MX"/>
          </a:p>
        </p:txBody>
      </p:sp>
      <p:sp>
        <p:nvSpPr>
          <p:cNvPr id="5" name="2 Marcador de pie de página"/>
          <p:cNvSpPr>
            <a:spLocks noGrp="1"/>
          </p:cNvSpPr>
          <p:nvPr>
            <p:ph type="ftr" sz="quarter" idx="11"/>
          </p:nvPr>
        </p:nvSpPr>
        <p:spPr/>
        <p:txBody>
          <a:bodyPr/>
          <a:lstStyle>
            <a:lvl1pPr>
              <a:defRPr/>
            </a:lvl1pPr>
          </a:lstStyle>
          <a:p>
            <a:pPr>
              <a:defRPr/>
            </a:pPr>
            <a:r>
              <a:rPr lang="es-ES"/>
              <a:t>Elaborado por Dr. José Fuentes G. y Mtra. Rebelín Echeverría E. </a:t>
            </a:r>
            <a:endParaRPr lang="es-MX"/>
          </a:p>
        </p:txBody>
      </p:sp>
      <p:sp>
        <p:nvSpPr>
          <p:cNvPr id="6" name="22 Marcador de número de diapositiva"/>
          <p:cNvSpPr>
            <a:spLocks noGrp="1"/>
          </p:cNvSpPr>
          <p:nvPr>
            <p:ph type="sldNum" sz="quarter" idx="12"/>
          </p:nvPr>
        </p:nvSpPr>
        <p:spPr/>
        <p:txBody>
          <a:bodyPr/>
          <a:lstStyle>
            <a:lvl1pPr>
              <a:defRPr/>
            </a:lvl1pPr>
          </a:lstStyle>
          <a:p>
            <a:pPr>
              <a:defRPr/>
            </a:pPr>
            <a:fld id="{4FA4A062-A891-4B6F-9606-C27561E223A9}" type="slidenum">
              <a:rPr lang="es-MX"/>
              <a:pPr>
                <a:defRPr/>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4" name="3 Rectángulo"/>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4 Rectángulo"/>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5 Rectángulo"/>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1 Título vertical"/>
          <p:cNvSpPr>
            <a:spLocks noGrp="1"/>
          </p:cNvSpPr>
          <p:nvPr>
            <p:ph type="title" orient="vert"/>
          </p:nvPr>
        </p:nvSpPr>
        <p:spPr>
          <a:xfrm>
            <a:off x="6553200" y="609600"/>
            <a:ext cx="2057400" cy="5516563"/>
          </a:xfrm>
        </p:spPr>
        <p:txBody>
          <a:bodyPr vert="eaVert"/>
          <a:lstStyle/>
          <a:p>
            <a:r>
              <a:rPr lang="es-ES"/>
              <a:t>Haga clic para modificar el estilo de título del patrón</a:t>
            </a:r>
            <a:endParaRPr lang="en-US"/>
          </a:p>
        </p:txBody>
      </p:sp>
      <p:sp>
        <p:nvSpPr>
          <p:cNvPr id="3" name="2 Marcador de texto vertical"/>
          <p:cNvSpPr>
            <a:spLocks noGrp="1"/>
          </p:cNvSpPr>
          <p:nvPr>
            <p:ph type="body" orient="vert" idx="1"/>
          </p:nvPr>
        </p:nvSpPr>
        <p:spPr>
          <a:xfrm>
            <a:off x="457200" y="609600"/>
            <a:ext cx="5562600" cy="5516564"/>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3 Marcador de fecha"/>
          <p:cNvSpPr>
            <a:spLocks noGrp="1"/>
          </p:cNvSpPr>
          <p:nvPr>
            <p:ph type="dt" sz="half" idx="10"/>
          </p:nvPr>
        </p:nvSpPr>
        <p:spPr>
          <a:xfrm>
            <a:off x="6553200" y="6248400"/>
            <a:ext cx="2209800" cy="365125"/>
          </a:xfrm>
        </p:spPr>
        <p:txBody>
          <a:bodyPr/>
          <a:lstStyle>
            <a:lvl1pPr>
              <a:defRPr/>
            </a:lvl1pPr>
          </a:lstStyle>
          <a:p>
            <a:pPr>
              <a:defRPr/>
            </a:pPr>
            <a:endParaRPr lang="es-MX"/>
          </a:p>
        </p:txBody>
      </p:sp>
      <p:sp>
        <p:nvSpPr>
          <p:cNvPr id="8" name="4 Marcador de pie de página"/>
          <p:cNvSpPr>
            <a:spLocks noGrp="1"/>
          </p:cNvSpPr>
          <p:nvPr>
            <p:ph type="ftr" sz="quarter" idx="11"/>
          </p:nvPr>
        </p:nvSpPr>
        <p:spPr>
          <a:xfrm>
            <a:off x="457200" y="6248400"/>
            <a:ext cx="5573713" cy="365125"/>
          </a:xfrm>
        </p:spPr>
        <p:txBody>
          <a:bodyPr/>
          <a:lstStyle>
            <a:lvl1pPr>
              <a:defRPr/>
            </a:lvl1pPr>
          </a:lstStyle>
          <a:p>
            <a:pPr>
              <a:defRPr/>
            </a:pPr>
            <a:r>
              <a:rPr lang="es-ES"/>
              <a:t>Elaborado por Dr. José Fuentes G. y Mtra. Rebelín Echeverría E. </a:t>
            </a:r>
            <a:endParaRPr lang="es-MX"/>
          </a:p>
        </p:txBody>
      </p:sp>
      <p:sp>
        <p:nvSpPr>
          <p:cNvPr id="9" name="5 Marcador de número de diapositiva"/>
          <p:cNvSpPr>
            <a:spLocks noGrp="1"/>
          </p:cNvSpPr>
          <p:nvPr>
            <p:ph type="sldNum" sz="quarter" idx="12"/>
          </p:nvPr>
        </p:nvSpPr>
        <p:spPr>
          <a:xfrm rot="5400000">
            <a:off x="5989638" y="144462"/>
            <a:ext cx="533400" cy="244475"/>
          </a:xfrm>
        </p:spPr>
        <p:txBody>
          <a:bodyPr/>
          <a:lstStyle>
            <a:lvl1pPr>
              <a:defRPr/>
            </a:lvl1pPr>
          </a:lstStyle>
          <a:p>
            <a:pPr>
              <a:defRPr/>
            </a:pPr>
            <a:fld id="{2FFDD31F-51F6-4EF1-9E47-1B20605E4AD5}" type="slidenum">
              <a:rPr lang="es-MX"/>
              <a:pPr>
                <a:defRPr/>
              </a:pPr>
              <a:t>‹Nº›</a:t>
            </a:fld>
            <a:endParaRPr lang="es-MX"/>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12648" y="228600"/>
            <a:ext cx="8153400" cy="990600"/>
          </a:xfrm>
        </p:spPr>
        <p:txBody>
          <a:bodyPr/>
          <a:lstStyle/>
          <a:p>
            <a:r>
              <a:rPr lang="es-ES"/>
              <a:t>Haga clic para modificar el estilo de título del patrón</a:t>
            </a:r>
            <a:endParaRPr lang="en-US"/>
          </a:p>
        </p:txBody>
      </p:sp>
      <p:sp>
        <p:nvSpPr>
          <p:cNvPr id="8" name="7 Marcador de contenido"/>
          <p:cNvSpPr>
            <a:spLocks noGrp="1"/>
          </p:cNvSpPr>
          <p:nvPr>
            <p:ph sz="quarter" idx="1"/>
          </p:nvPr>
        </p:nvSpPr>
        <p:spPr>
          <a:xfrm>
            <a:off x="612648" y="1600200"/>
            <a:ext cx="8153400" cy="4495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13 Marcador de fecha"/>
          <p:cNvSpPr>
            <a:spLocks noGrp="1"/>
          </p:cNvSpPr>
          <p:nvPr>
            <p:ph type="dt" sz="half" idx="10"/>
          </p:nvPr>
        </p:nvSpPr>
        <p:spPr/>
        <p:txBody>
          <a:bodyPr/>
          <a:lstStyle>
            <a:lvl1pPr>
              <a:defRPr/>
            </a:lvl1pPr>
          </a:lstStyle>
          <a:p>
            <a:pPr>
              <a:defRPr/>
            </a:pPr>
            <a:endParaRPr lang="es-MX"/>
          </a:p>
        </p:txBody>
      </p:sp>
      <p:sp>
        <p:nvSpPr>
          <p:cNvPr id="5" name="2 Marcador de pie de página"/>
          <p:cNvSpPr>
            <a:spLocks noGrp="1"/>
          </p:cNvSpPr>
          <p:nvPr>
            <p:ph type="ftr" sz="quarter" idx="11"/>
          </p:nvPr>
        </p:nvSpPr>
        <p:spPr/>
        <p:txBody>
          <a:bodyPr/>
          <a:lstStyle>
            <a:lvl1pPr>
              <a:defRPr/>
            </a:lvl1pPr>
          </a:lstStyle>
          <a:p>
            <a:pPr>
              <a:defRPr/>
            </a:pPr>
            <a:r>
              <a:rPr lang="es-ES"/>
              <a:t>Elaborado por Dr. José Fuentes G. y Mtra. Rebelín Echeverría E. </a:t>
            </a:r>
            <a:endParaRPr lang="es-MX"/>
          </a:p>
        </p:txBody>
      </p:sp>
      <p:sp>
        <p:nvSpPr>
          <p:cNvPr id="6" name="22 Marcador de número de diapositiva"/>
          <p:cNvSpPr>
            <a:spLocks noGrp="1"/>
          </p:cNvSpPr>
          <p:nvPr>
            <p:ph type="sldNum" sz="quarter" idx="12"/>
          </p:nvPr>
        </p:nvSpPr>
        <p:spPr/>
        <p:txBody>
          <a:bodyPr/>
          <a:lstStyle>
            <a:lvl1pPr>
              <a:defRPr/>
            </a:lvl1pPr>
          </a:lstStyle>
          <a:p>
            <a:pPr>
              <a:defRPr/>
            </a:pPr>
            <a:fld id="{57217DA7-EB31-40A3-8F30-B39E97A73B30}" type="slidenum">
              <a:rPr lang="es-MX"/>
              <a:pPr>
                <a:defRPr/>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sp>
        <p:nvSpPr>
          <p:cNvPr id="4" name="3 Rectángulo"/>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4 Rectángulo"/>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5 Rectángulo"/>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2 Marcador de texto"/>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a:t>Haga clic para modificar el estilo de texto del patrón</a:t>
            </a:r>
          </a:p>
        </p:txBody>
      </p:sp>
      <p:sp>
        <p:nvSpPr>
          <p:cNvPr id="2" name="1 Título"/>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s-ES"/>
              <a:t>Haga clic para modificar el estilo de título del patrón</a:t>
            </a:r>
            <a:endParaRPr lang="en-US"/>
          </a:p>
        </p:txBody>
      </p:sp>
      <p:sp>
        <p:nvSpPr>
          <p:cNvPr id="7" name="11 Marcador de fecha"/>
          <p:cNvSpPr>
            <a:spLocks noGrp="1"/>
          </p:cNvSpPr>
          <p:nvPr>
            <p:ph type="dt" sz="half" idx="10"/>
          </p:nvPr>
        </p:nvSpPr>
        <p:spPr/>
        <p:txBody>
          <a:bodyPr/>
          <a:lstStyle>
            <a:lvl1pPr>
              <a:defRPr/>
            </a:lvl1pPr>
          </a:lstStyle>
          <a:p>
            <a:pPr>
              <a:defRPr/>
            </a:pPr>
            <a:endParaRPr lang="es-MX"/>
          </a:p>
        </p:txBody>
      </p:sp>
      <p:sp>
        <p:nvSpPr>
          <p:cNvPr id="8" name="12 Marcador de número de diapositiva"/>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633EEBF9-4647-4057-AE37-AA1CD1E69545}" type="slidenum">
              <a:rPr lang="es-MX"/>
              <a:pPr>
                <a:defRPr/>
              </a:pPr>
              <a:t>‹Nº›</a:t>
            </a:fld>
            <a:endParaRPr lang="es-MX"/>
          </a:p>
        </p:txBody>
      </p:sp>
      <p:sp>
        <p:nvSpPr>
          <p:cNvPr id="9" name="13 Marcador de pie de página"/>
          <p:cNvSpPr>
            <a:spLocks noGrp="1"/>
          </p:cNvSpPr>
          <p:nvPr>
            <p:ph type="ftr" sz="quarter" idx="12"/>
          </p:nvPr>
        </p:nvSpPr>
        <p:spPr/>
        <p:txBody>
          <a:bodyPr/>
          <a:lstStyle>
            <a:lvl1pPr>
              <a:defRPr/>
            </a:lvl1pPr>
          </a:lstStyle>
          <a:p>
            <a:pPr>
              <a:defRPr/>
            </a:pPr>
            <a:r>
              <a:rPr lang="es-ES"/>
              <a:t>Elaborado por Dr. José Fuentes G. y Mtra. Rebelín Echeverría E. </a:t>
            </a:r>
            <a:endParaRPr lang="es-MX"/>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9" name="8 Marcador de contenido"/>
          <p:cNvSpPr>
            <a:spLocks noGrp="1"/>
          </p:cNvSpPr>
          <p:nvPr>
            <p:ph sz="quarter" idx="1"/>
          </p:nvPr>
        </p:nvSpPr>
        <p:spPr>
          <a:xfrm>
            <a:off x="609600" y="1589567"/>
            <a:ext cx="3886200" cy="45720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1" name="10 Marcador de contenido"/>
          <p:cNvSpPr>
            <a:spLocks noGrp="1"/>
          </p:cNvSpPr>
          <p:nvPr>
            <p:ph sz="quarter" idx="2"/>
          </p:nvPr>
        </p:nvSpPr>
        <p:spPr>
          <a:xfrm>
            <a:off x="4844901" y="1589567"/>
            <a:ext cx="3886200" cy="45720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7 Marcador de fecha"/>
          <p:cNvSpPr>
            <a:spLocks noGrp="1"/>
          </p:cNvSpPr>
          <p:nvPr>
            <p:ph type="dt" sz="half" idx="10"/>
          </p:nvPr>
        </p:nvSpPr>
        <p:spPr/>
        <p:txBody>
          <a:bodyPr rtlCol="0"/>
          <a:lstStyle>
            <a:lvl1pPr>
              <a:defRPr/>
            </a:lvl1pPr>
          </a:lstStyle>
          <a:p>
            <a:pPr>
              <a:defRPr/>
            </a:pPr>
            <a:endParaRPr lang="es-MX"/>
          </a:p>
        </p:txBody>
      </p:sp>
      <p:sp>
        <p:nvSpPr>
          <p:cNvPr id="6" name="9 Marcador de número de diapositiva"/>
          <p:cNvSpPr>
            <a:spLocks noGrp="1"/>
          </p:cNvSpPr>
          <p:nvPr>
            <p:ph type="sldNum" sz="quarter" idx="11"/>
          </p:nvPr>
        </p:nvSpPr>
        <p:spPr/>
        <p:txBody>
          <a:bodyPr rtlCol="0"/>
          <a:lstStyle>
            <a:lvl1pPr>
              <a:defRPr/>
            </a:lvl1pPr>
          </a:lstStyle>
          <a:p>
            <a:pPr>
              <a:defRPr/>
            </a:pPr>
            <a:fld id="{0FE30C31-4663-4EA7-A994-CBEF04DC1973}" type="slidenum">
              <a:rPr lang="es-MX"/>
              <a:pPr>
                <a:defRPr/>
              </a:pPr>
              <a:t>‹Nº›</a:t>
            </a:fld>
            <a:endParaRPr lang="es-MX"/>
          </a:p>
        </p:txBody>
      </p:sp>
      <p:sp>
        <p:nvSpPr>
          <p:cNvPr id="7" name="11 Marcador de pie de página"/>
          <p:cNvSpPr>
            <a:spLocks noGrp="1"/>
          </p:cNvSpPr>
          <p:nvPr>
            <p:ph type="ftr" sz="quarter" idx="12"/>
          </p:nvPr>
        </p:nvSpPr>
        <p:spPr/>
        <p:txBody>
          <a:bodyPr rtlCol="0"/>
          <a:lstStyle>
            <a:lvl1pPr>
              <a:defRPr/>
            </a:lvl1pPr>
          </a:lstStyle>
          <a:p>
            <a:pPr>
              <a:defRPr/>
            </a:pPr>
            <a:r>
              <a:rPr lang="es-ES"/>
              <a:t>Elaborado por Dr. José Fuentes G. y Mtra. Rebelín Echeverría E. </a:t>
            </a:r>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33400" y="273050"/>
            <a:ext cx="8153400" cy="869950"/>
          </a:xfrm>
        </p:spPr>
        <p:txBody>
          <a:bodyPr/>
          <a:lstStyle>
            <a:lvl1pPr>
              <a:defRPr/>
            </a:lvl1pPr>
          </a:lstStyle>
          <a:p>
            <a:r>
              <a:rPr lang="es-ES"/>
              <a:t>Haga clic para modificar el estilo de título del patrón</a:t>
            </a:r>
            <a:endParaRPr lang="en-US"/>
          </a:p>
        </p:txBody>
      </p:sp>
      <p:sp>
        <p:nvSpPr>
          <p:cNvPr id="11" name="10 Marcador de contenido"/>
          <p:cNvSpPr>
            <a:spLocks noGrp="1"/>
          </p:cNvSpPr>
          <p:nvPr>
            <p:ph sz="quarter" idx="2"/>
          </p:nvPr>
        </p:nvSpPr>
        <p:spPr>
          <a:xfrm>
            <a:off x="609600" y="2438400"/>
            <a:ext cx="3886200" cy="35814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3" name="12 Marcador de contenido"/>
          <p:cNvSpPr>
            <a:spLocks noGrp="1"/>
          </p:cNvSpPr>
          <p:nvPr>
            <p:ph sz="quarter" idx="4"/>
          </p:nvPr>
        </p:nvSpPr>
        <p:spPr>
          <a:xfrm>
            <a:off x="4800600" y="2438400"/>
            <a:ext cx="3886200" cy="35814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6" name="15 Marcador de texto"/>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s-ES"/>
              <a:t>Haga clic para modificar el estilo de texto del patrón</a:t>
            </a:r>
          </a:p>
        </p:txBody>
      </p:sp>
      <p:sp>
        <p:nvSpPr>
          <p:cNvPr id="15" name="14 Marcador de texto"/>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s-ES"/>
              <a:t>Haga clic para modificar el estilo de texto del patrón</a:t>
            </a:r>
          </a:p>
        </p:txBody>
      </p:sp>
      <p:sp>
        <p:nvSpPr>
          <p:cNvPr id="7" name="9 Marcador de fecha"/>
          <p:cNvSpPr>
            <a:spLocks noGrp="1"/>
          </p:cNvSpPr>
          <p:nvPr>
            <p:ph type="dt" sz="half" idx="10"/>
          </p:nvPr>
        </p:nvSpPr>
        <p:spPr/>
        <p:txBody>
          <a:bodyPr rtlCol="0"/>
          <a:lstStyle>
            <a:lvl1pPr>
              <a:defRPr/>
            </a:lvl1pPr>
          </a:lstStyle>
          <a:p>
            <a:pPr>
              <a:defRPr/>
            </a:pPr>
            <a:endParaRPr lang="es-MX"/>
          </a:p>
        </p:txBody>
      </p:sp>
      <p:sp>
        <p:nvSpPr>
          <p:cNvPr id="8" name="11 Marcador de número de diapositiva"/>
          <p:cNvSpPr>
            <a:spLocks noGrp="1"/>
          </p:cNvSpPr>
          <p:nvPr>
            <p:ph type="sldNum" sz="quarter" idx="11"/>
          </p:nvPr>
        </p:nvSpPr>
        <p:spPr/>
        <p:txBody>
          <a:bodyPr rtlCol="0"/>
          <a:lstStyle>
            <a:lvl1pPr>
              <a:defRPr/>
            </a:lvl1pPr>
          </a:lstStyle>
          <a:p>
            <a:pPr>
              <a:defRPr/>
            </a:pPr>
            <a:fld id="{108E7F74-7DD5-49E8-98EE-B970A4FB1249}" type="slidenum">
              <a:rPr lang="es-MX"/>
              <a:pPr>
                <a:defRPr/>
              </a:pPr>
              <a:t>‹Nº›</a:t>
            </a:fld>
            <a:endParaRPr lang="es-MX"/>
          </a:p>
        </p:txBody>
      </p:sp>
      <p:sp>
        <p:nvSpPr>
          <p:cNvPr id="9" name="13 Marcador de pie de página"/>
          <p:cNvSpPr>
            <a:spLocks noGrp="1"/>
          </p:cNvSpPr>
          <p:nvPr>
            <p:ph type="ftr" sz="quarter" idx="12"/>
          </p:nvPr>
        </p:nvSpPr>
        <p:spPr/>
        <p:txBody>
          <a:bodyPr rtlCol="0"/>
          <a:lstStyle>
            <a:lvl1pPr>
              <a:defRPr/>
            </a:lvl1pPr>
          </a:lstStyle>
          <a:p>
            <a:pPr>
              <a:defRPr/>
            </a:pPr>
            <a:r>
              <a:rPr lang="es-ES"/>
              <a:t>Elaborado por Dr. José Fuentes G. y Mtra. Rebelín Echeverría E. </a:t>
            </a:r>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13 Marcador de fecha"/>
          <p:cNvSpPr>
            <a:spLocks noGrp="1"/>
          </p:cNvSpPr>
          <p:nvPr>
            <p:ph type="dt" sz="half" idx="10"/>
          </p:nvPr>
        </p:nvSpPr>
        <p:spPr/>
        <p:txBody>
          <a:bodyPr/>
          <a:lstStyle>
            <a:lvl1pPr>
              <a:defRPr/>
            </a:lvl1pPr>
          </a:lstStyle>
          <a:p>
            <a:pPr>
              <a:defRPr/>
            </a:pPr>
            <a:endParaRPr lang="es-MX"/>
          </a:p>
        </p:txBody>
      </p:sp>
      <p:sp>
        <p:nvSpPr>
          <p:cNvPr id="4" name="2 Marcador de pie de página"/>
          <p:cNvSpPr>
            <a:spLocks noGrp="1"/>
          </p:cNvSpPr>
          <p:nvPr>
            <p:ph type="ftr" sz="quarter" idx="11"/>
          </p:nvPr>
        </p:nvSpPr>
        <p:spPr/>
        <p:txBody>
          <a:bodyPr/>
          <a:lstStyle>
            <a:lvl1pPr>
              <a:defRPr/>
            </a:lvl1pPr>
          </a:lstStyle>
          <a:p>
            <a:pPr>
              <a:defRPr/>
            </a:pPr>
            <a:r>
              <a:rPr lang="es-ES"/>
              <a:t>Elaborado por Dr. José Fuentes G. y Mtra. Rebelín Echeverría E. </a:t>
            </a:r>
            <a:endParaRPr lang="es-MX"/>
          </a:p>
        </p:txBody>
      </p:sp>
      <p:sp>
        <p:nvSpPr>
          <p:cNvPr id="5" name="22 Marcador de número de diapositiva"/>
          <p:cNvSpPr>
            <a:spLocks noGrp="1"/>
          </p:cNvSpPr>
          <p:nvPr>
            <p:ph type="sldNum" sz="quarter" idx="12"/>
          </p:nvPr>
        </p:nvSpPr>
        <p:spPr/>
        <p:txBody>
          <a:bodyPr/>
          <a:lstStyle>
            <a:lvl1pPr>
              <a:defRPr/>
            </a:lvl1pPr>
          </a:lstStyle>
          <a:p>
            <a:pPr>
              <a:defRPr/>
            </a:pPr>
            <a:fld id="{8E2055B6-4A32-4F87-8BA3-8F5B3FBA7CB4}" type="slidenum">
              <a:rPr lang="es-MX"/>
              <a:pPr>
                <a:defRPr/>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pPr>
              <a:defRPr/>
            </a:pPr>
            <a:endParaRPr lang="es-MX"/>
          </a:p>
        </p:txBody>
      </p:sp>
      <p:sp>
        <p:nvSpPr>
          <p:cNvPr id="3" name="2 Marcador de pie de página"/>
          <p:cNvSpPr>
            <a:spLocks noGrp="1"/>
          </p:cNvSpPr>
          <p:nvPr>
            <p:ph type="ftr" sz="quarter" idx="11"/>
          </p:nvPr>
        </p:nvSpPr>
        <p:spPr/>
        <p:txBody>
          <a:bodyPr/>
          <a:lstStyle>
            <a:lvl1pPr>
              <a:defRPr/>
            </a:lvl1pPr>
          </a:lstStyle>
          <a:p>
            <a:pPr>
              <a:defRPr/>
            </a:pPr>
            <a:r>
              <a:rPr lang="es-ES"/>
              <a:t>Elaborado por Dr. José Fuentes G. y Mtra. Rebelín Echeverría E. </a:t>
            </a:r>
            <a:endParaRPr lang="es-MX"/>
          </a:p>
        </p:txBody>
      </p:sp>
      <p:sp>
        <p:nvSpPr>
          <p:cNvPr id="4" name="3 Marcador de número de diapositiva"/>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B0ED5A70-09BC-46DC-B16F-979A84267715}" type="slidenum">
              <a:rPr lang="es-MX"/>
              <a:pPr>
                <a:defRPr/>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3050"/>
            <a:ext cx="8077200" cy="869950"/>
          </a:xfrm>
        </p:spPr>
        <p:txBody>
          <a:bodyPr/>
          <a:lstStyle>
            <a:lvl1pPr algn="l">
              <a:buNone/>
              <a:defRPr sz="4400" b="0"/>
            </a:lvl1pPr>
          </a:lstStyle>
          <a:p>
            <a:r>
              <a:rPr lang="es-ES"/>
              <a:t>Haga clic para modificar el estilo de título del patrón</a:t>
            </a:r>
            <a:endParaRPr lang="en-US"/>
          </a:p>
        </p:txBody>
      </p:sp>
      <p:sp>
        <p:nvSpPr>
          <p:cNvPr id="3" name="2 Marcador de texto"/>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s-ES"/>
              <a:t>Haga clic para modificar el estilo de texto del patrón</a:t>
            </a:r>
          </a:p>
        </p:txBody>
      </p:sp>
      <p:sp>
        <p:nvSpPr>
          <p:cNvPr id="9" name="8 Marcador de contenido"/>
          <p:cNvSpPr>
            <a:spLocks noGrp="1"/>
          </p:cNvSpPr>
          <p:nvPr>
            <p:ph sz="quarter" idx="1"/>
          </p:nvPr>
        </p:nvSpPr>
        <p:spPr>
          <a:xfrm>
            <a:off x="2362200" y="1752600"/>
            <a:ext cx="6400800" cy="44196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13 Marcador de fecha"/>
          <p:cNvSpPr>
            <a:spLocks noGrp="1"/>
          </p:cNvSpPr>
          <p:nvPr>
            <p:ph type="dt" sz="half" idx="10"/>
          </p:nvPr>
        </p:nvSpPr>
        <p:spPr/>
        <p:txBody>
          <a:bodyPr/>
          <a:lstStyle>
            <a:lvl1pPr>
              <a:defRPr/>
            </a:lvl1pPr>
          </a:lstStyle>
          <a:p>
            <a:pPr>
              <a:defRPr/>
            </a:pPr>
            <a:endParaRPr lang="es-MX"/>
          </a:p>
        </p:txBody>
      </p:sp>
      <p:sp>
        <p:nvSpPr>
          <p:cNvPr id="6" name="2 Marcador de pie de página"/>
          <p:cNvSpPr>
            <a:spLocks noGrp="1"/>
          </p:cNvSpPr>
          <p:nvPr>
            <p:ph type="ftr" sz="quarter" idx="11"/>
          </p:nvPr>
        </p:nvSpPr>
        <p:spPr/>
        <p:txBody>
          <a:bodyPr/>
          <a:lstStyle>
            <a:lvl1pPr>
              <a:defRPr/>
            </a:lvl1pPr>
          </a:lstStyle>
          <a:p>
            <a:pPr>
              <a:defRPr/>
            </a:pPr>
            <a:r>
              <a:rPr lang="es-ES"/>
              <a:t>Elaborado por Dr. José Fuentes G. y Mtra. Rebelín Echeverría E. </a:t>
            </a:r>
            <a:endParaRPr lang="es-MX"/>
          </a:p>
        </p:txBody>
      </p:sp>
      <p:sp>
        <p:nvSpPr>
          <p:cNvPr id="7" name="22 Marcador de número de diapositiva"/>
          <p:cNvSpPr>
            <a:spLocks noGrp="1"/>
          </p:cNvSpPr>
          <p:nvPr>
            <p:ph type="sldNum" sz="quarter" idx="12"/>
          </p:nvPr>
        </p:nvSpPr>
        <p:spPr/>
        <p:txBody>
          <a:bodyPr/>
          <a:lstStyle>
            <a:lvl1pPr>
              <a:defRPr/>
            </a:lvl1pPr>
          </a:lstStyle>
          <a:p>
            <a:pPr>
              <a:defRPr/>
            </a:pPr>
            <a:fld id="{16F73F9C-D94E-4561-8648-3E1600880304}" type="slidenum">
              <a:rPr lang="es-MX"/>
              <a:pPr>
                <a:defRPr/>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3">
        <a:schemeClr val="bg2"/>
      </p:bgRef>
    </p:bg>
    <p:spTree>
      <p:nvGrpSpPr>
        <p:cNvPr id="1" name=""/>
        <p:cNvGrpSpPr/>
        <p:nvPr/>
      </p:nvGrpSpPr>
      <p:grpSpPr>
        <a:xfrm>
          <a:off x="0" y="0"/>
          <a:ext cx="0" cy="0"/>
          <a:chOff x="0" y="0"/>
          <a:chExt cx="0" cy="0"/>
        </a:xfrm>
      </p:grpSpPr>
      <p:sp>
        <p:nvSpPr>
          <p:cNvPr id="5" name="4 Rectángulo"/>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5 Rectángulo"/>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6 Rectángulo"/>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7 Rectángulo"/>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3 Marcador de texto"/>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s-ES"/>
              <a:t>Haga clic para modificar el estilo de texto del patrón</a:t>
            </a:r>
          </a:p>
        </p:txBody>
      </p:sp>
      <p:sp>
        <p:nvSpPr>
          <p:cNvPr id="2" name="1 Título"/>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s-ES"/>
              <a:t>Haga clic para modificar el estilo de título del patrón</a:t>
            </a:r>
            <a:endParaRPr lang="en-US"/>
          </a:p>
        </p:txBody>
      </p:sp>
      <p:sp>
        <p:nvSpPr>
          <p:cNvPr id="3" name="2 Marcador de posición de imagen"/>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s-ES" noProof="0"/>
              <a:t>Haga clic en el icono para agregar una imagen</a:t>
            </a:r>
            <a:endParaRPr lang="en-US" noProof="0" dirty="0"/>
          </a:p>
        </p:txBody>
      </p:sp>
      <p:sp>
        <p:nvSpPr>
          <p:cNvPr id="9" name="11 Marcador de fecha"/>
          <p:cNvSpPr>
            <a:spLocks noGrp="1"/>
          </p:cNvSpPr>
          <p:nvPr>
            <p:ph type="dt" sz="half" idx="10"/>
          </p:nvPr>
        </p:nvSpPr>
        <p:spPr>
          <a:xfrm>
            <a:off x="6248400" y="6248400"/>
            <a:ext cx="2667000" cy="365125"/>
          </a:xfrm>
        </p:spPr>
        <p:txBody>
          <a:bodyPr rtlCol="0"/>
          <a:lstStyle>
            <a:lvl1pPr>
              <a:defRPr/>
            </a:lvl1pPr>
          </a:lstStyle>
          <a:p>
            <a:pPr>
              <a:defRPr/>
            </a:pPr>
            <a:endParaRPr lang="es-MX"/>
          </a:p>
        </p:txBody>
      </p:sp>
      <p:sp>
        <p:nvSpPr>
          <p:cNvPr id="10" name="12 Marcador de número de diapositiva"/>
          <p:cNvSpPr>
            <a:spLocks noGrp="1"/>
          </p:cNvSpPr>
          <p:nvPr>
            <p:ph type="sldNum" sz="quarter" idx="11"/>
          </p:nvPr>
        </p:nvSpPr>
        <p:spPr>
          <a:xfrm>
            <a:off x="0" y="4667250"/>
            <a:ext cx="1447800" cy="663575"/>
          </a:xfrm>
        </p:spPr>
        <p:txBody>
          <a:bodyPr rtlCol="0"/>
          <a:lstStyle>
            <a:lvl1pPr>
              <a:defRPr sz="2800"/>
            </a:lvl1pPr>
          </a:lstStyle>
          <a:p>
            <a:pPr>
              <a:defRPr/>
            </a:pPr>
            <a:fld id="{662AC145-BFD5-461C-9656-1F43EAEFD447}" type="slidenum">
              <a:rPr lang="es-MX"/>
              <a:pPr>
                <a:defRPr/>
              </a:pPr>
              <a:t>‹Nº›</a:t>
            </a:fld>
            <a:endParaRPr lang="es-MX"/>
          </a:p>
        </p:txBody>
      </p:sp>
      <p:sp>
        <p:nvSpPr>
          <p:cNvPr id="11" name="13 Marcador de pie de página"/>
          <p:cNvSpPr>
            <a:spLocks noGrp="1"/>
          </p:cNvSpPr>
          <p:nvPr>
            <p:ph type="ftr" sz="quarter" idx="12"/>
          </p:nvPr>
        </p:nvSpPr>
        <p:spPr>
          <a:xfrm>
            <a:off x="1600200" y="6248400"/>
            <a:ext cx="4572000" cy="365125"/>
          </a:xfrm>
        </p:spPr>
        <p:txBody>
          <a:bodyPr rtlCol="0"/>
          <a:lstStyle>
            <a:lvl1pPr>
              <a:defRPr/>
            </a:lvl1pPr>
          </a:lstStyle>
          <a:p>
            <a:pPr>
              <a:defRPr/>
            </a:pPr>
            <a:r>
              <a:rPr lang="es-ES"/>
              <a:t>Elaborado por Dr. José Fuentes G. y Mtra. Rebelín Echeverría E. </a:t>
            </a:r>
            <a:endParaRPr lang="es-MX"/>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21 Marcador de título"/>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a:t>Haga clic para modificar el estilo de título del patrón</a:t>
            </a:r>
            <a:endParaRPr lang="en-US"/>
          </a:p>
        </p:txBody>
      </p:sp>
      <p:sp>
        <p:nvSpPr>
          <p:cNvPr id="1027" name="12 Marcador de texto"/>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4" name="13 Marcador de fecha"/>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mn-lt"/>
                <a:cs typeface="+mn-cs"/>
              </a:defRPr>
            </a:lvl1pPr>
          </a:lstStyle>
          <a:p>
            <a:pPr>
              <a:defRPr/>
            </a:pPr>
            <a:endParaRPr lang="es-MX"/>
          </a:p>
        </p:txBody>
      </p:sp>
      <p:sp>
        <p:nvSpPr>
          <p:cNvPr id="3" name="2 Marcador de pie de página"/>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r>
              <a:rPr lang="es-ES"/>
              <a:t>Elaborado por Dr. José Fuentes G. y Mtra. Rebelín Echeverría E. </a:t>
            </a:r>
            <a:endParaRPr lang="es-MX"/>
          </a:p>
        </p:txBody>
      </p:sp>
      <p:sp>
        <p:nvSpPr>
          <p:cNvPr id="7" name="6 Rectángulo"/>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7 Rectángulo"/>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8 Rectángulo"/>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22 Marcador de número de diapositiva"/>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a:solidFill>
                  <a:srgbClr val="FFFFFF"/>
                </a:solidFill>
                <a:latin typeface="+mn-lt"/>
                <a:cs typeface="+mn-cs"/>
              </a:defRPr>
            </a:lvl1pPr>
          </a:lstStyle>
          <a:p>
            <a:pPr>
              <a:defRPr/>
            </a:pPr>
            <a:fld id="{501EDA5B-C908-4630-9C66-B0513E8F266B}" type="slidenum">
              <a:rPr lang="es-MX"/>
              <a:pPr>
                <a:defRPr/>
              </a:pPr>
              <a:t>‹Nº›</a:t>
            </a:fld>
            <a:endParaRPr lang="es-MX"/>
          </a:p>
        </p:txBody>
      </p:sp>
    </p:spTree>
  </p:cSld>
  <p:clrMap bg1="lt1" tx1="dk1" bg2="lt2" tx2="dk2" accent1="accent1" accent2="accent2" accent3="accent3" accent4="accent4" accent5="accent5" accent6="accent6" hlink="hlink" folHlink="folHlink"/>
  <p:sldLayoutIdLst>
    <p:sldLayoutId id="2147484217" r:id="rId1"/>
    <p:sldLayoutId id="2147484213" r:id="rId2"/>
    <p:sldLayoutId id="2147484218" r:id="rId3"/>
    <p:sldLayoutId id="2147484219" r:id="rId4"/>
    <p:sldLayoutId id="2147484220" r:id="rId5"/>
    <p:sldLayoutId id="2147484214" r:id="rId6"/>
    <p:sldLayoutId id="2147484221" r:id="rId7"/>
    <p:sldLayoutId id="2147484215" r:id="rId8"/>
    <p:sldLayoutId id="2147484222" r:id="rId9"/>
    <p:sldLayoutId id="2147484216" r:id="rId10"/>
    <p:sldLayoutId id="2147484223" r:id="rId11"/>
  </p:sldLayoutIdLst>
  <p:hf hdr="0" dt="0"/>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9BBB59"/>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8064A2"/>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29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ie de página 4">
            <a:extLst>
              <a:ext uri="{FF2B5EF4-FFF2-40B4-BE49-F238E27FC236}">
                <a16:creationId xmlns:a16="http://schemas.microsoft.com/office/drawing/2014/main" id="{661E701D-0471-4FDE-B80D-0A95682143EA}"/>
              </a:ext>
            </a:extLst>
          </p:cNvPr>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6" name="Marcador de número de diapositiva 5">
            <a:extLst>
              <a:ext uri="{FF2B5EF4-FFF2-40B4-BE49-F238E27FC236}">
                <a16:creationId xmlns:a16="http://schemas.microsoft.com/office/drawing/2014/main" id="{77EB8187-06C2-4102-83AE-F561F274EB2B}"/>
              </a:ext>
            </a:extLst>
          </p:cNvPr>
          <p:cNvSpPr>
            <a:spLocks noGrp="1"/>
          </p:cNvSpPr>
          <p:nvPr>
            <p:ph type="sldNum" sz="quarter" idx="12"/>
          </p:nvPr>
        </p:nvSpPr>
        <p:spPr/>
        <p:txBody>
          <a:bodyPr>
            <a:normAutofit fontScale="85000" lnSpcReduction="20000"/>
          </a:bodyPr>
          <a:lstStyle/>
          <a:p>
            <a:pPr>
              <a:defRPr/>
            </a:pPr>
            <a:fld id="{16F73F9C-D94E-4561-8648-3E1600880304}" type="slidenum">
              <a:rPr lang="es-MX" smtClean="0"/>
              <a:pPr>
                <a:defRPr/>
              </a:pPr>
              <a:t>1</a:t>
            </a:fld>
            <a:endParaRPr lang="es-MX"/>
          </a:p>
        </p:txBody>
      </p:sp>
      <p:pic>
        <p:nvPicPr>
          <p:cNvPr id="8" name="Picture 2">
            <a:extLst>
              <a:ext uri="{FF2B5EF4-FFF2-40B4-BE49-F238E27FC236}">
                <a16:creationId xmlns:a16="http://schemas.microsoft.com/office/drawing/2014/main" id="{22465394-85CA-4A92-807F-AF5CE2151506}"/>
              </a:ext>
            </a:extLst>
          </p:cNvPr>
          <p:cNvPicPr>
            <a:picLocks noChangeAspect="1" noChangeArrowheads="1"/>
          </p:cNvPicPr>
          <p:nvPr/>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4187586" y="1628800"/>
            <a:ext cx="1283509" cy="2088421"/>
          </a:xfrm>
          <a:prstGeom prst="rect">
            <a:avLst/>
          </a:prstGeom>
          <a:noFill/>
          <a:extLst>
            <a:ext uri="{909E8E84-426E-40DD-AFC4-6F175D3DCCD1}">
              <a14:hiddenFill xmlns:a14="http://schemas.microsoft.com/office/drawing/2010/main">
                <a:solidFill>
                  <a:srgbClr val="FFFFFF"/>
                </a:solidFill>
              </a14:hiddenFill>
            </a:ext>
          </a:extLst>
        </p:spPr>
      </p:pic>
      <p:sp>
        <p:nvSpPr>
          <p:cNvPr id="10" name="CuadroTexto 9">
            <a:extLst>
              <a:ext uri="{FF2B5EF4-FFF2-40B4-BE49-F238E27FC236}">
                <a16:creationId xmlns:a16="http://schemas.microsoft.com/office/drawing/2014/main" id="{F7FB922F-1F91-46B2-8EC7-2C94C6C6A21D}"/>
              </a:ext>
            </a:extLst>
          </p:cNvPr>
          <p:cNvSpPr txBox="1"/>
          <p:nvPr/>
        </p:nvSpPr>
        <p:spPr>
          <a:xfrm>
            <a:off x="838208" y="4095400"/>
            <a:ext cx="7982264" cy="1815882"/>
          </a:xfrm>
          <a:prstGeom prst="rect">
            <a:avLst/>
          </a:prstGeom>
          <a:noFill/>
        </p:spPr>
        <p:txBody>
          <a:bodyPr wrap="square">
            <a:spAutoFit/>
          </a:bodyPr>
          <a:lstStyle/>
          <a:p>
            <a:r>
              <a:rPr lang="es-MX" sz="1600" dirty="0">
                <a:latin typeface="Arial" panose="020B0604020202020204" pitchFamily="34" charset="0"/>
                <a:cs typeface="Arial" panose="020B0604020202020204" pitchFamily="34" charset="0"/>
              </a:rPr>
              <a:t>Facultad de Psicología UADY</a:t>
            </a:r>
          </a:p>
          <a:p>
            <a:endParaRPr lang="es-MX" sz="1600" dirty="0">
              <a:latin typeface="Arial" panose="020B0604020202020204" pitchFamily="34" charset="0"/>
              <a:cs typeface="Arial" panose="020B0604020202020204" pitchFamily="34" charset="0"/>
            </a:endParaRPr>
          </a:p>
          <a:p>
            <a:r>
              <a:rPr lang="es-MX" sz="1600" dirty="0">
                <a:latin typeface="Arial" panose="020B0604020202020204" pitchFamily="34" charset="0"/>
                <a:cs typeface="Arial" panose="020B0604020202020204" pitchFamily="34" charset="0"/>
              </a:rPr>
              <a:t>Compiladora  y responsable de la información:</a:t>
            </a:r>
          </a:p>
          <a:p>
            <a:r>
              <a:rPr lang="es-MX" sz="1600" dirty="0">
                <a:latin typeface="Arial" panose="020B0604020202020204" pitchFamily="34" charset="0"/>
                <a:cs typeface="Arial" panose="020B0604020202020204" pitchFamily="34" charset="0"/>
              </a:rPr>
              <a:t>BRIANDA MISSHEL MAGAÑA QUERO | Estudiante de la Licenciatura en Psicología</a:t>
            </a:r>
          </a:p>
          <a:p>
            <a:endParaRPr lang="es-MX" sz="1600" dirty="0">
              <a:latin typeface="Arial" panose="020B0604020202020204" pitchFamily="34" charset="0"/>
              <a:cs typeface="Arial" panose="020B0604020202020204" pitchFamily="34" charset="0"/>
            </a:endParaRPr>
          </a:p>
          <a:p>
            <a:r>
              <a:rPr lang="es-MX" sz="1600" dirty="0">
                <a:latin typeface="Arial" panose="020B0604020202020204" pitchFamily="34" charset="0"/>
                <a:cs typeface="Arial" panose="020B0604020202020204" pitchFamily="34" charset="0"/>
              </a:rPr>
              <a:t>Información de contacto:  brianda.magana@hotmail.com brianda.magana@correo.uady.mx</a:t>
            </a:r>
          </a:p>
        </p:txBody>
      </p:sp>
      <p:pic>
        <p:nvPicPr>
          <p:cNvPr id="7" name="Imagen 6" descr="Imagen que contiene dibujo&#10;&#10;Descripción generada automáticamente">
            <a:extLst>
              <a:ext uri="{FF2B5EF4-FFF2-40B4-BE49-F238E27FC236}">
                <a16:creationId xmlns:a16="http://schemas.microsoft.com/office/drawing/2014/main" id="{CBD67F31-C4AD-4336-B550-A8D41BDD51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2228" y="6289461"/>
            <a:ext cx="1571772" cy="568539"/>
          </a:xfrm>
          <a:prstGeom prst="rect">
            <a:avLst/>
          </a:prstGeom>
        </p:spPr>
      </p:pic>
    </p:spTree>
    <p:extLst>
      <p:ext uri="{BB962C8B-B14F-4D97-AF65-F5344CB8AC3E}">
        <p14:creationId xmlns:p14="http://schemas.microsoft.com/office/powerpoint/2010/main" val="1125485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57200" y="1628775"/>
            <a:ext cx="8229600" cy="4497388"/>
          </a:xfrm>
        </p:spPr>
        <p:txBody>
          <a:bodyPr>
            <a:normAutofit fontScale="92500" lnSpcReduction="20000"/>
          </a:bodyPr>
          <a:lstStyle/>
          <a:p>
            <a:pPr marL="320040" indent="-320040" algn="just" eaLnBrk="1" fontAlgn="auto" hangingPunct="1">
              <a:spcAft>
                <a:spcPts val="0"/>
              </a:spcAft>
              <a:defRPr/>
            </a:pPr>
            <a:r>
              <a:rPr lang="es-MX" dirty="0">
                <a:latin typeface="Arial" pitchFamily="34" charset="0"/>
                <a:cs typeface="Arial" pitchFamily="34" charset="0"/>
              </a:rPr>
              <a:t>La sociedad moderna es consustancialmente con la ciencia en tanto, el éxito de la ciencia se evidencia en:</a:t>
            </a:r>
          </a:p>
          <a:p>
            <a:pPr marL="640715" lvl="1" indent="-320040" algn="just" eaLnBrk="1" fontAlgn="auto" hangingPunct="1">
              <a:spcAft>
                <a:spcPts val="0"/>
              </a:spcAft>
              <a:defRPr/>
            </a:pPr>
            <a:r>
              <a:rPr lang="es-MX" dirty="0">
                <a:latin typeface="Arial" pitchFamily="34" charset="0"/>
                <a:cs typeface="Arial" pitchFamily="34" charset="0"/>
              </a:rPr>
              <a:t>el conocimiento del mundo. </a:t>
            </a:r>
          </a:p>
          <a:p>
            <a:pPr marL="640715" lvl="1" indent="-320040" algn="just" eaLnBrk="1" fontAlgn="auto" hangingPunct="1">
              <a:spcAft>
                <a:spcPts val="0"/>
              </a:spcAft>
              <a:defRPr/>
            </a:pPr>
            <a:r>
              <a:rPr lang="es-MX" dirty="0">
                <a:latin typeface="Arial" pitchFamily="34" charset="0"/>
                <a:cs typeface="Arial" pitchFamily="34" charset="0"/>
              </a:rPr>
              <a:t>la vida práctica de los seres humanos.</a:t>
            </a:r>
          </a:p>
          <a:p>
            <a:pPr marL="640715" lvl="1" indent="-320040" algn="just" eaLnBrk="1" fontAlgn="auto" hangingPunct="1">
              <a:spcAft>
                <a:spcPts val="0"/>
              </a:spcAft>
              <a:buFont typeface="Wingdings 2" pitchFamily="18" charset="2"/>
              <a:buNone/>
              <a:defRPr/>
            </a:pPr>
            <a:endParaRPr lang="es-MX" dirty="0">
              <a:latin typeface="Arial" pitchFamily="34" charset="0"/>
              <a:cs typeface="Arial" pitchFamily="34" charset="0"/>
            </a:endParaRPr>
          </a:p>
          <a:p>
            <a:pPr marL="320040" indent="-320040" algn="just" eaLnBrk="1" fontAlgn="auto" hangingPunct="1">
              <a:spcAft>
                <a:spcPts val="0"/>
              </a:spcAft>
              <a:defRPr/>
            </a:pPr>
            <a:r>
              <a:rPr lang="es-MX" dirty="0">
                <a:latin typeface="Arial" pitchFamily="34" charset="0"/>
                <a:cs typeface="Arial" pitchFamily="34" charset="0"/>
              </a:rPr>
              <a:t>Con excepciones, como el idealismo alemán, la filosofía trató de mantener estrechos vínculos con la ciencia:</a:t>
            </a:r>
          </a:p>
          <a:p>
            <a:pPr marL="640715" lvl="1" indent="-320040" algn="just" eaLnBrk="1" fontAlgn="auto" hangingPunct="1">
              <a:spcAft>
                <a:spcPts val="0"/>
              </a:spcAft>
              <a:defRPr/>
            </a:pPr>
            <a:r>
              <a:rPr lang="es-MX" dirty="0">
                <a:latin typeface="Arial" pitchFamily="34" charset="0"/>
                <a:cs typeface="Arial" pitchFamily="34" charset="0"/>
              </a:rPr>
              <a:t>Descartes (1596-1650).  </a:t>
            </a:r>
          </a:p>
          <a:p>
            <a:pPr marL="640715" lvl="1" indent="-320040" algn="just" eaLnBrk="1" fontAlgn="auto" hangingPunct="1">
              <a:spcAft>
                <a:spcPts val="0"/>
              </a:spcAft>
              <a:defRPr/>
            </a:pPr>
            <a:r>
              <a:rPr lang="es-MX" sz="2800" dirty="0">
                <a:latin typeface="Arial" pitchFamily="34" charset="0"/>
                <a:cs typeface="Arial" pitchFamily="34" charset="0"/>
              </a:rPr>
              <a:t>Leibniz</a:t>
            </a:r>
          </a:p>
          <a:p>
            <a:pPr marL="640715" lvl="1" indent="-320040" algn="just" eaLnBrk="1" fontAlgn="auto" hangingPunct="1">
              <a:spcAft>
                <a:spcPts val="0"/>
              </a:spcAft>
              <a:defRPr/>
            </a:pPr>
            <a:r>
              <a:rPr lang="es-MX" sz="2800" dirty="0">
                <a:latin typeface="Arial" pitchFamily="34" charset="0"/>
                <a:cs typeface="Arial" pitchFamily="34" charset="0"/>
              </a:rPr>
              <a:t>Kant</a:t>
            </a:r>
          </a:p>
          <a:p>
            <a:pPr marL="640715" lvl="1" indent="-320040" algn="just" eaLnBrk="1" fontAlgn="auto" hangingPunct="1">
              <a:spcAft>
                <a:spcPts val="0"/>
              </a:spcAft>
              <a:buFont typeface="Wingdings 2" pitchFamily="18" charset="2"/>
              <a:buNone/>
              <a:defRPr/>
            </a:pPr>
            <a:endParaRPr lang="es-MX" sz="2800" dirty="0">
              <a:latin typeface="Arial" pitchFamily="34" charset="0"/>
              <a:cs typeface="Arial" pitchFamily="34" charset="0"/>
            </a:endParaRPr>
          </a:p>
          <a:p>
            <a:pPr marL="640715" lvl="1" indent="-320040" algn="just" eaLnBrk="1" fontAlgn="auto" hangingPunct="1">
              <a:spcAft>
                <a:spcPts val="0"/>
              </a:spcAft>
              <a:buFont typeface="Wingdings 2" pitchFamily="18" charset="2"/>
              <a:buNone/>
              <a:defRPr/>
            </a:pPr>
            <a:endParaRPr lang="es-MX" dirty="0"/>
          </a:p>
          <a:p>
            <a:pPr marL="320040" indent="-320040" eaLnBrk="1" fontAlgn="auto" hangingPunct="1">
              <a:spcAft>
                <a:spcPts val="0"/>
              </a:spcAft>
              <a:buFont typeface="Wingdings"/>
              <a:buNone/>
              <a:defRPr/>
            </a:pPr>
            <a:endParaRPr lang="es-MX" dirty="0"/>
          </a:p>
        </p:txBody>
      </p:sp>
      <p:sp>
        <p:nvSpPr>
          <p:cNvPr id="17411" name="3 CuadroTexto"/>
          <p:cNvSpPr txBox="1">
            <a:spLocks noChangeArrowheads="1"/>
          </p:cNvSpPr>
          <p:nvPr/>
        </p:nvSpPr>
        <p:spPr bwMode="auto">
          <a:xfrm>
            <a:off x="539750" y="404813"/>
            <a:ext cx="8064500" cy="646112"/>
          </a:xfrm>
          <a:prstGeom prst="rect">
            <a:avLst/>
          </a:prstGeom>
          <a:noFill/>
          <a:ln w="9525">
            <a:noFill/>
            <a:miter lim="800000"/>
            <a:headEnd/>
            <a:tailEnd/>
          </a:ln>
        </p:spPr>
        <p:txBody>
          <a:bodyPr>
            <a:spAutoFit/>
          </a:bodyPr>
          <a:lstStyle/>
          <a:p>
            <a:pPr algn="ctr"/>
            <a:r>
              <a:rPr lang="es-ES" sz="3600"/>
              <a:t>SOCIEDAD MODERNA Y CIENCIA</a:t>
            </a:r>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B2BD2084-0CC0-42E3-B68B-6B4C9705B1BC}" type="slidenum">
              <a:rPr lang="es-MX" smtClean="0"/>
              <a:pPr>
                <a:defRPr/>
              </a:pPr>
              <a:t>10</a:t>
            </a:fld>
            <a:endParaRPr lang="es-MX"/>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1 Título"/>
          <p:cNvSpPr>
            <a:spLocks noGrp="1"/>
          </p:cNvSpPr>
          <p:nvPr>
            <p:ph type="title"/>
          </p:nvPr>
        </p:nvSpPr>
        <p:spPr>
          <a:xfrm>
            <a:off x="457200" y="274638"/>
            <a:ext cx="8229600" cy="417512"/>
          </a:xfrm>
        </p:spPr>
        <p:txBody>
          <a:bodyPr/>
          <a:lstStyle/>
          <a:p>
            <a:pPr algn="ctr"/>
            <a:r>
              <a:rPr lang="es-ES" sz="3200">
                <a:solidFill>
                  <a:schemeClr val="tx1"/>
                </a:solidFill>
              </a:rPr>
              <a:t>HIPÓCRATES Y LA PRUEBA EXPERIMENTAL</a:t>
            </a:r>
            <a:endParaRPr lang="es-MX" sz="3200">
              <a:solidFill>
                <a:schemeClr val="tx1"/>
              </a:solidFill>
            </a:endParaRPr>
          </a:p>
        </p:txBody>
      </p:sp>
      <p:sp>
        <p:nvSpPr>
          <p:cNvPr id="3" name="2 Marcador de contenido"/>
          <p:cNvSpPr>
            <a:spLocks noGrp="1"/>
          </p:cNvSpPr>
          <p:nvPr>
            <p:ph idx="1"/>
          </p:nvPr>
        </p:nvSpPr>
        <p:spPr>
          <a:xfrm>
            <a:off x="457200" y="1700213"/>
            <a:ext cx="8362950" cy="4752975"/>
          </a:xfrm>
        </p:spPr>
        <p:txBody>
          <a:bodyPr>
            <a:normAutofit fontScale="70000" lnSpcReduction="20000"/>
          </a:bodyPr>
          <a:lstStyle/>
          <a:p>
            <a:pPr algn="just">
              <a:defRPr/>
            </a:pPr>
            <a:r>
              <a:rPr lang="es-ES" dirty="0">
                <a:latin typeface="Arial" pitchFamily="34" charset="0"/>
                <a:cs typeface="Arial" pitchFamily="34" charset="0"/>
              </a:rPr>
              <a:t>Hipócrates va contra la especulación a priori, enuncia la tesis del empirismo. Insiste en las pruebas de la observación y en la aplicación práctica de las teorías: “El intelecto recibe todas sus impresiones de otras fuentes”.</a:t>
            </a:r>
          </a:p>
          <a:p>
            <a:pPr algn="just">
              <a:buFont typeface="Wingdings" pitchFamily="2" charset="2"/>
              <a:buNone/>
              <a:defRPr/>
            </a:pPr>
            <a:endParaRPr lang="es-ES" dirty="0">
              <a:latin typeface="Arial" pitchFamily="34" charset="0"/>
              <a:cs typeface="Arial" pitchFamily="34" charset="0"/>
            </a:endParaRPr>
          </a:p>
          <a:p>
            <a:pPr algn="just">
              <a:defRPr/>
            </a:pPr>
            <a:r>
              <a:rPr lang="es-ES" dirty="0">
                <a:latin typeface="Arial" pitchFamily="34" charset="0"/>
                <a:cs typeface="Arial" pitchFamily="34" charset="0"/>
              </a:rPr>
              <a:t>Todo lo que puede establecerse como verdad científica sobre el mundo depende de la percepción de los sentidos y la observación resulta esencial para la ciencia no ya meramente incidental. </a:t>
            </a:r>
          </a:p>
          <a:p>
            <a:pPr algn="just">
              <a:buFont typeface="Wingdings" pitchFamily="2" charset="2"/>
              <a:buNone/>
              <a:defRPr/>
            </a:pPr>
            <a:endParaRPr lang="es-ES" dirty="0">
              <a:latin typeface="Arial" pitchFamily="34" charset="0"/>
              <a:cs typeface="Arial" pitchFamily="34" charset="0"/>
            </a:endParaRPr>
          </a:p>
          <a:p>
            <a:pPr algn="just">
              <a:defRPr/>
            </a:pPr>
            <a:r>
              <a:rPr lang="es-ES" dirty="0">
                <a:latin typeface="Arial" pitchFamily="34" charset="0"/>
                <a:cs typeface="Arial" pitchFamily="34" charset="0"/>
              </a:rPr>
              <a:t>La observación organizada no consiste sólo en mirar y ver, debe ser ordenada en 2 aspectos: 1) la ordenación por medio de relaciones (clasificación) de </a:t>
            </a:r>
            <a:r>
              <a:rPr lang="es-ES" i="1" dirty="0">
                <a:latin typeface="Arial" pitchFamily="34" charset="0"/>
                <a:cs typeface="Arial" pitchFamily="34" charset="0"/>
              </a:rPr>
              <a:t>lo que ha sido observado; </a:t>
            </a:r>
            <a:r>
              <a:rPr lang="es-ES" dirty="0">
                <a:latin typeface="Arial" pitchFamily="34" charset="0"/>
                <a:cs typeface="Arial" pitchFamily="34" charset="0"/>
              </a:rPr>
              <a:t> 2) es ordenación de l</a:t>
            </a:r>
            <a:r>
              <a:rPr lang="es-ES" i="1" dirty="0">
                <a:latin typeface="Arial" pitchFamily="34" charset="0"/>
                <a:cs typeface="Arial" pitchFamily="34" charset="0"/>
              </a:rPr>
              <a:t>a actividad observadora, </a:t>
            </a:r>
            <a:r>
              <a:rPr lang="es-ES" dirty="0">
                <a:latin typeface="Arial" pitchFamily="34" charset="0"/>
                <a:cs typeface="Arial" pitchFamily="34" charset="0"/>
              </a:rPr>
              <a:t>no sólo en el sentido de buscar ciertas cosas , sino de disponer de ciertas otras, mediante artificios,</a:t>
            </a:r>
            <a:r>
              <a:rPr lang="es-ES" b="1" dirty="0">
                <a:solidFill>
                  <a:srgbClr val="FF0000"/>
                </a:solidFill>
                <a:latin typeface="Arial" pitchFamily="34" charset="0"/>
                <a:cs typeface="Arial" pitchFamily="34" charset="0"/>
              </a:rPr>
              <a:t> para su observación: ésta ordenación es artificial y se llama experimento. </a:t>
            </a:r>
            <a:endParaRPr lang="es-MX" b="1" dirty="0">
              <a:solidFill>
                <a:srgbClr val="FF0000"/>
              </a:solidFill>
              <a:latin typeface="Arial" pitchFamily="34" charset="0"/>
              <a:cs typeface="Arial" pitchFamily="34" charset="0"/>
            </a:endParaRPr>
          </a:p>
        </p:txBody>
      </p:sp>
      <p:sp>
        <p:nvSpPr>
          <p:cNvPr id="4" name="3 Marcador de número de diapositiva"/>
          <p:cNvSpPr>
            <a:spLocks noGrp="1"/>
          </p:cNvSpPr>
          <p:nvPr>
            <p:ph type="sldNum" sz="quarter" idx="12"/>
          </p:nvPr>
        </p:nvSpPr>
        <p:spPr/>
        <p:txBody>
          <a:bodyPr>
            <a:normAutofit fontScale="85000" lnSpcReduction="20000"/>
          </a:bodyPr>
          <a:lstStyle/>
          <a:p>
            <a:pPr>
              <a:defRPr/>
            </a:pPr>
            <a:fld id="{6A3AC612-3A29-4858-851E-5F6928B6AC4D}" type="slidenum">
              <a:rPr lang="es-MX" smtClean="0"/>
              <a:pPr>
                <a:defRPr/>
              </a:pPr>
              <a:t>100</a:t>
            </a:fld>
            <a:endParaRPr lang="es-MX"/>
          </a:p>
        </p:txBody>
      </p:sp>
      <p:sp>
        <p:nvSpPr>
          <p:cNvPr id="5" name="4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1 Título"/>
          <p:cNvSpPr>
            <a:spLocks noGrp="1"/>
          </p:cNvSpPr>
          <p:nvPr>
            <p:ph type="title"/>
          </p:nvPr>
        </p:nvSpPr>
        <p:spPr>
          <a:xfrm>
            <a:off x="457200" y="274638"/>
            <a:ext cx="8229600" cy="490537"/>
          </a:xfrm>
        </p:spPr>
        <p:txBody>
          <a:bodyPr/>
          <a:lstStyle/>
          <a:p>
            <a:pPr algn="ctr"/>
            <a:r>
              <a:rPr lang="es-ES" sz="3200">
                <a:solidFill>
                  <a:schemeClr val="tx1"/>
                </a:solidFill>
                <a:latin typeface="Arial" pitchFamily="34" charset="0"/>
                <a:cs typeface="Arial" pitchFamily="34" charset="0"/>
              </a:rPr>
              <a:t>PLATÓN, EL MUNDO DE LAS FORMAS.</a:t>
            </a:r>
            <a:endParaRPr lang="es-MX" sz="3200">
              <a:solidFill>
                <a:schemeClr val="tx1"/>
              </a:solidFill>
              <a:latin typeface="Arial" pitchFamily="34" charset="0"/>
              <a:cs typeface="Arial" pitchFamily="34" charset="0"/>
            </a:endParaRPr>
          </a:p>
        </p:txBody>
      </p:sp>
      <p:sp>
        <p:nvSpPr>
          <p:cNvPr id="3" name="2 Marcador de contenido"/>
          <p:cNvSpPr>
            <a:spLocks noGrp="1"/>
          </p:cNvSpPr>
          <p:nvPr>
            <p:ph idx="1"/>
          </p:nvPr>
        </p:nvSpPr>
        <p:spPr>
          <a:xfrm>
            <a:off x="457200" y="1773238"/>
            <a:ext cx="8218488" cy="4352925"/>
          </a:xfrm>
        </p:spPr>
        <p:txBody>
          <a:bodyPr>
            <a:normAutofit fontScale="85000" lnSpcReduction="10000"/>
          </a:bodyPr>
          <a:lstStyle/>
          <a:p>
            <a:pPr algn="just">
              <a:defRPr/>
            </a:pPr>
            <a:r>
              <a:rPr lang="es-ES" sz="2400" dirty="0">
                <a:latin typeface="Arial" pitchFamily="34" charset="0"/>
                <a:cs typeface="Arial" pitchFamily="34" charset="0"/>
              </a:rPr>
              <a:t>Platón propone el idealismo. Este toma como realidades últimas las “ideas” o formas que hay bajo las apariencias y las considera como entidades inmateriales que de por si no existe “en” el mundo de la percepción sensorial, subyacen a él. </a:t>
            </a:r>
          </a:p>
          <a:p>
            <a:pPr algn="just">
              <a:buFont typeface="Wingdings" pitchFamily="2" charset="2"/>
              <a:buNone/>
              <a:defRPr/>
            </a:pPr>
            <a:endParaRPr lang="es-ES" sz="2400" dirty="0">
              <a:latin typeface="Arial" pitchFamily="34" charset="0"/>
              <a:cs typeface="Arial" pitchFamily="34" charset="0"/>
            </a:endParaRPr>
          </a:p>
          <a:p>
            <a:pPr algn="just">
              <a:defRPr/>
            </a:pPr>
            <a:r>
              <a:rPr lang="es-ES" sz="2400" dirty="0">
                <a:latin typeface="Arial" pitchFamily="34" charset="0"/>
                <a:cs typeface="Arial" pitchFamily="34" charset="0"/>
              </a:rPr>
              <a:t>La realidad ideal es inmutable y perfecta, pero su imagen es imperfecta. </a:t>
            </a:r>
          </a:p>
          <a:p>
            <a:pPr algn="just">
              <a:buFont typeface="Wingdings" pitchFamily="2" charset="2"/>
              <a:buNone/>
              <a:defRPr/>
            </a:pPr>
            <a:endParaRPr lang="es-ES" sz="2400" dirty="0">
              <a:latin typeface="Arial" pitchFamily="34" charset="0"/>
              <a:cs typeface="Arial" pitchFamily="34" charset="0"/>
            </a:endParaRPr>
          </a:p>
          <a:p>
            <a:pPr algn="just">
              <a:defRPr/>
            </a:pPr>
            <a:r>
              <a:rPr lang="es-ES" sz="2400" dirty="0">
                <a:latin typeface="Arial" pitchFamily="34" charset="0"/>
                <a:cs typeface="Arial" pitchFamily="34" charset="0"/>
              </a:rPr>
              <a:t>Una dificultad grande de Platón es que propone la tesis de “que la forma o realidad última de las cosas existe o subsiste independientemente de su expresión en el mundo de las apariencias. Así aún cuando el mundo físico no existiera las formas continuarían </a:t>
            </a:r>
            <a:r>
              <a:rPr lang="es-ES" sz="2400" i="1" dirty="0">
                <a:latin typeface="Arial" pitchFamily="34" charset="0"/>
                <a:cs typeface="Arial" pitchFamily="34" charset="0"/>
              </a:rPr>
              <a:t>siendo</a:t>
            </a:r>
            <a:r>
              <a:rPr lang="es-ES" sz="2400" dirty="0">
                <a:latin typeface="Arial" pitchFamily="34" charset="0"/>
                <a:cs typeface="Arial" pitchFamily="34" charset="0"/>
              </a:rPr>
              <a:t>, ya el mundo puede existir o dejar de hacerlo, pero las formas son eternas </a:t>
            </a:r>
            <a:endParaRPr lang="es-MX" sz="2400" dirty="0">
              <a:latin typeface="Arial" pitchFamily="34" charset="0"/>
              <a:cs typeface="Arial" pitchFamily="34" charset="0"/>
            </a:endParaRPr>
          </a:p>
        </p:txBody>
      </p:sp>
      <p:sp>
        <p:nvSpPr>
          <p:cNvPr id="4" name="3 Marcador de número de diapositiva"/>
          <p:cNvSpPr>
            <a:spLocks noGrp="1"/>
          </p:cNvSpPr>
          <p:nvPr>
            <p:ph type="sldNum" sz="quarter" idx="12"/>
          </p:nvPr>
        </p:nvSpPr>
        <p:spPr/>
        <p:txBody>
          <a:bodyPr>
            <a:normAutofit fontScale="85000" lnSpcReduction="20000"/>
          </a:bodyPr>
          <a:lstStyle/>
          <a:p>
            <a:pPr>
              <a:defRPr/>
            </a:pPr>
            <a:fld id="{AC7609F3-E35C-4594-87B7-7E3863F22CB5}" type="slidenum">
              <a:rPr lang="es-MX" smtClean="0"/>
              <a:pPr>
                <a:defRPr/>
              </a:pPr>
              <a:t>101</a:t>
            </a:fld>
            <a:endParaRPr lang="es-MX"/>
          </a:p>
        </p:txBody>
      </p:sp>
      <p:sp>
        <p:nvSpPr>
          <p:cNvPr id="5" name="4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490537"/>
          </a:xfrm>
        </p:spPr>
        <p:txBody>
          <a:bodyPr>
            <a:normAutofit fontScale="90000"/>
          </a:bodyPr>
          <a:lstStyle/>
          <a:p>
            <a:pPr algn="ctr">
              <a:defRPr/>
            </a:pPr>
            <a:r>
              <a:rPr lang="es-ES" sz="3200" dirty="0">
                <a:solidFill>
                  <a:schemeClr val="tx1"/>
                </a:solidFill>
                <a:latin typeface="Arial" pitchFamily="34" charset="0"/>
                <a:cs typeface="Arial" pitchFamily="34" charset="0"/>
              </a:rPr>
              <a:t>ARISTÓTELES: FORMA, FUNCIÓN Y MATERIA</a:t>
            </a:r>
            <a:endParaRPr lang="es-MX" sz="3200" dirty="0">
              <a:solidFill>
                <a:schemeClr val="tx1"/>
              </a:solidFill>
              <a:latin typeface="Arial" pitchFamily="34" charset="0"/>
              <a:cs typeface="Arial" pitchFamily="34" charset="0"/>
            </a:endParaRPr>
          </a:p>
        </p:txBody>
      </p:sp>
      <p:sp>
        <p:nvSpPr>
          <p:cNvPr id="3" name="2 Marcador de contenido"/>
          <p:cNvSpPr>
            <a:spLocks noGrp="1"/>
          </p:cNvSpPr>
          <p:nvPr>
            <p:ph idx="1"/>
          </p:nvPr>
        </p:nvSpPr>
        <p:spPr>
          <a:xfrm>
            <a:off x="395288" y="1700213"/>
            <a:ext cx="8497887" cy="4897437"/>
          </a:xfrm>
        </p:spPr>
        <p:txBody>
          <a:bodyPr>
            <a:normAutofit fontScale="62500" lnSpcReduction="20000"/>
          </a:bodyPr>
          <a:lstStyle/>
          <a:p>
            <a:pPr algn="just">
              <a:defRPr/>
            </a:pPr>
            <a:r>
              <a:rPr lang="es-ES" dirty="0">
                <a:latin typeface="Arial" pitchFamily="34" charset="0"/>
                <a:cs typeface="Arial" pitchFamily="34" charset="0"/>
              </a:rPr>
              <a:t>Aristóteles no cree que las formas ideales existan fuera de su encarnación en cosas y procesos reales  del mundo. Pero es la razón la que llega al conocimiento de esas formas.  Propone que las formas no son universales, sino formas de cosas y de las pautas de actuación de las cosas que la mente deduce por abstracción a partir de la percepción sensorial .</a:t>
            </a:r>
          </a:p>
          <a:p>
            <a:pPr algn="just">
              <a:buFont typeface="Wingdings" pitchFamily="2" charset="2"/>
              <a:buNone/>
              <a:defRPr/>
            </a:pPr>
            <a:endParaRPr lang="es-ES" dirty="0">
              <a:latin typeface="Arial" pitchFamily="34" charset="0"/>
              <a:cs typeface="Arial" pitchFamily="34" charset="0"/>
            </a:endParaRPr>
          </a:p>
          <a:p>
            <a:pPr algn="just">
              <a:defRPr/>
            </a:pPr>
            <a:r>
              <a:rPr lang="es-ES" b="1" i="1" dirty="0">
                <a:latin typeface="Arial" pitchFamily="34" charset="0"/>
                <a:cs typeface="Arial" pitchFamily="34" charset="0"/>
              </a:rPr>
              <a:t>La forma la entiende como manera: modo característico de actuación de algo, la manera en que opera o funciona.</a:t>
            </a:r>
          </a:p>
          <a:p>
            <a:pPr algn="just">
              <a:buFont typeface="Wingdings" pitchFamily="2" charset="2"/>
              <a:buNone/>
              <a:defRPr/>
            </a:pPr>
            <a:endParaRPr lang="es-ES" b="1" i="1" dirty="0">
              <a:latin typeface="Arial" pitchFamily="34" charset="0"/>
              <a:cs typeface="Arial" pitchFamily="34" charset="0"/>
            </a:endParaRPr>
          </a:p>
          <a:p>
            <a:pPr algn="just">
              <a:defRPr/>
            </a:pPr>
            <a:r>
              <a:rPr lang="es-ES" dirty="0">
                <a:latin typeface="Arial" pitchFamily="34" charset="0"/>
                <a:cs typeface="Arial" pitchFamily="34" charset="0"/>
              </a:rPr>
              <a:t>El conocimiento de algo, si es conocimiento  racional y no mera percepción es un conocimiento de los modos característicos de actividad en la medida en que sean típicos de esta o</a:t>
            </a:r>
            <a:r>
              <a:rPr lang="es-ES" b="1" i="1" dirty="0">
                <a:latin typeface="Arial" pitchFamily="34" charset="0"/>
                <a:cs typeface="Arial" pitchFamily="34" charset="0"/>
              </a:rPr>
              <a:t> aquella clase</a:t>
            </a:r>
            <a:r>
              <a:rPr lang="es-ES" dirty="0">
                <a:latin typeface="Arial" pitchFamily="34" charset="0"/>
                <a:cs typeface="Arial" pitchFamily="34" charset="0"/>
              </a:rPr>
              <a:t>.</a:t>
            </a:r>
          </a:p>
          <a:p>
            <a:pPr algn="just">
              <a:defRPr/>
            </a:pPr>
            <a:r>
              <a:rPr lang="es-ES" dirty="0">
                <a:latin typeface="Arial" pitchFamily="34" charset="0"/>
                <a:cs typeface="Arial" pitchFamily="34" charset="0"/>
              </a:rPr>
              <a:t>El  C. C es sobre los universales, </a:t>
            </a:r>
            <a:r>
              <a:rPr lang="es-ES" i="1" dirty="0">
                <a:latin typeface="Arial" pitchFamily="34" charset="0"/>
                <a:cs typeface="Arial" pitchFamily="34" charset="0"/>
              </a:rPr>
              <a:t>Las formas</a:t>
            </a:r>
            <a:r>
              <a:rPr lang="es-ES" dirty="0">
                <a:latin typeface="Arial" pitchFamily="34" charset="0"/>
                <a:cs typeface="Arial" pitchFamily="34" charset="0"/>
              </a:rPr>
              <a:t> como características que se dan en todos los miembros de una clase. </a:t>
            </a:r>
          </a:p>
          <a:p>
            <a:pPr algn="just">
              <a:defRPr/>
            </a:pPr>
            <a:endParaRPr lang="es-ES" dirty="0">
              <a:latin typeface="Arial" pitchFamily="34" charset="0"/>
              <a:cs typeface="Arial" pitchFamily="34" charset="0"/>
            </a:endParaRPr>
          </a:p>
          <a:p>
            <a:pPr algn="just">
              <a:defRPr/>
            </a:pPr>
            <a:r>
              <a:rPr lang="es-ES" dirty="0">
                <a:latin typeface="Arial" pitchFamily="34" charset="0"/>
                <a:cs typeface="Arial" pitchFamily="34" charset="0"/>
              </a:rPr>
              <a:t>Propone los principios de clasificación.  El </a:t>
            </a:r>
            <a:r>
              <a:rPr lang="es-ES" dirty="0" err="1">
                <a:latin typeface="Arial" pitchFamily="34" charset="0"/>
                <a:cs typeface="Arial" pitchFamily="34" charset="0"/>
              </a:rPr>
              <a:t>analisis</a:t>
            </a:r>
            <a:r>
              <a:rPr lang="es-ES" dirty="0">
                <a:latin typeface="Arial" pitchFamily="34" charset="0"/>
                <a:cs typeface="Arial" pitchFamily="34" charset="0"/>
              </a:rPr>
              <a:t>  clasificatorio no sólo ordena el </a:t>
            </a:r>
            <a:r>
              <a:rPr lang="es-ES" dirty="0" err="1">
                <a:latin typeface="Arial" pitchFamily="34" charset="0"/>
                <a:cs typeface="Arial" pitchFamily="34" charset="0"/>
              </a:rPr>
              <a:t>conoc</a:t>
            </a:r>
            <a:r>
              <a:rPr lang="es-ES" dirty="0">
                <a:latin typeface="Arial" pitchFamily="34" charset="0"/>
                <a:cs typeface="Arial" pitchFamily="34" charset="0"/>
              </a:rPr>
              <a:t>. lo sistematiza, revela como sus distintas partes se relacionan y conduce a inferencias de tipo lógico que permite probar los conocimientos mediante la observación de nuevos hechos referidos  a ellos. </a:t>
            </a:r>
            <a:endParaRPr lang="es-MX" dirty="0">
              <a:latin typeface="Arial" pitchFamily="34" charset="0"/>
              <a:cs typeface="Arial" pitchFamily="34" charset="0"/>
            </a:endParaRPr>
          </a:p>
        </p:txBody>
      </p:sp>
      <p:sp>
        <p:nvSpPr>
          <p:cNvPr id="4" name="3 Marcador de número de diapositiva"/>
          <p:cNvSpPr>
            <a:spLocks noGrp="1"/>
          </p:cNvSpPr>
          <p:nvPr>
            <p:ph type="sldNum" sz="quarter" idx="12"/>
          </p:nvPr>
        </p:nvSpPr>
        <p:spPr/>
        <p:txBody>
          <a:bodyPr>
            <a:normAutofit fontScale="85000" lnSpcReduction="20000"/>
          </a:bodyPr>
          <a:lstStyle/>
          <a:p>
            <a:pPr>
              <a:defRPr/>
            </a:pPr>
            <a:fld id="{1B45338E-5A36-4BCB-BE22-6BE59DFD0254}" type="slidenum">
              <a:rPr lang="es-MX" smtClean="0"/>
              <a:pPr>
                <a:defRPr/>
              </a:pPr>
              <a:t>102</a:t>
            </a:fld>
            <a:endParaRPr lang="es-MX"/>
          </a:p>
        </p:txBody>
      </p:sp>
      <p:sp>
        <p:nvSpPr>
          <p:cNvPr id="5" name="4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1 Título"/>
          <p:cNvSpPr>
            <a:spLocks noGrp="1"/>
          </p:cNvSpPr>
          <p:nvPr>
            <p:ph type="title"/>
          </p:nvPr>
        </p:nvSpPr>
        <p:spPr>
          <a:xfrm>
            <a:off x="612775" y="228600"/>
            <a:ext cx="8153400" cy="990600"/>
          </a:xfrm>
        </p:spPr>
        <p:txBody>
          <a:bodyPr/>
          <a:lstStyle/>
          <a:p>
            <a:pPr algn="ctr"/>
            <a:r>
              <a:rPr lang="es-ES">
                <a:solidFill>
                  <a:schemeClr val="tx1"/>
                </a:solidFill>
                <a:latin typeface="Arial" pitchFamily="34" charset="0"/>
                <a:cs typeface="Arial" pitchFamily="34" charset="0"/>
              </a:rPr>
              <a:t>UNA DEFINICIÓN DE CIENCIA</a:t>
            </a:r>
          </a:p>
        </p:txBody>
      </p:sp>
      <p:sp>
        <p:nvSpPr>
          <p:cNvPr id="112643" name="2 Marcador de contenido"/>
          <p:cNvSpPr>
            <a:spLocks noGrp="1"/>
          </p:cNvSpPr>
          <p:nvPr>
            <p:ph sz="quarter" idx="1"/>
          </p:nvPr>
        </p:nvSpPr>
        <p:spPr>
          <a:xfrm>
            <a:off x="612775" y="1600200"/>
            <a:ext cx="8153400" cy="4495800"/>
          </a:xfrm>
        </p:spPr>
        <p:txBody>
          <a:bodyPr/>
          <a:lstStyle/>
          <a:p>
            <a:pPr algn="just">
              <a:buFont typeface="Wingdings" pitchFamily="2" charset="2"/>
              <a:buNone/>
            </a:pPr>
            <a:r>
              <a:rPr lang="es-ES"/>
              <a:t>	</a:t>
            </a:r>
          </a:p>
          <a:p>
            <a:pPr algn="just">
              <a:buFont typeface="Wingdings" pitchFamily="2" charset="2"/>
              <a:buNone/>
            </a:pPr>
            <a:r>
              <a:rPr lang="es-ES"/>
              <a:t>	</a:t>
            </a:r>
            <a:r>
              <a:rPr lang="es-ES">
                <a:latin typeface="Arial" pitchFamily="34" charset="0"/>
                <a:cs typeface="Arial" pitchFamily="34" charset="0"/>
              </a:rPr>
              <a:t>Actividad humana creativa cuyo objeto es la comprensión de la naturaleza y cuyo producto es el conocimiento, obtenido por medio de un método científico organizado en forma deductiva y que aspira a alcanzar el mayor consenso posible (Pérez Tamayo). </a:t>
            </a:r>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E51B4A62-5CC1-433E-A6C9-C3614E232EB4}" type="slidenum">
              <a:rPr lang="es-MX" smtClean="0"/>
              <a:pPr>
                <a:defRPr/>
              </a:pPr>
              <a:t>103</a:t>
            </a:fld>
            <a:endParaRPr lang="es-MX"/>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1 Título"/>
          <p:cNvSpPr>
            <a:spLocks noGrp="1"/>
          </p:cNvSpPr>
          <p:nvPr>
            <p:ph type="title"/>
          </p:nvPr>
        </p:nvSpPr>
        <p:spPr>
          <a:xfrm>
            <a:off x="395288" y="228600"/>
            <a:ext cx="8370887" cy="990600"/>
          </a:xfrm>
        </p:spPr>
        <p:txBody>
          <a:bodyPr/>
          <a:lstStyle/>
          <a:p>
            <a:pPr algn="ctr"/>
            <a:r>
              <a:rPr lang="es-ES" sz="3600">
                <a:latin typeface="Arial" pitchFamily="34" charset="0"/>
                <a:cs typeface="Arial" pitchFamily="34" charset="0"/>
              </a:rPr>
              <a:t>6 COMPONENTE DE LA DEFINICIÓN DE CIENCIA</a:t>
            </a:r>
          </a:p>
        </p:txBody>
      </p:sp>
      <p:sp>
        <p:nvSpPr>
          <p:cNvPr id="3" name="2 Marcador de contenido"/>
          <p:cNvSpPr>
            <a:spLocks noGrp="1"/>
          </p:cNvSpPr>
          <p:nvPr>
            <p:ph sz="quarter" idx="1"/>
          </p:nvPr>
        </p:nvSpPr>
        <p:spPr>
          <a:xfrm>
            <a:off x="612775" y="1600200"/>
            <a:ext cx="5614988" cy="4495800"/>
          </a:xfrm>
        </p:spPr>
        <p:txBody>
          <a:bodyPr/>
          <a:lstStyle/>
          <a:p>
            <a:pPr algn="just">
              <a:defRPr/>
            </a:pPr>
            <a:endParaRPr lang="es-ES" dirty="0"/>
          </a:p>
          <a:p>
            <a:pPr marL="514350" indent="-514350" algn="just">
              <a:buFont typeface="+mj-lt"/>
              <a:buAutoNum type="arabicPeriod"/>
              <a:defRPr/>
            </a:pPr>
            <a:r>
              <a:rPr lang="es-ES" dirty="0">
                <a:latin typeface="Arial" pitchFamily="34" charset="0"/>
                <a:cs typeface="Arial" pitchFamily="34" charset="0"/>
              </a:rPr>
              <a:t>Actividad humana creativa </a:t>
            </a:r>
          </a:p>
          <a:p>
            <a:pPr marL="514350" indent="-514350" algn="just">
              <a:buFont typeface="+mj-lt"/>
              <a:buAutoNum type="arabicPeriod"/>
              <a:defRPr/>
            </a:pPr>
            <a:r>
              <a:rPr lang="es-ES" dirty="0">
                <a:latin typeface="Arial" pitchFamily="34" charset="0"/>
                <a:cs typeface="Arial" pitchFamily="34" charset="0"/>
              </a:rPr>
              <a:t>Comprensión de la naturaleza</a:t>
            </a:r>
          </a:p>
          <a:p>
            <a:pPr marL="514350" indent="-514350" algn="just">
              <a:buFont typeface="+mj-lt"/>
              <a:buAutoNum type="arabicPeriod"/>
              <a:defRPr/>
            </a:pPr>
            <a:r>
              <a:rPr lang="es-ES" dirty="0">
                <a:latin typeface="Arial" pitchFamily="34" charset="0"/>
                <a:cs typeface="Arial" pitchFamily="34" charset="0"/>
              </a:rPr>
              <a:t>Conocimiento</a:t>
            </a:r>
          </a:p>
          <a:p>
            <a:pPr marL="514350" indent="-514350" algn="just">
              <a:buFont typeface="+mj-lt"/>
              <a:buAutoNum type="arabicPeriod"/>
              <a:defRPr/>
            </a:pPr>
            <a:r>
              <a:rPr lang="es-ES" dirty="0">
                <a:latin typeface="Arial" pitchFamily="34" charset="0"/>
                <a:cs typeface="Arial" pitchFamily="34" charset="0"/>
              </a:rPr>
              <a:t>Método científico </a:t>
            </a:r>
          </a:p>
          <a:p>
            <a:pPr marL="514350" indent="-514350" algn="just">
              <a:buFont typeface="+mj-lt"/>
              <a:buAutoNum type="arabicPeriod"/>
              <a:defRPr/>
            </a:pPr>
            <a:r>
              <a:rPr lang="es-ES" dirty="0">
                <a:latin typeface="Arial" pitchFamily="34" charset="0"/>
                <a:cs typeface="Arial" pitchFamily="34" charset="0"/>
              </a:rPr>
              <a:t>Deducción </a:t>
            </a:r>
          </a:p>
          <a:p>
            <a:pPr marL="514350" indent="-514350" algn="just">
              <a:buFont typeface="+mj-lt"/>
              <a:buAutoNum type="arabicPeriod"/>
              <a:defRPr/>
            </a:pPr>
            <a:r>
              <a:rPr lang="es-ES" dirty="0">
                <a:latin typeface="Arial" pitchFamily="34" charset="0"/>
                <a:cs typeface="Arial" pitchFamily="34" charset="0"/>
              </a:rPr>
              <a:t>Consenso generalizado.  </a:t>
            </a:r>
          </a:p>
        </p:txBody>
      </p:sp>
      <p:sp>
        <p:nvSpPr>
          <p:cNvPr id="113668" name="AutoShape 5" descr="data:image/jpg;base64,/9j/4AAQSkZJRgABAQAAAQABAAD/2wBDAAkGBwgHBgkIBwgKCgkLDRYPDQwMDRsUFRAWIB0iIiAdHx8kKDQsJCYxJx8fLT0tMTU3Ojo6Iys/RD84QzQ5Ojf/2wBDAQoKCg0MDRoPDxo3JR8lNzc3Nzc3Nzc3Nzc3Nzc3Nzc3Nzc3Nzc3Nzc3Nzc3Nzc3Nzc3Nzc3Nzc3Nzc3Nzc3Nzf/wAARCACZAH8DASIAAhEBAxEB/8QAHAAAAQUBAQEAAAAAAAAAAAAABAIDBQYHAQAI/8QAOhAAAQMDAwEFBQgBAgcAAAAAAQACAwQFEQYhMRITQVFhcQcUIjKRFSNCgaGxwdEkM3I2Q1JTc7Lh/8QAGgEAAwEBAQEAAAAAAAAAAAAAAwQFAgEGAP/EACYRAAICAgICAgEFAQAAAAAAAAABAgMEERIhEzEFIkEUIzJRsWH/2gAMAwEAAhEDEQA/AMTwugLuEpoW0dOgJxrVxrU81q1o4xIanWsJSmx5KJiiXdGHLQiOFFRxeSdiiyi4oT4LSg2AnakDCHyXHwqSbAUl8XitSq0gcbuyGkiQz2KWmiwhHx+SXkh6EtoC6EprE/0LwYssKhsMXehPBiUGLJtIgMJTQvYSmhGQBjjGoiJmU1GMlHQM2W0DnLSOxx+SMghJI2SoYsnhSFLTkvaACSeABymK6tsRtu0hdNSZHCMbTBv4VZLbpiqdEH1OKdp3w7d2PTuT1Xb7bRj72Z7z/uA/ZP10qXSI88v7aKuYwO5DTNCkK67WaB3T2D3Hycf7Ue68WeR3SaSojzw5smP/AGBXMijxx+zQ/iwna1pAU7eUFI1T7bc2ub1UE7X54jkIa768FRVVSzU8hjnifG8dzgojthJ6TLqxral9kAFi6I0+GJ1seVlhIoGEfku9CKMST0YPCyGUSrAJQXQF3COkKsci+YKUpxsFGRfMFKUvciRXYvb6Ji20slVMyGCMvle4BrQOStT09pqns8ImnDZazG7juGeTf7QmhdPfZdE2urGf5c7fhaRvEw93qe/6KbuVYIozg7p+EXLUUeayr9tpMi9QXRlPE/4gMLH9SajnnndHC8jz8FZ9X3F3RIergeKzB7jJIXHckp3Ls/SUqMP5SGfjMWM/3Jmieymosjr3m/PjLi37ozkdPV552Wo+0C+UVosrHUkdtqHveB2UjGSNLceC+bo85+H9FL0FDX1rmsijkkzsAASoEm5PbZ6KPS6Re7bR0GqYpZtPwi33iFpe6ia49lOByY87tPlwkUt1ZWROo7rAJCw4c14w5pHPmCp72YaLudDdY7nWxup44wcNfsXZGMY8N1G+1+lhtOqIq6ABpqow+UDxyQTjzwlL6FPtex/GynD6y7RFXLTxigNbbXGopeXDHxx+viPNRcDclS+mr+KataOvMUp3GdgpPU1jZSSMuFE0e61B+JreI3f0UCF0k+Ew91MP5Q9EG2DI4TEtPg8KUhZ8KRLGM8IuzigtGdN4XV5qXhOExnYh8QWkezTTLbhJ9qVrQ6lgfiNh/wCY8ePkNvzWcx8rWPZ/WdjpVzi9wMVS/AAJ2w0/RM0Q5S0TPkbJQpbiXmrqegE5VUvNcWskcSc42R1dXtqaZk0BJadneR8FUL/cGCPpc49R/CruHQk9yPMwhKyzRRNR3CWoqXxfhzugbZbqi4VcdLSxl8shw1o7ytW0p7O6O6MbcLxK6TtN2xRnAA8yi9daJstktBuFtc+knY4Bre0J6j5d6jZ1ztvlLfX4PYY1XCtIibfpXTel42Tarre3q+fcqc56fJxU/R+0zT9taIrXZOyjG2WlrT+2VjNRNLLIS97nOJyS45yuxByTGTbZ/a9SiImG3O6+7qk2/QLLNX6iqdQ3B9XVO+I7Bo4aO4BRRDsf/UxK0rqSObYiGpkgla5jj8J4ytm0bXRag01NRSuy8sw3P4XDcfqsUIV49l1a+C5ujDsNLhslMyrcOS9obxLG3wf5JqBh4IwRyPBcnZupOoh6bjVADYSux+ZQ1RHjfCEntJjiMnZyngMhNM5RDBkJ4ks5G34lquirXX23T1RNUslZ7wO0giaSC7YDLh+w8FX/AGbaejutyfWVbA6lpMEtcNnvPyj+T+XitOuU1MKaaeuf008Q6nHOMeiex46fI8/8nk7fhiiq1U0NptEss5cHyPaxkXe9/OBlVr7FNY73ism6pXb7HZvkEDcbzJebmat4LKeIdFNETnpb4+pSLjdZY7fIIZeh5Abkc478Iedl2T3GL6K3xOFCmHO1bbJVlfV29ro6C8vZ07FrZAen+lD3ae5XJ+aqtlqccdTs4VbjlZ17B7T3PJyTnyV5sVre+ma57Q495b+/opjslFdssQhG19LRV47cc/ED9EW2gwPlP0V5ZYCe70OEt9lbGzLhv6LPnN/pUUQ0XSNwgauDpzgK51dDjq22VfuMHTkYRoWbYG6jiitOburPoDIu7fMhQppyScK2aFow2YzuGBEeoldyZLxtGcWD8qZcpY+uvqXeMh/dM1MOyOooy8F7uXHJ+qVUw7JNddDuzCm8ouJBt5RkHCor2R30bHoKn9z0hTuADTO98zidts4H6NVF17qp10qDa6NxFFC77x//AHXf0r9V26ql0lTWyhd0TOo2sBJ7y0H8t1i9yttVaaqSmr4XRTsPxNdyFQnuNf1IOFCu2+VkvaY97wGtABGMIKprHPy3O2U3k4QT3blT5o9ApBMMre3a57nNAOQWjJH5LRdOXang6JZ7jNMW/LEyBrM+pxlZjHucqy2R4HTn80rOO0M0WNM1mhvMUseXAMB/D4Jc9ZBKMNcMqmxydDAcrz67sxnq3QPHv0P84rssFwfA2E8dRVFvdTGxznOdgBP1lze4HLj9VXquTt5i55PQ3j1TNVTj2xPIyFJaRN2aKluEPTFK01J+WEnDneg7/QK4WKl92tcUQbiWc9T88gLLmzYe0xjpIOxBwQfELbLNS1FVHDU1Y++fGwv9cDP6rFlbUtt9Gq7046S0yRoafEQ27kqog24UtT0xazGEieDxQntnOfZ8zNG6kbdCaiphhbzI9rB+ZwgByrFomHt9T22MjP8AkNP03/hUq1uSJd0tQbNrlfPTuqjFEAIac9k93y9QGwxysK1ndIa+aljp5jUOiY509QWkGWV5y7nfA2A9CtZ1zeZ7b7rHT5IlJ6scjdYjqCVklyl7GnMDQSHMPj/HoqV9co4/P+yL8bH7tsB7RwBGUOU4SMbpA3UmRej6FxDcKatzywgqJhCkIHloXVHo3vROivJGMnZDTVhPeo8ylNukJWlWj6VsmPzTk53QMjy4ho337ks5JwQVbtFaGqb9Myao6qagB3kx8Unk3P78eq6/qgW9sc9nOlH3yvbWVEf+DTOHUTxI/uaPHxP071uFNRNZ+FLtFrprbRQ0lHC2KCJuGMb3f2fNSTWYCWkuT2Gi+KBRF0jhDTx52Um5uyCnG6y4HVI+VByrJoOdkGqra+QgN7XGfUED9SFWk/TyOje1zCQ5pBBHcU3W9NNi10OcHE17Wt1oaeIuqejrA+HKxq+17a+5S1MYIEmCcjv7yjdQ1tZdpGSyZdhuCG+PioMsI5CeyslSgqoel+RDBwlQtyfYhxyUpi70pQap+ilvQ5GcJ9r0OE41EicbHurKmrBaJK6eP7vqdJns2Hvxy4+Xd5n0UNT9HaN7QEt7wNs+S0jSELo7LLcJGgT1b+yixsGRtG+PAdyzZybUY/k3W4xTnP0h6k03b5qqN74BI5mAXEnDz4kLT7JTCKFowq1ZqXduyutCwNYBhGuqUIqJPqyfLY5BjW4ASwuNXUroeUhL0JMN0U5Dycr7Rh2aPk5LYkJxnK2gki3ezu3mu1HTvIyynzK4+nH6lN+1S3UtJdGz08TIzKT1hoxk+Kt3slhiZaq2owO0fKGOPkBn+VTfarUtmurGMOekHKpVxUaZN/0Q1bKeckvSKQF5IylZUwsiglgpoFKC0mZYXSMdNMyNgy57g0epW1QUTaWOjomj4aaBrNv+o7lZVounFTqGhYdx2gJC2mKLtKyV/OZDg+WcD9kfFXK/f9L/AEU+St8WJ17k/wDCRtUPSGlWOn2AURRx9ICl4hhq3kPbJOHY0gkFdLk0CvEpTiVPNpHXOTDylOdhDyPRIwF55Oj5UylsOCmwlhDRZkW7Repfsb3inmJ7CobyB8jgNj6KpakqaioukrqkOa7OwcCMjuO6Ipf9Vn+4fuj/AGmf8RD/AMDU75G8Zr/ojGuEcjkl20VTK7lJXRwkR0UCnYmPleGMaXOPAAymWq1aP4kRK48paB2S4x2TGhLHW01xirpg2IM3a0jLif4Ws22DgnclVOycBXe3cBU3VGqP1/J5jMyJ3TUZPpEnTRYARjRsmoPlCfCnTbHKIJR6OEYSScBLcm5OFlBLHpDMjkOTunZOEwUZE22TP//Z"/>
          <p:cNvSpPr>
            <a:spLocks noChangeAspect="1" noChangeArrowheads="1"/>
          </p:cNvSpPr>
          <p:nvPr/>
        </p:nvSpPr>
        <p:spPr bwMode="auto">
          <a:xfrm>
            <a:off x="77788" y="-546100"/>
            <a:ext cx="933450" cy="1114425"/>
          </a:xfrm>
          <a:prstGeom prst="rect">
            <a:avLst/>
          </a:prstGeom>
          <a:noFill/>
          <a:ln w="9525">
            <a:noFill/>
            <a:miter lim="800000"/>
            <a:headEnd/>
            <a:tailEnd/>
          </a:ln>
        </p:spPr>
        <p:txBody>
          <a:bodyPr/>
          <a:lstStyle/>
          <a:p>
            <a:endParaRPr lang="es-ES"/>
          </a:p>
        </p:txBody>
      </p:sp>
      <p:sp>
        <p:nvSpPr>
          <p:cNvPr id="113669" name="AutoShape 7" descr="data:image/jpg;base64,/9j/4AAQSkZJRgABAQAAAQABAAD/2wBDAAkGBwgHBgkIBwgKCgkLDRYPDQwMDRsUFRAWIB0iIiAdHx8kKDQsJCYxJx8fLT0tMTU3Ojo6Iys/RD84QzQ5Ojf/2wBDAQoKCg0MDRoPDxo3JR8lNzc3Nzc3Nzc3Nzc3Nzc3Nzc3Nzc3Nzc3Nzc3Nzc3Nzc3Nzc3Nzc3Nzc3Nzc3Nzc3Nzf/wAARCACZAH8DASIAAhEBAxEB/8QAHAAAAQUBAQEAAAAAAAAAAAAABAIDBQYHAQAI/8QAOhAAAQMDAwEFBQgBAgcAAAAAAQACAwQFEQYhMRITQVFhcQcUIjKRFSNCgaGxwdEkM3I2Q1JTc7Lh/8QAGgEAAwEBAQEAAAAAAAAAAAAAAwQFAgEGAP/EACYRAAICAgICAgEFAQAAAAAAAAABAgMEERIhEzEFIkEUIzJRsWH/2gAMAwEAAhEDEQA/AMTwugLuEpoW0dOgJxrVxrU81q1o4xIanWsJSmx5KJiiXdGHLQiOFFRxeSdiiyi4oT4LSg2AnakDCHyXHwqSbAUl8XitSq0gcbuyGkiQz2KWmiwhHx+SXkh6EtoC6EprE/0LwYssKhsMXehPBiUGLJtIgMJTQvYSmhGQBjjGoiJmU1GMlHQM2W0DnLSOxx+SMghJI2SoYsnhSFLTkvaACSeABymK6tsRtu0hdNSZHCMbTBv4VZLbpiqdEH1OKdp3w7d2PTuT1Xb7bRj72Z7z/uA/ZP10qXSI88v7aKuYwO5DTNCkK67WaB3T2D3Hycf7Ue68WeR3SaSojzw5smP/AGBXMijxx+zQ/iwna1pAU7eUFI1T7bc2ub1UE7X54jkIa768FRVVSzU8hjnifG8dzgojthJ6TLqxral9kAFi6I0+GJ1seVlhIoGEfku9CKMST0YPCyGUSrAJQXQF3COkKsci+YKUpxsFGRfMFKUvciRXYvb6Ji20slVMyGCMvle4BrQOStT09pqns8ImnDZazG7juGeTf7QmhdPfZdE2urGf5c7fhaRvEw93qe/6KbuVYIozg7p+EXLUUeayr9tpMi9QXRlPE/4gMLH9SajnnndHC8jz8FZ9X3F3RIergeKzB7jJIXHckp3Ls/SUqMP5SGfjMWM/3Jmieymosjr3m/PjLi37ozkdPV552Wo+0C+UVosrHUkdtqHveB2UjGSNLceC+bo85+H9FL0FDX1rmsijkkzsAASoEm5PbZ6KPS6Re7bR0GqYpZtPwi33iFpe6ia49lOByY87tPlwkUt1ZWROo7rAJCw4c14w5pHPmCp72YaLudDdY7nWxup44wcNfsXZGMY8N1G+1+lhtOqIq6ABpqow+UDxyQTjzwlL6FPtex/GynD6y7RFXLTxigNbbXGopeXDHxx+viPNRcDclS+mr+KataOvMUp3GdgpPU1jZSSMuFE0e61B+JreI3f0UCF0k+Ew91MP5Q9EG2DI4TEtPg8KUhZ8KRLGM8IuzigtGdN4XV5qXhOExnYh8QWkezTTLbhJ9qVrQ6lgfiNh/wCY8ePkNvzWcx8rWPZ/WdjpVzi9wMVS/AAJ2w0/RM0Q5S0TPkbJQpbiXmrqegE5VUvNcWskcSc42R1dXtqaZk0BJadneR8FUL/cGCPpc49R/CruHQk9yPMwhKyzRRNR3CWoqXxfhzugbZbqi4VcdLSxl8shw1o7ytW0p7O6O6MbcLxK6TtN2xRnAA8yi9daJstktBuFtc+knY4Bre0J6j5d6jZ1ztvlLfX4PYY1XCtIibfpXTel42Tarre3q+fcqc56fJxU/R+0zT9taIrXZOyjG2WlrT+2VjNRNLLIS97nOJyS45yuxByTGTbZ/a9SiImG3O6+7qk2/QLLNX6iqdQ3B9XVO+I7Bo4aO4BRRDsf/UxK0rqSObYiGpkgla5jj8J4ytm0bXRag01NRSuy8sw3P4XDcfqsUIV49l1a+C5ujDsNLhslMyrcOS9obxLG3wf5JqBh4IwRyPBcnZupOoh6bjVADYSux+ZQ1RHjfCEntJjiMnZyngMhNM5RDBkJ4ks5G34lquirXX23T1RNUslZ7wO0giaSC7YDLh+w8FX/AGbaejutyfWVbA6lpMEtcNnvPyj+T+XitOuU1MKaaeuf008Q6nHOMeiex46fI8/8nk7fhiiq1U0NptEss5cHyPaxkXe9/OBlVr7FNY73ism6pXb7HZvkEDcbzJebmat4LKeIdFNETnpb4+pSLjdZY7fIIZeh5Abkc478Iedl2T3GL6K3xOFCmHO1bbJVlfV29ro6C8vZ07FrZAen+lD3ae5XJ+aqtlqccdTs4VbjlZ17B7T3PJyTnyV5sVre+ma57Q495b+/opjslFdssQhG19LRV47cc/ED9EW2gwPlP0V5ZYCe70OEt9lbGzLhv6LPnN/pUUQ0XSNwgauDpzgK51dDjq22VfuMHTkYRoWbYG6jiitOburPoDIu7fMhQppyScK2aFow2YzuGBEeoldyZLxtGcWD8qZcpY+uvqXeMh/dM1MOyOooy8F7uXHJ+qVUw7JNddDuzCm8ouJBt5RkHCor2R30bHoKn9z0hTuADTO98zidts4H6NVF17qp10qDa6NxFFC77x//AHXf0r9V26ql0lTWyhd0TOo2sBJ7y0H8t1i9yttVaaqSmr4XRTsPxNdyFQnuNf1IOFCu2+VkvaY97wGtABGMIKprHPy3O2U3k4QT3blT5o9ApBMMre3a57nNAOQWjJH5LRdOXang6JZ7jNMW/LEyBrM+pxlZjHucqy2R4HTn80rOO0M0WNM1mhvMUseXAMB/D4Jc9ZBKMNcMqmxydDAcrz67sxnq3QPHv0P84rssFwfA2E8dRVFvdTGxznOdgBP1lze4HLj9VXquTt5i55PQ3j1TNVTj2xPIyFJaRN2aKluEPTFK01J+WEnDneg7/QK4WKl92tcUQbiWc9T88gLLmzYe0xjpIOxBwQfELbLNS1FVHDU1Y++fGwv9cDP6rFlbUtt9Gq7046S0yRoafEQ27kqog24UtT0xazGEieDxQntnOfZ8zNG6kbdCaiphhbzI9rB+ZwgByrFomHt9T22MjP8AkNP03/hUq1uSJd0tQbNrlfPTuqjFEAIac9k93y9QGwxysK1ndIa+aljp5jUOiY509QWkGWV5y7nfA2A9CtZ1zeZ7b7rHT5IlJ6scjdYjqCVklyl7GnMDQSHMPj/HoqV9co4/P+yL8bH7tsB7RwBGUOU4SMbpA3UmRej6FxDcKatzywgqJhCkIHloXVHo3vROivJGMnZDTVhPeo8ylNukJWlWj6VsmPzTk53QMjy4ho337ks5JwQVbtFaGqb9Myao6qagB3kx8Unk3P78eq6/qgW9sc9nOlH3yvbWVEf+DTOHUTxI/uaPHxP071uFNRNZ+FLtFrprbRQ0lHC2KCJuGMb3f2fNSTWYCWkuT2Gi+KBRF0jhDTx52Um5uyCnG6y4HVI+VByrJoOdkGqra+QgN7XGfUED9SFWk/TyOje1zCQ5pBBHcU3W9NNi10OcHE17Wt1oaeIuqejrA+HKxq+17a+5S1MYIEmCcjv7yjdQ1tZdpGSyZdhuCG+PioMsI5CeyslSgqoel+RDBwlQtyfYhxyUpi70pQap+ilvQ5GcJ9r0OE41EicbHurKmrBaJK6eP7vqdJns2Hvxy4+Xd5n0UNT9HaN7QEt7wNs+S0jSELo7LLcJGgT1b+yixsGRtG+PAdyzZybUY/k3W4xTnP0h6k03b5qqN74BI5mAXEnDz4kLT7JTCKFowq1ZqXduyutCwNYBhGuqUIqJPqyfLY5BjW4ASwuNXUroeUhL0JMN0U5Dycr7Rh2aPk5LYkJxnK2gki3ezu3mu1HTvIyynzK4+nH6lN+1S3UtJdGz08TIzKT1hoxk+Kt3slhiZaq2owO0fKGOPkBn+VTfarUtmurGMOekHKpVxUaZN/0Q1bKeckvSKQF5IylZUwsiglgpoFKC0mZYXSMdNMyNgy57g0epW1QUTaWOjomj4aaBrNv+o7lZVounFTqGhYdx2gJC2mKLtKyV/OZDg+WcD9kfFXK/f9L/AEU+St8WJ17k/wDCRtUPSGlWOn2AURRx9ICl4hhq3kPbJOHY0gkFdLk0CvEpTiVPNpHXOTDylOdhDyPRIwF55Oj5UylsOCmwlhDRZkW7Repfsb3inmJ7CobyB8jgNj6KpakqaioukrqkOa7OwcCMjuO6Ipf9Vn+4fuj/AGmf8RD/AMDU75G8Zr/ojGuEcjkl20VTK7lJXRwkR0UCnYmPleGMaXOPAAymWq1aP4kRK48paB2S4x2TGhLHW01xirpg2IM3a0jLif4Ws22DgnclVOycBXe3cBU3VGqP1/J5jMyJ3TUZPpEnTRYARjRsmoPlCfCnTbHKIJR6OEYSScBLcm5OFlBLHpDMjkOTunZOEwUZE22TP//Z"/>
          <p:cNvSpPr>
            <a:spLocks noChangeAspect="1" noChangeArrowheads="1"/>
          </p:cNvSpPr>
          <p:nvPr/>
        </p:nvSpPr>
        <p:spPr bwMode="auto">
          <a:xfrm>
            <a:off x="77788" y="-546100"/>
            <a:ext cx="933450" cy="1114425"/>
          </a:xfrm>
          <a:prstGeom prst="rect">
            <a:avLst/>
          </a:prstGeom>
          <a:noFill/>
          <a:ln w="9525">
            <a:noFill/>
            <a:miter lim="800000"/>
            <a:headEnd/>
            <a:tailEnd/>
          </a:ln>
        </p:spPr>
        <p:txBody>
          <a:bodyPr/>
          <a:lstStyle/>
          <a:p>
            <a:endParaRPr lang="es-ES"/>
          </a:p>
        </p:txBody>
      </p:sp>
      <p:sp>
        <p:nvSpPr>
          <p:cNvPr id="113670" name="AutoShape 9" descr="data:image/jpg;base64,/9j/4AAQSkZJRgABAQAAAQABAAD/2wBDAAkGBwgHBgkIBwgKCgkLDRYPDQwMDRsUFRAWIB0iIiAdHx8kKDQsJCYxJx8fLT0tMTU3Ojo6Iys/RD84QzQ5Ojf/2wBDAQoKCg0MDRoPDxo3JR8lNzc3Nzc3Nzc3Nzc3Nzc3Nzc3Nzc3Nzc3Nzc3Nzc3Nzc3Nzc3Nzc3Nzc3Nzc3Nzc3Nzf/wAARCACZAH8DASIAAhEBAxEB/8QAHAAAAQUBAQEAAAAAAAAAAAAABAIDBQYHAQAI/8QAOhAAAQMDAwEFBQgBAgcAAAAAAQACAwQFEQYhMRITQVFhcQcUIjKRFSNCgaGxwdEkM3I2Q1JTc7Lh/8QAGgEAAwEBAQEAAAAAAAAAAAAAAwQFAgEGAP/EACYRAAICAgICAgEFAQAAAAAAAAABAgMEERIhEzEFIkEUIzJRsWH/2gAMAwEAAhEDEQA/AMTwugLuEpoW0dOgJxrVxrU81q1o4xIanWsJSmx5KJiiXdGHLQiOFFRxeSdiiyi4oT4LSg2AnakDCHyXHwqSbAUl8XitSq0gcbuyGkiQz2KWmiwhHx+SXkh6EtoC6EprE/0LwYssKhsMXehPBiUGLJtIgMJTQvYSmhGQBjjGoiJmU1GMlHQM2W0DnLSOxx+SMghJI2SoYsnhSFLTkvaACSeABymK6tsRtu0hdNSZHCMbTBv4VZLbpiqdEH1OKdp3w7d2PTuT1Xb7bRj72Z7z/uA/ZP10qXSI88v7aKuYwO5DTNCkK67WaB3T2D3Hycf7Ue68WeR3SaSojzw5smP/AGBXMijxx+zQ/iwna1pAU7eUFI1T7bc2ub1UE7X54jkIa768FRVVSzU8hjnifG8dzgojthJ6TLqxral9kAFi6I0+GJ1seVlhIoGEfku9CKMST0YPCyGUSrAJQXQF3COkKsci+YKUpxsFGRfMFKUvciRXYvb6Ji20slVMyGCMvle4BrQOStT09pqns8ImnDZazG7juGeTf7QmhdPfZdE2urGf5c7fhaRvEw93qe/6KbuVYIozg7p+EXLUUeayr9tpMi9QXRlPE/4gMLH9SajnnndHC8jz8FZ9X3F3RIergeKzB7jJIXHckp3Ls/SUqMP5SGfjMWM/3Jmieymosjr3m/PjLi37ozkdPV552Wo+0C+UVosrHUkdtqHveB2UjGSNLceC+bo85+H9FL0FDX1rmsijkkzsAASoEm5PbZ6KPS6Re7bR0GqYpZtPwi33iFpe6ia49lOByY87tPlwkUt1ZWROo7rAJCw4c14w5pHPmCp72YaLudDdY7nWxup44wcNfsXZGMY8N1G+1+lhtOqIq6ABpqow+UDxyQTjzwlL6FPtex/GynD6y7RFXLTxigNbbXGopeXDHxx+viPNRcDclS+mr+KataOvMUp3GdgpPU1jZSSMuFE0e61B+JreI3f0UCF0k+Ew91MP5Q9EG2DI4TEtPg8KUhZ8KRLGM8IuzigtGdN4XV5qXhOExnYh8QWkezTTLbhJ9qVrQ6lgfiNh/wCY8ePkNvzWcx8rWPZ/WdjpVzi9wMVS/AAJ2w0/RM0Q5S0TPkbJQpbiXmrqegE5VUvNcWskcSc42R1dXtqaZk0BJadneR8FUL/cGCPpc49R/CruHQk9yPMwhKyzRRNR3CWoqXxfhzugbZbqi4VcdLSxl8shw1o7ytW0p7O6O6MbcLxK6TtN2xRnAA8yi9daJstktBuFtc+knY4Bre0J6j5d6jZ1ztvlLfX4PYY1XCtIibfpXTel42Tarre3q+fcqc56fJxU/R+0zT9taIrXZOyjG2WlrT+2VjNRNLLIS97nOJyS45yuxByTGTbZ/a9SiImG3O6+7qk2/QLLNX6iqdQ3B9XVO+I7Bo4aO4BRRDsf/UxK0rqSObYiGpkgla5jj8J4ytm0bXRag01NRSuy8sw3P4XDcfqsUIV49l1a+C5ujDsNLhslMyrcOS9obxLG3wf5JqBh4IwRyPBcnZupOoh6bjVADYSux+ZQ1RHjfCEntJjiMnZyngMhNM5RDBkJ4ks5G34lquirXX23T1RNUslZ7wO0giaSC7YDLh+w8FX/AGbaejutyfWVbA6lpMEtcNnvPyj+T+XitOuU1MKaaeuf008Q6nHOMeiex46fI8/8nk7fhiiq1U0NptEss5cHyPaxkXe9/OBlVr7FNY73ism6pXb7HZvkEDcbzJebmat4LKeIdFNETnpb4+pSLjdZY7fIIZeh5Abkc478Iedl2T3GL6K3xOFCmHO1bbJVlfV29ro6C8vZ07FrZAen+lD3ae5XJ+aqtlqccdTs4VbjlZ17B7T3PJyTnyV5sVre+ma57Q495b+/opjslFdssQhG19LRV47cc/ED9EW2gwPlP0V5ZYCe70OEt9lbGzLhv6LPnN/pUUQ0XSNwgauDpzgK51dDjq22VfuMHTkYRoWbYG6jiitOburPoDIu7fMhQppyScK2aFow2YzuGBEeoldyZLxtGcWD8qZcpY+uvqXeMh/dM1MOyOooy8F7uXHJ+qVUw7JNddDuzCm8ouJBt5RkHCor2R30bHoKn9z0hTuADTO98zidts4H6NVF17qp10qDa6NxFFC77x//AHXf0r9V26ql0lTWyhd0TOo2sBJ7y0H8t1i9yttVaaqSmr4XRTsPxNdyFQnuNf1IOFCu2+VkvaY97wGtABGMIKprHPy3O2U3k4QT3blT5o9ApBMMre3a57nNAOQWjJH5LRdOXang6JZ7jNMW/LEyBrM+pxlZjHucqy2R4HTn80rOO0M0WNM1mhvMUseXAMB/D4Jc9ZBKMNcMqmxydDAcrz67sxnq3QPHv0P84rssFwfA2E8dRVFvdTGxznOdgBP1lze4HLj9VXquTt5i55PQ3j1TNVTj2xPIyFJaRN2aKluEPTFK01J+WEnDneg7/QK4WKl92tcUQbiWc9T88gLLmzYe0xjpIOxBwQfELbLNS1FVHDU1Y++fGwv9cDP6rFlbUtt9Gq7046S0yRoafEQ27kqog24UtT0xazGEieDxQntnOfZ8zNG6kbdCaiphhbzI9rB+ZwgByrFomHt9T22MjP8AkNP03/hUq1uSJd0tQbNrlfPTuqjFEAIac9k93y9QGwxysK1ndIa+aljp5jUOiY509QWkGWV5y7nfA2A9CtZ1zeZ7b7rHT5IlJ6scjdYjqCVklyl7GnMDQSHMPj/HoqV9co4/P+yL8bH7tsB7RwBGUOU4SMbpA3UmRej6FxDcKatzywgqJhCkIHloXVHo3vROivJGMnZDTVhPeo8ylNukJWlWj6VsmPzTk53QMjy4ho337ks5JwQVbtFaGqb9Myao6qagB3kx8Unk3P78eq6/qgW9sc9nOlH3yvbWVEf+DTOHUTxI/uaPHxP071uFNRNZ+FLtFrprbRQ0lHC2KCJuGMb3f2fNSTWYCWkuT2Gi+KBRF0jhDTx52Um5uyCnG6y4HVI+VByrJoOdkGqra+QgN7XGfUED9SFWk/TyOje1zCQ5pBBHcU3W9NNi10OcHE17Wt1oaeIuqejrA+HKxq+17a+5S1MYIEmCcjv7yjdQ1tZdpGSyZdhuCG+PioMsI5CeyslSgqoel+RDBwlQtyfYhxyUpi70pQap+ilvQ5GcJ9r0OE41EicbHurKmrBaJK6eP7vqdJns2Hvxy4+Xd5n0UNT9HaN7QEt7wNs+S0jSELo7LLcJGgT1b+yixsGRtG+PAdyzZybUY/k3W4xTnP0h6k03b5qqN74BI5mAXEnDz4kLT7JTCKFowq1ZqXduyutCwNYBhGuqUIqJPqyfLY5BjW4ASwuNXUroeUhL0JMN0U5Dycr7Rh2aPk5LYkJxnK2gki3ezu3mu1HTvIyynzK4+nH6lN+1S3UtJdGz08TIzKT1hoxk+Kt3slhiZaq2owO0fKGOPkBn+VTfarUtmurGMOekHKpVxUaZN/0Q1bKeckvSKQF5IylZUwsiglgpoFKC0mZYXSMdNMyNgy57g0epW1QUTaWOjomj4aaBrNv+o7lZVounFTqGhYdx2gJC2mKLtKyV/OZDg+WcD9kfFXK/f9L/AEU+St8WJ17k/wDCRtUPSGlWOn2AURRx9ICl4hhq3kPbJOHY0gkFdLk0CvEpTiVPNpHXOTDylOdhDyPRIwF55Oj5UylsOCmwlhDRZkW7Repfsb3inmJ7CobyB8jgNj6KpakqaioukrqkOa7OwcCMjuO6Ipf9Vn+4fuj/AGmf8RD/AMDU75G8Zr/ojGuEcjkl20VTK7lJXRwkR0UCnYmPleGMaXOPAAymWq1aP4kRK48paB2S4x2TGhLHW01xirpg2IM3a0jLif4Ws22DgnclVOycBXe3cBU3VGqP1/J5jMyJ3TUZPpEnTRYARjRsmoPlCfCnTbHKIJR6OEYSScBLcm5OFlBLHpDMjkOTunZOEwUZE22TP//Z"/>
          <p:cNvSpPr>
            <a:spLocks noChangeAspect="1" noChangeArrowheads="1"/>
          </p:cNvSpPr>
          <p:nvPr/>
        </p:nvSpPr>
        <p:spPr bwMode="auto">
          <a:xfrm>
            <a:off x="77788" y="-546100"/>
            <a:ext cx="933450" cy="1114425"/>
          </a:xfrm>
          <a:prstGeom prst="rect">
            <a:avLst/>
          </a:prstGeom>
          <a:noFill/>
          <a:ln w="9525">
            <a:noFill/>
            <a:miter lim="800000"/>
            <a:headEnd/>
            <a:tailEnd/>
          </a:ln>
        </p:spPr>
        <p:txBody>
          <a:bodyPr/>
          <a:lstStyle/>
          <a:p>
            <a:endParaRPr lang="es-ES"/>
          </a:p>
        </p:txBody>
      </p:sp>
      <p:pic>
        <p:nvPicPr>
          <p:cNvPr id="113671" name="Picture 11" descr="http://t3.gstatic.com/images?q=tbn:ANd9GcQgRI9kheU8jRKtkg1swkGUA_xdA2ppXI86qE2Nkk9_ZP5pCRBK"/>
          <p:cNvPicPr>
            <a:picLocks noChangeAspect="1" noChangeArrowheads="1"/>
          </p:cNvPicPr>
          <p:nvPr/>
        </p:nvPicPr>
        <p:blipFill>
          <a:blip r:embed="rId2"/>
          <a:srcRect/>
          <a:stretch>
            <a:fillRect/>
          </a:stretch>
        </p:blipFill>
        <p:spPr bwMode="auto">
          <a:xfrm>
            <a:off x="6588125" y="1628775"/>
            <a:ext cx="1439863" cy="1525588"/>
          </a:xfrm>
          <a:prstGeom prst="rect">
            <a:avLst/>
          </a:prstGeom>
          <a:noFill/>
          <a:ln w="9525">
            <a:noFill/>
            <a:miter lim="800000"/>
            <a:headEnd/>
            <a:tailEnd/>
          </a:ln>
        </p:spPr>
      </p:pic>
      <p:pic>
        <p:nvPicPr>
          <p:cNvPr id="113672" name="Picture 13" descr="http://dis.um.es/~barzana/Imagenes/metodo_cienti.gif"/>
          <p:cNvPicPr>
            <a:picLocks noChangeAspect="1" noChangeArrowheads="1"/>
          </p:cNvPicPr>
          <p:nvPr/>
        </p:nvPicPr>
        <p:blipFill>
          <a:blip r:embed="rId3"/>
          <a:srcRect/>
          <a:stretch>
            <a:fillRect/>
          </a:stretch>
        </p:blipFill>
        <p:spPr bwMode="auto">
          <a:xfrm>
            <a:off x="6659563" y="3860800"/>
            <a:ext cx="2105025" cy="2362200"/>
          </a:xfrm>
          <a:prstGeom prst="rect">
            <a:avLst/>
          </a:prstGeom>
          <a:noFill/>
          <a:ln w="9525">
            <a:noFill/>
            <a:miter lim="800000"/>
            <a:headEnd/>
            <a:tailEnd/>
          </a:ln>
        </p:spPr>
      </p:pic>
      <p:sp>
        <p:nvSpPr>
          <p:cNvPr id="9" name="8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10" name="9 Marcador de número de diapositiva"/>
          <p:cNvSpPr>
            <a:spLocks noGrp="1"/>
          </p:cNvSpPr>
          <p:nvPr>
            <p:ph type="sldNum" sz="quarter" idx="12"/>
          </p:nvPr>
        </p:nvSpPr>
        <p:spPr/>
        <p:txBody>
          <a:bodyPr>
            <a:normAutofit fontScale="85000" lnSpcReduction="20000"/>
          </a:bodyPr>
          <a:lstStyle/>
          <a:p>
            <a:pPr>
              <a:defRPr/>
            </a:pPr>
            <a:fld id="{25AADEC8-59E5-4B88-8573-8DC9A961F163}" type="slidenum">
              <a:rPr lang="es-MX" smtClean="0"/>
              <a:pPr>
                <a:defRPr/>
              </a:pPr>
              <a:t>104</a:t>
            </a:fld>
            <a:endParaRPr lang="es-MX"/>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1 Título"/>
          <p:cNvSpPr>
            <a:spLocks noGrp="1"/>
          </p:cNvSpPr>
          <p:nvPr>
            <p:ph type="title"/>
          </p:nvPr>
        </p:nvSpPr>
        <p:spPr>
          <a:xfrm>
            <a:off x="612775" y="228600"/>
            <a:ext cx="8153400" cy="990600"/>
          </a:xfrm>
        </p:spPr>
        <p:txBody>
          <a:bodyPr/>
          <a:lstStyle/>
          <a:p>
            <a:r>
              <a:rPr lang="es-ES" sz="3600">
                <a:latin typeface="Arial" pitchFamily="34" charset="0"/>
                <a:cs typeface="Arial" pitchFamily="34" charset="0"/>
              </a:rPr>
              <a:t>1. ACTIVIDAD HUMANA CREATIVA</a:t>
            </a:r>
          </a:p>
        </p:txBody>
      </p:sp>
      <p:sp>
        <p:nvSpPr>
          <p:cNvPr id="114691" name="2 Marcador de contenido"/>
          <p:cNvSpPr>
            <a:spLocks noGrp="1"/>
          </p:cNvSpPr>
          <p:nvPr>
            <p:ph sz="quarter" idx="1"/>
          </p:nvPr>
        </p:nvSpPr>
        <p:spPr>
          <a:xfrm>
            <a:off x="612775" y="1600200"/>
            <a:ext cx="6046788" cy="4495800"/>
          </a:xfrm>
        </p:spPr>
        <p:txBody>
          <a:bodyPr/>
          <a:lstStyle/>
          <a:p>
            <a:pPr algn="just"/>
            <a:r>
              <a:rPr lang="es-ES" sz="2400">
                <a:latin typeface="Arial" pitchFamily="34" charset="0"/>
                <a:cs typeface="Arial" pitchFamily="34" charset="0"/>
              </a:rPr>
              <a:t>La ciencia es privativa y específica del homo sapiens</a:t>
            </a:r>
          </a:p>
          <a:p>
            <a:pPr algn="just"/>
            <a:r>
              <a:rPr lang="es-ES" sz="2400">
                <a:latin typeface="Arial" pitchFamily="34" charset="0"/>
                <a:cs typeface="Arial" pitchFamily="34" charset="0"/>
              </a:rPr>
              <a:t>Requiere de capacidad de comunicación interpersonal amplia y flexible</a:t>
            </a:r>
          </a:p>
          <a:p>
            <a:pPr algn="just"/>
            <a:r>
              <a:rPr lang="es-ES" sz="2400">
                <a:latin typeface="Arial" pitchFamily="34" charset="0"/>
                <a:cs typeface="Arial" pitchFamily="34" charset="0"/>
              </a:rPr>
              <a:t>Requiere memoria individual y colectiva</a:t>
            </a:r>
          </a:p>
          <a:p>
            <a:pPr algn="just"/>
            <a:r>
              <a:rPr lang="es-ES" sz="2400">
                <a:latin typeface="Arial" pitchFamily="34" charset="0"/>
                <a:cs typeface="Arial" pitchFamily="34" charset="0"/>
              </a:rPr>
              <a:t>“El mejor científico no sería el mejor observador sino el inventor más imaginativo y original, el que tuviera más capacidad para hacer coincidir sus sueños con la realidad” (pag. 10).  </a:t>
            </a:r>
          </a:p>
        </p:txBody>
      </p:sp>
      <p:pic>
        <p:nvPicPr>
          <p:cNvPr id="114692" name="Picture 5" descr="http://t2.gstatic.com/images?q=tbn:ANd9GcRef2bxSAjeMWw-HsZVQlDyaxkeOG7wGaevqcUqBxv0TxniltsQuA"/>
          <p:cNvPicPr>
            <a:picLocks noChangeAspect="1" noChangeArrowheads="1"/>
          </p:cNvPicPr>
          <p:nvPr/>
        </p:nvPicPr>
        <p:blipFill>
          <a:blip r:embed="rId2"/>
          <a:srcRect/>
          <a:stretch>
            <a:fillRect/>
          </a:stretch>
        </p:blipFill>
        <p:spPr bwMode="auto">
          <a:xfrm>
            <a:off x="6804025" y="2060575"/>
            <a:ext cx="2089150" cy="3313113"/>
          </a:xfrm>
          <a:prstGeom prst="rect">
            <a:avLst/>
          </a:prstGeom>
          <a:noFill/>
          <a:ln w="9525">
            <a:noFill/>
            <a:miter lim="800000"/>
            <a:headEnd/>
            <a:tailEnd/>
          </a:ln>
        </p:spPr>
      </p:pic>
      <p:sp>
        <p:nvSpPr>
          <p:cNvPr id="5" name="4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6" name="5 Marcador de número de diapositiva"/>
          <p:cNvSpPr>
            <a:spLocks noGrp="1"/>
          </p:cNvSpPr>
          <p:nvPr>
            <p:ph type="sldNum" sz="quarter" idx="12"/>
          </p:nvPr>
        </p:nvSpPr>
        <p:spPr/>
        <p:txBody>
          <a:bodyPr>
            <a:normAutofit fontScale="85000" lnSpcReduction="20000"/>
          </a:bodyPr>
          <a:lstStyle/>
          <a:p>
            <a:pPr>
              <a:defRPr/>
            </a:pPr>
            <a:fld id="{08E72742-7FAC-49BF-BA5E-A03E21CAD5CE}" type="slidenum">
              <a:rPr lang="es-MX" smtClean="0"/>
              <a:pPr>
                <a:defRPr/>
              </a:pPr>
              <a:t>105</a:t>
            </a:fld>
            <a:endParaRPr lang="es-MX"/>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2 Marcador de contenido"/>
          <p:cNvSpPr>
            <a:spLocks noGrp="1"/>
          </p:cNvSpPr>
          <p:nvPr>
            <p:ph sz="quarter" idx="1"/>
          </p:nvPr>
        </p:nvSpPr>
        <p:spPr>
          <a:xfrm>
            <a:off x="612775" y="1600200"/>
            <a:ext cx="8153400" cy="4495800"/>
          </a:xfrm>
        </p:spPr>
        <p:txBody>
          <a:bodyPr/>
          <a:lstStyle/>
          <a:p>
            <a:pPr algn="just"/>
            <a:r>
              <a:rPr lang="es-ES" sz="2800">
                <a:latin typeface="Arial" pitchFamily="34" charset="0"/>
                <a:cs typeface="Arial" pitchFamily="34" charset="0"/>
              </a:rPr>
              <a:t>El hombre de ciencia es fundamentalmente creativo, pero también surgen observaciones inesperadas y ante ellas se pueden tomar 2 caminos:</a:t>
            </a:r>
          </a:p>
          <a:p>
            <a:pPr lvl="1" algn="just"/>
            <a:r>
              <a:rPr lang="es-ES" sz="2400">
                <a:latin typeface="Arial" pitchFamily="34" charset="0"/>
                <a:cs typeface="Arial" pitchFamily="34" charset="0"/>
              </a:rPr>
              <a:t>Ignorar el fenómeno</a:t>
            </a:r>
          </a:p>
          <a:p>
            <a:pPr lvl="1" algn="just"/>
            <a:r>
              <a:rPr lang="es-ES" sz="2400">
                <a:latin typeface="Arial" pitchFamily="34" charset="0"/>
                <a:cs typeface="Arial" pitchFamily="34" charset="0"/>
              </a:rPr>
              <a:t>Abandonar todo y perseguir el fenómeno</a:t>
            </a:r>
          </a:p>
          <a:p>
            <a:pPr lvl="1" algn="just"/>
            <a:endParaRPr lang="es-ES" sz="2400">
              <a:latin typeface="Arial" pitchFamily="34" charset="0"/>
              <a:cs typeface="Arial" pitchFamily="34" charset="0"/>
            </a:endParaRPr>
          </a:p>
          <a:p>
            <a:pPr lvl="1" algn="just">
              <a:buFont typeface="Wingdings 2" pitchFamily="18" charset="2"/>
              <a:buNone/>
            </a:pPr>
            <a:r>
              <a:rPr lang="es-ES" sz="2400">
                <a:latin typeface="Arial" pitchFamily="34" charset="0"/>
                <a:cs typeface="Arial" pitchFamily="34" charset="0"/>
              </a:rPr>
              <a:t>	En momentos claves la ciencia ha sido creativa y en otra etapas ha sido más bien descriptiva y apegada a la realidad.  </a:t>
            </a:r>
          </a:p>
        </p:txBody>
      </p:sp>
      <p:sp>
        <p:nvSpPr>
          <p:cNvPr id="115715" name="1 Título"/>
          <p:cNvSpPr>
            <a:spLocks noGrp="1"/>
          </p:cNvSpPr>
          <p:nvPr>
            <p:ph type="title"/>
          </p:nvPr>
        </p:nvSpPr>
        <p:spPr>
          <a:xfrm>
            <a:off x="612775" y="228600"/>
            <a:ext cx="8153400" cy="990600"/>
          </a:xfrm>
        </p:spPr>
        <p:txBody>
          <a:bodyPr/>
          <a:lstStyle/>
          <a:p>
            <a:r>
              <a:rPr lang="es-ES"/>
              <a:t>1. ACTIVIDAD HUMANA CREATIVA</a:t>
            </a:r>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9BF94F73-2641-4A09-9B5D-28726B511AD8}" type="slidenum">
              <a:rPr lang="es-MX" smtClean="0"/>
              <a:pPr>
                <a:defRPr/>
              </a:pPr>
              <a:t>106</a:t>
            </a:fld>
            <a:endParaRPr lang="es-MX"/>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1 Título"/>
          <p:cNvSpPr>
            <a:spLocks noGrp="1"/>
          </p:cNvSpPr>
          <p:nvPr>
            <p:ph type="title"/>
          </p:nvPr>
        </p:nvSpPr>
        <p:spPr>
          <a:xfrm>
            <a:off x="612775" y="228600"/>
            <a:ext cx="8153400" cy="990600"/>
          </a:xfrm>
        </p:spPr>
        <p:txBody>
          <a:bodyPr/>
          <a:lstStyle/>
          <a:p>
            <a:r>
              <a:rPr lang="es-ES" sz="3200">
                <a:latin typeface="Arial" pitchFamily="34" charset="0"/>
                <a:cs typeface="Arial" pitchFamily="34" charset="0"/>
              </a:rPr>
              <a:t>2.COMPRENSIÓN DE LA NATURALEZA </a:t>
            </a:r>
          </a:p>
        </p:txBody>
      </p:sp>
      <p:sp>
        <p:nvSpPr>
          <p:cNvPr id="116739" name="2 Marcador de contenido"/>
          <p:cNvSpPr>
            <a:spLocks noGrp="1"/>
          </p:cNvSpPr>
          <p:nvPr>
            <p:ph sz="quarter" idx="1"/>
          </p:nvPr>
        </p:nvSpPr>
        <p:spPr>
          <a:xfrm>
            <a:off x="612775" y="1600200"/>
            <a:ext cx="8153400" cy="4495800"/>
          </a:xfrm>
        </p:spPr>
        <p:txBody>
          <a:bodyPr/>
          <a:lstStyle/>
          <a:p>
            <a:pPr algn="just"/>
            <a:r>
              <a:rPr lang="es-ES" sz="2400">
                <a:latin typeface="Arial" pitchFamily="34" charset="0"/>
                <a:cs typeface="Arial" pitchFamily="34" charset="0"/>
              </a:rPr>
              <a:t>O comprensión de la realidad.</a:t>
            </a:r>
          </a:p>
          <a:p>
            <a:pPr algn="just">
              <a:buFont typeface="Wingdings" pitchFamily="2" charset="2"/>
              <a:buNone/>
            </a:pPr>
            <a:endParaRPr lang="es-ES" sz="2400">
              <a:latin typeface="Arial" pitchFamily="34" charset="0"/>
              <a:cs typeface="Arial" pitchFamily="34" charset="0"/>
            </a:endParaRPr>
          </a:p>
          <a:p>
            <a:pPr algn="just"/>
            <a:r>
              <a:rPr lang="es-ES" sz="2400">
                <a:latin typeface="Arial" pitchFamily="34" charset="0"/>
                <a:cs typeface="Arial" pitchFamily="34" charset="0"/>
              </a:rPr>
              <a:t>Realidad entendida como: aquel mundo cuya existencia puede verificarse objetivamente, de manera directa o indirecta (no se limita al mundo material). </a:t>
            </a:r>
          </a:p>
          <a:p>
            <a:pPr algn="just"/>
            <a:endParaRPr lang="es-ES" sz="2400">
              <a:latin typeface="Arial" pitchFamily="34" charset="0"/>
              <a:cs typeface="Arial" pitchFamily="34" charset="0"/>
            </a:endParaRPr>
          </a:p>
          <a:p>
            <a:pPr algn="just"/>
            <a:r>
              <a:rPr lang="es-ES" sz="2400">
                <a:latin typeface="Arial" pitchFamily="34" charset="0"/>
                <a:cs typeface="Arial" pitchFamily="34" charset="0"/>
              </a:rPr>
              <a:t>¿Qué pasa con las emociones? ¿son objeto de estudio científico el miedo, la angustia, la envidia o el amor? ¿Se puede analizar objetivamente el placer al leer una novela o escuchar alguna música?</a:t>
            </a:r>
          </a:p>
          <a:p>
            <a:endParaRPr lang="es-ES"/>
          </a:p>
          <a:p>
            <a:endParaRPr lang="es-ES"/>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CF74679A-85CB-490F-AC71-B9D917EA1616}" type="slidenum">
              <a:rPr lang="es-MX" smtClean="0"/>
              <a:pPr>
                <a:defRPr/>
              </a:pPr>
              <a:t>107</a:t>
            </a:fld>
            <a:endParaRPr lang="es-MX"/>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2 Marcador de contenido"/>
          <p:cNvSpPr>
            <a:spLocks noGrp="1"/>
          </p:cNvSpPr>
          <p:nvPr>
            <p:ph sz="quarter" idx="1"/>
          </p:nvPr>
        </p:nvSpPr>
        <p:spPr>
          <a:xfrm>
            <a:off x="612775" y="1600200"/>
            <a:ext cx="8153400" cy="4495800"/>
          </a:xfrm>
        </p:spPr>
        <p:txBody>
          <a:bodyPr/>
          <a:lstStyle/>
          <a:p>
            <a:r>
              <a:rPr lang="es-ES" sz="2800">
                <a:latin typeface="Arial" pitchFamily="34" charset="0"/>
                <a:cs typeface="Arial" pitchFamily="34" charset="0"/>
              </a:rPr>
              <a:t>Ideas</a:t>
            </a:r>
          </a:p>
          <a:p>
            <a:pPr lvl="1"/>
            <a:r>
              <a:rPr lang="es-ES" sz="2800">
                <a:latin typeface="Arial" pitchFamily="34" charset="0"/>
                <a:cs typeface="Arial" pitchFamily="34" charset="0"/>
              </a:rPr>
              <a:t>Mecanismos de generación</a:t>
            </a:r>
          </a:p>
          <a:p>
            <a:pPr lvl="2"/>
            <a:r>
              <a:rPr lang="es-ES" sz="2800">
                <a:latin typeface="Arial" pitchFamily="34" charset="0"/>
                <a:cs typeface="Arial" pitchFamily="34" charset="0"/>
              </a:rPr>
              <a:t>Neurofisiología</a:t>
            </a:r>
          </a:p>
          <a:p>
            <a:pPr lvl="2"/>
            <a:r>
              <a:rPr lang="es-ES" sz="2800">
                <a:latin typeface="Arial" pitchFamily="34" charset="0"/>
                <a:cs typeface="Arial" pitchFamily="34" charset="0"/>
              </a:rPr>
              <a:t>Psicología</a:t>
            </a:r>
          </a:p>
          <a:p>
            <a:pPr lvl="1"/>
            <a:r>
              <a:rPr lang="es-ES" sz="2800">
                <a:latin typeface="Arial" pitchFamily="34" charset="0"/>
                <a:cs typeface="Arial" pitchFamily="34" charset="0"/>
              </a:rPr>
              <a:t>Contenido</a:t>
            </a:r>
          </a:p>
          <a:p>
            <a:pPr lvl="2"/>
            <a:r>
              <a:rPr lang="es-ES" sz="2800">
                <a:latin typeface="Arial" pitchFamily="34" charset="0"/>
                <a:cs typeface="Arial" pitchFamily="34" charset="0"/>
              </a:rPr>
              <a:t>Investigación científica</a:t>
            </a:r>
          </a:p>
          <a:p>
            <a:pPr lvl="2"/>
            <a:r>
              <a:rPr lang="es-ES" sz="2800">
                <a:latin typeface="Arial" pitchFamily="34" charset="0"/>
                <a:cs typeface="Arial" pitchFamily="34" charset="0"/>
              </a:rPr>
              <a:t>Filosofía</a:t>
            </a:r>
          </a:p>
          <a:p>
            <a:pPr lvl="2"/>
            <a:r>
              <a:rPr lang="es-ES" sz="2800">
                <a:latin typeface="Arial" pitchFamily="34" charset="0"/>
                <a:cs typeface="Arial" pitchFamily="34" charset="0"/>
              </a:rPr>
              <a:t>Otras esferas ajenas a la Ciencia. </a:t>
            </a:r>
          </a:p>
        </p:txBody>
      </p:sp>
      <p:sp>
        <p:nvSpPr>
          <p:cNvPr id="117763" name="1 Título"/>
          <p:cNvSpPr>
            <a:spLocks noGrp="1"/>
          </p:cNvSpPr>
          <p:nvPr>
            <p:ph type="title"/>
          </p:nvPr>
        </p:nvSpPr>
        <p:spPr>
          <a:xfrm>
            <a:off x="612775" y="228600"/>
            <a:ext cx="8153400" cy="990600"/>
          </a:xfrm>
        </p:spPr>
        <p:txBody>
          <a:bodyPr/>
          <a:lstStyle/>
          <a:p>
            <a:r>
              <a:rPr lang="es-ES" sz="3200">
                <a:latin typeface="Arial" pitchFamily="34" charset="0"/>
                <a:cs typeface="Arial" pitchFamily="34" charset="0"/>
              </a:rPr>
              <a:t>2.COMPRENSIÓN DE LA NATURALEZA </a:t>
            </a:r>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AA94949F-F7A4-4408-A82C-660C6723E46D}" type="slidenum">
              <a:rPr lang="es-MX" smtClean="0"/>
              <a:pPr>
                <a:defRPr/>
              </a:pPr>
              <a:t>108</a:t>
            </a:fld>
            <a:endParaRPr lang="es-MX"/>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2 Marcador de contenido"/>
          <p:cNvSpPr>
            <a:spLocks noGrp="1"/>
          </p:cNvSpPr>
          <p:nvPr>
            <p:ph sz="quarter" idx="1"/>
          </p:nvPr>
        </p:nvSpPr>
        <p:spPr>
          <a:xfrm>
            <a:off x="612775" y="1600200"/>
            <a:ext cx="8153400" cy="4495800"/>
          </a:xfrm>
        </p:spPr>
        <p:txBody>
          <a:bodyPr/>
          <a:lstStyle/>
          <a:p>
            <a:pPr algn="just"/>
            <a:r>
              <a:rPr lang="es-ES">
                <a:latin typeface="Arial" pitchFamily="34" charset="0"/>
                <a:cs typeface="Arial" pitchFamily="34" charset="0"/>
              </a:rPr>
              <a:t>¿Qué es comprender?</a:t>
            </a:r>
          </a:p>
          <a:p>
            <a:pPr algn="just"/>
            <a:r>
              <a:rPr lang="es-ES">
                <a:latin typeface="Arial" pitchFamily="34" charset="0"/>
                <a:cs typeface="Arial" pitchFamily="34" charset="0"/>
              </a:rPr>
              <a:t>Significa abrazar, ceñir o rodear por todas partes una cosa. </a:t>
            </a:r>
          </a:p>
          <a:p>
            <a:pPr algn="just"/>
            <a:r>
              <a:rPr lang="es-ES">
                <a:latin typeface="Arial" pitchFamily="34" charset="0"/>
                <a:cs typeface="Arial" pitchFamily="34" charset="0"/>
              </a:rPr>
              <a:t>Contener… entender, alcanzar, penetrar</a:t>
            </a:r>
          </a:p>
          <a:p>
            <a:pPr algn="just"/>
            <a:r>
              <a:rPr lang="es-ES">
                <a:latin typeface="Arial" pitchFamily="34" charset="0"/>
                <a:cs typeface="Arial" pitchFamily="34" charset="0"/>
              </a:rPr>
              <a:t>…la meta es la explicación de la realidad, el sometimiento de todos los fenómenos que ocurren en la realidad, todo lo que cabe dentro de nuestra capacidad de entendimiento, todo lo que es el mundo, la racionalidad humana. </a:t>
            </a:r>
          </a:p>
        </p:txBody>
      </p:sp>
      <p:sp>
        <p:nvSpPr>
          <p:cNvPr id="118787" name="1 Título"/>
          <p:cNvSpPr>
            <a:spLocks noGrp="1"/>
          </p:cNvSpPr>
          <p:nvPr>
            <p:ph type="title"/>
          </p:nvPr>
        </p:nvSpPr>
        <p:spPr>
          <a:xfrm>
            <a:off x="612775" y="228600"/>
            <a:ext cx="8153400" cy="990600"/>
          </a:xfrm>
        </p:spPr>
        <p:txBody>
          <a:bodyPr/>
          <a:lstStyle/>
          <a:p>
            <a:pPr algn="ctr"/>
            <a:r>
              <a:rPr lang="es-ES" sz="3200">
                <a:latin typeface="Arial" pitchFamily="34" charset="0"/>
                <a:cs typeface="Arial" pitchFamily="34" charset="0"/>
              </a:rPr>
              <a:t>2.COMPRENSIÓN DE LA NATURALEZA </a:t>
            </a:r>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1AD77D22-30A0-4049-B231-909388D82F1C}" type="slidenum">
              <a:rPr lang="es-MX" smtClean="0"/>
              <a:pPr>
                <a:defRPr/>
              </a:pPr>
              <a:t>109</a:t>
            </a:fld>
            <a:endParaRPr lang="es-MX"/>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57200" y="1700213"/>
            <a:ext cx="6130925" cy="4897437"/>
          </a:xfrm>
        </p:spPr>
        <p:txBody>
          <a:bodyPr>
            <a:normAutofit fontScale="47500" lnSpcReduction="20000"/>
          </a:bodyPr>
          <a:lstStyle/>
          <a:p>
            <a:pPr marL="320040" indent="-320040" algn="just" eaLnBrk="1" fontAlgn="auto" hangingPunct="1">
              <a:spcAft>
                <a:spcPts val="0"/>
              </a:spcAft>
              <a:defRPr/>
            </a:pPr>
            <a:r>
              <a:rPr lang="es-MX" sz="4200" dirty="0">
                <a:latin typeface="Arial" pitchFamily="34" charset="0"/>
                <a:cs typeface="Arial" pitchFamily="34" charset="0"/>
              </a:rPr>
              <a:t>A partir del positivismo (siglo XIX), la ciencia se convierte en principal objeto de reflexión filosófica.</a:t>
            </a:r>
          </a:p>
          <a:p>
            <a:pPr marL="320040" indent="-320040" algn="just" eaLnBrk="1" fontAlgn="auto" hangingPunct="1">
              <a:spcAft>
                <a:spcPts val="0"/>
              </a:spcAft>
              <a:defRPr/>
            </a:pPr>
            <a:endParaRPr lang="es-MX" sz="4200" dirty="0">
              <a:latin typeface="Arial" pitchFamily="34" charset="0"/>
              <a:cs typeface="Arial" pitchFamily="34" charset="0"/>
            </a:endParaRPr>
          </a:p>
          <a:p>
            <a:pPr marL="320040" indent="-320040" algn="just" eaLnBrk="1" fontAlgn="auto" hangingPunct="1">
              <a:spcAft>
                <a:spcPts val="0"/>
              </a:spcAft>
              <a:defRPr/>
            </a:pPr>
            <a:r>
              <a:rPr lang="es-MX" sz="4200" dirty="0" err="1">
                <a:latin typeface="Arial" pitchFamily="34" charset="0"/>
                <a:cs typeface="Arial" pitchFamily="34" charset="0"/>
              </a:rPr>
              <a:t>August</a:t>
            </a:r>
            <a:r>
              <a:rPr lang="es-MX" sz="4200" dirty="0">
                <a:latin typeface="Arial" pitchFamily="34" charset="0"/>
                <a:cs typeface="Arial" pitchFamily="34" charset="0"/>
              </a:rPr>
              <a:t> </a:t>
            </a:r>
            <a:r>
              <a:rPr lang="es-MX" sz="4200" dirty="0" err="1">
                <a:latin typeface="Arial" pitchFamily="34" charset="0"/>
                <a:cs typeface="Arial" pitchFamily="34" charset="0"/>
              </a:rPr>
              <a:t>Comte</a:t>
            </a:r>
            <a:r>
              <a:rPr lang="es-MX" sz="4200" dirty="0">
                <a:latin typeface="Arial" pitchFamily="34" charset="0"/>
                <a:cs typeface="Arial" pitchFamily="34" charset="0"/>
              </a:rPr>
              <a:t> reflexiona filosóficamente desde la ciencia, desechando cualquier otra forma de conocimiento. </a:t>
            </a:r>
          </a:p>
          <a:p>
            <a:pPr marL="320040" indent="-320040" algn="just" eaLnBrk="1" fontAlgn="auto" hangingPunct="1">
              <a:spcAft>
                <a:spcPts val="0"/>
              </a:spcAft>
              <a:defRPr/>
            </a:pPr>
            <a:endParaRPr lang="es-MX" sz="4200" dirty="0">
              <a:latin typeface="Arial" pitchFamily="34" charset="0"/>
              <a:cs typeface="Arial" pitchFamily="34" charset="0"/>
            </a:endParaRPr>
          </a:p>
          <a:p>
            <a:pPr marL="320040" indent="-320040" algn="just" eaLnBrk="1" fontAlgn="auto" hangingPunct="1">
              <a:spcAft>
                <a:spcPts val="0"/>
              </a:spcAft>
              <a:defRPr/>
            </a:pPr>
            <a:r>
              <a:rPr lang="es-MX" sz="4200" dirty="0" err="1">
                <a:latin typeface="Arial" pitchFamily="34" charset="0"/>
                <a:cs typeface="Arial" pitchFamily="34" charset="0"/>
              </a:rPr>
              <a:t>Comte</a:t>
            </a:r>
            <a:r>
              <a:rPr lang="es-MX" sz="4200" dirty="0">
                <a:latin typeface="Arial" pitchFamily="34" charset="0"/>
                <a:cs typeface="Arial" pitchFamily="34" charset="0"/>
              </a:rPr>
              <a:t> considera que la religión y la metafísica son etapas superadas en la evolución de la razón humana, y que sólo con la ciencia adviene la razón a su plena madurez. </a:t>
            </a:r>
          </a:p>
          <a:p>
            <a:pPr marL="320040" indent="-320040" algn="just" eaLnBrk="1" fontAlgn="auto" hangingPunct="1">
              <a:spcAft>
                <a:spcPts val="0"/>
              </a:spcAft>
              <a:defRPr/>
            </a:pPr>
            <a:endParaRPr lang="es-MX" sz="4200" dirty="0">
              <a:latin typeface="Arial" pitchFamily="34" charset="0"/>
              <a:cs typeface="Arial" pitchFamily="34" charset="0"/>
            </a:endParaRPr>
          </a:p>
          <a:p>
            <a:pPr marL="320040" indent="-320040" algn="just" eaLnBrk="1" fontAlgn="auto" hangingPunct="1">
              <a:spcAft>
                <a:spcPts val="0"/>
              </a:spcAft>
              <a:defRPr/>
            </a:pPr>
            <a:r>
              <a:rPr lang="es-MX" sz="4200" dirty="0">
                <a:latin typeface="Arial" pitchFamily="34" charset="0"/>
                <a:cs typeface="Arial" pitchFamily="34" charset="0"/>
              </a:rPr>
              <a:t>Karl Marx pone a la ciencia en la más alta consideración. De ahí en adelante la filosofía de la ciencia ha crecido cada vez más en amplitud y profundidad</a:t>
            </a:r>
          </a:p>
        </p:txBody>
      </p:sp>
      <p:sp>
        <p:nvSpPr>
          <p:cNvPr id="18435" name="3 CuadroTexto"/>
          <p:cNvSpPr txBox="1">
            <a:spLocks noChangeArrowheads="1"/>
          </p:cNvSpPr>
          <p:nvPr/>
        </p:nvSpPr>
        <p:spPr bwMode="auto">
          <a:xfrm>
            <a:off x="468313" y="260350"/>
            <a:ext cx="8424862" cy="1077913"/>
          </a:xfrm>
          <a:prstGeom prst="rect">
            <a:avLst/>
          </a:prstGeom>
          <a:noFill/>
          <a:ln w="9525">
            <a:noFill/>
            <a:miter lim="800000"/>
            <a:headEnd/>
            <a:tailEnd/>
          </a:ln>
        </p:spPr>
        <p:txBody>
          <a:bodyPr>
            <a:spAutoFit/>
          </a:bodyPr>
          <a:lstStyle/>
          <a:p>
            <a:pPr algn="ctr"/>
            <a:r>
              <a:rPr lang="es-ES" sz="3200"/>
              <a:t>CIENCIA COMO PRINCIPAL OBJETO DE REFLEXIÓN FILOSÓFICA</a:t>
            </a:r>
          </a:p>
        </p:txBody>
      </p:sp>
      <p:pic>
        <p:nvPicPr>
          <p:cNvPr id="18436" name="Picture 5" descr="http://t0.gstatic.com/images?q=tbn:ANd9GcSYotPAocXBVowk87Hsh9BtzqJGh6ZkM6yMFDEiKfw4it7pmMrC"/>
          <p:cNvPicPr>
            <a:picLocks noChangeAspect="1" noChangeArrowheads="1"/>
          </p:cNvPicPr>
          <p:nvPr/>
        </p:nvPicPr>
        <p:blipFill>
          <a:blip r:embed="rId2"/>
          <a:srcRect/>
          <a:stretch>
            <a:fillRect/>
          </a:stretch>
        </p:blipFill>
        <p:spPr bwMode="auto">
          <a:xfrm>
            <a:off x="6696075" y="2420938"/>
            <a:ext cx="2447925" cy="1866900"/>
          </a:xfrm>
          <a:prstGeom prst="rect">
            <a:avLst/>
          </a:prstGeom>
          <a:noFill/>
          <a:ln w="9525">
            <a:noFill/>
            <a:miter lim="800000"/>
            <a:headEnd/>
            <a:tailEnd/>
          </a:ln>
        </p:spPr>
      </p:pic>
      <p:sp>
        <p:nvSpPr>
          <p:cNvPr id="5" name="4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6" name="5 Marcador de número de diapositiva"/>
          <p:cNvSpPr>
            <a:spLocks noGrp="1"/>
          </p:cNvSpPr>
          <p:nvPr>
            <p:ph type="sldNum" sz="quarter" idx="12"/>
          </p:nvPr>
        </p:nvSpPr>
        <p:spPr/>
        <p:txBody>
          <a:bodyPr>
            <a:normAutofit fontScale="85000" lnSpcReduction="20000"/>
          </a:bodyPr>
          <a:lstStyle/>
          <a:p>
            <a:pPr>
              <a:defRPr/>
            </a:pPr>
            <a:fld id="{96F1AF60-4F58-4825-8830-C5318A7CA0B3}" type="slidenum">
              <a:rPr lang="es-MX" smtClean="0"/>
              <a:pPr>
                <a:defRPr/>
              </a:pPr>
              <a:t>11</a:t>
            </a:fld>
            <a:endParaRPr lang="es-MX"/>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1 Título"/>
          <p:cNvSpPr>
            <a:spLocks noGrp="1"/>
          </p:cNvSpPr>
          <p:nvPr>
            <p:ph type="title"/>
          </p:nvPr>
        </p:nvSpPr>
        <p:spPr>
          <a:xfrm>
            <a:off x="612775" y="228600"/>
            <a:ext cx="8153400" cy="990600"/>
          </a:xfrm>
        </p:spPr>
        <p:txBody>
          <a:bodyPr/>
          <a:lstStyle/>
          <a:p>
            <a:pPr algn="ctr"/>
            <a:r>
              <a:rPr lang="es-ES" sz="3200">
                <a:latin typeface="Arial" pitchFamily="34" charset="0"/>
                <a:cs typeface="Arial" pitchFamily="34" charset="0"/>
              </a:rPr>
              <a:t>3. EL PRODUCTO DE LA CIENCIA ES EL CONOCIMIENTO</a:t>
            </a:r>
          </a:p>
        </p:txBody>
      </p:sp>
      <p:sp>
        <p:nvSpPr>
          <p:cNvPr id="119811" name="2 Marcador de contenido"/>
          <p:cNvSpPr>
            <a:spLocks noGrp="1"/>
          </p:cNvSpPr>
          <p:nvPr>
            <p:ph sz="quarter" idx="1"/>
          </p:nvPr>
        </p:nvSpPr>
        <p:spPr>
          <a:xfrm>
            <a:off x="612775" y="1600200"/>
            <a:ext cx="8153400" cy="4495800"/>
          </a:xfrm>
        </p:spPr>
        <p:txBody>
          <a:bodyPr/>
          <a:lstStyle/>
          <a:p>
            <a:pPr algn="just"/>
            <a:r>
              <a:rPr lang="es-ES" sz="2400">
                <a:latin typeface="Arial" pitchFamily="34" charset="0"/>
                <a:cs typeface="Arial" pitchFamily="34" charset="0"/>
              </a:rPr>
              <a:t>Todos los artefactos que nos rodean son derivados del conocimiento científico.</a:t>
            </a:r>
          </a:p>
          <a:p>
            <a:pPr algn="just">
              <a:buFont typeface="Wingdings" pitchFamily="2" charset="2"/>
              <a:buNone/>
            </a:pPr>
            <a:endParaRPr lang="es-ES" sz="2400">
              <a:latin typeface="Arial" pitchFamily="34" charset="0"/>
              <a:cs typeface="Arial" pitchFamily="34" charset="0"/>
            </a:endParaRPr>
          </a:p>
          <a:p>
            <a:pPr algn="just"/>
            <a:r>
              <a:rPr lang="es-ES" sz="2400">
                <a:latin typeface="Arial" pitchFamily="34" charset="0"/>
                <a:cs typeface="Arial" pitchFamily="34" charset="0"/>
              </a:rPr>
              <a:t>Continuamente somos bombardeados en los medios masivos de comunicación con nuevas conquistas de la ciencia convertidas en objetos de consumo. </a:t>
            </a:r>
          </a:p>
          <a:p>
            <a:pPr algn="just">
              <a:buFont typeface="Wingdings" pitchFamily="2" charset="2"/>
              <a:buNone/>
            </a:pPr>
            <a:endParaRPr lang="es-ES" sz="2400">
              <a:latin typeface="Arial" pitchFamily="34" charset="0"/>
              <a:cs typeface="Arial" pitchFamily="34" charset="0"/>
            </a:endParaRPr>
          </a:p>
          <a:p>
            <a:pPr algn="just"/>
            <a:r>
              <a:rPr lang="es-ES" sz="2400">
                <a:latin typeface="Arial" pitchFamily="34" charset="0"/>
                <a:cs typeface="Arial" pitchFamily="34" charset="0"/>
              </a:rPr>
              <a:t>Ciencia es lo que hay que hacer para saber, mientras que tecnología es lo que hay que saber para hacer, o sea que sin ciencia no hay conocimiento y sin conocimiento no hay tecnología. </a:t>
            </a:r>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77573DDD-458D-4EEE-8039-CB36C71B0A3A}" type="slidenum">
              <a:rPr lang="es-MX" smtClean="0"/>
              <a:pPr>
                <a:defRPr/>
              </a:pPr>
              <a:t>110</a:t>
            </a:fld>
            <a:endParaRPr lang="es-MX"/>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1 Título"/>
          <p:cNvSpPr>
            <a:spLocks noGrp="1"/>
          </p:cNvSpPr>
          <p:nvPr>
            <p:ph type="title"/>
          </p:nvPr>
        </p:nvSpPr>
        <p:spPr>
          <a:xfrm>
            <a:off x="612775" y="228600"/>
            <a:ext cx="8153400" cy="990600"/>
          </a:xfrm>
        </p:spPr>
        <p:txBody>
          <a:bodyPr/>
          <a:lstStyle/>
          <a:p>
            <a:pPr algn="ctr"/>
            <a:r>
              <a:rPr lang="es-ES" sz="3600">
                <a:latin typeface="Arial" pitchFamily="34" charset="0"/>
                <a:cs typeface="Arial" pitchFamily="34" charset="0"/>
              </a:rPr>
              <a:t>3. EL PRODUCTO DE LA CIENCIA ES EL CONOCIMIENTO</a:t>
            </a:r>
          </a:p>
        </p:txBody>
      </p:sp>
      <p:sp>
        <p:nvSpPr>
          <p:cNvPr id="62467" name="2 Marcador de contenido"/>
          <p:cNvSpPr>
            <a:spLocks noGrp="1"/>
          </p:cNvSpPr>
          <p:nvPr>
            <p:ph sz="quarter" idx="1"/>
          </p:nvPr>
        </p:nvSpPr>
        <p:spPr>
          <a:xfrm>
            <a:off x="323850" y="1844675"/>
            <a:ext cx="8424863" cy="4752975"/>
          </a:xfrm>
        </p:spPr>
        <p:txBody>
          <a:bodyPr/>
          <a:lstStyle/>
          <a:p>
            <a:pPr>
              <a:buFont typeface="Wingdings" pitchFamily="2" charset="2"/>
              <a:buNone/>
              <a:defRPr/>
            </a:pPr>
            <a:r>
              <a:rPr lang="es-ES" sz="2000" dirty="0">
                <a:latin typeface="Arial" pitchFamily="34" charset="0"/>
                <a:cs typeface="Arial" pitchFamily="34" charset="0"/>
              </a:rPr>
              <a:t>¿En que consiste el conocimiento científico?</a:t>
            </a:r>
          </a:p>
          <a:p>
            <a:pPr>
              <a:buFont typeface="Wingdings" pitchFamily="2" charset="2"/>
              <a:buNone/>
              <a:defRPr/>
            </a:pPr>
            <a:r>
              <a:rPr lang="es-ES" sz="2000" dirty="0">
                <a:latin typeface="Arial" pitchFamily="34" charset="0"/>
                <a:cs typeface="Arial" pitchFamily="34" charset="0"/>
              </a:rPr>
              <a:t>	Es un conjunto de proposiciones  o leyes que pretender describir la manera en como esta hecha y funciona la realidad. </a:t>
            </a:r>
          </a:p>
          <a:p>
            <a:pPr>
              <a:buFont typeface="Wingdings" pitchFamily="2" charset="2"/>
              <a:buNone/>
              <a:defRPr/>
            </a:pPr>
            <a:endParaRPr lang="es-ES" sz="2000" dirty="0">
              <a:latin typeface="Arial" pitchFamily="34" charset="0"/>
              <a:cs typeface="Arial" pitchFamily="34" charset="0"/>
            </a:endParaRPr>
          </a:p>
          <a:p>
            <a:pPr>
              <a:buFont typeface="Wingdings" pitchFamily="2" charset="2"/>
              <a:buNone/>
              <a:defRPr/>
            </a:pPr>
            <a:r>
              <a:rPr lang="es-ES" sz="2000" dirty="0">
                <a:latin typeface="Arial" pitchFamily="34" charset="0"/>
                <a:cs typeface="Arial" pitchFamily="34" charset="0"/>
              </a:rPr>
              <a:t>5 características: </a:t>
            </a:r>
          </a:p>
          <a:p>
            <a:pPr marL="514350" indent="-514350">
              <a:buFont typeface="Wingdings" pitchFamily="2" charset="2"/>
              <a:buAutoNum type="arabicPeriod"/>
              <a:defRPr/>
            </a:pPr>
            <a:r>
              <a:rPr lang="es-ES" sz="2000" dirty="0">
                <a:latin typeface="Arial" pitchFamily="34" charset="0"/>
                <a:cs typeface="Arial" pitchFamily="34" charset="0"/>
              </a:rPr>
              <a:t>Ninguna es final y completa</a:t>
            </a:r>
          </a:p>
          <a:p>
            <a:pPr marL="514350" indent="-514350">
              <a:buFont typeface="Wingdings" pitchFamily="2" charset="2"/>
              <a:buAutoNum type="arabicPeriod"/>
              <a:defRPr/>
            </a:pPr>
            <a:r>
              <a:rPr lang="es-ES" sz="2000" dirty="0">
                <a:latin typeface="Arial" pitchFamily="34" charset="0"/>
                <a:cs typeface="Arial" pitchFamily="34" charset="0"/>
              </a:rPr>
              <a:t>Ninguna pretende ser la verdad, sino la mejor aproximación</a:t>
            </a:r>
          </a:p>
          <a:p>
            <a:pPr marL="514350" indent="-514350">
              <a:buFont typeface="Wingdings" pitchFamily="2" charset="2"/>
              <a:buAutoNum type="arabicPeriod"/>
              <a:defRPr/>
            </a:pPr>
            <a:r>
              <a:rPr lang="es-ES" sz="2000" dirty="0">
                <a:latin typeface="Arial" pitchFamily="34" charset="0"/>
                <a:cs typeface="Arial" pitchFamily="34" charset="0"/>
              </a:rPr>
              <a:t>Ninguna se expresa en términos absolutos, más bien probabilísticos. </a:t>
            </a:r>
          </a:p>
          <a:p>
            <a:pPr marL="514350" indent="-514350">
              <a:buFont typeface="Wingdings" pitchFamily="2" charset="2"/>
              <a:buAutoNum type="arabicPeriod"/>
              <a:defRPr/>
            </a:pPr>
            <a:r>
              <a:rPr lang="es-ES" sz="2000" dirty="0">
                <a:latin typeface="Arial" pitchFamily="34" charset="0"/>
                <a:cs typeface="Arial" pitchFamily="34" charset="0"/>
              </a:rPr>
              <a:t>Se basa en la realidad</a:t>
            </a:r>
          </a:p>
          <a:p>
            <a:pPr marL="514350" indent="-514350">
              <a:buFont typeface="Wingdings" pitchFamily="2" charset="2"/>
              <a:buAutoNum type="arabicPeriod"/>
              <a:defRPr/>
            </a:pPr>
            <a:r>
              <a:rPr lang="es-ES" sz="2000" dirty="0">
                <a:latin typeface="Arial" pitchFamily="34" charset="0"/>
                <a:cs typeface="Arial" pitchFamily="34" charset="0"/>
              </a:rPr>
              <a:t>Nos permite manejarla, en la medida que la refleja. </a:t>
            </a:r>
          </a:p>
          <a:p>
            <a:pPr>
              <a:buFont typeface="Wingdings" pitchFamily="2" charset="2"/>
              <a:buNone/>
              <a:defRPr/>
            </a:pPr>
            <a:endParaRPr lang="es-ES" dirty="0"/>
          </a:p>
          <a:p>
            <a:pPr>
              <a:buFont typeface="Wingdings" pitchFamily="2" charset="2"/>
              <a:buNone/>
              <a:defRPr/>
            </a:pPr>
            <a:endParaRPr lang="es-ES" dirty="0"/>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F25405BE-015F-4DDB-AFA7-7F9D79BA7DC9}" type="slidenum">
              <a:rPr lang="es-MX" smtClean="0"/>
              <a:pPr>
                <a:defRPr/>
              </a:pPr>
              <a:t>111</a:t>
            </a:fld>
            <a:endParaRPr lang="es-MX"/>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2 Marcador de contenido"/>
          <p:cNvSpPr>
            <a:spLocks noGrp="1"/>
          </p:cNvSpPr>
          <p:nvPr>
            <p:ph sz="quarter" idx="1"/>
          </p:nvPr>
        </p:nvSpPr>
        <p:spPr>
          <a:xfrm>
            <a:off x="612775" y="1600200"/>
            <a:ext cx="8153400" cy="4495800"/>
          </a:xfrm>
        </p:spPr>
        <p:txBody>
          <a:bodyPr/>
          <a:lstStyle/>
          <a:p>
            <a:endParaRPr lang="es-ES"/>
          </a:p>
          <a:p>
            <a:pPr algn="just"/>
            <a:r>
              <a:rPr lang="es-ES">
                <a:latin typeface="Arial" pitchFamily="34" charset="0"/>
                <a:cs typeface="Arial" pitchFamily="34" charset="0"/>
              </a:rPr>
              <a:t>“No es un error considerar al conocimiento como el único resultado de la actividad humana creativa cuyo objeto es la comprensión de la naturaleza y que llamamos ciencia” (Pérez Tamayo, 25). </a:t>
            </a:r>
          </a:p>
        </p:txBody>
      </p:sp>
      <p:sp>
        <p:nvSpPr>
          <p:cNvPr id="121859" name="1 Título"/>
          <p:cNvSpPr>
            <a:spLocks noGrp="1"/>
          </p:cNvSpPr>
          <p:nvPr>
            <p:ph type="title"/>
          </p:nvPr>
        </p:nvSpPr>
        <p:spPr>
          <a:xfrm>
            <a:off x="612775" y="228600"/>
            <a:ext cx="8153400" cy="990600"/>
          </a:xfrm>
        </p:spPr>
        <p:txBody>
          <a:bodyPr/>
          <a:lstStyle/>
          <a:p>
            <a:pPr algn="ctr"/>
            <a:r>
              <a:rPr lang="es-ES" sz="3600"/>
              <a:t>3. EL PRODUCTO DE LA CIENCIA ES EL CONOCIMIENTO</a:t>
            </a:r>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827281A3-3667-49B3-B9E8-FD4D34E5AD19}" type="slidenum">
              <a:rPr lang="es-MX" smtClean="0"/>
              <a:pPr>
                <a:defRPr/>
              </a:pPr>
              <a:t>112</a:t>
            </a:fld>
            <a:endParaRPr lang="es-MX"/>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6 Marcador de texto"/>
          <p:cNvSpPr>
            <a:spLocks noGrp="1"/>
          </p:cNvSpPr>
          <p:nvPr>
            <p:ph type="body" idx="2"/>
          </p:nvPr>
        </p:nvSpPr>
        <p:spPr/>
        <p:txBody>
          <a:bodyPr/>
          <a:lstStyle/>
          <a:p>
            <a:pPr eaLnBrk="1" hangingPunct="1"/>
            <a:endParaRPr lang="es-ES">
              <a:solidFill>
                <a:srgbClr val="FFFFFF"/>
              </a:solidFill>
            </a:endParaRPr>
          </a:p>
        </p:txBody>
      </p:sp>
      <p:sp>
        <p:nvSpPr>
          <p:cNvPr id="122883" name="5 Marcador de contenido"/>
          <p:cNvSpPr>
            <a:spLocks noGrp="1"/>
          </p:cNvSpPr>
          <p:nvPr>
            <p:ph sz="quarter" idx="1"/>
          </p:nvPr>
        </p:nvSpPr>
        <p:spPr/>
        <p:txBody>
          <a:bodyPr/>
          <a:lstStyle/>
          <a:p>
            <a:pPr eaLnBrk="1" hangingPunct="1"/>
            <a:endParaRPr lang="es-ES">
              <a:latin typeface="Arial" pitchFamily="34" charset="0"/>
              <a:cs typeface="Arial" pitchFamily="34" charset="0"/>
            </a:endParaRPr>
          </a:p>
          <a:p>
            <a:pPr eaLnBrk="1" hangingPunct="1"/>
            <a:endParaRPr lang="es-ES">
              <a:latin typeface="Arial" pitchFamily="34" charset="0"/>
              <a:cs typeface="Arial" pitchFamily="34" charset="0"/>
            </a:endParaRPr>
          </a:p>
          <a:p>
            <a:pPr eaLnBrk="1" hangingPunct="1"/>
            <a:endParaRPr lang="es-ES">
              <a:latin typeface="Arial" pitchFamily="34" charset="0"/>
              <a:cs typeface="Arial" pitchFamily="34" charset="0"/>
            </a:endParaRPr>
          </a:p>
          <a:p>
            <a:pPr eaLnBrk="1" hangingPunct="1"/>
            <a:endParaRPr lang="es-ES">
              <a:latin typeface="Arial" pitchFamily="34" charset="0"/>
              <a:cs typeface="Arial" pitchFamily="34" charset="0"/>
            </a:endParaRPr>
          </a:p>
          <a:p>
            <a:pPr eaLnBrk="1" hangingPunct="1"/>
            <a:endParaRPr lang="es-ES">
              <a:latin typeface="Arial" pitchFamily="34" charset="0"/>
              <a:cs typeface="Arial" pitchFamily="34" charset="0"/>
            </a:endParaRPr>
          </a:p>
          <a:p>
            <a:pPr eaLnBrk="1" hangingPunct="1">
              <a:buFont typeface="Wingdings" pitchFamily="2" charset="2"/>
              <a:buNone/>
            </a:pPr>
            <a:endParaRPr lang="es-ES">
              <a:latin typeface="Arial" pitchFamily="34" charset="0"/>
              <a:cs typeface="Arial" pitchFamily="34" charset="0"/>
            </a:endParaRPr>
          </a:p>
          <a:p>
            <a:pPr eaLnBrk="1" hangingPunct="1"/>
            <a:r>
              <a:rPr lang="es-ES">
                <a:latin typeface="Arial" pitchFamily="34" charset="0"/>
                <a:cs typeface="Arial" pitchFamily="34" charset="0"/>
              </a:rPr>
              <a:t>UNIDAD III. REALIDAD, VERDAD Y OBJETIVIDAD.</a:t>
            </a:r>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62352540-D185-4988-87AA-A73D8EEB8B0B}" type="slidenum">
              <a:rPr lang="es-MX" smtClean="0"/>
              <a:pPr>
                <a:defRPr/>
              </a:pPr>
              <a:t>113</a:t>
            </a:fld>
            <a:endParaRPr lang="es-MX"/>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1 Título"/>
          <p:cNvSpPr>
            <a:spLocks noGrp="1"/>
          </p:cNvSpPr>
          <p:nvPr>
            <p:ph type="title"/>
          </p:nvPr>
        </p:nvSpPr>
        <p:spPr>
          <a:xfrm>
            <a:off x="612775" y="228600"/>
            <a:ext cx="8153400" cy="990600"/>
          </a:xfrm>
        </p:spPr>
        <p:txBody>
          <a:bodyPr/>
          <a:lstStyle/>
          <a:p>
            <a:pPr algn="ctr" eaLnBrk="1" hangingPunct="1"/>
            <a:r>
              <a:rPr lang="es-ES">
                <a:latin typeface="Arial" pitchFamily="34" charset="0"/>
                <a:cs typeface="Arial" pitchFamily="34" charset="0"/>
              </a:rPr>
              <a:t>CIENCIA Y VERDAD</a:t>
            </a:r>
          </a:p>
        </p:txBody>
      </p:sp>
      <p:sp>
        <p:nvSpPr>
          <p:cNvPr id="123907" name="2 Marcador de contenido"/>
          <p:cNvSpPr>
            <a:spLocks noGrp="1"/>
          </p:cNvSpPr>
          <p:nvPr>
            <p:ph sz="quarter" idx="1"/>
          </p:nvPr>
        </p:nvSpPr>
        <p:spPr>
          <a:xfrm>
            <a:off x="612775" y="1600200"/>
            <a:ext cx="8153400" cy="4495800"/>
          </a:xfrm>
        </p:spPr>
        <p:txBody>
          <a:bodyPr/>
          <a:lstStyle/>
          <a:p>
            <a:pPr eaLnBrk="1" hangingPunct="1">
              <a:buFont typeface="Wingdings" pitchFamily="2" charset="2"/>
              <a:buNone/>
            </a:pPr>
            <a:r>
              <a:rPr lang="es-ES">
                <a:latin typeface="Arial" pitchFamily="34" charset="0"/>
                <a:cs typeface="Arial" pitchFamily="34" charset="0"/>
              </a:rPr>
              <a:t>Dimensiones más decisivas de la verdad:</a:t>
            </a:r>
          </a:p>
          <a:p>
            <a:pPr eaLnBrk="1" hangingPunct="1">
              <a:buFont typeface="Wingdings" pitchFamily="2" charset="2"/>
              <a:buNone/>
            </a:pPr>
            <a:endParaRPr lang="es-ES">
              <a:latin typeface="Arial" pitchFamily="34" charset="0"/>
              <a:cs typeface="Arial" pitchFamily="34" charset="0"/>
            </a:endParaRPr>
          </a:p>
          <a:p>
            <a:pPr eaLnBrk="1" hangingPunct="1"/>
            <a:r>
              <a:rPr lang="es-ES">
                <a:latin typeface="Arial" pitchFamily="34" charset="0"/>
                <a:cs typeface="Arial" pitchFamily="34" charset="0"/>
              </a:rPr>
              <a:t>Racionalidad y verdad</a:t>
            </a:r>
          </a:p>
          <a:p>
            <a:pPr eaLnBrk="1" hangingPunct="1"/>
            <a:r>
              <a:rPr lang="es-ES">
                <a:latin typeface="Arial" pitchFamily="34" charset="0"/>
                <a:cs typeface="Arial" pitchFamily="34" charset="0"/>
              </a:rPr>
              <a:t>Socialidad y verdad</a:t>
            </a:r>
          </a:p>
          <a:p>
            <a:pPr eaLnBrk="1" hangingPunct="1"/>
            <a:r>
              <a:rPr lang="es-ES">
                <a:latin typeface="Arial" pitchFamily="34" charset="0"/>
                <a:cs typeface="Arial" pitchFamily="34" charset="0"/>
              </a:rPr>
              <a:t>Lenguaje, realidad y verdad</a:t>
            </a:r>
          </a:p>
          <a:p>
            <a:pPr eaLnBrk="1" hangingPunct="1"/>
            <a:r>
              <a:rPr lang="es-ES">
                <a:latin typeface="Arial" pitchFamily="34" charset="0"/>
                <a:cs typeface="Arial" pitchFamily="34" charset="0"/>
              </a:rPr>
              <a:t>Experiencia y verdad</a:t>
            </a:r>
          </a:p>
          <a:p>
            <a:pPr eaLnBrk="1" hangingPunct="1"/>
            <a:r>
              <a:rPr lang="es-ES">
                <a:latin typeface="Arial" pitchFamily="34" charset="0"/>
                <a:cs typeface="Arial" pitchFamily="34" charset="0"/>
              </a:rPr>
              <a:t>Historia y verdad</a:t>
            </a:r>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981F64A2-2941-42CB-9186-6872644F87FD}" type="slidenum">
              <a:rPr lang="es-MX" smtClean="0"/>
              <a:pPr>
                <a:defRPr/>
              </a:pPr>
              <a:t>114</a:t>
            </a:fld>
            <a:endParaRPr lang="es-MX"/>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1 Título"/>
          <p:cNvSpPr>
            <a:spLocks noGrp="1"/>
          </p:cNvSpPr>
          <p:nvPr>
            <p:ph type="title"/>
          </p:nvPr>
        </p:nvSpPr>
        <p:spPr>
          <a:xfrm>
            <a:off x="612775" y="228600"/>
            <a:ext cx="8153400" cy="990600"/>
          </a:xfrm>
        </p:spPr>
        <p:txBody>
          <a:bodyPr/>
          <a:lstStyle/>
          <a:p>
            <a:pPr algn="ctr"/>
            <a:r>
              <a:rPr lang="es-ES">
                <a:latin typeface="Arial" pitchFamily="34" charset="0"/>
                <a:cs typeface="Arial" pitchFamily="34" charset="0"/>
              </a:rPr>
              <a:t>RACIONALIDAD Y VERDAD</a:t>
            </a:r>
          </a:p>
        </p:txBody>
      </p:sp>
      <p:sp>
        <p:nvSpPr>
          <p:cNvPr id="124931" name="2 Marcador de contenido"/>
          <p:cNvSpPr>
            <a:spLocks noGrp="1"/>
          </p:cNvSpPr>
          <p:nvPr>
            <p:ph sz="quarter" idx="1"/>
          </p:nvPr>
        </p:nvSpPr>
        <p:spPr>
          <a:xfrm>
            <a:off x="323850" y="1600200"/>
            <a:ext cx="6408738" cy="4492625"/>
          </a:xfrm>
        </p:spPr>
        <p:txBody>
          <a:bodyPr/>
          <a:lstStyle/>
          <a:p>
            <a:pPr algn="just"/>
            <a:r>
              <a:rPr lang="es-ES" sz="1800">
                <a:latin typeface="Arial" pitchFamily="34" charset="0"/>
                <a:cs typeface="Arial" pitchFamily="34" charset="0"/>
              </a:rPr>
              <a:t>Las teorías racionalistas de la verdad insisten en la coherencia lógica como definitorio de la verdad. Esta tesis es insuficiente, porque una teoría puede ser muy coherente lógicamente (e incluso matemáticamente) y no resistir la evidencia empírica. </a:t>
            </a:r>
          </a:p>
          <a:p>
            <a:pPr algn="just">
              <a:buFont typeface="Wingdings" pitchFamily="2" charset="2"/>
              <a:buNone/>
            </a:pPr>
            <a:endParaRPr lang="es-ES" sz="1800">
              <a:latin typeface="Arial" pitchFamily="34" charset="0"/>
              <a:cs typeface="Arial" pitchFamily="34" charset="0"/>
            </a:endParaRPr>
          </a:p>
          <a:p>
            <a:pPr algn="just"/>
            <a:r>
              <a:rPr lang="es-ES" sz="1800">
                <a:latin typeface="Arial" pitchFamily="34" charset="0"/>
                <a:cs typeface="Arial" pitchFamily="34" charset="0"/>
              </a:rPr>
              <a:t>La coherencia lógica es una condición de todas las teorías filosóficas o científicas, formales o factuales. </a:t>
            </a:r>
          </a:p>
          <a:p>
            <a:pPr algn="just"/>
            <a:endParaRPr lang="es-ES" sz="1800">
              <a:latin typeface="Arial" pitchFamily="34" charset="0"/>
              <a:cs typeface="Arial" pitchFamily="34" charset="0"/>
            </a:endParaRPr>
          </a:p>
          <a:p>
            <a:pPr algn="just"/>
            <a:r>
              <a:rPr lang="es-ES" sz="1800">
                <a:latin typeface="Arial" pitchFamily="34" charset="0"/>
                <a:cs typeface="Arial" pitchFamily="34" charset="0"/>
              </a:rPr>
              <a:t>El criterio de racionalidad lógica es la coherencia. </a:t>
            </a:r>
          </a:p>
          <a:p>
            <a:pPr algn="just">
              <a:buFont typeface="Wingdings" pitchFamily="2" charset="2"/>
              <a:buNone/>
            </a:pPr>
            <a:endParaRPr lang="es-ES" sz="1800">
              <a:latin typeface="Arial" pitchFamily="34" charset="0"/>
              <a:cs typeface="Arial" pitchFamily="34" charset="0"/>
            </a:endParaRPr>
          </a:p>
          <a:p>
            <a:pPr algn="just"/>
            <a:r>
              <a:rPr lang="es-ES" sz="1800">
                <a:latin typeface="Arial" pitchFamily="34" charset="0"/>
                <a:cs typeface="Arial" pitchFamily="34" charset="0"/>
              </a:rPr>
              <a:t>Sin embargo, aunque es una condición de toda teoría, no agota el aspecto de racionalidad que ha de quedar explicitado en una adecuada conceptuación de la verdad.</a:t>
            </a:r>
          </a:p>
          <a:p>
            <a:pPr>
              <a:buFont typeface="Wingdings" pitchFamily="2" charset="2"/>
              <a:buNone/>
            </a:pPr>
            <a:endParaRPr lang="es-ES"/>
          </a:p>
        </p:txBody>
      </p:sp>
      <p:pic>
        <p:nvPicPr>
          <p:cNvPr id="124932" name="Picture 4" descr="C:\Users\REBELIN\Desktop\imagenes filosofia\racionalidad.jpg"/>
          <p:cNvPicPr>
            <a:picLocks noChangeAspect="1" noChangeArrowheads="1"/>
          </p:cNvPicPr>
          <p:nvPr/>
        </p:nvPicPr>
        <p:blipFill>
          <a:blip r:embed="rId2"/>
          <a:srcRect/>
          <a:stretch>
            <a:fillRect/>
          </a:stretch>
        </p:blipFill>
        <p:spPr bwMode="auto">
          <a:xfrm>
            <a:off x="6948488" y="2349500"/>
            <a:ext cx="1885950" cy="2419350"/>
          </a:xfrm>
          <a:prstGeom prst="rect">
            <a:avLst/>
          </a:prstGeom>
          <a:noFill/>
          <a:ln w="9525">
            <a:noFill/>
            <a:miter lim="800000"/>
            <a:headEnd/>
            <a:tailEnd/>
          </a:ln>
        </p:spPr>
      </p:pic>
      <p:sp>
        <p:nvSpPr>
          <p:cNvPr id="5" name="4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6" name="5 Marcador de número de diapositiva"/>
          <p:cNvSpPr>
            <a:spLocks noGrp="1"/>
          </p:cNvSpPr>
          <p:nvPr>
            <p:ph type="sldNum" sz="quarter" idx="12"/>
          </p:nvPr>
        </p:nvSpPr>
        <p:spPr/>
        <p:txBody>
          <a:bodyPr>
            <a:normAutofit fontScale="85000" lnSpcReduction="20000"/>
          </a:bodyPr>
          <a:lstStyle/>
          <a:p>
            <a:pPr>
              <a:defRPr/>
            </a:pPr>
            <a:fld id="{223E4558-5924-4C9F-897B-52607DB0054F}" type="slidenum">
              <a:rPr lang="es-MX" smtClean="0"/>
              <a:pPr>
                <a:defRPr/>
              </a:pPr>
              <a:t>115</a:t>
            </a:fld>
            <a:endParaRPr lang="es-MX"/>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1 Título"/>
          <p:cNvSpPr>
            <a:spLocks noGrp="1"/>
          </p:cNvSpPr>
          <p:nvPr>
            <p:ph type="title"/>
          </p:nvPr>
        </p:nvSpPr>
        <p:spPr>
          <a:xfrm>
            <a:off x="612775" y="228600"/>
            <a:ext cx="8153400" cy="990600"/>
          </a:xfrm>
        </p:spPr>
        <p:txBody>
          <a:bodyPr/>
          <a:lstStyle/>
          <a:p>
            <a:pPr algn="ctr"/>
            <a:r>
              <a:rPr lang="es-ES">
                <a:latin typeface="Arial" pitchFamily="34" charset="0"/>
                <a:cs typeface="Arial" pitchFamily="34" charset="0"/>
              </a:rPr>
              <a:t>EL CONSENSO RACIONAL</a:t>
            </a:r>
          </a:p>
        </p:txBody>
      </p:sp>
      <p:sp>
        <p:nvSpPr>
          <p:cNvPr id="125955" name="2 Marcador de contenido"/>
          <p:cNvSpPr>
            <a:spLocks noGrp="1"/>
          </p:cNvSpPr>
          <p:nvPr>
            <p:ph sz="quarter" idx="1"/>
          </p:nvPr>
        </p:nvSpPr>
        <p:spPr>
          <a:xfrm>
            <a:off x="612775" y="1600200"/>
            <a:ext cx="8153400" cy="4495800"/>
          </a:xfrm>
        </p:spPr>
        <p:txBody>
          <a:bodyPr/>
          <a:lstStyle/>
          <a:p>
            <a:pPr marL="0" indent="0" algn="just">
              <a:spcBef>
                <a:spcPct val="0"/>
              </a:spcBef>
            </a:pPr>
            <a:r>
              <a:rPr lang="es-ES" sz="2000">
                <a:latin typeface="Arial" pitchFamily="34" charset="0"/>
                <a:cs typeface="Arial" pitchFamily="34" charset="0"/>
              </a:rPr>
              <a:t>La verdad no existe en un empíreo, son seres humanos quienes se ocupan del saber y determinan la verdad o falsedad de las teorías.</a:t>
            </a:r>
          </a:p>
          <a:p>
            <a:pPr marL="0" indent="0" algn="just">
              <a:spcBef>
                <a:spcPct val="0"/>
              </a:spcBef>
              <a:buFont typeface="Wingdings" pitchFamily="2" charset="2"/>
              <a:buNone/>
            </a:pPr>
            <a:endParaRPr lang="es-ES" sz="2000">
              <a:latin typeface="Arial" pitchFamily="34" charset="0"/>
              <a:cs typeface="Arial" pitchFamily="34" charset="0"/>
            </a:endParaRPr>
          </a:p>
          <a:p>
            <a:pPr marL="0" indent="0" algn="just">
              <a:spcBef>
                <a:spcPct val="0"/>
              </a:spcBef>
            </a:pPr>
            <a:r>
              <a:rPr lang="es-ES" sz="2000">
                <a:latin typeface="Arial" pitchFamily="34" charset="0"/>
                <a:cs typeface="Arial" pitchFamily="34" charset="0"/>
              </a:rPr>
              <a:t>Son comunidades de sabios (científicos o filósofos) quienes en determinadas relaciones sociales establecen reglas, convenciones, valores, lenguajes, mediante los cuales juzgan acerca de la verdad o falsedad de las teorías. </a:t>
            </a:r>
          </a:p>
          <a:p>
            <a:pPr marL="0" indent="0" algn="just">
              <a:spcBef>
                <a:spcPct val="0"/>
              </a:spcBef>
              <a:buFont typeface="Wingdings" pitchFamily="2" charset="2"/>
              <a:buNone/>
            </a:pPr>
            <a:endParaRPr lang="es-ES" sz="2000">
              <a:latin typeface="Arial" pitchFamily="34" charset="0"/>
              <a:cs typeface="Arial" pitchFamily="34" charset="0"/>
            </a:endParaRPr>
          </a:p>
          <a:p>
            <a:pPr marL="0" indent="0" algn="just">
              <a:spcBef>
                <a:spcPct val="0"/>
              </a:spcBef>
            </a:pPr>
            <a:r>
              <a:rPr lang="es-ES" sz="2000">
                <a:latin typeface="Arial" pitchFamily="34" charset="0"/>
                <a:cs typeface="Arial" pitchFamily="34" charset="0"/>
              </a:rPr>
              <a:t>Distintos autores (Heidegger, Foucault, Vattimo) insisten en la apertura histórica que hace posible el que juzguemos de lo verdadero y lo falso. </a:t>
            </a:r>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3E3FCC89-B400-410D-8B87-5CD6174445F9}" type="slidenum">
              <a:rPr lang="es-MX" smtClean="0"/>
              <a:pPr>
                <a:defRPr/>
              </a:pPr>
              <a:t>116</a:t>
            </a:fld>
            <a:endParaRPr lang="es-MX"/>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2 Marcador de contenido"/>
          <p:cNvSpPr>
            <a:spLocks noGrp="1"/>
          </p:cNvSpPr>
          <p:nvPr>
            <p:ph sz="quarter" idx="1"/>
          </p:nvPr>
        </p:nvSpPr>
        <p:spPr>
          <a:xfrm>
            <a:off x="612775" y="1600200"/>
            <a:ext cx="8153400" cy="4495800"/>
          </a:xfrm>
        </p:spPr>
        <p:txBody>
          <a:bodyPr/>
          <a:lstStyle/>
          <a:p>
            <a:pPr algn="just"/>
            <a:r>
              <a:rPr lang="es-ES" sz="2000">
                <a:latin typeface="Arial" pitchFamily="34" charset="0"/>
                <a:cs typeface="Arial" pitchFamily="34" charset="0"/>
              </a:rPr>
              <a:t>Las comunidades científicas obedecen a dos sistemas de patrones distintos. Un tipo de patrón son las reglas internas que la comunidad de sabios se da para su funcionamiento. Pero la comunidad de sabios es también una asociación humana que obedece a patrones de comportamiento que son estudiados por la sociología.</a:t>
            </a:r>
          </a:p>
          <a:p>
            <a:pPr algn="just"/>
            <a:endParaRPr lang="es-ES" sz="2000">
              <a:latin typeface="Arial" pitchFamily="34" charset="0"/>
              <a:cs typeface="Arial" pitchFamily="34" charset="0"/>
            </a:endParaRPr>
          </a:p>
          <a:p>
            <a:pPr algn="just"/>
            <a:r>
              <a:rPr lang="es-ES" sz="2000">
                <a:latin typeface="Arial" pitchFamily="34" charset="0"/>
                <a:cs typeface="Arial" pitchFamily="34" charset="0"/>
              </a:rPr>
              <a:t>Las comunidades de sabios no son excepciones a las patrones de conducta social, pues son asociaciones humanas, ‘demasiado humanas’. Rige en ellas la emulación, la envidia, la cooperación, la competencia, la amistad y el compañerismo, enemistad y discordia; elogio, censura, etc. </a:t>
            </a:r>
          </a:p>
          <a:p>
            <a:endParaRPr lang="es-ES"/>
          </a:p>
        </p:txBody>
      </p:sp>
      <p:sp>
        <p:nvSpPr>
          <p:cNvPr id="126979" name="1 Título"/>
          <p:cNvSpPr>
            <a:spLocks noGrp="1"/>
          </p:cNvSpPr>
          <p:nvPr>
            <p:ph type="title"/>
          </p:nvPr>
        </p:nvSpPr>
        <p:spPr>
          <a:xfrm>
            <a:off x="612775" y="228600"/>
            <a:ext cx="8153400" cy="990600"/>
          </a:xfrm>
        </p:spPr>
        <p:txBody>
          <a:bodyPr/>
          <a:lstStyle/>
          <a:p>
            <a:pPr algn="ctr"/>
            <a:r>
              <a:rPr lang="es-ES">
                <a:latin typeface="Arial" pitchFamily="34" charset="0"/>
                <a:cs typeface="Arial" pitchFamily="34" charset="0"/>
              </a:rPr>
              <a:t>EL CONSENSO RACIONAL</a:t>
            </a:r>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EC9A7E33-4E13-4778-823E-CDB2AE828EA8}" type="slidenum">
              <a:rPr lang="es-MX" smtClean="0"/>
              <a:pPr>
                <a:defRPr/>
              </a:pPr>
              <a:t>117</a:t>
            </a:fld>
            <a:endParaRPr lang="es-MX"/>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2 Marcador de contenido"/>
          <p:cNvSpPr>
            <a:spLocks noGrp="1"/>
          </p:cNvSpPr>
          <p:nvPr>
            <p:ph sz="quarter" idx="1"/>
          </p:nvPr>
        </p:nvSpPr>
        <p:spPr>
          <a:xfrm>
            <a:off x="250825" y="1600200"/>
            <a:ext cx="8515350" cy="4708525"/>
          </a:xfrm>
        </p:spPr>
        <p:txBody>
          <a:bodyPr/>
          <a:lstStyle/>
          <a:p>
            <a:pPr algn="just"/>
            <a:r>
              <a:rPr lang="es-ES" sz="1800">
                <a:latin typeface="Arial" pitchFamily="34" charset="0"/>
                <a:cs typeface="Arial" pitchFamily="34" charset="0"/>
              </a:rPr>
              <a:t>El consenso puede darse sobre bases de reglas internas de funcionamiento para cada comunidad científica. Ser racional y razonable; estar regido por el mejor argumento, por una actitud libre de presión. </a:t>
            </a:r>
          </a:p>
          <a:p>
            <a:pPr algn="just"/>
            <a:endParaRPr lang="es-ES" sz="1800">
              <a:latin typeface="Arial" pitchFamily="34" charset="0"/>
              <a:cs typeface="Arial" pitchFamily="34" charset="0"/>
            </a:endParaRPr>
          </a:p>
          <a:p>
            <a:pPr algn="just"/>
            <a:r>
              <a:rPr lang="es-ES" sz="1800">
                <a:latin typeface="Arial" pitchFamily="34" charset="0"/>
                <a:cs typeface="Arial" pitchFamily="34" charset="0"/>
              </a:rPr>
              <a:t>Irónicamente afirma Serres que la comunidad expulsa a sus revolucionarios, y luego los incorpora como precursores; afirma también que en ello no difieren de las iglesias y de los revolucionarios sociales. </a:t>
            </a:r>
          </a:p>
          <a:p>
            <a:pPr algn="just"/>
            <a:endParaRPr lang="es-ES" sz="1800">
              <a:latin typeface="Arial" pitchFamily="34" charset="0"/>
              <a:cs typeface="Arial" pitchFamily="34" charset="0"/>
            </a:endParaRPr>
          </a:p>
          <a:p>
            <a:pPr algn="just"/>
            <a:r>
              <a:rPr lang="es-ES" sz="1800">
                <a:latin typeface="Arial" pitchFamily="34" charset="0"/>
                <a:cs typeface="Arial" pitchFamily="34" charset="0"/>
              </a:rPr>
              <a:t>Cuando el consenso no se da, cuando las innovaciones teóricas a la cuales la comunidad de sabios es reticente, entonces no hay otra alternativa que entender la verdad como disenso. Es necesario apostar por el disenso cuando el dogmatismo y el autoritarismo impiden las alternativas innovadoras.</a:t>
            </a:r>
          </a:p>
          <a:p>
            <a:endParaRPr lang="es-ES"/>
          </a:p>
        </p:txBody>
      </p:sp>
      <p:sp>
        <p:nvSpPr>
          <p:cNvPr id="128003" name="1 Título"/>
          <p:cNvSpPr>
            <a:spLocks noGrp="1"/>
          </p:cNvSpPr>
          <p:nvPr>
            <p:ph type="title"/>
          </p:nvPr>
        </p:nvSpPr>
        <p:spPr>
          <a:xfrm>
            <a:off x="612775" y="228600"/>
            <a:ext cx="8153400" cy="990600"/>
          </a:xfrm>
        </p:spPr>
        <p:txBody>
          <a:bodyPr/>
          <a:lstStyle/>
          <a:p>
            <a:pPr algn="ctr"/>
            <a:r>
              <a:rPr lang="es-ES">
                <a:latin typeface="Arial" pitchFamily="34" charset="0"/>
                <a:cs typeface="Arial" pitchFamily="34" charset="0"/>
              </a:rPr>
              <a:t>EL CONSENSO RACIONAL</a:t>
            </a:r>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2C100400-1E7C-41B7-9FB1-B9F9656ABF7D}" type="slidenum">
              <a:rPr lang="es-MX" smtClean="0"/>
              <a:pPr>
                <a:defRPr/>
              </a:pPr>
              <a:t>118</a:t>
            </a:fld>
            <a:endParaRPr lang="es-MX"/>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1 Título"/>
          <p:cNvSpPr>
            <a:spLocks noGrp="1"/>
          </p:cNvSpPr>
          <p:nvPr>
            <p:ph type="title"/>
          </p:nvPr>
        </p:nvSpPr>
        <p:spPr>
          <a:xfrm>
            <a:off x="612775" y="228600"/>
            <a:ext cx="8153400" cy="990600"/>
          </a:xfrm>
        </p:spPr>
        <p:txBody>
          <a:bodyPr/>
          <a:lstStyle/>
          <a:p>
            <a:pPr algn="ctr"/>
            <a:r>
              <a:rPr lang="es-ES">
                <a:latin typeface="Arial" pitchFamily="34" charset="0"/>
                <a:cs typeface="Arial" pitchFamily="34" charset="0"/>
              </a:rPr>
              <a:t>LENGUAJE Y VERDAD</a:t>
            </a:r>
          </a:p>
        </p:txBody>
      </p:sp>
      <p:sp>
        <p:nvSpPr>
          <p:cNvPr id="129027" name="2 Marcador de contenido"/>
          <p:cNvSpPr>
            <a:spLocks noGrp="1"/>
          </p:cNvSpPr>
          <p:nvPr>
            <p:ph sz="quarter" idx="1"/>
          </p:nvPr>
        </p:nvSpPr>
        <p:spPr>
          <a:xfrm>
            <a:off x="250825" y="1600200"/>
            <a:ext cx="6481763" cy="4495800"/>
          </a:xfrm>
        </p:spPr>
        <p:txBody>
          <a:bodyPr/>
          <a:lstStyle/>
          <a:p>
            <a:pPr algn="just"/>
            <a:r>
              <a:rPr lang="es-ES" sz="1800">
                <a:latin typeface="Arial" pitchFamily="34" charset="0"/>
                <a:cs typeface="Arial" pitchFamily="34" charset="0"/>
              </a:rPr>
              <a:t>La comunidad científica adopta un lenguaje. La apertura histórica de un campo de inteligibilidad para una ciencia determinada implica la adopción de un lenguaje. </a:t>
            </a:r>
          </a:p>
          <a:p>
            <a:pPr algn="just"/>
            <a:r>
              <a:rPr lang="es-ES" sz="1800">
                <a:latin typeface="Arial" pitchFamily="34" charset="0"/>
                <a:cs typeface="Arial" pitchFamily="34" charset="0"/>
              </a:rPr>
              <a:t>La relación de lenguaje y verdad pasa por la referencia.</a:t>
            </a:r>
          </a:p>
          <a:p>
            <a:pPr algn="just"/>
            <a:r>
              <a:rPr lang="es-ES" sz="1800">
                <a:latin typeface="Arial" pitchFamily="34" charset="0"/>
                <a:cs typeface="Arial" pitchFamily="34" charset="0"/>
              </a:rPr>
              <a:t>La comunidad científica adopta un lenguaje con el cual referirse a lo real, con el cual podamos interpretar y describir lo real. </a:t>
            </a:r>
          </a:p>
          <a:p>
            <a:pPr algn="just"/>
            <a:r>
              <a:rPr lang="es-ES" sz="1800">
                <a:latin typeface="Arial" pitchFamily="34" charset="0"/>
                <a:cs typeface="Arial" pitchFamily="34" charset="0"/>
              </a:rPr>
              <a:t>La relación de la verdad con lo real se da a través del lenguaje, -aunque no sólo por medio del lenguaje-; es decir, se da en el cumplimiento referencial de los enunciados. </a:t>
            </a:r>
          </a:p>
          <a:p>
            <a:pPr algn="just"/>
            <a:r>
              <a:rPr lang="es-ES" sz="1800">
                <a:latin typeface="Arial" pitchFamily="34" charset="0"/>
                <a:cs typeface="Arial" pitchFamily="34" charset="0"/>
              </a:rPr>
              <a:t>Es verdadero un enunciado si se cumple su referencia. </a:t>
            </a:r>
          </a:p>
          <a:p>
            <a:pPr algn="just"/>
            <a:r>
              <a:rPr lang="es-ES" sz="1800">
                <a:latin typeface="Arial" pitchFamily="34" charset="0"/>
                <a:cs typeface="Arial" pitchFamily="34" charset="0"/>
              </a:rPr>
              <a:t>El problema ahora es cómo sabemos si se cumple la referencia. Y para ello no tenemos más alternativa que recurrir al criterio empírico.</a:t>
            </a:r>
          </a:p>
          <a:p>
            <a:endParaRPr lang="es-ES"/>
          </a:p>
        </p:txBody>
      </p:sp>
      <p:pic>
        <p:nvPicPr>
          <p:cNvPr id="129028" name="Picture 5" descr="http://t3.gstatic.com/images?q=tbn:ANd9GcROBJWaOeKYaTKNfjJJCyDNTzTscRIx1C-sVGbBa23m0in-kezg"/>
          <p:cNvPicPr>
            <a:picLocks noChangeAspect="1" noChangeArrowheads="1"/>
          </p:cNvPicPr>
          <p:nvPr/>
        </p:nvPicPr>
        <p:blipFill>
          <a:blip r:embed="rId2"/>
          <a:srcRect/>
          <a:stretch>
            <a:fillRect/>
          </a:stretch>
        </p:blipFill>
        <p:spPr bwMode="auto">
          <a:xfrm>
            <a:off x="7092950" y="2276475"/>
            <a:ext cx="1709738" cy="2143125"/>
          </a:xfrm>
          <a:prstGeom prst="rect">
            <a:avLst/>
          </a:prstGeom>
          <a:noFill/>
          <a:ln w="9525">
            <a:noFill/>
            <a:miter lim="800000"/>
            <a:headEnd/>
            <a:tailEnd/>
          </a:ln>
        </p:spPr>
      </p:pic>
      <p:sp>
        <p:nvSpPr>
          <p:cNvPr id="5" name="4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6" name="5 Marcador de número de diapositiva"/>
          <p:cNvSpPr>
            <a:spLocks noGrp="1"/>
          </p:cNvSpPr>
          <p:nvPr>
            <p:ph type="sldNum" sz="quarter" idx="12"/>
          </p:nvPr>
        </p:nvSpPr>
        <p:spPr/>
        <p:txBody>
          <a:bodyPr>
            <a:normAutofit fontScale="85000" lnSpcReduction="20000"/>
          </a:bodyPr>
          <a:lstStyle/>
          <a:p>
            <a:pPr>
              <a:defRPr/>
            </a:pPr>
            <a:fld id="{19CA8B74-3002-4991-AD6E-025AE3720629}" type="slidenum">
              <a:rPr lang="es-MX" smtClean="0"/>
              <a:pPr>
                <a:defRPr/>
              </a:pPr>
              <a:t>119</a:t>
            </a:fld>
            <a:endParaRPr lang="es-MX"/>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95288" y="1673225"/>
            <a:ext cx="8147050" cy="5184775"/>
          </a:xfrm>
        </p:spPr>
        <p:txBody>
          <a:bodyPr>
            <a:normAutofit fontScale="32500" lnSpcReduction="20000"/>
          </a:bodyPr>
          <a:lstStyle/>
          <a:p>
            <a:pPr marL="320040" indent="-320040" eaLnBrk="1" fontAlgn="auto" hangingPunct="1">
              <a:spcAft>
                <a:spcPts val="0"/>
              </a:spcAft>
              <a:buFont typeface="Wingdings"/>
              <a:buNone/>
              <a:defRPr/>
            </a:pPr>
            <a:endParaRPr lang="es-MX" dirty="0"/>
          </a:p>
          <a:p>
            <a:pPr marL="320040" indent="-320040" algn="just" eaLnBrk="1" fontAlgn="auto" hangingPunct="1">
              <a:spcAft>
                <a:spcPts val="0"/>
              </a:spcAft>
              <a:buFont typeface="Wingdings"/>
              <a:buNone/>
              <a:defRPr/>
            </a:pPr>
            <a:r>
              <a:rPr lang="es-MX" dirty="0"/>
              <a:t>	</a:t>
            </a:r>
            <a:r>
              <a:rPr lang="es-MX" sz="5500" dirty="0">
                <a:latin typeface="Arial" pitchFamily="34" charset="0"/>
                <a:cs typeface="Arial" pitchFamily="34" charset="0"/>
              </a:rPr>
              <a:t>Hasta no hace mucho los filósofos hablaban de teoría del conocimiento, hoy hablan de filosofía de la ciencia. Pero hay varias formas en que la filosofía puede ocuparse de la ciencia. </a:t>
            </a:r>
          </a:p>
          <a:p>
            <a:pPr marL="320040" indent="-320040" algn="just" eaLnBrk="1" fontAlgn="auto" hangingPunct="1">
              <a:spcAft>
                <a:spcPts val="0"/>
              </a:spcAft>
              <a:buFont typeface="Wingdings"/>
              <a:buNone/>
              <a:defRPr/>
            </a:pPr>
            <a:endParaRPr lang="es-MX" sz="5500" dirty="0">
              <a:latin typeface="Arial" pitchFamily="34" charset="0"/>
              <a:cs typeface="Arial" pitchFamily="34" charset="0"/>
            </a:endParaRPr>
          </a:p>
          <a:p>
            <a:pPr marL="320040" indent="-320040" algn="just" eaLnBrk="1" fontAlgn="auto" hangingPunct="1">
              <a:spcAft>
                <a:spcPts val="0"/>
              </a:spcAft>
              <a:buFont typeface="Wingdings"/>
              <a:buNone/>
              <a:defRPr/>
            </a:pPr>
            <a:r>
              <a:rPr lang="es-MX" sz="5500" dirty="0">
                <a:latin typeface="Arial" pitchFamily="34" charset="0"/>
                <a:cs typeface="Arial" pitchFamily="34" charset="0"/>
              </a:rPr>
              <a:t>	1. Aprovechar los resultados más abarcadores de los descubrimientos científicos. </a:t>
            </a:r>
          </a:p>
          <a:p>
            <a:pPr marL="320040" indent="-320040" algn="just" eaLnBrk="1" fontAlgn="auto" hangingPunct="1">
              <a:spcAft>
                <a:spcPts val="0"/>
              </a:spcAft>
              <a:buFont typeface="Wingdings"/>
              <a:buNone/>
              <a:defRPr/>
            </a:pPr>
            <a:endParaRPr lang="es-MX" sz="5500" dirty="0">
              <a:latin typeface="Arial" pitchFamily="34" charset="0"/>
              <a:cs typeface="Arial" pitchFamily="34" charset="0"/>
            </a:endParaRPr>
          </a:p>
          <a:p>
            <a:pPr marL="320040" indent="-320040" algn="just" eaLnBrk="1" fontAlgn="auto" hangingPunct="1">
              <a:spcAft>
                <a:spcPts val="0"/>
              </a:spcAft>
              <a:buFont typeface="Wingdings" pitchFamily="2" charset="2"/>
              <a:buNone/>
              <a:defRPr/>
            </a:pPr>
            <a:r>
              <a:rPr lang="es-MX" sz="5500" dirty="0">
                <a:latin typeface="Arial" pitchFamily="34" charset="0"/>
                <a:cs typeface="Arial" pitchFamily="34" charset="0"/>
              </a:rPr>
              <a:t>	2. Analizar los principios, presupuestos y métodos científicos desde el punto de vista de su alcance, su verdad y su validez. Se trata de un análisis epistemológico. ¿Cuáles son los principios sobre los que descansa el conocimiento científico?, ¿E</a:t>
            </a:r>
            <a:r>
              <a:rPr lang="es-MX" sz="6000" dirty="0">
                <a:latin typeface="Arial" pitchFamily="34" charset="0"/>
                <a:cs typeface="Arial" pitchFamily="34" charset="0"/>
              </a:rPr>
              <a:t>s la inducción el principal método científico? ¿O es la deducción? ¿O más bien una combinación de ambos?  ¿O no hay un método científico sino distintos métodos científicos según las distintas disciplinas científicas? ¿Cuál es la base de la validez de dichos métodos científicos?. </a:t>
            </a:r>
          </a:p>
          <a:p>
            <a:pPr marL="320040" indent="-320040" algn="just" eaLnBrk="1" fontAlgn="auto" hangingPunct="1">
              <a:spcAft>
                <a:spcPts val="0"/>
              </a:spcAft>
              <a:buFont typeface="Wingdings"/>
              <a:buNone/>
              <a:defRPr/>
            </a:pPr>
            <a:endParaRPr lang="es-MX" sz="5500" dirty="0">
              <a:latin typeface="Arial" pitchFamily="34" charset="0"/>
              <a:cs typeface="Arial" pitchFamily="34" charset="0"/>
            </a:endParaRPr>
          </a:p>
          <a:p>
            <a:pPr marL="320040" indent="-320040" algn="just" eaLnBrk="1" fontAlgn="auto" hangingPunct="1">
              <a:spcAft>
                <a:spcPts val="0"/>
              </a:spcAft>
              <a:buFont typeface="Wingdings"/>
              <a:buNone/>
              <a:defRPr/>
            </a:pPr>
            <a:endParaRPr lang="es-MX" sz="5500" dirty="0">
              <a:latin typeface="Arial" pitchFamily="34" charset="0"/>
              <a:cs typeface="Arial" pitchFamily="34" charset="0"/>
            </a:endParaRPr>
          </a:p>
          <a:p>
            <a:pPr marL="320040" indent="-320040" algn="just" eaLnBrk="1" fontAlgn="auto" hangingPunct="1">
              <a:spcAft>
                <a:spcPts val="0"/>
              </a:spcAft>
              <a:buFont typeface="Wingdings"/>
              <a:buNone/>
              <a:defRPr/>
            </a:pPr>
            <a:r>
              <a:rPr lang="es-MX" sz="5500" dirty="0">
                <a:latin typeface="Arial" pitchFamily="34" charset="0"/>
                <a:cs typeface="Arial" pitchFamily="34" charset="0"/>
              </a:rPr>
              <a:t>	 </a:t>
            </a:r>
          </a:p>
          <a:p>
            <a:pPr marL="320040" indent="-320040" algn="just" eaLnBrk="1" fontAlgn="auto" hangingPunct="1">
              <a:spcAft>
                <a:spcPts val="0"/>
              </a:spcAft>
              <a:buFont typeface="Wingdings"/>
              <a:buNone/>
              <a:defRPr/>
            </a:pPr>
            <a:endParaRPr lang="es-ES" sz="5500" dirty="0">
              <a:latin typeface="Arial" pitchFamily="34" charset="0"/>
              <a:cs typeface="Arial" pitchFamily="34" charset="0"/>
            </a:endParaRPr>
          </a:p>
        </p:txBody>
      </p:sp>
      <p:sp>
        <p:nvSpPr>
          <p:cNvPr id="19459" name="3 CuadroTexto"/>
          <p:cNvSpPr txBox="1">
            <a:spLocks noChangeArrowheads="1"/>
          </p:cNvSpPr>
          <p:nvPr/>
        </p:nvSpPr>
        <p:spPr bwMode="auto">
          <a:xfrm>
            <a:off x="395288" y="260350"/>
            <a:ext cx="8208962" cy="1077913"/>
          </a:xfrm>
          <a:prstGeom prst="rect">
            <a:avLst/>
          </a:prstGeom>
          <a:noFill/>
          <a:ln w="9525">
            <a:noFill/>
            <a:miter lim="800000"/>
            <a:headEnd/>
            <a:tailEnd/>
          </a:ln>
        </p:spPr>
        <p:txBody>
          <a:bodyPr>
            <a:spAutoFit/>
          </a:bodyPr>
          <a:lstStyle/>
          <a:p>
            <a:pPr algn="ctr"/>
            <a:r>
              <a:rPr lang="es-ES" sz="3200"/>
              <a:t>FORMAS EN QUE LA FILOSOFÍA PUEDE OCUPARSE DE LA CIENCIA</a:t>
            </a:r>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B5C8D3D4-8D43-4621-AC6F-81D34AB6580D}" type="slidenum">
              <a:rPr lang="es-MX" smtClean="0"/>
              <a:pPr>
                <a:defRPr/>
              </a:pPr>
              <a:t>12</a:t>
            </a:fld>
            <a:endParaRPr lang="es-MX"/>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1 Título"/>
          <p:cNvSpPr>
            <a:spLocks noGrp="1"/>
          </p:cNvSpPr>
          <p:nvPr>
            <p:ph type="title"/>
          </p:nvPr>
        </p:nvSpPr>
        <p:spPr>
          <a:xfrm>
            <a:off x="612775" y="228600"/>
            <a:ext cx="8153400" cy="990600"/>
          </a:xfrm>
        </p:spPr>
        <p:txBody>
          <a:bodyPr/>
          <a:lstStyle/>
          <a:p>
            <a:pPr algn="ctr"/>
            <a:r>
              <a:rPr lang="es-ES">
                <a:latin typeface="Arial" pitchFamily="34" charset="0"/>
                <a:cs typeface="Arial" pitchFamily="34" charset="0"/>
              </a:rPr>
              <a:t>VERDAD Y EXPERIENCIA</a:t>
            </a:r>
          </a:p>
        </p:txBody>
      </p:sp>
      <p:sp>
        <p:nvSpPr>
          <p:cNvPr id="130051" name="2 Marcador de contenido"/>
          <p:cNvSpPr>
            <a:spLocks noGrp="1"/>
          </p:cNvSpPr>
          <p:nvPr>
            <p:ph sz="quarter" idx="1"/>
          </p:nvPr>
        </p:nvSpPr>
        <p:spPr>
          <a:xfrm>
            <a:off x="323850" y="1484313"/>
            <a:ext cx="6480175" cy="5113337"/>
          </a:xfrm>
        </p:spPr>
        <p:txBody>
          <a:bodyPr/>
          <a:lstStyle/>
          <a:p>
            <a:pPr algn="just"/>
            <a:r>
              <a:rPr lang="es-ES" sz="1800">
                <a:latin typeface="Arial" pitchFamily="34" charset="0"/>
                <a:cs typeface="Arial" pitchFamily="34" charset="0"/>
              </a:rPr>
              <a:t>No se puede hablar de una experiencia neutra o ingenua. </a:t>
            </a:r>
          </a:p>
          <a:p>
            <a:pPr algn="just"/>
            <a:r>
              <a:rPr lang="es-ES" sz="1800">
                <a:latin typeface="Arial" pitchFamily="34" charset="0"/>
                <a:cs typeface="Arial" pitchFamily="34" charset="0"/>
              </a:rPr>
              <a:t>Desde la perspectiva del conocimiento, sólo sabemos que se cumple la referencia de una teoría por su evidencia empírica, en cuyo caso la declaramos verdadera. </a:t>
            </a:r>
          </a:p>
          <a:p>
            <a:pPr algn="just"/>
            <a:r>
              <a:rPr lang="es-ES" sz="1800">
                <a:latin typeface="Arial" pitchFamily="34" charset="0"/>
                <a:cs typeface="Arial" pitchFamily="34" charset="0"/>
              </a:rPr>
              <a:t>C. Van Fraassen piensa que la adecuación empírica de la ciencia está reñida con la verdad real. Y defiende para la ciencia sólo la aceptación empírica. </a:t>
            </a:r>
          </a:p>
          <a:p>
            <a:pPr algn="just"/>
            <a:r>
              <a:rPr lang="es-ES" sz="1800">
                <a:latin typeface="Arial" pitchFamily="34" charset="0"/>
                <a:cs typeface="Arial" pitchFamily="34" charset="0"/>
              </a:rPr>
              <a:t>Aunque las teorías afirmen mucho más allá de lo observable, sólo tiene importancia lo realmente observable. Fraassen denomina a esta teoría empirismo constructivo, pero su nombre en realidad es fenomenalismo. </a:t>
            </a:r>
          </a:p>
          <a:p>
            <a:pPr algn="just"/>
            <a:r>
              <a:rPr lang="es-ES" sz="1800">
                <a:latin typeface="Arial" pitchFamily="34" charset="0"/>
                <a:cs typeface="Arial" pitchFamily="34" charset="0"/>
              </a:rPr>
              <a:t>Realismo empírico. Si las teorías son verdaderas, lo que aseveran lo afirman de lo real; sólo que para saber si se cumple la referencia de la teoría necesariamente tenemos que recurrir a la experiencia. </a:t>
            </a:r>
          </a:p>
          <a:p>
            <a:endParaRPr lang="es-ES"/>
          </a:p>
        </p:txBody>
      </p:sp>
      <p:pic>
        <p:nvPicPr>
          <p:cNvPr id="130052" name="Picture 5" descr="http://t3.gstatic.com/images?q=tbn:ANd9GcRAajUi-MhlxOjZs8gpgH2oxdPACKpqRBDnnNJGb3ARd_obVULulQ"/>
          <p:cNvPicPr>
            <a:picLocks noChangeAspect="1" noChangeArrowheads="1"/>
          </p:cNvPicPr>
          <p:nvPr/>
        </p:nvPicPr>
        <p:blipFill>
          <a:blip r:embed="rId2"/>
          <a:srcRect/>
          <a:stretch>
            <a:fillRect/>
          </a:stretch>
        </p:blipFill>
        <p:spPr bwMode="auto">
          <a:xfrm>
            <a:off x="6875463" y="2924175"/>
            <a:ext cx="2022475" cy="1914525"/>
          </a:xfrm>
          <a:prstGeom prst="rect">
            <a:avLst/>
          </a:prstGeom>
          <a:noFill/>
          <a:ln w="9525">
            <a:noFill/>
            <a:miter lim="800000"/>
            <a:headEnd/>
            <a:tailEnd/>
          </a:ln>
        </p:spPr>
      </p:pic>
      <p:sp>
        <p:nvSpPr>
          <p:cNvPr id="5" name="4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6" name="5 Marcador de número de diapositiva"/>
          <p:cNvSpPr>
            <a:spLocks noGrp="1"/>
          </p:cNvSpPr>
          <p:nvPr>
            <p:ph type="sldNum" sz="quarter" idx="12"/>
          </p:nvPr>
        </p:nvSpPr>
        <p:spPr/>
        <p:txBody>
          <a:bodyPr>
            <a:normAutofit fontScale="85000" lnSpcReduction="20000"/>
          </a:bodyPr>
          <a:lstStyle/>
          <a:p>
            <a:pPr>
              <a:defRPr/>
            </a:pPr>
            <a:fld id="{8DE12E7C-E0B5-43B5-8052-801A39006795}" type="slidenum">
              <a:rPr lang="es-MX" smtClean="0"/>
              <a:pPr>
                <a:defRPr/>
              </a:pPr>
              <a:t>120</a:t>
            </a:fld>
            <a:endParaRPr lang="es-MX"/>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2 Marcador de contenido"/>
          <p:cNvSpPr>
            <a:spLocks noGrp="1"/>
          </p:cNvSpPr>
          <p:nvPr>
            <p:ph sz="quarter" idx="1"/>
          </p:nvPr>
        </p:nvSpPr>
        <p:spPr>
          <a:xfrm>
            <a:off x="323850" y="1773238"/>
            <a:ext cx="8442325" cy="4421187"/>
          </a:xfrm>
        </p:spPr>
        <p:txBody>
          <a:bodyPr/>
          <a:lstStyle/>
          <a:p>
            <a:pPr algn="just"/>
            <a:r>
              <a:rPr lang="es-ES" sz="2000">
                <a:latin typeface="Arial" pitchFamily="34" charset="0"/>
                <a:cs typeface="Arial" pitchFamily="34" charset="0"/>
              </a:rPr>
              <a:t>La experiencia es el modo de controlar y validar lo que decimos del mundo, pero si se cumple la referencia de nuestras teorías no se ve problema para que ellas sean verdades sin más y no mera adecuación empírica. La teoría sería verdadera si lo que ella afirma se cumple en el mundo real; es decir, si la parte del mundo de que la teoría habla es como ella dice que es. </a:t>
            </a:r>
          </a:p>
          <a:p>
            <a:pPr algn="just"/>
            <a:r>
              <a:rPr lang="es-ES" sz="2000">
                <a:latin typeface="Arial" pitchFamily="34" charset="0"/>
                <a:cs typeface="Arial" pitchFamily="34" charset="0"/>
              </a:rPr>
              <a:t>La ciencia es construcción de modelos que puedan resultar empíricamente adecuados; la ciencia no es descubrimiento de verdades sobre inobservables. </a:t>
            </a:r>
          </a:p>
          <a:p>
            <a:pPr algn="just"/>
            <a:r>
              <a:rPr lang="es-ES" sz="2000">
                <a:latin typeface="Arial" pitchFamily="34" charset="0"/>
                <a:cs typeface="Arial" pitchFamily="34" charset="0"/>
              </a:rPr>
              <a:t>El criterio empírico para establecer la verdad de las teorías puede chocar con la objeción de que podrían darse más de una teoría que sea adecuada empíricamente. Pero esto es improbable. De todos modos siempre se ha de preferir la mejor explicación. </a:t>
            </a:r>
            <a:endParaRPr lang="es-ES" sz="4000">
              <a:latin typeface="Arial" pitchFamily="34" charset="0"/>
              <a:cs typeface="Arial" pitchFamily="34" charset="0"/>
            </a:endParaRPr>
          </a:p>
        </p:txBody>
      </p:sp>
      <p:sp>
        <p:nvSpPr>
          <p:cNvPr id="131075" name="1 Título"/>
          <p:cNvSpPr>
            <a:spLocks noGrp="1"/>
          </p:cNvSpPr>
          <p:nvPr>
            <p:ph type="title"/>
          </p:nvPr>
        </p:nvSpPr>
        <p:spPr>
          <a:xfrm>
            <a:off x="612775" y="228600"/>
            <a:ext cx="8153400" cy="990600"/>
          </a:xfrm>
        </p:spPr>
        <p:txBody>
          <a:bodyPr/>
          <a:lstStyle/>
          <a:p>
            <a:pPr algn="ctr"/>
            <a:r>
              <a:rPr lang="es-ES">
                <a:latin typeface="Arial" pitchFamily="34" charset="0"/>
                <a:cs typeface="Arial" pitchFamily="34" charset="0"/>
              </a:rPr>
              <a:t>VERDAD Y EXPERIENCIA</a:t>
            </a:r>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06DA9048-B5A7-4453-8C9D-A68A780FE098}" type="slidenum">
              <a:rPr lang="es-MX" smtClean="0"/>
              <a:pPr>
                <a:defRPr/>
              </a:pPr>
              <a:t>121</a:t>
            </a:fld>
            <a:endParaRPr lang="es-MX"/>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1 Título"/>
          <p:cNvSpPr>
            <a:spLocks noGrp="1"/>
          </p:cNvSpPr>
          <p:nvPr>
            <p:ph type="title"/>
          </p:nvPr>
        </p:nvSpPr>
        <p:spPr>
          <a:xfrm>
            <a:off x="612775" y="228600"/>
            <a:ext cx="8153400" cy="990600"/>
          </a:xfrm>
        </p:spPr>
        <p:txBody>
          <a:bodyPr/>
          <a:lstStyle/>
          <a:p>
            <a:pPr algn="ctr"/>
            <a:r>
              <a:rPr lang="es-ES">
                <a:latin typeface="Arial" pitchFamily="34" charset="0"/>
                <a:cs typeface="Arial" pitchFamily="34" charset="0"/>
              </a:rPr>
              <a:t>VERDAD E HISTORIA</a:t>
            </a:r>
          </a:p>
        </p:txBody>
      </p:sp>
      <p:sp>
        <p:nvSpPr>
          <p:cNvPr id="132099" name="2 Marcador de contenido"/>
          <p:cNvSpPr>
            <a:spLocks noGrp="1"/>
          </p:cNvSpPr>
          <p:nvPr>
            <p:ph sz="quarter" idx="1"/>
          </p:nvPr>
        </p:nvSpPr>
        <p:spPr>
          <a:xfrm>
            <a:off x="250825" y="1600200"/>
            <a:ext cx="6624638" cy="4924425"/>
          </a:xfrm>
        </p:spPr>
        <p:txBody>
          <a:bodyPr/>
          <a:lstStyle/>
          <a:p>
            <a:pPr algn="just"/>
            <a:r>
              <a:rPr lang="es-ES" sz="1800">
                <a:latin typeface="Arial" pitchFamily="34" charset="0"/>
                <a:cs typeface="Arial" pitchFamily="34" charset="0"/>
              </a:rPr>
              <a:t>La misma condición empírica del saber impone su historicidad. </a:t>
            </a:r>
          </a:p>
          <a:p>
            <a:pPr algn="just"/>
            <a:r>
              <a:rPr lang="es-ES" sz="1800">
                <a:latin typeface="Arial" pitchFamily="34" charset="0"/>
                <a:cs typeface="Arial" pitchFamily="34" charset="0"/>
              </a:rPr>
              <a:t>La confirmación empírica de una teoría nunca es definitiva porque siempre queda abierta a la posibilidad de refutaciones a causa de nueva evidencia, o de modificaciones radicales que hagan aparecer la teoría previa como un caso de una más general. </a:t>
            </a:r>
          </a:p>
          <a:p>
            <a:pPr algn="just"/>
            <a:r>
              <a:rPr lang="es-ES" sz="1800">
                <a:latin typeface="Arial" pitchFamily="34" charset="0"/>
                <a:cs typeface="Arial" pitchFamily="34" charset="0"/>
              </a:rPr>
              <a:t>Al ser provisional la confirmación de una teoría, ésta está sometida a cambios. </a:t>
            </a:r>
          </a:p>
          <a:p>
            <a:pPr algn="just"/>
            <a:r>
              <a:rPr lang="es-ES" sz="1800">
                <a:latin typeface="Arial" pitchFamily="34" charset="0"/>
                <a:cs typeface="Arial" pitchFamily="34" charset="0"/>
              </a:rPr>
              <a:t>La empiricidad lleva a la historicidad. El carácter provisional de la evidencia empírica conduce al carácter provisional o histórico de la verdad . </a:t>
            </a:r>
          </a:p>
          <a:p>
            <a:pPr algn="just"/>
            <a:r>
              <a:rPr lang="es-ES" sz="1800">
                <a:latin typeface="Arial" pitchFamily="34" charset="0"/>
                <a:cs typeface="Arial" pitchFamily="34" charset="0"/>
              </a:rPr>
              <a:t>Existen teorías que absorben el núcleo de verdad de anteriores teorías y también hay teorías que desplazan por completo a sus antecesoras.  </a:t>
            </a:r>
          </a:p>
        </p:txBody>
      </p:sp>
      <p:pic>
        <p:nvPicPr>
          <p:cNvPr id="132100" name="Picture 5" descr="http://t0.gstatic.com/images?q=tbn:ANd9GcSSkWYNVRkuh29mIU0GuyRtPVQoGa0MLnT8ivMz0OQ-v49N3lIu4w"/>
          <p:cNvPicPr>
            <a:picLocks noChangeAspect="1" noChangeArrowheads="1"/>
          </p:cNvPicPr>
          <p:nvPr/>
        </p:nvPicPr>
        <p:blipFill>
          <a:blip r:embed="rId2"/>
          <a:srcRect/>
          <a:stretch>
            <a:fillRect/>
          </a:stretch>
        </p:blipFill>
        <p:spPr bwMode="auto">
          <a:xfrm>
            <a:off x="7164388" y="2276475"/>
            <a:ext cx="1557337" cy="3384550"/>
          </a:xfrm>
          <a:prstGeom prst="rect">
            <a:avLst/>
          </a:prstGeom>
          <a:noFill/>
          <a:ln w="9525">
            <a:noFill/>
            <a:miter lim="800000"/>
            <a:headEnd/>
            <a:tailEnd/>
          </a:ln>
        </p:spPr>
      </p:pic>
      <p:sp>
        <p:nvSpPr>
          <p:cNvPr id="5" name="4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6" name="5 Marcador de número de diapositiva"/>
          <p:cNvSpPr>
            <a:spLocks noGrp="1"/>
          </p:cNvSpPr>
          <p:nvPr>
            <p:ph type="sldNum" sz="quarter" idx="12"/>
          </p:nvPr>
        </p:nvSpPr>
        <p:spPr/>
        <p:txBody>
          <a:bodyPr>
            <a:normAutofit fontScale="85000" lnSpcReduction="20000"/>
          </a:bodyPr>
          <a:lstStyle/>
          <a:p>
            <a:pPr>
              <a:defRPr/>
            </a:pPr>
            <a:fld id="{B8D3A046-0A6E-4600-A6AA-DCFE5D2A1B61}" type="slidenum">
              <a:rPr lang="es-MX" smtClean="0"/>
              <a:pPr>
                <a:defRPr/>
              </a:pPr>
              <a:t>122</a:t>
            </a:fld>
            <a:endParaRPr lang="es-MX"/>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1 Título"/>
          <p:cNvSpPr>
            <a:spLocks noGrp="1"/>
          </p:cNvSpPr>
          <p:nvPr>
            <p:ph type="title"/>
          </p:nvPr>
        </p:nvSpPr>
        <p:spPr>
          <a:xfrm>
            <a:off x="612775" y="228600"/>
            <a:ext cx="8153400" cy="990600"/>
          </a:xfrm>
        </p:spPr>
        <p:txBody>
          <a:bodyPr/>
          <a:lstStyle/>
          <a:p>
            <a:pPr algn="ctr"/>
            <a:r>
              <a:rPr lang="es-ES">
                <a:latin typeface="Arial" pitchFamily="34" charset="0"/>
                <a:cs typeface="Arial" pitchFamily="34" charset="0"/>
              </a:rPr>
              <a:t>EN SÍNTESIS</a:t>
            </a:r>
          </a:p>
        </p:txBody>
      </p:sp>
      <p:sp>
        <p:nvSpPr>
          <p:cNvPr id="133123" name="2 Marcador de contenido"/>
          <p:cNvSpPr>
            <a:spLocks noGrp="1"/>
          </p:cNvSpPr>
          <p:nvPr>
            <p:ph sz="quarter" idx="1"/>
          </p:nvPr>
        </p:nvSpPr>
        <p:spPr>
          <a:xfrm>
            <a:off x="250825" y="1600200"/>
            <a:ext cx="8515350" cy="4495800"/>
          </a:xfrm>
        </p:spPr>
        <p:txBody>
          <a:bodyPr/>
          <a:lstStyle/>
          <a:p>
            <a:pPr algn="just"/>
            <a:r>
              <a:rPr lang="es-ES" sz="2000">
                <a:latin typeface="Arial" pitchFamily="34" charset="0"/>
                <a:cs typeface="Arial" pitchFamily="34" charset="0"/>
              </a:rPr>
              <a:t>Nuestras estructuras veritativas no son definitivas, sino que están históricamente establecidas, es decir, son provisionales. Dentro de esa historicidad se da una dialéctica de conservación e innovación. </a:t>
            </a:r>
          </a:p>
          <a:p>
            <a:pPr algn="just">
              <a:buFont typeface="Wingdings" pitchFamily="2" charset="2"/>
              <a:buNone/>
            </a:pPr>
            <a:endParaRPr lang="es-ES" sz="2000">
              <a:latin typeface="Arial" pitchFamily="34" charset="0"/>
              <a:cs typeface="Arial" pitchFamily="34" charset="0"/>
            </a:endParaRPr>
          </a:p>
          <a:p>
            <a:pPr algn="just"/>
            <a:r>
              <a:rPr lang="es-ES" sz="2000">
                <a:latin typeface="Arial" pitchFamily="34" charset="0"/>
                <a:cs typeface="Arial" pitchFamily="34" charset="0"/>
              </a:rPr>
              <a:t>No hay que confundir los marcos epistémicos en que se dan las ciencias (y demás saberes) con la verdad misma. Las verdades se dan siempre contextualizadas histórica y culturalmente, pero su validez es otra cosa. Se puede afirmar que las auténticas verdades son histórico-intemporales. </a:t>
            </a:r>
          </a:p>
          <a:p>
            <a:pPr algn="just">
              <a:buFont typeface="Wingdings" pitchFamily="2" charset="2"/>
              <a:buNone/>
            </a:pPr>
            <a:endParaRPr lang="es-ES" sz="2000">
              <a:latin typeface="Arial" pitchFamily="34" charset="0"/>
              <a:cs typeface="Arial" pitchFamily="34" charset="0"/>
            </a:endParaRPr>
          </a:p>
          <a:p>
            <a:pPr algn="just"/>
            <a:r>
              <a:rPr lang="es-ES" sz="2000">
                <a:latin typeface="Arial" pitchFamily="34" charset="0"/>
                <a:cs typeface="Arial" pitchFamily="34" charset="0"/>
              </a:rPr>
              <a:t>Las verdades son históricas porque emergen en un momento dado del tiempo; pero son intemporales porque si son verdades reales no pierden su validez.</a:t>
            </a:r>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63BF1EA5-2F62-4245-8770-97D79E6953F7}" type="slidenum">
              <a:rPr lang="es-MX" smtClean="0"/>
              <a:pPr>
                <a:defRPr/>
              </a:pPr>
              <a:t>123</a:t>
            </a:fld>
            <a:endParaRPr lang="es-MX"/>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1 Título"/>
          <p:cNvSpPr>
            <a:spLocks noGrp="1"/>
          </p:cNvSpPr>
          <p:nvPr>
            <p:ph type="title"/>
          </p:nvPr>
        </p:nvSpPr>
        <p:spPr>
          <a:xfrm>
            <a:off x="612775" y="228600"/>
            <a:ext cx="8153400" cy="990600"/>
          </a:xfrm>
        </p:spPr>
        <p:txBody>
          <a:bodyPr/>
          <a:lstStyle/>
          <a:p>
            <a:pPr algn="ctr"/>
            <a:r>
              <a:rPr lang="es-ES">
                <a:latin typeface="Arial" pitchFamily="34" charset="0"/>
                <a:cs typeface="Arial" pitchFamily="34" charset="0"/>
              </a:rPr>
              <a:t>EN SÍNTESIS</a:t>
            </a:r>
          </a:p>
        </p:txBody>
      </p:sp>
      <p:sp>
        <p:nvSpPr>
          <p:cNvPr id="134147" name="2 Marcador de contenido"/>
          <p:cNvSpPr>
            <a:spLocks noGrp="1"/>
          </p:cNvSpPr>
          <p:nvPr>
            <p:ph sz="quarter" idx="1"/>
          </p:nvPr>
        </p:nvSpPr>
        <p:spPr>
          <a:xfrm>
            <a:off x="250825" y="1600200"/>
            <a:ext cx="8515350" cy="4852988"/>
          </a:xfrm>
        </p:spPr>
        <p:txBody>
          <a:bodyPr/>
          <a:lstStyle/>
          <a:p>
            <a:pPr algn="just"/>
            <a:r>
              <a:rPr lang="es-ES" sz="1800">
                <a:latin typeface="Arial" pitchFamily="34" charset="0"/>
                <a:cs typeface="Arial" pitchFamily="34" charset="0"/>
              </a:rPr>
              <a:t>La validez, no se mantiene intacta, sino que sólo con el tiempo se ve lo que realmente se mantiene de una verdad. </a:t>
            </a:r>
          </a:p>
          <a:p>
            <a:pPr algn="just">
              <a:buFont typeface="Wingdings" pitchFamily="2" charset="2"/>
              <a:buNone/>
            </a:pPr>
            <a:endParaRPr lang="es-ES" sz="1800">
              <a:latin typeface="Arial" pitchFamily="34" charset="0"/>
              <a:cs typeface="Arial" pitchFamily="34" charset="0"/>
            </a:endParaRPr>
          </a:p>
          <a:p>
            <a:pPr algn="just"/>
            <a:r>
              <a:rPr lang="es-ES" sz="1800">
                <a:latin typeface="Arial" pitchFamily="34" charset="0"/>
                <a:cs typeface="Arial" pitchFamily="34" charset="0"/>
              </a:rPr>
              <a:t>Kant, a finales del siglo XVIII, creía que la lógica se mantenía incólume desde que Aristóteles la constituyó en ciencia rigurosa. </a:t>
            </a:r>
          </a:p>
          <a:p>
            <a:pPr algn="just"/>
            <a:endParaRPr lang="es-ES" sz="1800">
              <a:latin typeface="Arial" pitchFamily="34" charset="0"/>
              <a:cs typeface="Arial" pitchFamily="34" charset="0"/>
            </a:endParaRPr>
          </a:p>
          <a:p>
            <a:pPr algn="just"/>
            <a:r>
              <a:rPr lang="es-ES" sz="1800">
                <a:latin typeface="Arial" pitchFamily="34" charset="0"/>
                <a:cs typeface="Arial" pitchFamily="34" charset="0"/>
              </a:rPr>
              <a:t>Hacia finales del siglo XIX, Frege creó una nueva lógica, y luego se siguieron desarrollando en la misma línea. El silogismo aristotélico queda explicado dentro de la lógica simbólica; pero ya no tiene toda la pretensión que tenía en la lógica del Estagirita. </a:t>
            </a:r>
          </a:p>
          <a:p>
            <a:pPr algn="just"/>
            <a:endParaRPr lang="es-ES" sz="1800">
              <a:latin typeface="Arial" pitchFamily="34" charset="0"/>
              <a:cs typeface="Arial" pitchFamily="34" charset="0"/>
            </a:endParaRPr>
          </a:p>
          <a:p>
            <a:pPr algn="just"/>
            <a:r>
              <a:rPr lang="es-ES" sz="1800">
                <a:latin typeface="Arial" pitchFamily="34" charset="0"/>
                <a:cs typeface="Arial" pitchFamily="34" charset="0"/>
              </a:rPr>
              <a:t>Los conocimientos humanos cambian demasiado y no es fácil darse cuenta de lo que permanece y de lo que se desvanece por el tiempo. Son muchos los conocimientos que no resisten el paso del tiempo; pero no todo perece. La auténtica verdad, que es una verdad real, mantiene su validez más allá de las figuras históricas del saber.</a:t>
            </a:r>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AF1B9A1B-C2F6-433B-96A5-E97211F8A06F}" type="slidenum">
              <a:rPr lang="es-MX" smtClean="0"/>
              <a:pPr>
                <a:defRPr/>
              </a:pPr>
              <a:t>124</a:t>
            </a:fld>
            <a:endParaRPr lang="es-MX"/>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1 Título"/>
          <p:cNvSpPr>
            <a:spLocks noGrp="1"/>
          </p:cNvSpPr>
          <p:nvPr>
            <p:ph type="title"/>
          </p:nvPr>
        </p:nvSpPr>
        <p:spPr>
          <a:xfrm>
            <a:off x="612775" y="228600"/>
            <a:ext cx="8153400" cy="990600"/>
          </a:xfrm>
        </p:spPr>
        <p:txBody>
          <a:bodyPr/>
          <a:lstStyle/>
          <a:p>
            <a:pPr algn="ctr"/>
            <a:r>
              <a:rPr lang="es-ES">
                <a:latin typeface="Arial" pitchFamily="34" charset="0"/>
                <a:cs typeface="Arial" pitchFamily="34" charset="0"/>
              </a:rPr>
              <a:t>EN SÍNTESIS</a:t>
            </a:r>
          </a:p>
        </p:txBody>
      </p:sp>
      <p:sp>
        <p:nvSpPr>
          <p:cNvPr id="135171" name="2 Marcador de contenido"/>
          <p:cNvSpPr>
            <a:spLocks noGrp="1"/>
          </p:cNvSpPr>
          <p:nvPr>
            <p:ph sz="quarter" idx="1"/>
          </p:nvPr>
        </p:nvSpPr>
        <p:spPr>
          <a:xfrm>
            <a:off x="179388" y="1484313"/>
            <a:ext cx="8586787" cy="4495800"/>
          </a:xfrm>
        </p:spPr>
        <p:txBody>
          <a:bodyPr/>
          <a:lstStyle/>
          <a:p>
            <a:pPr algn="just"/>
            <a:r>
              <a:rPr lang="es-ES" sz="2000">
                <a:latin typeface="Arial" pitchFamily="34" charset="0"/>
                <a:cs typeface="Arial" pitchFamily="34" charset="0"/>
              </a:rPr>
              <a:t>Aunque las auténticas verdades son reales, no se puede decir que verdad y realidad es lo mismo. </a:t>
            </a:r>
          </a:p>
          <a:p>
            <a:pPr algn="just">
              <a:buFont typeface="Wingdings" pitchFamily="2" charset="2"/>
              <a:buNone/>
            </a:pPr>
            <a:endParaRPr lang="es-ES" sz="2000">
              <a:latin typeface="Arial" pitchFamily="34" charset="0"/>
              <a:cs typeface="Arial" pitchFamily="34" charset="0"/>
            </a:endParaRPr>
          </a:p>
          <a:p>
            <a:pPr algn="just"/>
            <a:r>
              <a:rPr lang="es-ES" sz="2000">
                <a:latin typeface="Arial" pitchFamily="34" charset="0"/>
                <a:cs typeface="Arial" pitchFamily="34" charset="0"/>
              </a:rPr>
              <a:t>La verdad es un concepto </a:t>
            </a:r>
            <a:r>
              <a:rPr lang="es-ES" sz="2000" b="1">
                <a:latin typeface="Arial" pitchFamily="34" charset="0"/>
                <a:cs typeface="Arial" pitchFamily="34" charset="0"/>
              </a:rPr>
              <a:t>relacional. </a:t>
            </a:r>
          </a:p>
          <a:p>
            <a:pPr algn="just">
              <a:buFont typeface="Wingdings" pitchFamily="2" charset="2"/>
              <a:buNone/>
            </a:pPr>
            <a:endParaRPr lang="es-ES" sz="2000">
              <a:latin typeface="Arial" pitchFamily="34" charset="0"/>
              <a:cs typeface="Arial" pitchFamily="34" charset="0"/>
            </a:endParaRPr>
          </a:p>
          <a:p>
            <a:pPr algn="just"/>
            <a:r>
              <a:rPr lang="es-ES" sz="2000">
                <a:latin typeface="Arial" pitchFamily="34" charset="0"/>
                <a:cs typeface="Arial" pitchFamily="34" charset="0"/>
              </a:rPr>
              <a:t>Lo real son procesos, eventos, y personas. </a:t>
            </a:r>
          </a:p>
          <a:p>
            <a:pPr algn="just">
              <a:buFont typeface="Wingdings" pitchFamily="2" charset="2"/>
              <a:buNone/>
            </a:pPr>
            <a:endParaRPr lang="es-ES" sz="2000">
              <a:latin typeface="Arial" pitchFamily="34" charset="0"/>
              <a:cs typeface="Arial" pitchFamily="34" charset="0"/>
            </a:endParaRPr>
          </a:p>
          <a:p>
            <a:pPr algn="just"/>
            <a:r>
              <a:rPr lang="es-ES" sz="2000">
                <a:latin typeface="Arial" pitchFamily="34" charset="0"/>
                <a:cs typeface="Arial" pitchFamily="34" charset="0"/>
              </a:rPr>
              <a:t>Si decimos que la verdad es relacional no podemos identificarla sin más con la realidad. </a:t>
            </a:r>
          </a:p>
          <a:p>
            <a:pPr algn="just"/>
            <a:endParaRPr lang="es-ES" sz="2000">
              <a:latin typeface="Arial" pitchFamily="34" charset="0"/>
              <a:cs typeface="Arial" pitchFamily="34" charset="0"/>
            </a:endParaRPr>
          </a:p>
          <a:p>
            <a:pPr algn="just"/>
            <a:r>
              <a:rPr lang="es-ES" sz="2000">
                <a:latin typeface="Arial" pitchFamily="34" charset="0"/>
                <a:cs typeface="Arial" pitchFamily="34" charset="0"/>
              </a:rPr>
              <a:t>En ese sentido no se puede hablar literalmente de verdades eternas. Las verdades se enuncian en un momento dado de la historia de las culturas humanas. Si tienen fortuna persisten; persisten si no son refutadas en uno u otro momento.</a:t>
            </a:r>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7905C2C6-F6F0-4F3A-9F3C-25672162A1A0}" type="slidenum">
              <a:rPr lang="es-MX" smtClean="0"/>
              <a:pPr>
                <a:defRPr/>
              </a:pPr>
              <a:t>125</a:t>
            </a:fld>
            <a:endParaRPr lang="es-MX"/>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1 Título"/>
          <p:cNvSpPr>
            <a:spLocks noGrp="1"/>
          </p:cNvSpPr>
          <p:nvPr>
            <p:ph type="title"/>
          </p:nvPr>
        </p:nvSpPr>
        <p:spPr>
          <a:xfrm>
            <a:off x="612775" y="228600"/>
            <a:ext cx="8153400" cy="990600"/>
          </a:xfrm>
        </p:spPr>
        <p:txBody>
          <a:bodyPr/>
          <a:lstStyle/>
          <a:p>
            <a:pPr algn="ctr"/>
            <a:r>
              <a:rPr lang="es-ES">
                <a:latin typeface="Arial" pitchFamily="34" charset="0"/>
                <a:cs typeface="Arial" pitchFamily="34" charset="0"/>
              </a:rPr>
              <a:t>EN SÍNTESIS</a:t>
            </a:r>
          </a:p>
        </p:txBody>
      </p:sp>
      <p:sp>
        <p:nvSpPr>
          <p:cNvPr id="136195" name="2 Marcador de contenido"/>
          <p:cNvSpPr>
            <a:spLocks noGrp="1"/>
          </p:cNvSpPr>
          <p:nvPr>
            <p:ph sz="quarter" idx="1"/>
          </p:nvPr>
        </p:nvSpPr>
        <p:spPr>
          <a:xfrm>
            <a:off x="179388" y="1484313"/>
            <a:ext cx="8785225" cy="5113337"/>
          </a:xfrm>
        </p:spPr>
        <p:txBody>
          <a:bodyPr/>
          <a:lstStyle/>
          <a:p>
            <a:pPr algn="just"/>
            <a:endParaRPr lang="es-ES" sz="1800">
              <a:latin typeface="Arial" pitchFamily="34" charset="0"/>
              <a:cs typeface="Arial" pitchFamily="34" charset="0"/>
            </a:endParaRPr>
          </a:p>
          <a:p>
            <a:pPr algn="just"/>
            <a:r>
              <a:rPr lang="es-ES" sz="1800">
                <a:latin typeface="Arial" pitchFamily="34" charset="0"/>
                <a:cs typeface="Arial" pitchFamily="34" charset="0"/>
              </a:rPr>
              <a:t>Si no hay identidad entre verdad y realidad, porque lo verdadero es un concepto relacional, entonces podemos decir que los sistemas de verdad subsisten mientras subsisten los seres humanos (o racionales) que las piensan, las defiendan, las validan.</a:t>
            </a:r>
          </a:p>
          <a:p>
            <a:pPr algn="just"/>
            <a:endParaRPr lang="es-ES" sz="1800">
              <a:latin typeface="Arial" pitchFamily="34" charset="0"/>
              <a:cs typeface="Arial" pitchFamily="34" charset="0"/>
            </a:endParaRPr>
          </a:p>
          <a:p>
            <a:pPr algn="just"/>
            <a:r>
              <a:rPr lang="es-ES" sz="1800">
                <a:latin typeface="Arial" pitchFamily="34" charset="0"/>
                <a:cs typeface="Arial" pitchFamily="34" charset="0"/>
              </a:rPr>
              <a:t>La verdad es un asunto humano y existe y subsiste mientras existan y subsistan comunidades humanas que las establezcan, las transformen y las defiendan. </a:t>
            </a:r>
          </a:p>
          <a:p>
            <a:pPr algn="just"/>
            <a:endParaRPr lang="es-ES" sz="1800">
              <a:latin typeface="Arial" pitchFamily="34" charset="0"/>
              <a:cs typeface="Arial" pitchFamily="34" charset="0"/>
            </a:endParaRPr>
          </a:p>
          <a:p>
            <a:pPr algn="just"/>
            <a:r>
              <a:rPr lang="es-ES" sz="1800">
                <a:latin typeface="Arial" pitchFamily="34" charset="0"/>
                <a:cs typeface="Arial" pitchFamily="34" charset="0"/>
              </a:rPr>
              <a:t>Lo real no necesita de una inteligencia para existir; pero la verdad sí porque es una relación de esa inteligencia a lo real. </a:t>
            </a:r>
          </a:p>
          <a:p>
            <a:pPr algn="just"/>
            <a:endParaRPr lang="es-ES" sz="1800">
              <a:latin typeface="Arial" pitchFamily="34" charset="0"/>
              <a:cs typeface="Arial" pitchFamily="34" charset="0"/>
            </a:endParaRPr>
          </a:p>
          <a:p>
            <a:pPr algn="just"/>
            <a:r>
              <a:rPr lang="es-ES" sz="1800">
                <a:latin typeface="Arial" pitchFamily="34" charset="0"/>
                <a:cs typeface="Arial" pitchFamily="34" charset="0"/>
              </a:rPr>
              <a:t>La verdad es obra de alguna inteligencia; lo real existe y subsiste sin una inteligencia que la piense o haga de ella objeto de conocimiento y verdad.</a:t>
            </a:r>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3FB5AA47-B0D6-4B94-9CEC-FFA335D5C6CE}" type="slidenum">
              <a:rPr lang="es-MX" smtClean="0"/>
              <a:pPr>
                <a:defRPr/>
              </a:pPr>
              <a:t>126</a:t>
            </a:fld>
            <a:endParaRPr lang="es-MX"/>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1 Título"/>
          <p:cNvSpPr>
            <a:spLocks noGrp="1"/>
          </p:cNvSpPr>
          <p:nvPr>
            <p:ph type="title"/>
          </p:nvPr>
        </p:nvSpPr>
        <p:spPr>
          <a:xfrm>
            <a:off x="457200" y="274638"/>
            <a:ext cx="8229600" cy="777875"/>
          </a:xfrm>
        </p:spPr>
        <p:txBody>
          <a:bodyPr/>
          <a:lstStyle/>
          <a:p>
            <a:pPr algn="ctr" eaLnBrk="1" hangingPunct="1"/>
            <a:r>
              <a:rPr lang="es-ES_tradnl" sz="3200">
                <a:solidFill>
                  <a:schemeClr val="tx1"/>
                </a:solidFill>
                <a:latin typeface="Arial" pitchFamily="34" charset="0"/>
                <a:cs typeface="Arial" pitchFamily="34" charset="0"/>
              </a:rPr>
              <a:t>RACIONALIDAD, OBJETIVIDAD Y VERDAD</a:t>
            </a:r>
            <a:endParaRPr lang="es-MX" sz="3200">
              <a:solidFill>
                <a:schemeClr val="tx1"/>
              </a:solidFill>
              <a:latin typeface="Arial" pitchFamily="34" charset="0"/>
              <a:cs typeface="Arial" pitchFamily="34" charset="0"/>
            </a:endParaRPr>
          </a:p>
        </p:txBody>
      </p:sp>
      <p:sp>
        <p:nvSpPr>
          <p:cNvPr id="3" name="2 Marcador de contenido"/>
          <p:cNvSpPr>
            <a:spLocks noGrp="1"/>
          </p:cNvSpPr>
          <p:nvPr>
            <p:ph idx="1"/>
          </p:nvPr>
        </p:nvSpPr>
        <p:spPr>
          <a:xfrm>
            <a:off x="457200" y="1628775"/>
            <a:ext cx="8002588" cy="4895850"/>
          </a:xfrm>
        </p:spPr>
        <p:txBody>
          <a:bodyPr>
            <a:normAutofit fontScale="70000" lnSpcReduction="20000"/>
          </a:bodyPr>
          <a:lstStyle/>
          <a:p>
            <a:pPr marL="320040" indent="-320040" algn="just" eaLnBrk="1" fontAlgn="auto" hangingPunct="1">
              <a:spcAft>
                <a:spcPts val="0"/>
              </a:spcAft>
              <a:buFont typeface="Wingdings"/>
              <a:buChar char=""/>
              <a:defRPr/>
            </a:pPr>
            <a:r>
              <a:rPr lang="es-ES_tradnl" dirty="0">
                <a:latin typeface="Arial" pitchFamily="34" charset="0"/>
                <a:cs typeface="Arial" pitchFamily="34" charset="0"/>
              </a:rPr>
              <a:t>La </a:t>
            </a:r>
            <a:r>
              <a:rPr lang="es-ES_tradnl" i="1" dirty="0">
                <a:latin typeface="Arial" pitchFamily="34" charset="0"/>
                <a:cs typeface="Arial" pitchFamily="34" charset="0"/>
              </a:rPr>
              <a:t>racionalidad </a:t>
            </a:r>
            <a:r>
              <a:rPr lang="es-ES_tradnl" dirty="0">
                <a:latin typeface="Arial" pitchFamily="34" charset="0"/>
                <a:cs typeface="Arial" pitchFamily="34" charset="0"/>
              </a:rPr>
              <a:t>se entenderá como el ejercicio apropiado de la razón al hacer elecciones en la búsqueda de fines apropiados. </a:t>
            </a:r>
          </a:p>
          <a:p>
            <a:pPr marL="320040" indent="-320040" algn="just" eaLnBrk="1" fontAlgn="auto" hangingPunct="1">
              <a:spcAft>
                <a:spcPts val="0"/>
              </a:spcAft>
              <a:buFont typeface="Wingdings" pitchFamily="2" charset="2"/>
              <a:buNone/>
              <a:defRPr/>
            </a:pPr>
            <a:endParaRPr lang="es-ES_tradnl" dirty="0">
              <a:latin typeface="Arial" pitchFamily="34" charset="0"/>
              <a:cs typeface="Arial" pitchFamily="34" charset="0"/>
            </a:endParaRPr>
          </a:p>
          <a:p>
            <a:pPr marL="320040" indent="-320040" algn="just" eaLnBrk="1" fontAlgn="auto" hangingPunct="1">
              <a:spcAft>
                <a:spcPts val="0"/>
              </a:spcAft>
              <a:buFont typeface="Wingdings"/>
              <a:buChar char=""/>
              <a:defRPr/>
            </a:pPr>
            <a:r>
              <a:rPr lang="es-ES_tradnl" dirty="0" err="1">
                <a:latin typeface="Arial" pitchFamily="34" charset="0"/>
                <a:cs typeface="Arial" pitchFamily="34" charset="0"/>
              </a:rPr>
              <a:t>Mosterín</a:t>
            </a:r>
            <a:r>
              <a:rPr lang="es-ES_tradnl" dirty="0">
                <a:latin typeface="Arial" pitchFamily="34" charset="0"/>
                <a:cs typeface="Arial" pitchFamily="34" charset="0"/>
              </a:rPr>
              <a:t> señala que no es correcto pensar que los seres humanos son "animales racionales", sino lo correcto es pensar que son "animales racionales o irracionales“.</a:t>
            </a:r>
          </a:p>
          <a:p>
            <a:pPr marL="320040" indent="-320040" algn="just" eaLnBrk="1" fontAlgn="auto" hangingPunct="1">
              <a:spcAft>
                <a:spcPts val="0"/>
              </a:spcAft>
              <a:buFont typeface="Wingdings" pitchFamily="2" charset="2"/>
              <a:buNone/>
              <a:defRPr/>
            </a:pPr>
            <a:endParaRPr lang="es-MX" dirty="0">
              <a:latin typeface="Arial" pitchFamily="34" charset="0"/>
              <a:cs typeface="Arial" pitchFamily="34" charset="0"/>
            </a:endParaRPr>
          </a:p>
          <a:p>
            <a:pPr marL="320040" indent="-320040" algn="just" eaLnBrk="1" fontAlgn="auto" hangingPunct="1">
              <a:spcAft>
                <a:spcPts val="0"/>
              </a:spcAft>
              <a:buFont typeface="Wingdings"/>
              <a:buChar char=""/>
              <a:defRPr/>
            </a:pPr>
            <a:r>
              <a:rPr lang="es-ES_tradnl" dirty="0">
                <a:latin typeface="Arial" pitchFamily="34" charset="0"/>
                <a:cs typeface="Arial" pitchFamily="34" charset="0"/>
              </a:rPr>
              <a:t>La racionalidad no es una facultad, sino un método. No es única, así deberíamos de hablar de diferentes métodos racionales para tomar decisiones. Estos pueden ser gnoseológicos, morales, estéticos, políticos, etc. </a:t>
            </a:r>
          </a:p>
          <a:p>
            <a:pPr marL="320040" indent="-320040" algn="just" eaLnBrk="1" fontAlgn="auto" hangingPunct="1">
              <a:spcAft>
                <a:spcPts val="0"/>
              </a:spcAft>
              <a:buFont typeface="Wingdings" pitchFamily="2" charset="2"/>
              <a:buNone/>
              <a:defRPr/>
            </a:pPr>
            <a:endParaRPr lang="es-ES_tradnl" dirty="0">
              <a:latin typeface="Arial" pitchFamily="34" charset="0"/>
              <a:cs typeface="Arial" pitchFamily="34" charset="0"/>
            </a:endParaRPr>
          </a:p>
          <a:p>
            <a:pPr marL="320040" indent="-320040" algn="just" eaLnBrk="1" fontAlgn="auto" hangingPunct="1">
              <a:spcAft>
                <a:spcPts val="0"/>
              </a:spcAft>
              <a:buFont typeface="Wingdings"/>
              <a:buChar char=""/>
              <a:defRPr/>
            </a:pPr>
            <a:r>
              <a:rPr lang="es-ES_tradnl" dirty="0">
                <a:latin typeface="Arial" pitchFamily="34" charset="0"/>
                <a:cs typeface="Arial" pitchFamily="34" charset="0"/>
              </a:rPr>
              <a:t>La razón se ejerce, en ocasiones, para elegir creencias -aceptar o rechazar creencias- o cursos de acción -optar por un curso de acción o por otro, o por la inacción- o bien objetivos.  </a:t>
            </a:r>
            <a:endParaRPr lang="es-MX" dirty="0">
              <a:latin typeface="Arial" pitchFamily="34" charset="0"/>
              <a:cs typeface="Arial" pitchFamily="34" charset="0"/>
            </a:endParaRPr>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BFA577AA-D7F8-46A3-8E8B-A42E3CBF9619}" type="slidenum">
              <a:rPr lang="es-MX" smtClean="0"/>
              <a:pPr>
                <a:defRPr/>
              </a:pPr>
              <a:t>127</a:t>
            </a:fld>
            <a:endParaRPr lang="es-MX"/>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1 Título"/>
          <p:cNvSpPr>
            <a:spLocks noGrp="1"/>
          </p:cNvSpPr>
          <p:nvPr>
            <p:ph type="title"/>
          </p:nvPr>
        </p:nvSpPr>
        <p:spPr>
          <a:xfrm>
            <a:off x="457200" y="274638"/>
            <a:ext cx="8229600" cy="850900"/>
          </a:xfrm>
        </p:spPr>
        <p:txBody>
          <a:bodyPr/>
          <a:lstStyle/>
          <a:p>
            <a:pPr algn="ctr" eaLnBrk="1" hangingPunct="1"/>
            <a:r>
              <a:rPr lang="es-ES_tradnl" sz="3200">
                <a:solidFill>
                  <a:schemeClr val="tx1"/>
                </a:solidFill>
                <a:latin typeface="Arial" pitchFamily="34" charset="0"/>
                <a:cs typeface="Arial" pitchFamily="34" charset="0"/>
              </a:rPr>
              <a:t>RACIONALIDAD, OBJETIVIDAD Y VERDAD</a:t>
            </a:r>
            <a:endParaRPr lang="es-MX" sz="3200">
              <a:solidFill>
                <a:schemeClr val="tx1"/>
              </a:solidFill>
              <a:latin typeface="Arial" pitchFamily="34" charset="0"/>
              <a:cs typeface="Arial" pitchFamily="34" charset="0"/>
            </a:endParaRPr>
          </a:p>
        </p:txBody>
      </p:sp>
      <p:sp>
        <p:nvSpPr>
          <p:cNvPr id="3" name="2 Marcador de contenido"/>
          <p:cNvSpPr>
            <a:spLocks noGrp="1"/>
          </p:cNvSpPr>
          <p:nvPr>
            <p:ph idx="1"/>
          </p:nvPr>
        </p:nvSpPr>
        <p:spPr>
          <a:xfrm>
            <a:off x="457200" y="1557338"/>
            <a:ext cx="8229600" cy="4568825"/>
          </a:xfrm>
        </p:spPr>
        <p:txBody>
          <a:bodyPr>
            <a:normAutofit fontScale="92500"/>
          </a:bodyPr>
          <a:lstStyle/>
          <a:p>
            <a:pPr marL="320040" indent="-320040" algn="just" eaLnBrk="1" fontAlgn="auto" hangingPunct="1">
              <a:spcAft>
                <a:spcPts val="0"/>
              </a:spcAft>
              <a:buFont typeface="Wingdings"/>
              <a:buChar char=""/>
              <a:defRPr/>
            </a:pPr>
            <a:r>
              <a:rPr lang="es-ES_tradnl" dirty="0"/>
              <a:t> La acepción de razón como </a:t>
            </a:r>
            <a:r>
              <a:rPr lang="es-ES_tradnl" i="1" dirty="0"/>
              <a:t>fundamento </a:t>
            </a:r>
            <a:r>
              <a:rPr lang="es-ES_tradnl" dirty="0"/>
              <a:t>ha sido formulada por Luis Villoro: es "todo aquello que justifica para un sujeto la verdad o la probabilidad de su creencia, </a:t>
            </a:r>
            <a:r>
              <a:rPr lang="es-ES_tradnl" i="1" dirty="0"/>
              <a:t>el fundamento </a:t>
            </a:r>
            <a:r>
              <a:rPr lang="es-ES_tradnl" dirty="0"/>
              <a:t>en el que basa una creencia“.</a:t>
            </a:r>
          </a:p>
          <a:p>
            <a:pPr marL="320040" indent="-320040" algn="just" eaLnBrk="1" fontAlgn="auto" hangingPunct="1">
              <a:spcAft>
                <a:spcPts val="0"/>
              </a:spcAft>
              <a:buFont typeface="Wingdings" pitchFamily="2" charset="2"/>
              <a:buNone/>
              <a:defRPr/>
            </a:pPr>
            <a:endParaRPr lang="es-ES_tradnl" dirty="0"/>
          </a:p>
          <a:p>
            <a:pPr marL="320040" indent="-320040" algn="just" eaLnBrk="1" fontAlgn="auto" hangingPunct="1">
              <a:spcAft>
                <a:spcPts val="0"/>
              </a:spcAft>
              <a:buFont typeface="Wingdings"/>
              <a:buChar char=""/>
              <a:defRPr/>
            </a:pPr>
            <a:r>
              <a:rPr lang="es-ES_tradnl" dirty="0"/>
              <a:t>"Justificación" se entiende como la realización de "una operación mental por la que inferimos una proposición de otra proposición o de la aprehensión directa de un estímulo y, al hacerlo, damos razón de una creencia“.</a:t>
            </a:r>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1FECE4B4-CABA-4D8B-9835-9F0C0922D4D0}" type="slidenum">
              <a:rPr lang="es-MX" smtClean="0"/>
              <a:pPr>
                <a:defRPr/>
              </a:pPr>
              <a:t>128</a:t>
            </a:fld>
            <a:endParaRPr lang="es-MX"/>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1 Título"/>
          <p:cNvSpPr>
            <a:spLocks noGrp="1"/>
          </p:cNvSpPr>
          <p:nvPr>
            <p:ph type="title"/>
          </p:nvPr>
        </p:nvSpPr>
        <p:spPr>
          <a:xfrm>
            <a:off x="468313" y="476250"/>
            <a:ext cx="8229600" cy="649288"/>
          </a:xfrm>
        </p:spPr>
        <p:txBody>
          <a:bodyPr/>
          <a:lstStyle/>
          <a:p>
            <a:pPr algn="ctr" eaLnBrk="1" hangingPunct="1"/>
            <a:r>
              <a:rPr lang="es-ES_tradnl" sz="3200">
                <a:solidFill>
                  <a:schemeClr val="tx1"/>
                </a:solidFill>
                <a:latin typeface="Arial" pitchFamily="34" charset="0"/>
                <a:cs typeface="Arial" pitchFamily="34" charset="0"/>
              </a:rPr>
              <a:t>RACIONALIDAD, OBJETIVIDAD Y VERDAD</a:t>
            </a:r>
            <a:endParaRPr lang="es-MX" sz="3200">
              <a:solidFill>
                <a:schemeClr val="tx1"/>
              </a:solidFill>
              <a:latin typeface="Arial" pitchFamily="34" charset="0"/>
              <a:cs typeface="Arial" pitchFamily="34" charset="0"/>
            </a:endParaRPr>
          </a:p>
        </p:txBody>
      </p:sp>
      <p:sp>
        <p:nvSpPr>
          <p:cNvPr id="3" name="2 Marcador de contenido"/>
          <p:cNvSpPr>
            <a:spLocks noGrp="1"/>
          </p:cNvSpPr>
          <p:nvPr>
            <p:ph idx="1"/>
          </p:nvPr>
        </p:nvSpPr>
        <p:spPr>
          <a:xfrm>
            <a:off x="457200" y="1700213"/>
            <a:ext cx="8229600" cy="4425950"/>
          </a:xfrm>
        </p:spPr>
        <p:txBody>
          <a:bodyPr>
            <a:normAutofit fontScale="77500" lnSpcReduction="20000"/>
          </a:bodyPr>
          <a:lstStyle/>
          <a:p>
            <a:pPr marL="320040" indent="-320040" algn="just" eaLnBrk="1" fontAlgn="auto" hangingPunct="1">
              <a:spcAft>
                <a:spcPts val="0"/>
              </a:spcAft>
              <a:buFont typeface="Wingdings"/>
              <a:buChar char=""/>
              <a:defRPr/>
            </a:pPr>
            <a:r>
              <a:rPr lang="es-ES_tradnl" dirty="0"/>
              <a:t>"La 'razón' de un agente racional para dar un cierto paso (adoptar una creencia o ejecutar una acción o hacer una evaluación) es una consideración o línea de pensamiento que proporciona al agente con una base de justificación para dar ese paso, y que puede -desde el punto de vista del propio agente- servir para explicarlo o validarlo" [</a:t>
            </a:r>
            <a:r>
              <a:rPr lang="es-ES_tradnl" dirty="0" err="1"/>
              <a:t>Rescher</a:t>
            </a:r>
            <a:r>
              <a:rPr lang="es-ES_tradnl" dirty="0"/>
              <a:t> 1988, p. 5). </a:t>
            </a:r>
          </a:p>
          <a:p>
            <a:pPr marL="320040" indent="-320040" algn="just" eaLnBrk="1" fontAlgn="auto" hangingPunct="1">
              <a:spcAft>
                <a:spcPts val="0"/>
              </a:spcAft>
              <a:buFont typeface="Wingdings" pitchFamily="2" charset="2"/>
              <a:buNone/>
              <a:defRPr/>
            </a:pPr>
            <a:endParaRPr lang="es-MX" dirty="0"/>
          </a:p>
          <a:p>
            <a:pPr marL="320040" indent="-320040" algn="just" eaLnBrk="1" fontAlgn="auto" hangingPunct="1">
              <a:spcAft>
                <a:spcPts val="0"/>
              </a:spcAft>
              <a:buFont typeface="Wingdings"/>
              <a:buChar char=""/>
              <a:defRPr/>
            </a:pPr>
            <a:r>
              <a:rPr lang="es-ES_tradnl" dirty="0"/>
              <a:t>Pero no todas las razones son </a:t>
            </a:r>
            <a:r>
              <a:rPr lang="es-ES_tradnl" i="1" dirty="0"/>
              <a:t>buenas </a:t>
            </a:r>
            <a:r>
              <a:rPr lang="es-ES_tradnl" dirty="0"/>
              <a:t>razones. Un sujeto es racional, si su elección se basa en </a:t>
            </a:r>
            <a:r>
              <a:rPr lang="es-ES_tradnl" i="1" dirty="0"/>
              <a:t>buenas </a:t>
            </a:r>
            <a:r>
              <a:rPr lang="es-ES_tradnl" dirty="0"/>
              <a:t>razones. </a:t>
            </a:r>
          </a:p>
          <a:p>
            <a:pPr marL="320040" indent="-320040" algn="just" eaLnBrk="1" fontAlgn="auto" hangingPunct="1">
              <a:spcAft>
                <a:spcPts val="0"/>
              </a:spcAft>
              <a:buFont typeface="Wingdings"/>
              <a:buChar char=""/>
              <a:defRPr/>
            </a:pPr>
            <a:endParaRPr lang="es-ES_tradnl" dirty="0"/>
          </a:p>
          <a:p>
            <a:pPr marL="320040" indent="-320040" algn="just" eaLnBrk="1" fontAlgn="auto" hangingPunct="1">
              <a:spcAft>
                <a:spcPts val="0"/>
              </a:spcAft>
              <a:buFont typeface="Wingdings"/>
              <a:buChar char=""/>
              <a:defRPr/>
            </a:pPr>
            <a:r>
              <a:rPr lang="es-ES_tradnl" dirty="0" err="1"/>
              <a:t>Rescher</a:t>
            </a:r>
            <a:r>
              <a:rPr lang="es-ES_tradnl" dirty="0"/>
              <a:t> agrega: "Lo que convierte a una razón en una buena razón es el hecho de que su implementación conduce a nuestros esfuerzos en las direcciones apropiadas, y las mejores razones son aquellas que logran lo máximo en este sentido" 	I </a:t>
            </a:r>
            <a:endParaRPr lang="es-MX" dirty="0"/>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BC593100-E594-466B-9E66-DA1868822D04}" type="slidenum">
              <a:rPr lang="es-MX" smtClean="0"/>
              <a:pPr>
                <a:defRPr/>
              </a:pPr>
              <a:t>129</a:t>
            </a:fld>
            <a:endParaRPr lang="es-MX"/>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23850" y="1773238"/>
            <a:ext cx="8362950" cy="4392612"/>
          </a:xfrm>
        </p:spPr>
        <p:txBody>
          <a:bodyPr>
            <a:normAutofit fontScale="55000" lnSpcReduction="20000"/>
          </a:bodyPr>
          <a:lstStyle/>
          <a:p>
            <a:pPr marL="320040" indent="-320040" algn="just" eaLnBrk="1" fontAlgn="auto" hangingPunct="1">
              <a:spcAft>
                <a:spcPts val="0"/>
              </a:spcAft>
              <a:buFont typeface="Wingdings"/>
              <a:buNone/>
              <a:defRPr/>
            </a:pPr>
            <a:endParaRPr lang="es-MX" dirty="0">
              <a:latin typeface="Arial" pitchFamily="34" charset="0"/>
              <a:cs typeface="Arial" pitchFamily="34" charset="0"/>
            </a:endParaRPr>
          </a:p>
          <a:p>
            <a:pPr marL="320040" indent="-320040" algn="just" eaLnBrk="1" fontAlgn="auto" hangingPunct="1">
              <a:spcAft>
                <a:spcPts val="0"/>
              </a:spcAft>
              <a:buFont typeface="Wingdings"/>
              <a:buNone/>
              <a:defRPr/>
            </a:pPr>
            <a:r>
              <a:rPr lang="es-MX" dirty="0">
                <a:latin typeface="Arial" pitchFamily="34" charset="0"/>
                <a:cs typeface="Arial" pitchFamily="34" charset="0"/>
              </a:rPr>
              <a:t>	</a:t>
            </a:r>
            <a:r>
              <a:rPr lang="es-MX" sz="3600" dirty="0">
                <a:latin typeface="Arial" pitchFamily="34" charset="0"/>
                <a:cs typeface="Arial" pitchFamily="34" charset="0"/>
              </a:rPr>
              <a:t>3. Analizar la estructura conceptual de la ciencia. </a:t>
            </a:r>
          </a:p>
          <a:p>
            <a:pPr marL="320040" indent="-320040" algn="just" eaLnBrk="1" fontAlgn="auto" hangingPunct="1">
              <a:spcAft>
                <a:spcPts val="0"/>
              </a:spcAft>
              <a:buFont typeface="Wingdings"/>
              <a:buNone/>
              <a:defRPr/>
            </a:pPr>
            <a:r>
              <a:rPr lang="es-MX" sz="3600" dirty="0">
                <a:latin typeface="Arial" pitchFamily="34" charset="0"/>
                <a:cs typeface="Arial" pitchFamily="34" charset="0"/>
              </a:rPr>
              <a:t>	Hace preguntas cómo, ¿Qué es un concepto científico? ¿Qué es un concepto teórico y qué es un concepto observacional? ¿Qué es una ley científica? ¿Cuál es la naturaleza de las leyes científicas? ¿Qué es una teoría científica, cuál es su estructura? etc.</a:t>
            </a:r>
          </a:p>
          <a:p>
            <a:pPr marL="320040" indent="-320040" algn="just" eaLnBrk="1" fontAlgn="auto" hangingPunct="1">
              <a:spcAft>
                <a:spcPts val="0"/>
              </a:spcAft>
              <a:buFont typeface="Wingdings"/>
              <a:buNone/>
              <a:defRPr/>
            </a:pPr>
            <a:endParaRPr lang="es-MX" sz="3600" dirty="0">
              <a:latin typeface="Arial" pitchFamily="34" charset="0"/>
              <a:cs typeface="Arial" pitchFamily="34" charset="0"/>
            </a:endParaRPr>
          </a:p>
          <a:p>
            <a:pPr marL="320040" indent="-320040" algn="just" eaLnBrk="1" fontAlgn="auto" hangingPunct="1">
              <a:spcAft>
                <a:spcPts val="0"/>
              </a:spcAft>
              <a:buFont typeface="Wingdings"/>
              <a:buNone/>
              <a:defRPr/>
            </a:pPr>
            <a:r>
              <a:rPr lang="es-MX" sz="3600" dirty="0">
                <a:latin typeface="Arial" pitchFamily="34" charset="0"/>
                <a:cs typeface="Arial" pitchFamily="34" charset="0"/>
              </a:rPr>
              <a:t>     4. Mirar la ciencia en sus relaciones externas. No sólo la ciencia en sí misma, sus principios, sus métodos, sus conceptos, sino sus relaciones con la sociedad, con la política, con otras formas del saber, según éste se articula en cada época de la historia humana. Esta vertiente ha cobrado mucha importancia con la introducción de la dimensión histórica de la ciencia.</a:t>
            </a:r>
            <a:endParaRPr lang="es-MX" sz="3600" b="1" dirty="0">
              <a:latin typeface="Arial" pitchFamily="34" charset="0"/>
              <a:cs typeface="Arial" pitchFamily="34" charset="0"/>
            </a:endParaRPr>
          </a:p>
          <a:p>
            <a:pPr marL="320040" indent="-320040" algn="just" eaLnBrk="1" fontAlgn="auto" hangingPunct="1">
              <a:spcAft>
                <a:spcPts val="0"/>
              </a:spcAft>
              <a:buFont typeface="Wingdings"/>
              <a:buNone/>
              <a:defRPr/>
            </a:pPr>
            <a:endParaRPr lang="es-MX" sz="4800" dirty="0">
              <a:latin typeface="Arial" pitchFamily="34" charset="0"/>
              <a:cs typeface="Arial" pitchFamily="34" charset="0"/>
            </a:endParaRPr>
          </a:p>
          <a:p>
            <a:pPr marL="320040" indent="-320040" algn="just" eaLnBrk="1" fontAlgn="auto" hangingPunct="1">
              <a:spcAft>
                <a:spcPts val="0"/>
              </a:spcAft>
              <a:buFont typeface="Wingdings"/>
              <a:buNone/>
              <a:defRPr/>
            </a:pPr>
            <a:r>
              <a:rPr lang="es-MX" sz="4800" dirty="0">
                <a:latin typeface="Arial" pitchFamily="34" charset="0"/>
                <a:cs typeface="Arial" pitchFamily="34" charset="0"/>
              </a:rPr>
              <a:t>	</a:t>
            </a:r>
          </a:p>
        </p:txBody>
      </p:sp>
      <p:sp>
        <p:nvSpPr>
          <p:cNvPr id="20483" name="3 CuadroTexto"/>
          <p:cNvSpPr txBox="1">
            <a:spLocks noChangeArrowheads="1"/>
          </p:cNvSpPr>
          <p:nvPr/>
        </p:nvSpPr>
        <p:spPr bwMode="auto">
          <a:xfrm>
            <a:off x="395288" y="260350"/>
            <a:ext cx="8208962" cy="1077913"/>
          </a:xfrm>
          <a:prstGeom prst="rect">
            <a:avLst/>
          </a:prstGeom>
          <a:noFill/>
          <a:ln w="9525">
            <a:noFill/>
            <a:miter lim="800000"/>
            <a:headEnd/>
            <a:tailEnd/>
          </a:ln>
        </p:spPr>
        <p:txBody>
          <a:bodyPr>
            <a:spAutoFit/>
          </a:bodyPr>
          <a:lstStyle/>
          <a:p>
            <a:pPr algn="ctr"/>
            <a:r>
              <a:rPr lang="es-ES" sz="3200"/>
              <a:t>FORMAS EN QUE LA FILOSOFÍA PUEDE OCUPARSE DE LA CIENCIA</a:t>
            </a:r>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ADA9B243-422F-41D2-AED7-3080D627CE20}" type="slidenum">
              <a:rPr lang="es-MX" smtClean="0"/>
              <a:pPr>
                <a:defRPr/>
              </a:pPr>
              <a:t>13</a:t>
            </a:fld>
            <a:endParaRPr lang="es-MX"/>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1 Título"/>
          <p:cNvSpPr>
            <a:spLocks noGrp="1"/>
          </p:cNvSpPr>
          <p:nvPr>
            <p:ph type="title"/>
          </p:nvPr>
        </p:nvSpPr>
        <p:spPr>
          <a:xfrm>
            <a:off x="457200" y="274638"/>
            <a:ext cx="8229600" cy="439737"/>
          </a:xfrm>
        </p:spPr>
        <p:txBody>
          <a:bodyPr/>
          <a:lstStyle/>
          <a:p>
            <a:pPr algn="ctr" eaLnBrk="1" hangingPunct="1"/>
            <a:r>
              <a:rPr lang="es-MX" sz="3200">
                <a:solidFill>
                  <a:schemeClr val="tx1"/>
                </a:solidFill>
                <a:latin typeface="Arial" pitchFamily="34" charset="0"/>
                <a:cs typeface="Arial" pitchFamily="34" charset="0"/>
              </a:rPr>
              <a:t>TEORÍA DE LA ELECCIÓN RACIONAL</a:t>
            </a:r>
          </a:p>
        </p:txBody>
      </p:sp>
      <p:sp>
        <p:nvSpPr>
          <p:cNvPr id="3" name="2 Marcador de contenido"/>
          <p:cNvSpPr>
            <a:spLocks noGrp="1"/>
          </p:cNvSpPr>
          <p:nvPr>
            <p:ph idx="1"/>
          </p:nvPr>
        </p:nvSpPr>
        <p:spPr>
          <a:xfrm>
            <a:off x="250825" y="1844675"/>
            <a:ext cx="6265863" cy="4281488"/>
          </a:xfrm>
        </p:spPr>
        <p:txBody>
          <a:bodyPr>
            <a:normAutofit fontScale="62500" lnSpcReduction="20000"/>
          </a:bodyPr>
          <a:lstStyle/>
          <a:p>
            <a:pPr marL="320040" indent="-320040" algn="just" eaLnBrk="1" fontAlgn="auto" hangingPunct="1">
              <a:spcAft>
                <a:spcPts val="0"/>
              </a:spcAft>
              <a:buFont typeface="Wingdings"/>
              <a:buChar char=""/>
              <a:defRPr/>
            </a:pPr>
            <a:r>
              <a:rPr lang="es-ES_tradnl" dirty="0"/>
              <a:t>Para la te</a:t>
            </a:r>
            <a:r>
              <a:rPr lang="es-ES_tradnl" i="1" dirty="0"/>
              <a:t>oría de la elección racional </a:t>
            </a:r>
            <a:r>
              <a:rPr lang="es-ES_tradnl" dirty="0"/>
              <a:t>lo importante es elegir los medios más adecuados para obtener los fines que perseguimos, pero no podemos discutir racionalmente si estamos persiguiendo fines apropiados. Esta teoría se limita entonces a la racionalidad que hemos llamado de "medios a fines". </a:t>
            </a:r>
          </a:p>
          <a:p>
            <a:pPr marL="320040" indent="-320040" algn="just" eaLnBrk="1" fontAlgn="auto" hangingPunct="1">
              <a:spcAft>
                <a:spcPts val="0"/>
              </a:spcAft>
              <a:buFont typeface="Wingdings"/>
              <a:buChar char=""/>
              <a:defRPr/>
            </a:pPr>
            <a:endParaRPr lang="es-ES_tradnl" dirty="0"/>
          </a:p>
          <a:p>
            <a:pPr marL="320040" indent="-320040" algn="just" eaLnBrk="1" fontAlgn="auto" hangingPunct="1">
              <a:spcAft>
                <a:spcPts val="0"/>
              </a:spcAft>
              <a:buFont typeface="Wingdings"/>
              <a:buChar char=""/>
              <a:defRPr/>
            </a:pPr>
            <a:r>
              <a:rPr lang="es-ES_tradnl" dirty="0"/>
              <a:t>La teoría de la elección racional ha sido desarrollada básicamente en función de la toma de decisiones con respecto a cursos de acción posibles. </a:t>
            </a:r>
          </a:p>
          <a:p>
            <a:pPr marL="320040" indent="-320040" algn="just" eaLnBrk="1" fontAlgn="auto" hangingPunct="1">
              <a:spcAft>
                <a:spcPts val="0"/>
              </a:spcAft>
              <a:buFont typeface="Wingdings"/>
              <a:buChar char=""/>
              <a:defRPr/>
            </a:pPr>
            <a:endParaRPr lang="es-ES_tradnl" dirty="0"/>
          </a:p>
          <a:p>
            <a:pPr marL="320040" indent="-320040" algn="just" eaLnBrk="1" fontAlgn="auto" hangingPunct="1">
              <a:spcAft>
                <a:spcPts val="0"/>
              </a:spcAft>
              <a:buFont typeface="Wingdings"/>
              <a:buChar char=""/>
              <a:defRPr/>
            </a:pPr>
            <a:r>
              <a:rPr lang="es-ES_tradnl" dirty="0"/>
              <a:t>Su mayor relevancia tiene que ver con los campos de la acción humana; sus principales aplicaciones son en relación con la teoría económica y se han discutido mucho sus consecuencias para las decisiones morales y políticas. </a:t>
            </a:r>
            <a:endParaRPr lang="es-MX" dirty="0"/>
          </a:p>
          <a:p>
            <a:pPr marL="320040" indent="-320040" algn="just" eaLnBrk="1" fontAlgn="auto" hangingPunct="1">
              <a:spcAft>
                <a:spcPts val="0"/>
              </a:spcAft>
              <a:buFont typeface="Wingdings"/>
              <a:buChar char=""/>
              <a:defRPr/>
            </a:pPr>
            <a:endParaRPr lang="es-MX" dirty="0"/>
          </a:p>
        </p:txBody>
      </p:sp>
      <p:sp>
        <p:nvSpPr>
          <p:cNvPr id="140292" name="AutoShape 5" descr="data:image/jpg;base64,/9j/4AAQSkZJRgABAQAAAQABAAD/2wCEAAkGBhQSEBQUEhQSFRIVFx8YGBcXGB4dHBwfGhggGiIcHRweGyYgFx0jIBYUHy8hIycqLCwsFh4xNTAqNSYrLCkBCQoKDgwOGg8PGikcHCQpNSkpKio1KSwpKSktNTUxNCkpKTUpLC4tKSksLCo1KTUvLCksLCkpLCwpKSkpLCkuKf/AABEIAGAAoAMBIgACEQEDEQH/xAAcAAACAgMBAQAAAAAAAAAAAAAABQMEAQYHAgj/xABJEAACAQMCAwQDCgoIBwEAAAABAgMABBESIQUGMRMiQVFhcZEHFBYjMjNCUoGhFVRykpOUscHR01NVYmODotLwNDVzgrKzwiT/xAAZAQADAQEBAAAAAAAAAAAAAAAAAQIDBAX/xAAqEQACAgIBAgUDBQEAAAAAAAAAAQIRAxIhMVEEBRNBYSJSoRQycbHRBv/aAAwDAQACEQMRAD8A2eW1Qj/mbasEa8d7cRj6w2+LJGnGSd80XFnG+QeJuVYsWU751jGOuMDy6Z6AVu2geX3UaB5fdWNgLm5ktxj41TkZyM+G3l4/uqOAm4lWTBWGLdNQwXY7aseCgdM9aa6fR91ZpAFFFFIApPxLliKe5jnkUMVikhYH6SSgDB9Xe8fpmnFFNOgEBsbm3mLxSCSz0b2xXvpoTurARsc6QNL+ec00sOKxzZVWHaIBrjJGuMsoYB1HQ71bpVxDlyKSUXCKEu1VlSYDcalIGoAjtQCQdLHwosBrRmklnzCRc+9J0kWXTmOTT3JwqjUyac6CDnuHcDFO8UqAKKKKACioryNmjdUbQ5U6WwDpbGxIOxAPga1qy4/dtC7Rx2908cxidInaIroXD/ODvMHzgYAKsDToDaqKUDmVFQG4jmgOhXbWhKrqfQE1rlS+cd0E7EGqlv7oFlJPJAkpaaIkMqox+ScHBAw2DscUUwNiozSz4RQ/3n6J/wCFHwih/vP0T/6aNWAzooopAFFFFABRRRQAUUVmgDFFB/31rx26/WX20AR39ik0bRyatDjB0kqfsZSCDsOlLeBX05knhuI8GJsxyKCEkjfdcE/TXGGGfT4027dfrL7f9+iuSce91pV4khihimiiyocM2vSwAkK6X0MCFJUEZ28KpIDr1FYjcMAR0IyOvQ7/AL6ivbxIo3kkYLGilmY+AAyTSAmpGkCW14zAIi3hGpmkOWmUYVVjxjvIrEtncqPRVfhHOyXduktrG8jSLJpU7KrR76JJACIi2VxkHOdulWI+CTPdLPNcPoTBjt0wEUlcHW2MzEEtg7DptTAeVoMfAYLK8u7i3i+OZ0H0mAErAvpUHu5yT6MeW1b9Sa/4NIZWkidBrA1BweqjGQR6KvG0pciYs+Fsm3/5pRnBOc7AsAdwvUBs49fkay3Nzhf+Gm1aQ2nHmqnGcde8RjrlCDg1b/BFz/SQexqPwPc/0kHsaun1IdyKkbBRRSvmTjy2duZSrO2Qkca9XdzhVHlk+PhXCaDKSQKCSQAOpJwB6z4Vrdz7otoGKQmW6kHVbVDJ7XHcH2tilSctPdEScTk7Zuot0JFunkNI+dI+s32UzHHLSBux7SGIoM9mMLpAGc4AwBgE/Z1rojh7kORE3MHEZfmbGKFfrXM+/wCjiBI/OrHvDicnzl9BEPKC2z7GkYkfm1ZHNFt8X8fFmU4TLY1b6dgfTt69qJuaLde0xIjPF8tFYah3guMH+0VXyBNX6aQtmVjyjI3zvEeIv6BIkY/yICPbQ3INqflveSfl3Ux/+6aQ8Tjd3RXUvHjWoOSuoZGfLO/sqC25hgkOElRiWKYB+kASV9JAVj9hqtUGxQHubcO8bZWPmzyN+169j3OuG/iUHsb/AFVYbmm2AZjPEAjaGOro240+k91thnoaG5otg2kzxatGvGrounVqPkNO+/hT1QbFc+51w38Sg9jf6qo3PuUcOaWN1hEYTVqRCwD5G2TqyCpyQQR1psvM0BmaESJrRC7d4bAbkdc5A7x8hjPUVZt+LRSY0SI2UEgwc5UnAb1bH2GjVBsLV5AtV+Q13H+RdTD7tdU+Ke5ys8TRNfcQ7JsZRpg4ODnfUpP302j5ntmiaUTxGJMa31bLnpnyznbzqSfmCBJBG0sYkIyF1b4xnOPDYHrRqg2Na5f5DuuHK62N5GUc6jHPDkZAxnUrgjbrgeApwOOcTi+ds4Jx9a2nKn8yUbn/ALhVuLmO3aRY1miMjqGVdQyQRqBA9IwcdcVJDxyFwpWWNgys6kHqqHDN6hkZ9dS8aYbMqw+6NahglwJrRycAXKFAfU+6H86tlhmV1DKQyncMpyD6iNjSJeJwTKgDRyLKpZRsQ6jAJAOxG49tJpeVewJl4bJ71l6mPcwSeh4+i5+suCKzeL3Q1I3mik/K/MHvuEsyGOaNzFNGTnS6+AP0lIIIPkRTisOhYUj5x4E91baYmVZ43WWIt8nWhyA39lt1Prp5UN3eJEjPK6JGoyzMcAesnahOgNM4dzWjv2M4NtdD5UMux9aMdpF8iKi41wAz++fjApnhSEZU91VYu30hq1lj5Uh5x90S0vQYIhamMbG4uRkKfOGMfGMfT3R6/D3y9xaOCER268Ru8fS7GRgfUzYVR6M12Rla+rgyca6DCTlJmJBmGiRIlmGlixELlwEdpCUDZGdWo53qKHkoqSe2DMzrI2pSd1mMxCjV3UZuzyP7vPjSvmX3RZLQKHtGR2xpWWVA2M9dCFiBtgHbf1Ux4Vzv2sKTNaXqo4yGWEyJtscMg6Z8wPGr+nuD2GPAuXWtpJJO2aR5UAcsozrDMxfbfGXI09QNs+VThHK0tv720zRnsNeco5z2gUEjMp0nCv02yx2rI58s84abQfKRXT/yXY1ai5rtW6XNuf8AFUfcSKqosm2U+HcpyQrCVnQywu7AujlW7RQGOky91sgnKkDc7bmrEvLrlLmLtU7G4fWcxnXkspYFteGGFZRtsGHgMVeTjER6SxH1Ov7jUnv9frr+cP409BbMSz8nMwde3AjzM0eI+8Dc5DF21d/Cs4GAOoJzirljy0IffQikwJl0RDG0Qw5CjfcB5WbG1Xvfy/WX2j+NeH4vEOssY9bqP30aINmIjyEOyMPbsIskju5Y/FCNAzMTqRO/gYHUY+TV0cuShbhFnTTcx6XJjJcN2QiJVtfyMDOkgkZODU8vNNqvyrm3H+Kv7Ac+Jqo3PlnnAnVz5IGc/wCVTScUh3IG5TYMwSZVj7QzINHeEnZdmuX1d5F2IAAOBjOKhTkULqSOYpC0aRlAu4UYaQKScDtGRCdj0bzq0nMzP8zZ38ufEQFB7ZCoqeODikvyLWCAfWuJtR/MjB/bUNwXUa2IuEcvSW8sbCZGREePBTvYeUy7EOAD82vycHT0FXOKc1RQsI11TXLbJBF3nJ9IHyB5ltqki5Dml/4u+lZfGO2UQr6iwJdvaPTWw8F5dt7RdNtEkYPUgd5vymPeb7TWUs0V+0pR7lHk7gkkEcj3Gn3xcSdrIq7qmQFVAfHSqqCfE5rYKKK5W7NApDxyWwnHZ3PYz9nImY/nCjOSilkXJXq3UbdaksOBylVN3ctPIHLdxeyTDJoMZVSdabk949d6ucJ4Db2q6beGOJfHQoBPrPVvtp9AEXD4pA8qWvDobVFVlSeQRjLg4U9nGNTIeuS3ltTH4Pu1wJpbq4YLgrAraYgdODkAZkBOdmON/RTiaUKpY9ACT6gMmtU4dzNxC4iSaHh8RikXUha7VWKnoSOyOD9taRg5K0Jsv8b4TBDw+ZUhh0RW76FKBgAiswG4OQDk+s5r5vi5nu0VVS5uUVQAqrK4AA8AA2AK7/xWbik0EsXvCBe0jZM+/FONSkZx2Qz1zjNJ+EcqzwQRxfgaxkKqAXe5jLOcbscwk7+Wdq9PweWGCL3Sk2/giXJxh+arsjDXVyR6ZnP7WqjNds577Fj/AGt/213q+s5IYnll4Jw8RxqXcrNETpUZOB2AyceGady8JtNEJjsbV2mAKqY412Ka9zoONvRXZLzDHHn0+PiidT5j0j0U55R4fHLchZFDLpJwemwr6E+DC/1ZY+2P+VUU/KpOns7C0iIYElGQEgHJXIjBAPQ1jk8wxTi0sdDUX3PnOWBcnYdax2K+Qr6U+DY/q2y/Oj/l1FccFjjQu/DbPQoydPZk4HkOz3r2Yf8AQeEiq/T/ANf4Q8cn7nztFMV+SdPpGB99X4+ZLpRhbm4A8hK4H3NXc+O2lvFJBFBw+1mmn1lQwjjULGAWJYofrDbFV/wPcf1Lw/8ATx/yK61574eSTeBc93En033OW8pc23YvrcG5nYNKisryMwIZgCCCSPE19FGub8U5UupWhePhdpBJDKkgaO5QZCsCVOIhscdfDFbJ+EuJ/wBXwfri/wAqvA83yY/GSjPEow45Vo0x/T1NkorVrvjvEYo3kksIdEal2xdqThRqOB2QycA1sXD7wSwxyrkLIiuAeuGUNv6d68KeCUI7On/DTNU7J6KKKxGGK8yzBRliFXzYgD2k7Ukj5WPaSPJd3kgdXXsy4VFEgx3QigggHZskjFYtuRbNI3Qw9okjBm7ZnkLFM4J1sc4yfbT4AS8e9063t9UVwroJEfs5YyssT7Fe6yHIwcAggEV65QNy1hZtbsugWiqA+y9oGO5HUjG2QD44phNyFbGQStDHIIlIgg0hYk8ThRsXZurMPLYYpPyzyFeRwCK4vZI4gciG3J7oP0O1bLBV6YUD110wUXBq65JkbD2d/n5cYGQd8b94ZU7HbB3xjptnNZjPEMDJhzgZAABztkjqM/Kxnbpt4VU+AafjfEv1p6z8A0/G+JfrT1OsPu/DJpkfH/fIsb4TaDF71l0kHJzhj7NJ9PSrdicLw3/pj/0CqsvuexOpV7niDowwytcuQw8iMdDTLi/CWdIUh0p2ZGGJPdCrpAAG5yNqJOOusXfI0mV5rC+EjGOZMSyaj1+LADDG4OQQIugGTnz1UQcMvEUhZ0OQcEltidOCSVOdtWBkdQd81cHBmbeSeZm/snQo9QH8az+Ah/S3P6U1jYUylccNvWU/HxhsEZ3A30EYGju40v8AWJz4ZOJOIRzLa3PbSLJqXK4GMbnbp0xp2Oa577pd3xG2vII7J7oxSoB4tqfLkqD56VBx5DNdA4twNuwk7JpZZAp0xySsFcj6JI6ZwfaPCmOmVOLA/hPhuOvZXWPX2Uf+/RVvh8N+hQPJG66l1scZ0hEz4DBz2vTqdJ6E1zS05iveKyxuy29kLefslkJkDa3G8OMnUSEGVwOgyRmugpye8nenvryRz4xP2SD8lU6D1kn012yhjljg3NJ1VU2+rJ5vhF+4N9k6OyxmTGcYxjuen1+OT9XFQXUN+yMoeMHHdZSF+t18c7p07uKh+AqfjXEf1lqPgMn41xH9ZasvTw/f+GOpdihzZzDJa2dwb541SWB4olUZZpHVgAceOCc7acdDtg3+QOYoLmxtxE6l44UR0yNSmNApyucgZA73Q5FVr/3NIJ0Mc099Ih30vOxGR0OCOtHEuSoreyYcPSOCaPSyyZ0luzcOVkk6lDg6s7VOTVLSLv36UOPybdXmSQKMkgD07ftrzbXCyIroVZWAIZdwQR1B8R6a1zj99Gtw3aBJOzgLLGSN21b4BPXGPDbNYRjs6KP/2Q=="/>
          <p:cNvSpPr>
            <a:spLocks noChangeAspect="1" noChangeArrowheads="1"/>
          </p:cNvSpPr>
          <p:nvPr/>
        </p:nvSpPr>
        <p:spPr bwMode="auto">
          <a:xfrm>
            <a:off x="77788" y="-446088"/>
            <a:ext cx="1524000" cy="914401"/>
          </a:xfrm>
          <a:prstGeom prst="rect">
            <a:avLst/>
          </a:prstGeom>
          <a:noFill/>
          <a:ln w="9525">
            <a:noFill/>
            <a:miter lim="800000"/>
            <a:headEnd/>
            <a:tailEnd/>
          </a:ln>
        </p:spPr>
        <p:txBody>
          <a:bodyPr/>
          <a:lstStyle/>
          <a:p>
            <a:endParaRPr lang="es-ES"/>
          </a:p>
        </p:txBody>
      </p:sp>
      <p:sp>
        <p:nvSpPr>
          <p:cNvPr id="140293" name="AutoShape 7" descr="data:image/jpg;base64,/9j/4AAQSkZJRgABAQAAAQABAAD/2wCEAAkGBhQSEBQUEhQSFRIVFx8YGBcXGB4dHBwfGhggGiIcHRweGyYgFx0jIBYUHy8hIycqLCwsFh4xNTAqNSYrLCkBCQoKDgwOGg8PGikcHCQpNSkpKio1KSwpKSktNTUxNCkpKTUpLC4tKSksLCo1KTUvLCksLCkpLCwpKSkpLCkuKf/AABEIAGAAoAMBIgACEQEDEQH/xAAcAAACAgMBAQAAAAAAAAAAAAAABQMEAQYHAgj/xABJEAACAQMCAwQDCgoIBwEAAAABAgMABBESIQUGMRMiQVFhcZEHFBYjMjNCUoGhFVRykpOUscHR01NVYmODotLwNDVzgrKzwiT/xAAZAQADAQEBAAAAAAAAAAAAAAAAAQIDBAX/xAAqEQACAgIBAgUDBQEAAAAAAAAAAQIRAxIhMVEEBRNBYSJSoRQycbHRBv/aAAwDAQACEQMRAD8A2eW1Qj/mbasEa8d7cRj6w2+LJGnGSd80XFnG+QeJuVYsWU751jGOuMDy6Z6AVu2geX3UaB5fdWNgLm5ktxj41TkZyM+G3l4/uqOAm4lWTBWGLdNQwXY7aseCgdM9aa6fR91ZpAFFFFIApPxLliKe5jnkUMVikhYH6SSgDB9Xe8fpmnFFNOgEBsbm3mLxSCSz0b2xXvpoTurARsc6QNL+ec00sOKxzZVWHaIBrjJGuMsoYB1HQ71bpVxDlyKSUXCKEu1VlSYDcalIGoAjtQCQdLHwosBrRmklnzCRc+9J0kWXTmOTT3JwqjUyac6CDnuHcDFO8UqAKKKKACioryNmjdUbQ5U6WwDpbGxIOxAPga1qy4/dtC7Rx2908cxidInaIroXD/ODvMHzgYAKsDToDaqKUDmVFQG4jmgOhXbWhKrqfQE1rlS+cd0E7EGqlv7oFlJPJAkpaaIkMqox+ScHBAw2DscUUwNiozSz4RQ/3n6J/wCFHwih/vP0T/6aNWAzooopAFFFFABRRRQAUUVmgDFFB/31rx26/WX20AR39ik0bRyatDjB0kqfsZSCDsOlLeBX05knhuI8GJsxyKCEkjfdcE/TXGGGfT4027dfrL7f9+iuSce91pV4khihimiiyocM2vSwAkK6X0MCFJUEZ28KpIDr1FYjcMAR0IyOvQ7/AL6ivbxIo3kkYLGilmY+AAyTSAmpGkCW14zAIi3hGpmkOWmUYVVjxjvIrEtncqPRVfhHOyXduktrG8jSLJpU7KrR76JJACIi2VxkHOdulWI+CTPdLPNcPoTBjt0wEUlcHW2MzEEtg7DptTAeVoMfAYLK8u7i3i+OZ0H0mAErAvpUHu5yT6MeW1b9Sa/4NIZWkidBrA1BweqjGQR6KvG0pciYs+Fsm3/5pRnBOc7AsAdwvUBs49fkay3Nzhf+Gm1aQ2nHmqnGcde8RjrlCDg1b/BFz/SQexqPwPc/0kHsaun1IdyKkbBRRSvmTjy2duZSrO2Qkca9XdzhVHlk+PhXCaDKSQKCSQAOpJwB6z4Vrdz7otoGKQmW6kHVbVDJ7XHcH2tilSctPdEScTk7Zuot0JFunkNI+dI+s32UzHHLSBux7SGIoM9mMLpAGc4AwBgE/Z1rojh7kORE3MHEZfmbGKFfrXM+/wCjiBI/OrHvDicnzl9BEPKC2z7GkYkfm1ZHNFt8X8fFmU4TLY1b6dgfTt69qJuaLde0xIjPF8tFYah3guMH+0VXyBNX6aQtmVjyjI3zvEeIv6BIkY/yICPbQ3INqflveSfl3Ux/+6aQ8Tjd3RXUvHjWoOSuoZGfLO/sqC25hgkOElRiWKYB+kASV9JAVj9hqtUGxQHubcO8bZWPmzyN+169j3OuG/iUHsb/AFVYbmm2AZjPEAjaGOro240+k91thnoaG5otg2kzxatGvGrounVqPkNO+/hT1QbFc+51w38Sg9jf6qo3PuUcOaWN1hEYTVqRCwD5G2TqyCpyQQR1psvM0BmaESJrRC7d4bAbkdc5A7x8hjPUVZt+LRSY0SI2UEgwc5UnAb1bH2GjVBsLV5AtV+Q13H+RdTD7tdU+Ke5ys8TRNfcQ7JsZRpg4ODnfUpP302j5ntmiaUTxGJMa31bLnpnyznbzqSfmCBJBG0sYkIyF1b4xnOPDYHrRqg2Na5f5DuuHK62N5GUc6jHPDkZAxnUrgjbrgeApwOOcTi+ds4Jx9a2nKn8yUbn/ALhVuLmO3aRY1miMjqGVdQyQRqBA9IwcdcVJDxyFwpWWNgys6kHqqHDN6hkZ9dS8aYbMqw+6NahglwJrRycAXKFAfU+6H86tlhmV1DKQyncMpyD6iNjSJeJwTKgDRyLKpZRsQ6jAJAOxG49tJpeVewJl4bJ71l6mPcwSeh4+i5+suCKzeL3Q1I3mik/K/MHvuEsyGOaNzFNGTnS6+AP0lIIIPkRTisOhYUj5x4E91baYmVZ43WWIt8nWhyA39lt1Prp5UN3eJEjPK6JGoyzMcAesnahOgNM4dzWjv2M4NtdD5UMux9aMdpF8iKi41wAz++fjApnhSEZU91VYu30hq1lj5Uh5x90S0vQYIhamMbG4uRkKfOGMfGMfT3R6/D3y9xaOCER268Ru8fS7GRgfUzYVR6M12Rla+rgyca6DCTlJmJBmGiRIlmGlixELlwEdpCUDZGdWo53qKHkoqSe2DMzrI2pSd1mMxCjV3UZuzyP7vPjSvmX3RZLQKHtGR2xpWWVA2M9dCFiBtgHbf1Ux4Vzv2sKTNaXqo4yGWEyJtscMg6Z8wPGr+nuD2GPAuXWtpJJO2aR5UAcsozrDMxfbfGXI09QNs+VThHK0tv720zRnsNeco5z2gUEjMp0nCv02yx2rI58s84abQfKRXT/yXY1ai5rtW6XNuf8AFUfcSKqosm2U+HcpyQrCVnQywu7AujlW7RQGOky91sgnKkDc7bmrEvLrlLmLtU7G4fWcxnXkspYFteGGFZRtsGHgMVeTjER6SxH1Ov7jUnv9frr+cP409BbMSz8nMwde3AjzM0eI+8Dc5DF21d/Cs4GAOoJzirljy0IffQikwJl0RDG0Qw5CjfcB5WbG1Xvfy/WX2j+NeH4vEOssY9bqP30aINmIjyEOyMPbsIskju5Y/FCNAzMTqRO/gYHUY+TV0cuShbhFnTTcx6XJjJcN2QiJVtfyMDOkgkZODU8vNNqvyrm3H+Kv7Ac+Jqo3PlnnAnVz5IGc/wCVTScUh3IG5TYMwSZVj7QzINHeEnZdmuX1d5F2IAAOBjOKhTkULqSOYpC0aRlAu4UYaQKScDtGRCdj0bzq0nMzP8zZ38ufEQFB7ZCoqeODikvyLWCAfWuJtR/MjB/bUNwXUa2IuEcvSW8sbCZGREePBTvYeUy7EOAD82vycHT0FXOKc1RQsI11TXLbJBF3nJ9IHyB5ltqki5Dml/4u+lZfGO2UQr6iwJdvaPTWw8F5dt7RdNtEkYPUgd5vymPeb7TWUs0V+0pR7lHk7gkkEcj3Gn3xcSdrIq7qmQFVAfHSqqCfE5rYKKK5W7NApDxyWwnHZ3PYz9nImY/nCjOSilkXJXq3UbdaksOBylVN3ctPIHLdxeyTDJoMZVSdabk949d6ucJ4Db2q6beGOJfHQoBPrPVvtp9AEXD4pA8qWvDobVFVlSeQRjLg4U9nGNTIeuS3ltTH4Pu1wJpbq4YLgrAraYgdODkAZkBOdmON/RTiaUKpY9ACT6gMmtU4dzNxC4iSaHh8RikXUha7VWKnoSOyOD9taRg5K0Jsv8b4TBDw+ZUhh0RW76FKBgAiswG4OQDk+s5r5vi5nu0VVS5uUVQAqrK4AA8AA2AK7/xWbik0EsXvCBe0jZM+/FONSkZx2Qz1zjNJ+EcqzwQRxfgaxkKqAXe5jLOcbscwk7+Wdq9PweWGCL3Sk2/giXJxh+arsjDXVyR6ZnP7WqjNds577Fj/AGt/213q+s5IYnll4Jw8RxqXcrNETpUZOB2AyceGady8JtNEJjsbV2mAKqY412Ka9zoONvRXZLzDHHn0+PiidT5j0j0U55R4fHLchZFDLpJwemwr6E+DC/1ZY+2P+VUU/KpOns7C0iIYElGQEgHJXIjBAPQ1jk8wxTi0sdDUX3PnOWBcnYdax2K+Qr6U+DY/q2y/Oj/l1FccFjjQu/DbPQoydPZk4HkOz3r2Yf8AQeEiq/T/ANf4Q8cn7nztFMV+SdPpGB99X4+ZLpRhbm4A8hK4H3NXc+O2lvFJBFBw+1mmn1lQwjjULGAWJYofrDbFV/wPcf1Lw/8ATx/yK61574eSTeBc93En033OW8pc23YvrcG5nYNKisryMwIZgCCCSPE19FGub8U5UupWhePhdpBJDKkgaO5QZCsCVOIhscdfDFbJ+EuJ/wBXwfri/wAqvA83yY/GSjPEow45Vo0x/T1NkorVrvjvEYo3kksIdEal2xdqThRqOB2QycA1sXD7wSwxyrkLIiuAeuGUNv6d68KeCUI7On/DTNU7J6KKKxGGK8yzBRliFXzYgD2k7Ukj5WPaSPJd3kgdXXsy4VFEgx3QigggHZskjFYtuRbNI3Qw9okjBm7ZnkLFM4J1sc4yfbT4AS8e9063t9UVwroJEfs5YyssT7Fe6yHIwcAggEV65QNy1hZtbsugWiqA+y9oGO5HUjG2QD44phNyFbGQStDHIIlIgg0hYk8ThRsXZurMPLYYpPyzyFeRwCK4vZI4gciG3J7oP0O1bLBV6YUD110wUXBq65JkbD2d/n5cYGQd8b94ZU7HbB3xjptnNZjPEMDJhzgZAABztkjqM/Kxnbpt4VU+AafjfEv1p6z8A0/G+JfrT1OsPu/DJpkfH/fIsb4TaDF71l0kHJzhj7NJ9PSrdicLw3/pj/0CqsvuexOpV7niDowwytcuQw8iMdDTLi/CWdIUh0p2ZGGJPdCrpAAG5yNqJOOusXfI0mV5rC+EjGOZMSyaj1+LADDG4OQQIugGTnz1UQcMvEUhZ0OQcEltidOCSVOdtWBkdQd81cHBmbeSeZm/snQo9QH8az+Ah/S3P6U1jYUylccNvWU/HxhsEZ3A30EYGju40v8AWJz4ZOJOIRzLa3PbSLJqXK4GMbnbp0xp2Oa577pd3xG2vII7J7oxSoB4tqfLkqD56VBx5DNdA4twNuwk7JpZZAp0xySsFcj6JI6ZwfaPCmOmVOLA/hPhuOvZXWPX2Uf+/RVvh8N+hQPJG66l1scZ0hEz4DBz2vTqdJ6E1zS05iveKyxuy29kLefslkJkDa3G8OMnUSEGVwOgyRmugpye8nenvryRz4xP2SD8lU6D1kn012yhjljg3NJ1VU2+rJ5vhF+4N9k6OyxmTGcYxjuen1+OT9XFQXUN+yMoeMHHdZSF+t18c7p07uKh+AqfjXEf1lqPgMn41xH9ZasvTw/f+GOpdihzZzDJa2dwb541SWB4olUZZpHVgAceOCc7acdDtg3+QOYoLmxtxE6l44UR0yNSmNApyucgZA73Q5FVr/3NIJ0Mc099Ih30vOxGR0OCOtHEuSoreyYcPSOCaPSyyZ0luzcOVkk6lDg6s7VOTVLSLv36UOPybdXmSQKMkgD07ftrzbXCyIroVZWAIZdwQR1B8R6a1zj99Gtw3aBJOzgLLGSN21b4BPXGPDbNYRjs6KP/2Q=="/>
          <p:cNvSpPr>
            <a:spLocks noChangeAspect="1" noChangeArrowheads="1"/>
          </p:cNvSpPr>
          <p:nvPr/>
        </p:nvSpPr>
        <p:spPr bwMode="auto">
          <a:xfrm>
            <a:off x="77788" y="-446088"/>
            <a:ext cx="1524000" cy="914401"/>
          </a:xfrm>
          <a:prstGeom prst="rect">
            <a:avLst/>
          </a:prstGeom>
          <a:noFill/>
          <a:ln w="9525">
            <a:noFill/>
            <a:miter lim="800000"/>
            <a:headEnd/>
            <a:tailEnd/>
          </a:ln>
        </p:spPr>
        <p:txBody>
          <a:bodyPr/>
          <a:lstStyle/>
          <a:p>
            <a:endParaRPr lang="es-ES"/>
          </a:p>
        </p:txBody>
      </p:sp>
      <p:pic>
        <p:nvPicPr>
          <p:cNvPr id="140294" name="Picture 9" descr="http://t1.gstatic.com/images?q=tbn:ANd9GcQcz1g0CH5I5ZSCQH1vnIHONLRhsop0BtCJdGRYQr30vPz43LY_Bw"/>
          <p:cNvPicPr>
            <a:picLocks noChangeAspect="1" noChangeArrowheads="1"/>
          </p:cNvPicPr>
          <p:nvPr/>
        </p:nvPicPr>
        <p:blipFill>
          <a:blip r:embed="rId2"/>
          <a:srcRect/>
          <a:stretch>
            <a:fillRect/>
          </a:stretch>
        </p:blipFill>
        <p:spPr bwMode="auto">
          <a:xfrm>
            <a:off x="6588125" y="2708275"/>
            <a:ext cx="2160588" cy="936625"/>
          </a:xfrm>
          <a:prstGeom prst="rect">
            <a:avLst/>
          </a:prstGeom>
          <a:noFill/>
          <a:ln w="9525">
            <a:noFill/>
            <a:miter lim="800000"/>
            <a:headEnd/>
            <a:tailEnd/>
          </a:ln>
        </p:spPr>
      </p:pic>
      <p:sp>
        <p:nvSpPr>
          <p:cNvPr id="7" name="6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8" name="7 Marcador de número de diapositiva"/>
          <p:cNvSpPr>
            <a:spLocks noGrp="1"/>
          </p:cNvSpPr>
          <p:nvPr>
            <p:ph type="sldNum" sz="quarter" idx="12"/>
          </p:nvPr>
        </p:nvSpPr>
        <p:spPr/>
        <p:txBody>
          <a:bodyPr>
            <a:normAutofit fontScale="85000" lnSpcReduction="20000"/>
          </a:bodyPr>
          <a:lstStyle/>
          <a:p>
            <a:pPr>
              <a:defRPr/>
            </a:pPr>
            <a:fld id="{6D1E80B1-D8DF-490F-922F-BFED1E7812EB}" type="slidenum">
              <a:rPr lang="es-MX" smtClean="0"/>
              <a:pPr>
                <a:defRPr/>
              </a:pPr>
              <a:t>130</a:t>
            </a:fld>
            <a:endParaRPr lang="es-MX"/>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28775"/>
            <a:ext cx="8229600" cy="4497388"/>
          </a:xfrm>
        </p:spPr>
        <p:txBody>
          <a:bodyPr>
            <a:normAutofit fontScale="40000" lnSpcReduction="20000"/>
          </a:bodyPr>
          <a:lstStyle/>
          <a:p>
            <a:pPr marL="320040" indent="-320040" algn="just" eaLnBrk="1" fontAlgn="auto" hangingPunct="1">
              <a:spcAft>
                <a:spcPts val="0"/>
              </a:spcAft>
              <a:buFont typeface="Wingdings"/>
              <a:buChar char=""/>
              <a:defRPr/>
            </a:pPr>
            <a:r>
              <a:rPr lang="es-ES_tradnl" sz="4600" dirty="0">
                <a:latin typeface="Arial" pitchFamily="34" charset="0"/>
                <a:cs typeface="Arial" pitchFamily="34" charset="0"/>
              </a:rPr>
              <a:t>Trata sólo un aspecto de la racionalidad: la racionalidad de medios a fines, es decir, la que se refiere a la elección de los medios más adecuados para la obtención de fines dados. </a:t>
            </a:r>
          </a:p>
          <a:p>
            <a:pPr marL="320040" indent="-320040" algn="just" eaLnBrk="1" fontAlgn="auto" hangingPunct="1">
              <a:spcAft>
                <a:spcPts val="0"/>
              </a:spcAft>
              <a:buFont typeface="Wingdings" pitchFamily="2" charset="2"/>
              <a:buNone/>
              <a:defRPr/>
            </a:pPr>
            <a:endParaRPr lang="es-ES_tradnl" sz="4600" dirty="0">
              <a:latin typeface="Arial" pitchFamily="34" charset="0"/>
              <a:cs typeface="Arial" pitchFamily="34" charset="0"/>
            </a:endParaRPr>
          </a:p>
          <a:p>
            <a:pPr marL="320040" indent="-320040" algn="just" eaLnBrk="1" fontAlgn="auto" hangingPunct="1">
              <a:spcAft>
                <a:spcPts val="0"/>
              </a:spcAft>
              <a:buFont typeface="Wingdings"/>
              <a:buChar char=""/>
              <a:defRPr/>
            </a:pPr>
            <a:r>
              <a:rPr lang="es-ES_tradnl" sz="4600" dirty="0">
                <a:latin typeface="Arial" pitchFamily="34" charset="0"/>
                <a:cs typeface="Arial" pitchFamily="34" charset="0"/>
              </a:rPr>
              <a:t>Desde un punto de vista epistémico, los humanos tienen que enfrentar elecciones no sólo en relación con medios para obtener fines, sino también en tomo a problemas como: </a:t>
            </a:r>
          </a:p>
          <a:p>
            <a:pPr marL="320040" indent="-320040" algn="just" eaLnBrk="1" fontAlgn="auto" hangingPunct="1">
              <a:spcAft>
                <a:spcPts val="0"/>
              </a:spcAft>
              <a:buFont typeface="Wingdings" pitchFamily="2" charset="2"/>
              <a:buNone/>
              <a:defRPr/>
            </a:pPr>
            <a:r>
              <a:rPr lang="es-ES_tradnl" sz="4600" i="1" dirty="0">
                <a:latin typeface="Arial" pitchFamily="34" charset="0"/>
                <a:cs typeface="Arial" pitchFamily="34" charset="0"/>
              </a:rPr>
              <a:t>	a) </a:t>
            </a:r>
            <a:r>
              <a:rPr lang="es-ES_tradnl" sz="4600" dirty="0">
                <a:latin typeface="Arial" pitchFamily="34" charset="0"/>
                <a:cs typeface="Arial" pitchFamily="34" charset="0"/>
              </a:rPr>
              <a:t>cómo elegir valores y fines; </a:t>
            </a:r>
          </a:p>
          <a:p>
            <a:pPr marL="320040" indent="-320040" algn="just" eaLnBrk="1" fontAlgn="auto" hangingPunct="1">
              <a:spcAft>
                <a:spcPts val="0"/>
              </a:spcAft>
              <a:buFont typeface="Wingdings" pitchFamily="2" charset="2"/>
              <a:buNone/>
              <a:defRPr/>
            </a:pPr>
            <a:r>
              <a:rPr lang="es-ES_tradnl" sz="4600" i="1" dirty="0">
                <a:latin typeface="Arial" pitchFamily="34" charset="0"/>
                <a:cs typeface="Arial" pitchFamily="34" charset="0"/>
              </a:rPr>
              <a:t>	b) </a:t>
            </a:r>
            <a:r>
              <a:rPr lang="es-ES_tradnl" sz="4600" dirty="0">
                <a:latin typeface="Arial" pitchFamily="34" charset="0"/>
                <a:cs typeface="Arial" pitchFamily="34" charset="0"/>
              </a:rPr>
              <a:t>cómo aceptar o rechazar concepciones del mundo o entramados conceptuales más comprehensivos que las teorías científicas)</a:t>
            </a:r>
          </a:p>
          <a:p>
            <a:pPr marL="320040" indent="-320040" algn="just" eaLnBrk="1" fontAlgn="auto" hangingPunct="1">
              <a:spcAft>
                <a:spcPts val="0"/>
              </a:spcAft>
              <a:buFont typeface="Wingdings" pitchFamily="2" charset="2"/>
              <a:buNone/>
              <a:defRPr/>
            </a:pPr>
            <a:r>
              <a:rPr lang="es-ES_tradnl" sz="4600" dirty="0">
                <a:latin typeface="Arial" pitchFamily="34" charset="0"/>
                <a:cs typeface="Arial" pitchFamily="34" charset="0"/>
              </a:rPr>
              <a:t>	c) cómo aceptar o rechazar teorías acerca del mundo</a:t>
            </a:r>
          </a:p>
          <a:p>
            <a:pPr marL="320040" indent="-320040" algn="just" eaLnBrk="1" fontAlgn="auto" hangingPunct="1">
              <a:spcAft>
                <a:spcPts val="0"/>
              </a:spcAft>
              <a:buFont typeface="Wingdings" pitchFamily="2" charset="2"/>
              <a:buNone/>
              <a:defRPr/>
            </a:pPr>
            <a:r>
              <a:rPr lang="es-ES_tradnl" sz="4600" i="1" dirty="0">
                <a:latin typeface="Arial" pitchFamily="34" charset="0"/>
                <a:cs typeface="Arial" pitchFamily="34" charset="0"/>
              </a:rPr>
              <a:t>	d) </a:t>
            </a:r>
            <a:r>
              <a:rPr lang="es-ES_tradnl" sz="4600" dirty="0">
                <a:latin typeface="Arial" pitchFamily="34" charset="0"/>
                <a:cs typeface="Arial" pitchFamily="34" charset="0"/>
              </a:rPr>
              <a:t>cómo aceptar o rechazar datos como evidencia pertinente para un problema específico</a:t>
            </a:r>
          </a:p>
          <a:p>
            <a:pPr marL="320040" indent="-320040" algn="just" eaLnBrk="1" fontAlgn="auto" hangingPunct="1">
              <a:spcAft>
                <a:spcPts val="0"/>
              </a:spcAft>
              <a:buFont typeface="Wingdings" pitchFamily="2" charset="2"/>
              <a:buNone/>
              <a:defRPr/>
            </a:pPr>
            <a:r>
              <a:rPr lang="es-ES_tradnl" sz="4600" i="1" dirty="0">
                <a:latin typeface="Arial" pitchFamily="34" charset="0"/>
                <a:cs typeface="Arial" pitchFamily="34" charset="0"/>
              </a:rPr>
              <a:t>	e) </a:t>
            </a:r>
            <a:r>
              <a:rPr lang="es-ES_tradnl" sz="4600" dirty="0">
                <a:latin typeface="Arial" pitchFamily="34" charset="0"/>
                <a:cs typeface="Arial" pitchFamily="34" charset="0"/>
              </a:rPr>
              <a:t>cómo aceptar reglas y normas</a:t>
            </a:r>
          </a:p>
          <a:p>
            <a:pPr marL="320040" indent="-320040" algn="just" eaLnBrk="1" fontAlgn="auto" hangingPunct="1">
              <a:spcAft>
                <a:spcPts val="0"/>
              </a:spcAft>
              <a:buFont typeface="Wingdings" pitchFamily="2" charset="2"/>
              <a:buNone/>
              <a:defRPr/>
            </a:pPr>
            <a:r>
              <a:rPr lang="es-ES_tradnl" sz="4600" dirty="0">
                <a:latin typeface="Arial" pitchFamily="34" charset="0"/>
                <a:cs typeface="Arial" pitchFamily="34" charset="0"/>
              </a:rPr>
              <a:t>	 </a:t>
            </a:r>
            <a:r>
              <a:rPr lang="es-ES_tradnl" sz="4600" i="1" dirty="0">
                <a:latin typeface="Arial" pitchFamily="34" charset="0"/>
                <a:cs typeface="Arial" pitchFamily="34" charset="0"/>
              </a:rPr>
              <a:t>f</a:t>
            </a:r>
            <a:r>
              <a:rPr lang="es-ES_tradnl" sz="4600" dirty="0">
                <a:latin typeface="Arial" pitchFamily="34" charset="0"/>
                <a:cs typeface="Arial" pitchFamily="34" charset="0"/>
              </a:rPr>
              <a:t>) cómo aceptar o rechazar principios lógicos. </a:t>
            </a:r>
            <a:endParaRPr lang="es-MX" sz="4600" dirty="0">
              <a:latin typeface="Arial" pitchFamily="34" charset="0"/>
              <a:cs typeface="Arial" pitchFamily="34" charset="0"/>
            </a:endParaRPr>
          </a:p>
          <a:p>
            <a:pPr marL="320040" indent="-320040" eaLnBrk="1" fontAlgn="auto" hangingPunct="1">
              <a:spcAft>
                <a:spcPts val="0"/>
              </a:spcAft>
              <a:buFont typeface="Wingdings"/>
              <a:buNone/>
              <a:defRPr/>
            </a:pPr>
            <a:endParaRPr lang="es-MX" dirty="0"/>
          </a:p>
        </p:txBody>
      </p:sp>
      <p:sp>
        <p:nvSpPr>
          <p:cNvPr id="141315" name="1 Título"/>
          <p:cNvSpPr>
            <a:spLocks noGrp="1"/>
          </p:cNvSpPr>
          <p:nvPr>
            <p:ph type="title"/>
          </p:nvPr>
        </p:nvSpPr>
        <p:spPr>
          <a:xfrm>
            <a:off x="612775" y="228600"/>
            <a:ext cx="8153400" cy="990600"/>
          </a:xfrm>
        </p:spPr>
        <p:txBody>
          <a:bodyPr/>
          <a:lstStyle/>
          <a:p>
            <a:pPr algn="ctr" eaLnBrk="1" hangingPunct="1"/>
            <a:r>
              <a:rPr lang="es-MX" sz="2400">
                <a:solidFill>
                  <a:schemeClr val="tx1"/>
                </a:solidFill>
                <a:latin typeface="Arial" pitchFamily="34" charset="0"/>
                <a:cs typeface="Arial" pitchFamily="34" charset="0"/>
              </a:rPr>
              <a:t>CRÍTICAS A LA TEORÍA DE LA ELECCIÓN RACIONAL</a:t>
            </a:r>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363B8589-B2D5-48A3-86EA-0F2FDF058DBA}" type="slidenum">
              <a:rPr lang="es-MX" smtClean="0"/>
              <a:pPr>
                <a:defRPr/>
              </a:pPr>
              <a:t>131</a:t>
            </a:fld>
            <a:endParaRPr lang="es-MX"/>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1 Título"/>
          <p:cNvSpPr>
            <a:spLocks noGrp="1"/>
          </p:cNvSpPr>
          <p:nvPr>
            <p:ph type="title"/>
          </p:nvPr>
        </p:nvSpPr>
        <p:spPr>
          <a:xfrm>
            <a:off x="457200" y="274638"/>
            <a:ext cx="8229600" cy="439737"/>
          </a:xfrm>
        </p:spPr>
        <p:txBody>
          <a:bodyPr/>
          <a:lstStyle/>
          <a:p>
            <a:pPr algn="ctr" eaLnBrk="1" hangingPunct="1"/>
            <a:r>
              <a:rPr lang="es-ES_tradnl" sz="3200">
                <a:solidFill>
                  <a:schemeClr val="tx1"/>
                </a:solidFill>
                <a:latin typeface="Arial" pitchFamily="34" charset="0"/>
                <a:cs typeface="Arial" pitchFamily="34" charset="0"/>
              </a:rPr>
              <a:t>CONCEPTOS DE RACIONALIDAD</a:t>
            </a:r>
            <a:endParaRPr lang="es-MX" sz="3200">
              <a:solidFill>
                <a:schemeClr val="tx1"/>
              </a:solidFill>
              <a:latin typeface="Arial" pitchFamily="34" charset="0"/>
              <a:cs typeface="Arial" pitchFamily="34" charset="0"/>
            </a:endParaRPr>
          </a:p>
        </p:txBody>
      </p:sp>
      <p:sp>
        <p:nvSpPr>
          <p:cNvPr id="3" name="2 Marcador de contenido"/>
          <p:cNvSpPr>
            <a:spLocks noGrp="1"/>
          </p:cNvSpPr>
          <p:nvPr>
            <p:ph idx="1"/>
          </p:nvPr>
        </p:nvSpPr>
        <p:spPr>
          <a:xfrm>
            <a:off x="457200" y="1700213"/>
            <a:ext cx="8229600" cy="4824412"/>
          </a:xfrm>
        </p:spPr>
        <p:txBody>
          <a:bodyPr>
            <a:normAutofit fontScale="92500" lnSpcReduction="10000"/>
          </a:bodyPr>
          <a:lstStyle/>
          <a:p>
            <a:pPr marL="320040" indent="-320040" algn="just" eaLnBrk="1" fontAlgn="auto" hangingPunct="1">
              <a:spcAft>
                <a:spcPts val="0"/>
              </a:spcAft>
              <a:buFont typeface="Wingdings" pitchFamily="2" charset="2"/>
              <a:buNone/>
              <a:defRPr/>
            </a:pPr>
            <a:r>
              <a:rPr lang="es-ES_tradnl" dirty="0"/>
              <a:t>Mario Bunge [1985] menciona los siguientes conceptos de racionalidad:</a:t>
            </a:r>
            <a:endParaRPr lang="es-MX" dirty="0"/>
          </a:p>
          <a:p>
            <a:pPr marL="320040" indent="-320040" algn="just" eaLnBrk="1" fontAlgn="auto" hangingPunct="1">
              <a:spcAft>
                <a:spcPts val="0"/>
              </a:spcAft>
              <a:buFont typeface="Wingdings" pitchFamily="2" charset="2"/>
              <a:buNone/>
              <a:defRPr/>
            </a:pPr>
            <a:r>
              <a:rPr lang="es-ES_tradnl" i="1" dirty="0"/>
              <a:t>a) Racionalidad evaluativa</a:t>
            </a:r>
            <a:endParaRPr lang="es-MX" dirty="0"/>
          </a:p>
          <a:p>
            <a:pPr marL="320040" indent="-320040" algn="just" eaLnBrk="1" fontAlgn="auto" hangingPunct="1">
              <a:spcAft>
                <a:spcPts val="0"/>
              </a:spcAft>
              <a:buFont typeface="Wingdings" pitchFamily="2" charset="2"/>
              <a:buNone/>
              <a:defRPr/>
            </a:pPr>
            <a:r>
              <a:rPr lang="es-ES_tradnl" i="1" dirty="0"/>
              <a:t>b) Racionalidad ontológica</a:t>
            </a:r>
            <a:endParaRPr lang="es-MX" dirty="0"/>
          </a:p>
          <a:p>
            <a:pPr marL="320040" indent="-320040" algn="just" eaLnBrk="1" fontAlgn="auto" hangingPunct="1">
              <a:spcAft>
                <a:spcPts val="0"/>
              </a:spcAft>
              <a:buFont typeface="Wingdings" pitchFamily="2" charset="2"/>
              <a:buNone/>
              <a:defRPr/>
            </a:pPr>
            <a:r>
              <a:rPr lang="es-ES_tradnl" dirty="0"/>
              <a:t>c) </a:t>
            </a:r>
            <a:r>
              <a:rPr lang="es-ES_tradnl" i="1" dirty="0"/>
              <a:t>Racionalidad epistemológica</a:t>
            </a:r>
            <a:endParaRPr lang="es-MX" dirty="0"/>
          </a:p>
          <a:p>
            <a:pPr marL="320040" indent="-320040" algn="just" eaLnBrk="1" fontAlgn="auto" hangingPunct="1">
              <a:spcAft>
                <a:spcPts val="0"/>
              </a:spcAft>
              <a:buFont typeface="Wingdings" pitchFamily="2" charset="2"/>
              <a:buNone/>
              <a:defRPr/>
            </a:pPr>
            <a:r>
              <a:rPr lang="es-ES_tradnl" i="1" dirty="0"/>
              <a:t>d)y e) Racionalidad metodológica</a:t>
            </a:r>
            <a:endParaRPr lang="es-MX" dirty="0"/>
          </a:p>
          <a:p>
            <a:pPr marL="320040" indent="-320040" algn="just" eaLnBrk="1" fontAlgn="auto" hangingPunct="1">
              <a:spcAft>
                <a:spcPts val="0"/>
              </a:spcAft>
              <a:buFont typeface="Wingdings" pitchFamily="2" charset="2"/>
              <a:buNone/>
              <a:defRPr/>
            </a:pPr>
            <a:r>
              <a:rPr lang="es-ES_tradnl" i="1" dirty="0"/>
              <a:t>f</a:t>
            </a:r>
            <a:r>
              <a:rPr lang="es-ES_tradnl" dirty="0"/>
              <a:t>) </a:t>
            </a:r>
            <a:r>
              <a:rPr lang="es-ES_tradnl" i="1" dirty="0"/>
              <a:t>Racionalidad lógica</a:t>
            </a:r>
            <a:endParaRPr lang="es-MX" dirty="0"/>
          </a:p>
          <a:p>
            <a:pPr marL="320040" indent="-320040" algn="just" eaLnBrk="1" fontAlgn="auto" hangingPunct="1">
              <a:spcAft>
                <a:spcPts val="0"/>
              </a:spcAft>
              <a:buFont typeface="Wingdings" pitchFamily="2" charset="2"/>
              <a:buNone/>
              <a:defRPr/>
            </a:pPr>
            <a:r>
              <a:rPr lang="es-ES_tradnl" dirty="0"/>
              <a:t>	Bunge llama </a:t>
            </a:r>
            <a:r>
              <a:rPr lang="es-ES_tradnl" i="1" dirty="0"/>
              <a:t>racionalidad completa </a:t>
            </a:r>
            <a:r>
              <a:rPr lang="es-ES_tradnl" dirty="0"/>
              <a:t>al concepto que engloba a todos estos niveles. Cuando se ejemplifica uno de esos niveles, o una combinación de algunos de ellos, podemos hablar de </a:t>
            </a:r>
            <a:r>
              <a:rPr lang="es-ES_tradnl" i="1" dirty="0"/>
              <a:t>racionalidad parcial.</a:t>
            </a:r>
            <a:r>
              <a:rPr lang="es-ES_tradnl" dirty="0"/>
              <a:t> </a:t>
            </a:r>
            <a:endParaRPr lang="es-MX" dirty="0"/>
          </a:p>
          <a:p>
            <a:pPr marL="320040" indent="-320040" eaLnBrk="1" fontAlgn="auto" hangingPunct="1">
              <a:spcAft>
                <a:spcPts val="0"/>
              </a:spcAft>
              <a:buFont typeface="Wingdings"/>
              <a:buChar char=""/>
              <a:defRPr/>
            </a:pPr>
            <a:endParaRPr lang="es-MX" dirty="0"/>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5DD38C62-2247-4663-BC72-6CC5FC0495B4}" type="slidenum">
              <a:rPr lang="es-MX" smtClean="0"/>
              <a:pPr>
                <a:defRPr/>
              </a:pPr>
              <a:t>132</a:t>
            </a:fld>
            <a:endParaRPr lang="es-MX"/>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1 Título"/>
          <p:cNvSpPr>
            <a:spLocks noGrp="1"/>
          </p:cNvSpPr>
          <p:nvPr>
            <p:ph type="title"/>
          </p:nvPr>
        </p:nvSpPr>
        <p:spPr>
          <a:xfrm>
            <a:off x="457200" y="346075"/>
            <a:ext cx="8229600" cy="922338"/>
          </a:xfrm>
        </p:spPr>
        <p:txBody>
          <a:bodyPr/>
          <a:lstStyle/>
          <a:p>
            <a:pPr algn="ctr" eaLnBrk="1" hangingPunct="1"/>
            <a:r>
              <a:rPr lang="es-ES_tradnl" sz="3200">
                <a:solidFill>
                  <a:schemeClr val="tx1"/>
                </a:solidFill>
                <a:latin typeface="Arial" pitchFamily="34" charset="0"/>
                <a:cs typeface="Arial" pitchFamily="34" charset="0"/>
              </a:rPr>
              <a:t>EL MODELO CLÁSICO DE RACIONALIDAD</a:t>
            </a:r>
            <a:endParaRPr lang="es-MX" sz="3200">
              <a:solidFill>
                <a:schemeClr val="tx1"/>
              </a:solidFill>
              <a:latin typeface="Arial" pitchFamily="34" charset="0"/>
              <a:cs typeface="Arial" pitchFamily="34" charset="0"/>
            </a:endParaRPr>
          </a:p>
        </p:txBody>
      </p:sp>
      <p:sp>
        <p:nvSpPr>
          <p:cNvPr id="3" name="2 Marcador de contenido"/>
          <p:cNvSpPr>
            <a:spLocks noGrp="1"/>
          </p:cNvSpPr>
          <p:nvPr>
            <p:ph idx="1"/>
          </p:nvPr>
        </p:nvSpPr>
        <p:spPr>
          <a:xfrm>
            <a:off x="457200" y="1700213"/>
            <a:ext cx="6418263" cy="4425950"/>
          </a:xfrm>
        </p:spPr>
        <p:txBody>
          <a:bodyPr>
            <a:normAutofit fontScale="77500" lnSpcReduction="20000"/>
          </a:bodyPr>
          <a:lstStyle/>
          <a:p>
            <a:pPr marL="320040" indent="-320040" algn="just" eaLnBrk="1" fontAlgn="auto" hangingPunct="1">
              <a:spcAft>
                <a:spcPts val="0"/>
              </a:spcAft>
              <a:defRPr/>
            </a:pPr>
            <a:r>
              <a:rPr lang="es-ES_tradnl" dirty="0"/>
              <a:t>Para éste obrar racionalmente, estar en la dirección adecuada dada una circunstancia determinada, significa aplicar cierto método de elección que supone un conjunto de normas cuya validez es universal. </a:t>
            </a:r>
          </a:p>
          <a:p>
            <a:pPr marL="320040" indent="-320040" algn="just" eaLnBrk="1" fontAlgn="auto" hangingPunct="1">
              <a:spcAft>
                <a:spcPts val="0"/>
              </a:spcAft>
              <a:buFont typeface="Wingdings" pitchFamily="2" charset="2"/>
              <a:buNone/>
              <a:defRPr/>
            </a:pPr>
            <a:endParaRPr lang="es-MX" dirty="0"/>
          </a:p>
          <a:p>
            <a:pPr marL="320040" indent="-320040" algn="just" eaLnBrk="1" fontAlgn="auto" hangingPunct="1">
              <a:spcAft>
                <a:spcPts val="0"/>
              </a:spcAft>
              <a:buFont typeface="Wingdings"/>
              <a:buChar char=""/>
              <a:defRPr/>
            </a:pPr>
            <a:r>
              <a:rPr lang="es-ES_tradnl" dirty="0"/>
              <a:t>Este modelo está expuesto por Harold Brown. </a:t>
            </a:r>
          </a:p>
          <a:p>
            <a:pPr marL="320040" indent="-320040" algn="just" eaLnBrk="1" fontAlgn="auto" hangingPunct="1">
              <a:spcAft>
                <a:spcPts val="0"/>
              </a:spcAft>
              <a:buFont typeface="Wingdings" pitchFamily="2" charset="2"/>
              <a:buNone/>
              <a:defRPr/>
            </a:pPr>
            <a:endParaRPr lang="es-ES_tradnl" dirty="0"/>
          </a:p>
          <a:p>
            <a:pPr marL="320040" indent="-320040" algn="just" eaLnBrk="1" fontAlgn="auto" hangingPunct="1">
              <a:spcAft>
                <a:spcPts val="0"/>
              </a:spcAft>
              <a:buFont typeface="Wingdings"/>
              <a:buChar char=""/>
              <a:defRPr/>
            </a:pPr>
            <a:r>
              <a:rPr lang="es-ES_tradnl" dirty="0"/>
              <a:t>Dado un problema determinado -en vista de la información disponible para los agentes que tienen que llegar a un resultado, y en virtud de sus creencias los resultados racionales deberán ser </a:t>
            </a:r>
            <a:r>
              <a:rPr lang="es-ES_tradnl" i="1" dirty="0"/>
              <a:t>universales, necesarios y determinados por reglas. </a:t>
            </a:r>
            <a:endParaRPr lang="es-MX" dirty="0"/>
          </a:p>
          <a:p>
            <a:pPr marL="320040" indent="-320040" algn="just" eaLnBrk="1" fontAlgn="auto" hangingPunct="1">
              <a:spcAft>
                <a:spcPts val="0"/>
              </a:spcAft>
              <a:buFont typeface="Wingdings"/>
              <a:buChar char=""/>
              <a:defRPr/>
            </a:pPr>
            <a:endParaRPr lang="es-MX" dirty="0"/>
          </a:p>
        </p:txBody>
      </p:sp>
      <p:pic>
        <p:nvPicPr>
          <p:cNvPr id="143364" name="Picture 5" descr="http://t1.gstatic.com/images?q=tbn:ANd9GcSVYcbIp5L7p184RI2D6Jl0_jAucD0thDY_CzvyXD7XdRKPgOrWcA"/>
          <p:cNvPicPr>
            <a:picLocks noChangeAspect="1" noChangeArrowheads="1"/>
          </p:cNvPicPr>
          <p:nvPr/>
        </p:nvPicPr>
        <p:blipFill>
          <a:blip r:embed="rId2"/>
          <a:srcRect/>
          <a:stretch>
            <a:fillRect/>
          </a:stretch>
        </p:blipFill>
        <p:spPr bwMode="auto">
          <a:xfrm>
            <a:off x="7380288" y="2349500"/>
            <a:ext cx="1381125" cy="1704975"/>
          </a:xfrm>
          <a:prstGeom prst="rect">
            <a:avLst/>
          </a:prstGeom>
          <a:noFill/>
          <a:ln w="9525">
            <a:noFill/>
            <a:miter lim="800000"/>
            <a:headEnd/>
            <a:tailEnd/>
          </a:ln>
        </p:spPr>
      </p:pic>
      <p:sp>
        <p:nvSpPr>
          <p:cNvPr id="5" name="4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6" name="5 Marcador de número de diapositiva"/>
          <p:cNvSpPr>
            <a:spLocks noGrp="1"/>
          </p:cNvSpPr>
          <p:nvPr>
            <p:ph type="sldNum" sz="quarter" idx="12"/>
          </p:nvPr>
        </p:nvSpPr>
        <p:spPr/>
        <p:txBody>
          <a:bodyPr>
            <a:normAutofit fontScale="85000" lnSpcReduction="20000"/>
          </a:bodyPr>
          <a:lstStyle/>
          <a:p>
            <a:pPr>
              <a:defRPr/>
            </a:pPr>
            <a:fld id="{518E5F82-F9BA-439E-88EE-332EC8679858}" type="slidenum">
              <a:rPr lang="es-MX" smtClean="0"/>
              <a:pPr>
                <a:defRPr/>
              </a:pPr>
              <a:t>133</a:t>
            </a:fld>
            <a:endParaRPr lang="es-MX"/>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285875"/>
            <a:ext cx="8229600" cy="4840288"/>
          </a:xfrm>
        </p:spPr>
        <p:txBody>
          <a:bodyPr>
            <a:normAutofit fontScale="70000" lnSpcReduction="20000"/>
          </a:bodyPr>
          <a:lstStyle/>
          <a:p>
            <a:pPr marL="320040" indent="-320040" eaLnBrk="1" fontAlgn="auto" hangingPunct="1">
              <a:spcAft>
                <a:spcPts val="0"/>
              </a:spcAft>
              <a:buFont typeface="Wingdings"/>
              <a:buChar char=""/>
              <a:defRPr/>
            </a:pPr>
            <a:r>
              <a:rPr lang="es-ES_tradnl" dirty="0"/>
              <a:t> </a:t>
            </a:r>
            <a:endParaRPr lang="es-MX" dirty="0"/>
          </a:p>
          <a:p>
            <a:pPr marL="320040" indent="-320040" algn="just" eaLnBrk="1" fontAlgn="auto" hangingPunct="1">
              <a:spcAft>
                <a:spcPts val="0"/>
              </a:spcAft>
              <a:buFont typeface="Wingdings"/>
              <a:buChar char=""/>
              <a:defRPr/>
            </a:pPr>
            <a:r>
              <a:rPr lang="es-ES_tradnl" dirty="0"/>
              <a:t>La </a:t>
            </a:r>
            <a:r>
              <a:rPr lang="es-ES_tradnl" i="1" dirty="0"/>
              <a:t>universalidad </a:t>
            </a:r>
            <a:r>
              <a:rPr lang="es-ES_tradnl" dirty="0"/>
              <a:t>de los resultados se refiere a que, dado un problema determinado, todo agente racional que tenga la misma información a su disposición, si actúa racionalmente, debe llegar al mismo resultado. Supone que hay sólo un tipo de razonamiento correcto que lleva a una conclusión única. </a:t>
            </a:r>
          </a:p>
          <a:p>
            <a:pPr marL="320040" indent="-320040" algn="just" eaLnBrk="1" fontAlgn="auto" hangingPunct="1">
              <a:spcAft>
                <a:spcPts val="0"/>
              </a:spcAft>
              <a:buFont typeface="Wingdings"/>
              <a:buNone/>
              <a:defRPr/>
            </a:pPr>
            <a:endParaRPr lang="es-ES_tradnl" dirty="0"/>
          </a:p>
          <a:p>
            <a:pPr marL="320040" indent="-320040" algn="just" eaLnBrk="1" fontAlgn="auto" hangingPunct="1">
              <a:spcAft>
                <a:spcPts val="0"/>
              </a:spcAft>
              <a:buFont typeface="Wingdings"/>
              <a:buChar char=""/>
              <a:defRPr/>
            </a:pPr>
            <a:r>
              <a:rPr lang="es-ES_tradnl" dirty="0"/>
              <a:t>El paradigma de esto lo ofrecen las matemáticas y la lógica. </a:t>
            </a:r>
          </a:p>
          <a:p>
            <a:pPr marL="320040" indent="-320040" algn="just" eaLnBrk="1" fontAlgn="auto" hangingPunct="1">
              <a:spcAft>
                <a:spcPts val="0"/>
              </a:spcAft>
              <a:buFont typeface="Wingdings"/>
              <a:buChar char=""/>
              <a:defRPr/>
            </a:pPr>
            <a:endParaRPr lang="es-ES_tradnl" dirty="0"/>
          </a:p>
          <a:p>
            <a:pPr marL="320040" indent="-320040" algn="just" eaLnBrk="1" fontAlgn="auto" hangingPunct="1">
              <a:spcAft>
                <a:spcPts val="0"/>
              </a:spcAft>
              <a:buFont typeface="Wingdings"/>
              <a:buChar char=""/>
              <a:defRPr/>
            </a:pPr>
            <a:r>
              <a:rPr lang="es-ES_tradnl" dirty="0"/>
              <a:t>Si se obra racionalmente, y se razona correctamente, quienquiera que realice la operación debe llegar a la solución correcta, la única que es correcta. </a:t>
            </a:r>
          </a:p>
          <a:p>
            <a:pPr marL="320040" indent="-320040" algn="just" eaLnBrk="1" fontAlgn="auto" hangingPunct="1">
              <a:spcAft>
                <a:spcPts val="0"/>
              </a:spcAft>
              <a:buFont typeface="Wingdings"/>
              <a:buChar char=""/>
              <a:defRPr/>
            </a:pPr>
            <a:endParaRPr lang="es-ES_tradnl" dirty="0"/>
          </a:p>
          <a:p>
            <a:pPr marL="320040" indent="-320040" algn="just" eaLnBrk="1" fontAlgn="auto" hangingPunct="1">
              <a:spcAft>
                <a:spcPts val="0"/>
              </a:spcAft>
              <a:buFont typeface="Wingdings"/>
              <a:buChar char=""/>
              <a:defRPr/>
            </a:pPr>
            <a:r>
              <a:rPr lang="es-ES_tradnl" dirty="0"/>
              <a:t>Lo mismo pasa con un razonamiento deductivo. Cualquiera que lo juzgue deberá determinar si es correcto o no lo es, y eso dependerá de que se ajuste a ciertas reglas, a saber los principios de la lógica deductiva clásica.</a:t>
            </a:r>
            <a:endParaRPr lang="es-MX" dirty="0"/>
          </a:p>
        </p:txBody>
      </p:sp>
      <p:sp>
        <p:nvSpPr>
          <p:cNvPr id="4" name="1 Título"/>
          <p:cNvSpPr txBox="1">
            <a:spLocks/>
          </p:cNvSpPr>
          <p:nvPr/>
        </p:nvSpPr>
        <p:spPr bwMode="auto">
          <a:xfrm>
            <a:off x="611188" y="620713"/>
            <a:ext cx="8229600" cy="439737"/>
          </a:xfrm>
          <a:prstGeom prst="rect">
            <a:avLst/>
          </a:prstGeom>
          <a:noFill/>
          <a:ln w="9525">
            <a:noFill/>
            <a:miter lim="800000"/>
            <a:headEnd/>
            <a:tailEnd/>
          </a:ln>
        </p:spPr>
        <p:txBody>
          <a:bodyPr anchor="ctr"/>
          <a:lstStyle/>
          <a:p>
            <a:pPr algn="ctr" fontAlgn="auto">
              <a:spcAft>
                <a:spcPts val="0"/>
              </a:spcAft>
              <a:defRPr/>
            </a:pPr>
            <a:r>
              <a:rPr lang="es-ES_tradnl" sz="3200" dirty="0">
                <a:ea typeface="+mj-ea"/>
              </a:rPr>
              <a:t>EL MODELO CLÁSICO DE RACIONALIDAD</a:t>
            </a:r>
            <a:endParaRPr lang="es-MX" sz="3200" dirty="0">
              <a:ea typeface="+mj-ea"/>
            </a:endParaRPr>
          </a:p>
        </p:txBody>
      </p:sp>
      <p:sp>
        <p:nvSpPr>
          <p:cNvPr id="5" name="4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6" name="5 Marcador de número de diapositiva"/>
          <p:cNvSpPr>
            <a:spLocks noGrp="1"/>
          </p:cNvSpPr>
          <p:nvPr>
            <p:ph type="sldNum" sz="quarter" idx="12"/>
          </p:nvPr>
        </p:nvSpPr>
        <p:spPr/>
        <p:txBody>
          <a:bodyPr>
            <a:normAutofit fontScale="85000" lnSpcReduction="20000"/>
          </a:bodyPr>
          <a:lstStyle/>
          <a:p>
            <a:pPr>
              <a:defRPr/>
            </a:pPr>
            <a:fld id="{554E39D0-6AE0-4C30-8533-26BC7E94E8C5}" type="slidenum">
              <a:rPr lang="es-MX" smtClean="0"/>
              <a:pPr>
                <a:defRPr/>
              </a:pPr>
              <a:t>134</a:t>
            </a:fld>
            <a:endParaRPr lang="es-MX"/>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844675"/>
            <a:ext cx="8229600" cy="4281488"/>
          </a:xfrm>
        </p:spPr>
        <p:txBody>
          <a:bodyPr>
            <a:normAutofit fontScale="70000" lnSpcReduction="20000"/>
          </a:bodyPr>
          <a:lstStyle/>
          <a:p>
            <a:pPr marL="320040" indent="-320040" algn="just" eaLnBrk="1" fontAlgn="auto" hangingPunct="1">
              <a:spcAft>
                <a:spcPts val="0"/>
              </a:spcAft>
              <a:buFont typeface="Wingdings"/>
              <a:buChar char=""/>
              <a:defRPr/>
            </a:pPr>
            <a:r>
              <a:rPr lang="es-ES_tradnl" dirty="0"/>
              <a:t>La condición de </a:t>
            </a:r>
            <a:r>
              <a:rPr lang="es-ES_tradnl" i="1" dirty="0"/>
              <a:t>necesidad </a:t>
            </a:r>
            <a:r>
              <a:rPr lang="es-ES_tradnl" dirty="0"/>
              <a:t>se refiere a que el resultado al que se debe llegar racionalmente al resolver un problema es único porque se sigue </a:t>
            </a:r>
            <a:r>
              <a:rPr lang="es-ES_tradnl" i="1" dirty="0"/>
              <a:t>necesariamente </a:t>
            </a:r>
            <a:r>
              <a:rPr lang="es-ES_tradnl" dirty="0"/>
              <a:t>del punto de partida, dadas las características del problema y la información disponible. </a:t>
            </a:r>
          </a:p>
          <a:p>
            <a:pPr marL="320040" indent="-320040" algn="just" eaLnBrk="1" fontAlgn="auto" hangingPunct="1">
              <a:spcAft>
                <a:spcPts val="0"/>
              </a:spcAft>
              <a:buFont typeface="Wingdings" pitchFamily="2" charset="2"/>
              <a:buNone/>
              <a:defRPr/>
            </a:pPr>
            <a:endParaRPr lang="es-ES_tradnl" dirty="0"/>
          </a:p>
          <a:p>
            <a:pPr marL="320040" indent="-320040" algn="just" eaLnBrk="1" fontAlgn="auto" hangingPunct="1">
              <a:spcAft>
                <a:spcPts val="0"/>
              </a:spcAft>
              <a:buFont typeface="Wingdings"/>
              <a:buChar char=""/>
              <a:defRPr/>
            </a:pPr>
            <a:r>
              <a:rPr lang="es-ES_tradnl" dirty="0"/>
              <a:t>No es suficiente que todos los agentes racionales lleguen a la misma solución, sino la manera en la que llegan a ella, y deben llegar a ella por medio de un razonamiento, en virtud del cual deberán percatarse de que el resultado se sigue con necesidad a partir de la información disponible. </a:t>
            </a:r>
          </a:p>
          <a:p>
            <a:pPr marL="320040" indent="-320040" algn="just" eaLnBrk="1" fontAlgn="auto" hangingPunct="1">
              <a:spcAft>
                <a:spcPts val="0"/>
              </a:spcAft>
              <a:buFont typeface="Wingdings" pitchFamily="2" charset="2"/>
              <a:buNone/>
              <a:defRPr/>
            </a:pPr>
            <a:endParaRPr lang="es-ES_tradnl" dirty="0"/>
          </a:p>
          <a:p>
            <a:pPr marL="320040" indent="-320040" algn="just" eaLnBrk="1" fontAlgn="auto" hangingPunct="1">
              <a:spcAft>
                <a:spcPts val="0"/>
              </a:spcAft>
              <a:buFont typeface="Wingdings"/>
              <a:buChar char=""/>
              <a:defRPr/>
            </a:pPr>
            <a:r>
              <a:rPr lang="es-ES_tradnl" dirty="0"/>
              <a:t>En un argumento deductivo válido, la conclusión se sigue necesariamente de las premisas, y un teorema matemático, o el resultado de un problema aritmético, también se siguen con necesidad a partir de las proposiciones previamente aceptadas. </a:t>
            </a:r>
            <a:endParaRPr lang="es-MX" dirty="0"/>
          </a:p>
          <a:p>
            <a:pPr marL="320040" indent="-320040" eaLnBrk="1" fontAlgn="auto" hangingPunct="1">
              <a:spcAft>
                <a:spcPts val="0"/>
              </a:spcAft>
              <a:buFont typeface="Wingdings"/>
              <a:buChar char=""/>
              <a:defRPr/>
            </a:pPr>
            <a:endParaRPr lang="es-MX" dirty="0"/>
          </a:p>
        </p:txBody>
      </p:sp>
      <p:sp>
        <p:nvSpPr>
          <p:cNvPr id="5" name="1 Título"/>
          <p:cNvSpPr txBox="1">
            <a:spLocks/>
          </p:cNvSpPr>
          <p:nvPr/>
        </p:nvSpPr>
        <p:spPr bwMode="auto">
          <a:xfrm>
            <a:off x="611188" y="620713"/>
            <a:ext cx="8229600" cy="439737"/>
          </a:xfrm>
          <a:prstGeom prst="rect">
            <a:avLst/>
          </a:prstGeom>
          <a:noFill/>
          <a:ln w="9525">
            <a:noFill/>
            <a:miter lim="800000"/>
            <a:headEnd/>
            <a:tailEnd/>
          </a:ln>
        </p:spPr>
        <p:txBody>
          <a:bodyPr anchor="ctr"/>
          <a:lstStyle/>
          <a:p>
            <a:pPr algn="ctr" fontAlgn="auto">
              <a:spcAft>
                <a:spcPts val="0"/>
              </a:spcAft>
              <a:defRPr/>
            </a:pPr>
            <a:r>
              <a:rPr lang="es-ES_tradnl" sz="3200" dirty="0">
                <a:ea typeface="+mj-ea"/>
              </a:rPr>
              <a:t>EL MODELO CLÁSICO DE RACIONALIDAD</a:t>
            </a:r>
            <a:endParaRPr lang="es-MX" sz="3200" dirty="0">
              <a:ea typeface="+mj-ea"/>
            </a:endParaRPr>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6" name="5 Marcador de número de diapositiva"/>
          <p:cNvSpPr>
            <a:spLocks noGrp="1"/>
          </p:cNvSpPr>
          <p:nvPr>
            <p:ph type="sldNum" sz="quarter" idx="12"/>
          </p:nvPr>
        </p:nvSpPr>
        <p:spPr/>
        <p:txBody>
          <a:bodyPr>
            <a:normAutofit fontScale="85000" lnSpcReduction="20000"/>
          </a:bodyPr>
          <a:lstStyle/>
          <a:p>
            <a:pPr>
              <a:defRPr/>
            </a:pPr>
            <a:fld id="{44A09BCF-D359-45FF-A369-374DDF3988EB}" type="slidenum">
              <a:rPr lang="es-MX" smtClean="0"/>
              <a:pPr>
                <a:defRPr/>
              </a:pPr>
              <a:t>135</a:t>
            </a:fld>
            <a:endParaRPr lang="es-MX"/>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1 Título"/>
          <p:cNvSpPr>
            <a:spLocks noGrp="1"/>
          </p:cNvSpPr>
          <p:nvPr>
            <p:ph type="title"/>
          </p:nvPr>
        </p:nvSpPr>
        <p:spPr>
          <a:xfrm>
            <a:off x="457200" y="274638"/>
            <a:ext cx="8229600" cy="511175"/>
          </a:xfrm>
        </p:spPr>
        <p:txBody>
          <a:bodyPr/>
          <a:lstStyle/>
          <a:p>
            <a:pPr algn="ctr" eaLnBrk="1" hangingPunct="1"/>
            <a:r>
              <a:rPr lang="es-ES_tradnl" sz="3200">
                <a:solidFill>
                  <a:schemeClr val="tx1"/>
                </a:solidFill>
                <a:latin typeface="Arial" pitchFamily="34" charset="0"/>
                <a:cs typeface="Arial" pitchFamily="34" charset="0"/>
              </a:rPr>
              <a:t>LAS REGLAS</a:t>
            </a:r>
            <a:endParaRPr lang="es-MX" sz="3200">
              <a:solidFill>
                <a:schemeClr val="tx1"/>
              </a:solidFill>
              <a:latin typeface="Arial" pitchFamily="34" charset="0"/>
              <a:cs typeface="Arial" pitchFamily="34" charset="0"/>
            </a:endParaRPr>
          </a:p>
        </p:txBody>
      </p:sp>
      <p:sp>
        <p:nvSpPr>
          <p:cNvPr id="3" name="2 Marcador de contenido"/>
          <p:cNvSpPr>
            <a:spLocks noGrp="1"/>
          </p:cNvSpPr>
          <p:nvPr>
            <p:ph idx="1"/>
          </p:nvPr>
        </p:nvSpPr>
        <p:spPr>
          <a:xfrm>
            <a:off x="457200" y="1844675"/>
            <a:ext cx="8229600" cy="4281488"/>
          </a:xfrm>
        </p:spPr>
        <p:txBody>
          <a:bodyPr>
            <a:normAutofit lnSpcReduction="10000"/>
          </a:bodyPr>
          <a:lstStyle/>
          <a:p>
            <a:pPr marL="320040" indent="-320040" eaLnBrk="1" fontAlgn="auto" hangingPunct="1">
              <a:spcAft>
                <a:spcPts val="0"/>
              </a:spcAft>
              <a:buFont typeface="Wingdings"/>
              <a:buChar char=""/>
              <a:defRPr/>
            </a:pPr>
            <a:r>
              <a:rPr lang="es-ES_tradnl" dirty="0"/>
              <a:t>La tercera característica de la concepción clásica de la racionalidad son las reglas:</a:t>
            </a:r>
          </a:p>
          <a:p>
            <a:pPr marL="320040" indent="-320040" eaLnBrk="1" fontAlgn="auto" hangingPunct="1">
              <a:spcAft>
                <a:spcPts val="0"/>
              </a:spcAft>
              <a:buFont typeface="Wingdings" pitchFamily="2" charset="2"/>
              <a:buNone/>
              <a:defRPr/>
            </a:pPr>
            <a:endParaRPr lang="es-ES_tradnl" dirty="0"/>
          </a:p>
          <a:p>
            <a:pPr marL="320040" indent="-320040" eaLnBrk="1" fontAlgn="auto" hangingPunct="1">
              <a:spcAft>
                <a:spcPts val="0"/>
              </a:spcAft>
              <a:buFont typeface="Wingdings"/>
              <a:buChar char=""/>
              <a:defRPr/>
            </a:pPr>
            <a:r>
              <a:rPr lang="es-ES_tradnl" dirty="0"/>
              <a:t>la racionalidad de un resultado o de una conclusión reside en el hecho de obtenerse de acuerdo con las reglas apropiadas. </a:t>
            </a:r>
          </a:p>
          <a:p>
            <a:pPr marL="320040" indent="-320040" eaLnBrk="1" fontAlgn="auto" hangingPunct="1">
              <a:spcAft>
                <a:spcPts val="0"/>
              </a:spcAft>
              <a:buFont typeface="Wingdings" pitchFamily="2" charset="2"/>
              <a:buNone/>
              <a:defRPr/>
            </a:pPr>
            <a:r>
              <a:rPr lang="es-ES_tradnl" dirty="0"/>
              <a:t> </a:t>
            </a:r>
          </a:p>
          <a:p>
            <a:pPr marL="320040" indent="-320040" eaLnBrk="1" fontAlgn="auto" hangingPunct="1">
              <a:spcAft>
                <a:spcPts val="0"/>
              </a:spcAft>
              <a:buFont typeface="Wingdings"/>
              <a:buChar char=""/>
              <a:defRPr/>
            </a:pPr>
            <a:r>
              <a:rPr lang="es-ES_tradnl" dirty="0"/>
              <a:t>Como lo señala Brown: Las reglas son el corazón de la concepción clásica de la racionalidad. </a:t>
            </a:r>
            <a:endParaRPr lang="es-MX" dirty="0"/>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635E263C-7700-4CB9-97B6-379AD49A8E67}" type="slidenum">
              <a:rPr lang="es-MX" smtClean="0"/>
              <a:pPr>
                <a:defRPr/>
              </a:pPr>
              <a:t>136</a:t>
            </a:fld>
            <a:endParaRPr lang="es-MX"/>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1 Título"/>
          <p:cNvSpPr>
            <a:spLocks noGrp="1"/>
          </p:cNvSpPr>
          <p:nvPr>
            <p:ph type="title"/>
          </p:nvPr>
        </p:nvSpPr>
        <p:spPr>
          <a:xfrm>
            <a:off x="457200" y="274638"/>
            <a:ext cx="8229600" cy="582612"/>
          </a:xfrm>
        </p:spPr>
        <p:txBody>
          <a:bodyPr/>
          <a:lstStyle/>
          <a:p>
            <a:pPr algn="ctr" eaLnBrk="1" hangingPunct="1"/>
            <a:r>
              <a:rPr lang="es-ES_tradnl" sz="3200">
                <a:solidFill>
                  <a:schemeClr val="tx1"/>
                </a:solidFill>
                <a:latin typeface="Arial" pitchFamily="34" charset="0"/>
                <a:cs typeface="Arial" pitchFamily="34" charset="0"/>
              </a:rPr>
              <a:t>REGRESIÓN AL INFINITO</a:t>
            </a:r>
            <a:endParaRPr lang="es-MX" sz="3200">
              <a:solidFill>
                <a:schemeClr val="tx1"/>
              </a:solidFill>
              <a:latin typeface="Arial" pitchFamily="34" charset="0"/>
              <a:cs typeface="Arial" pitchFamily="34" charset="0"/>
            </a:endParaRPr>
          </a:p>
        </p:txBody>
      </p:sp>
      <p:sp>
        <p:nvSpPr>
          <p:cNvPr id="3" name="2 Marcador de contenido"/>
          <p:cNvSpPr>
            <a:spLocks noGrp="1"/>
          </p:cNvSpPr>
          <p:nvPr>
            <p:ph idx="1"/>
          </p:nvPr>
        </p:nvSpPr>
        <p:spPr>
          <a:xfrm>
            <a:off x="457200" y="1700213"/>
            <a:ext cx="8229600" cy="4425950"/>
          </a:xfrm>
        </p:spPr>
        <p:txBody>
          <a:bodyPr>
            <a:normAutofit fontScale="77500" lnSpcReduction="20000"/>
          </a:bodyPr>
          <a:lstStyle/>
          <a:p>
            <a:pPr marL="320040" indent="-320040" algn="just" eaLnBrk="1" fontAlgn="auto" hangingPunct="1">
              <a:spcAft>
                <a:spcPts val="0"/>
              </a:spcAft>
              <a:buFont typeface="Wingdings"/>
              <a:buChar char=""/>
              <a:defRPr/>
            </a:pPr>
            <a:r>
              <a:rPr lang="es-ES_tradnl" dirty="0"/>
              <a:t>Si nos preguntamos sobre qué base aceptamos la información de la que partimos y sobre qué base aceptamos las reglas que usamos, enfrentamos un problema serio, pues podemos caer en una regresión al infinito o en un círculo vicioso. </a:t>
            </a:r>
          </a:p>
          <a:p>
            <a:pPr marL="320040" indent="-320040" algn="just" eaLnBrk="1" fontAlgn="auto" hangingPunct="1">
              <a:spcAft>
                <a:spcPts val="0"/>
              </a:spcAft>
              <a:buFont typeface="Wingdings"/>
              <a:buChar char=""/>
              <a:defRPr/>
            </a:pPr>
            <a:endParaRPr lang="es-ES_tradnl" dirty="0"/>
          </a:p>
          <a:p>
            <a:pPr marL="320040" indent="-320040" algn="just" eaLnBrk="1" fontAlgn="auto" hangingPunct="1">
              <a:spcAft>
                <a:spcPts val="0"/>
              </a:spcAft>
              <a:buFont typeface="Wingdings"/>
              <a:buChar char=""/>
              <a:defRPr/>
            </a:pPr>
            <a:r>
              <a:rPr lang="es-ES_tradnl" dirty="0"/>
              <a:t>La regresión al infinito se da si para aceptar determinadas reglas nos apoyamos en otro conjunto de reglas previamente aceptadas, ya que entonces podemos preguntamos de nuevo sobre qué base aceptamos este segundo conjunto de reglas que nos permiten aceptar el primer conjunto. </a:t>
            </a:r>
          </a:p>
          <a:p>
            <a:pPr marL="320040" indent="-320040" algn="just" eaLnBrk="1" fontAlgn="auto" hangingPunct="1">
              <a:spcAft>
                <a:spcPts val="0"/>
              </a:spcAft>
              <a:buFont typeface="Wingdings"/>
              <a:buChar char=""/>
              <a:defRPr/>
            </a:pPr>
            <a:endParaRPr lang="es-ES_tradnl" dirty="0"/>
          </a:p>
          <a:p>
            <a:pPr marL="320040" indent="-320040" algn="just" eaLnBrk="1" fontAlgn="auto" hangingPunct="1">
              <a:spcAft>
                <a:spcPts val="0"/>
              </a:spcAft>
              <a:buFont typeface="Wingdings"/>
              <a:buChar char=""/>
              <a:defRPr/>
            </a:pPr>
            <a:r>
              <a:rPr lang="es-ES_tradnl" dirty="0"/>
              <a:t>Si decimos que ese segundo conjunto a la vez tiene una base, es decir un tercer conjunto de reglas, podemos volver a preguntamos: y ese tercer conjunto, ¿sobre qué base se acepta?, y así al infinito. </a:t>
            </a:r>
            <a:endParaRPr lang="es-MX" dirty="0"/>
          </a:p>
          <a:p>
            <a:pPr marL="320040" indent="-320040" eaLnBrk="1" fontAlgn="auto" hangingPunct="1">
              <a:spcAft>
                <a:spcPts val="0"/>
              </a:spcAft>
              <a:buFont typeface="Wingdings"/>
              <a:buChar char=""/>
              <a:defRPr/>
            </a:pPr>
            <a:endParaRPr lang="es-MX" dirty="0"/>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E8E31CB5-3D11-4B36-9B74-E611505F02E8}" type="slidenum">
              <a:rPr lang="es-MX" smtClean="0"/>
              <a:pPr>
                <a:defRPr/>
              </a:pPr>
              <a:t>137</a:t>
            </a:fld>
            <a:endParaRPr lang="es-MX"/>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1 Título"/>
          <p:cNvSpPr>
            <a:spLocks noGrp="1"/>
          </p:cNvSpPr>
          <p:nvPr>
            <p:ph type="title"/>
          </p:nvPr>
        </p:nvSpPr>
        <p:spPr>
          <a:xfrm>
            <a:off x="457200" y="274638"/>
            <a:ext cx="8229600" cy="511175"/>
          </a:xfrm>
        </p:spPr>
        <p:txBody>
          <a:bodyPr/>
          <a:lstStyle/>
          <a:p>
            <a:pPr algn="ctr" eaLnBrk="1" hangingPunct="1"/>
            <a:r>
              <a:rPr lang="es-ES_tradnl" sz="3200">
                <a:solidFill>
                  <a:schemeClr val="tx1"/>
                </a:solidFill>
                <a:latin typeface="Arial" pitchFamily="34" charset="0"/>
                <a:cs typeface="Arial" pitchFamily="34" charset="0"/>
              </a:rPr>
              <a:t>CORRIENTE FUNDACIONISTA </a:t>
            </a:r>
            <a:endParaRPr lang="es-MX" sz="3200">
              <a:solidFill>
                <a:schemeClr val="tx1"/>
              </a:solidFill>
              <a:latin typeface="Arial" pitchFamily="34" charset="0"/>
              <a:cs typeface="Arial" pitchFamily="34" charset="0"/>
            </a:endParaRPr>
          </a:p>
        </p:txBody>
      </p:sp>
      <p:sp>
        <p:nvSpPr>
          <p:cNvPr id="3" name="2 Marcador de contenido"/>
          <p:cNvSpPr>
            <a:spLocks noGrp="1"/>
          </p:cNvSpPr>
          <p:nvPr>
            <p:ph idx="1"/>
          </p:nvPr>
        </p:nvSpPr>
        <p:spPr>
          <a:xfrm>
            <a:off x="457200" y="1844675"/>
            <a:ext cx="6275388" cy="4210050"/>
          </a:xfrm>
        </p:spPr>
        <p:txBody>
          <a:bodyPr>
            <a:normAutofit fontScale="77500" lnSpcReduction="20000"/>
          </a:bodyPr>
          <a:lstStyle/>
          <a:p>
            <a:pPr marL="320040" indent="-320040" algn="just" eaLnBrk="1" fontAlgn="auto" hangingPunct="1">
              <a:spcAft>
                <a:spcPts val="0"/>
              </a:spcAft>
              <a:buFont typeface="Wingdings"/>
              <a:buChar char=""/>
              <a:defRPr/>
            </a:pPr>
            <a:r>
              <a:rPr lang="es-ES_tradnl" dirty="0"/>
              <a:t>Para las corrientes </a:t>
            </a:r>
            <a:r>
              <a:rPr lang="es-ES_tradnl" i="1" dirty="0" err="1"/>
              <a:t>fundacionistas</a:t>
            </a:r>
            <a:r>
              <a:rPr lang="es-ES_tradnl" i="1" dirty="0"/>
              <a:t> </a:t>
            </a:r>
            <a:r>
              <a:rPr lang="es-ES_tradnl" dirty="0"/>
              <a:t>la solución al problema estriba en encontrar el fundamento último que permita alcanzar algún tipo de conocimiento fuera de toda duda y que sea un punto de partida y una base segura para el conocimiento genuino. </a:t>
            </a:r>
          </a:p>
          <a:p>
            <a:pPr marL="320040" indent="-320040" algn="just" eaLnBrk="1" fontAlgn="auto" hangingPunct="1">
              <a:spcAft>
                <a:spcPts val="0"/>
              </a:spcAft>
              <a:buFont typeface="Wingdings" pitchFamily="2" charset="2"/>
              <a:buNone/>
              <a:defRPr/>
            </a:pPr>
            <a:endParaRPr lang="es-ES_tradnl" dirty="0"/>
          </a:p>
          <a:p>
            <a:pPr marL="320040" indent="-320040" algn="just" eaLnBrk="1" fontAlgn="auto" hangingPunct="1">
              <a:spcAft>
                <a:spcPts val="0"/>
              </a:spcAft>
              <a:buFont typeface="Wingdings"/>
              <a:buChar char=""/>
              <a:defRPr/>
            </a:pPr>
            <a:r>
              <a:rPr lang="es-ES_tradnl" dirty="0"/>
              <a:t>Sobre esos fundamentos últimos, el conocimiento se obtiene por medio de un método que garantiza llegar a los resultados confiables que las bases y la aplicación correcta de las reglas apropiadas garantizan. </a:t>
            </a:r>
            <a:endParaRPr lang="es-MX" dirty="0"/>
          </a:p>
          <a:p>
            <a:pPr marL="320040" indent="-320040" eaLnBrk="1" fontAlgn="auto" hangingPunct="1">
              <a:spcAft>
                <a:spcPts val="0"/>
              </a:spcAft>
              <a:buFont typeface="Wingdings"/>
              <a:buChar char=""/>
              <a:defRPr/>
            </a:pPr>
            <a:endParaRPr lang="es-MX" dirty="0"/>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0FEAF3B6-A0BA-488D-B2D4-7AAC5F4C126D}" type="slidenum">
              <a:rPr lang="es-MX" smtClean="0"/>
              <a:pPr>
                <a:defRPr/>
              </a:pPr>
              <a:t>138</a:t>
            </a:fld>
            <a:endParaRPr lang="es-MX"/>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557338"/>
            <a:ext cx="8229600" cy="5111750"/>
          </a:xfrm>
        </p:spPr>
        <p:txBody>
          <a:bodyPr>
            <a:normAutofit fontScale="70000" lnSpcReduction="20000"/>
          </a:bodyPr>
          <a:lstStyle/>
          <a:p>
            <a:pPr marL="320040" indent="-320040" algn="just" eaLnBrk="1" fontAlgn="auto" hangingPunct="1">
              <a:spcAft>
                <a:spcPts val="0"/>
              </a:spcAft>
              <a:buFont typeface="Wingdings"/>
              <a:buChar char=""/>
              <a:defRPr/>
            </a:pPr>
            <a:r>
              <a:rPr lang="es-ES_tradnl" dirty="0">
                <a:latin typeface="Arial" pitchFamily="34" charset="0"/>
                <a:cs typeface="Arial" pitchFamily="34" charset="0"/>
              </a:rPr>
              <a:t>Esta tradición considera que hay "una realidad objetiva", la cual "nos provee no sólo de objetos de conocimiento, sino también de puntos de partida y de métodos obligatorios.  </a:t>
            </a:r>
          </a:p>
          <a:p>
            <a:pPr marL="320040" indent="-320040" algn="just" eaLnBrk="1" fontAlgn="auto" hangingPunct="1">
              <a:spcAft>
                <a:spcPts val="0"/>
              </a:spcAft>
              <a:buFont typeface="Wingdings" pitchFamily="2" charset="2"/>
              <a:buNone/>
              <a:defRPr/>
            </a:pPr>
            <a:endParaRPr lang="es-ES_tradnl" dirty="0">
              <a:latin typeface="Arial" pitchFamily="34" charset="0"/>
              <a:cs typeface="Arial" pitchFamily="34" charset="0"/>
            </a:endParaRPr>
          </a:p>
          <a:p>
            <a:pPr marL="320040" indent="-320040" algn="just" eaLnBrk="1" fontAlgn="auto" hangingPunct="1">
              <a:spcAft>
                <a:spcPts val="0"/>
              </a:spcAft>
              <a:buFont typeface="Wingdings"/>
              <a:buChar char=""/>
              <a:defRPr/>
            </a:pPr>
            <a:r>
              <a:rPr lang="es-ES_tradnl" dirty="0">
                <a:latin typeface="Arial" pitchFamily="34" charset="0"/>
                <a:cs typeface="Arial" pitchFamily="34" charset="0"/>
              </a:rPr>
              <a:t>Estos puntos de partida y métodos definen una estructura </a:t>
            </a:r>
            <a:r>
              <a:rPr lang="es-ES_tradnl" dirty="0" err="1">
                <a:latin typeface="Arial" pitchFamily="34" charset="0"/>
                <a:cs typeface="Arial" pitchFamily="34" charset="0"/>
              </a:rPr>
              <a:t>ahistóricamente</a:t>
            </a:r>
            <a:r>
              <a:rPr lang="es-ES_tradnl" dirty="0">
                <a:latin typeface="Arial" pitchFamily="34" charset="0"/>
                <a:cs typeface="Arial" pitchFamily="34" charset="0"/>
              </a:rPr>
              <a:t> permanente que determina el uso legítimo de la razón, y fija las condiciones y extensión de la racionalidad, el conocimiento, el bien, y el derecho" [Sosa 1988, p. 352]. </a:t>
            </a:r>
          </a:p>
          <a:p>
            <a:pPr marL="320040" indent="-320040" algn="just" eaLnBrk="1" fontAlgn="auto" hangingPunct="1">
              <a:spcAft>
                <a:spcPts val="0"/>
              </a:spcAft>
              <a:buFont typeface="Wingdings" pitchFamily="2" charset="2"/>
              <a:buNone/>
              <a:defRPr/>
            </a:pPr>
            <a:endParaRPr lang="es-MX" dirty="0">
              <a:latin typeface="Arial" pitchFamily="34" charset="0"/>
              <a:cs typeface="Arial" pitchFamily="34" charset="0"/>
            </a:endParaRPr>
          </a:p>
          <a:p>
            <a:pPr marL="320040" indent="-320040" algn="just" eaLnBrk="1" fontAlgn="auto" hangingPunct="1">
              <a:spcAft>
                <a:spcPts val="0"/>
              </a:spcAft>
              <a:buFont typeface="Wingdings"/>
              <a:buChar char=""/>
              <a:defRPr/>
            </a:pPr>
            <a:r>
              <a:rPr lang="es-ES_tradnl" dirty="0">
                <a:latin typeface="Arial" pitchFamily="34" charset="0"/>
                <a:cs typeface="Arial" pitchFamily="34" charset="0"/>
              </a:rPr>
              <a:t>Para el modelo clásico de racionalidad no podemos entender el uso apropiado de la razón, las condiciones y la extensión de la racionalidad si no es comprendiendo que hay una </a:t>
            </a:r>
            <a:r>
              <a:rPr lang="es-ES_tradnl" i="1" dirty="0">
                <a:latin typeface="Arial" pitchFamily="34" charset="0"/>
                <a:cs typeface="Arial" pitchFamily="34" charset="0"/>
              </a:rPr>
              <a:t>realidad objetiva </a:t>
            </a:r>
            <a:r>
              <a:rPr lang="es-ES_tradnl" dirty="0">
                <a:latin typeface="Arial" pitchFamily="34" charset="0"/>
                <a:cs typeface="Arial" pitchFamily="34" charset="0"/>
              </a:rPr>
              <a:t>que es la que impone las reglas del uso adecuado de la razón. Este modelo permite ver la ligazón entre la racionalidad y la objetividad. </a:t>
            </a:r>
          </a:p>
          <a:p>
            <a:pPr marL="320040" indent="-320040" algn="just" eaLnBrk="1" fontAlgn="auto" hangingPunct="1">
              <a:spcAft>
                <a:spcPts val="0"/>
              </a:spcAft>
              <a:buFont typeface="Wingdings" pitchFamily="2" charset="2"/>
              <a:buNone/>
              <a:defRPr/>
            </a:pPr>
            <a:endParaRPr lang="es-ES_tradnl" dirty="0">
              <a:latin typeface="Arial" pitchFamily="34" charset="0"/>
              <a:cs typeface="Arial" pitchFamily="34" charset="0"/>
            </a:endParaRPr>
          </a:p>
          <a:p>
            <a:pPr marL="320040" indent="-320040" algn="just" eaLnBrk="1" fontAlgn="auto" hangingPunct="1">
              <a:spcAft>
                <a:spcPts val="0"/>
              </a:spcAft>
              <a:buFont typeface="Wingdings"/>
              <a:buChar char=""/>
              <a:defRPr/>
            </a:pPr>
            <a:r>
              <a:rPr lang="es-ES_tradnl" dirty="0">
                <a:latin typeface="Arial" pitchFamily="34" charset="0"/>
                <a:cs typeface="Arial" pitchFamily="34" charset="0"/>
              </a:rPr>
              <a:t>El modelo clásico ha recibido muy fuertes críticas y muchos filósofos hoy en día lo rechazan. </a:t>
            </a:r>
            <a:endParaRPr lang="es-MX" dirty="0">
              <a:latin typeface="Arial" pitchFamily="34" charset="0"/>
              <a:cs typeface="Arial" pitchFamily="34" charset="0"/>
            </a:endParaRPr>
          </a:p>
          <a:p>
            <a:pPr marL="320040" indent="-320040" algn="just" eaLnBrk="1" fontAlgn="auto" hangingPunct="1">
              <a:spcAft>
                <a:spcPts val="0"/>
              </a:spcAft>
              <a:buFont typeface="Wingdings"/>
              <a:buChar char=""/>
              <a:defRPr/>
            </a:pPr>
            <a:endParaRPr lang="es-MX" dirty="0">
              <a:latin typeface="Arial" pitchFamily="34" charset="0"/>
              <a:cs typeface="Arial" pitchFamily="34" charset="0"/>
            </a:endParaRPr>
          </a:p>
        </p:txBody>
      </p:sp>
      <p:sp>
        <p:nvSpPr>
          <p:cNvPr id="149507" name="1 Título"/>
          <p:cNvSpPr>
            <a:spLocks noGrp="1"/>
          </p:cNvSpPr>
          <p:nvPr>
            <p:ph type="title"/>
          </p:nvPr>
        </p:nvSpPr>
        <p:spPr>
          <a:xfrm>
            <a:off x="612775" y="228600"/>
            <a:ext cx="8153400" cy="990600"/>
          </a:xfrm>
        </p:spPr>
        <p:txBody>
          <a:bodyPr/>
          <a:lstStyle/>
          <a:p>
            <a:pPr algn="ctr" eaLnBrk="1" hangingPunct="1"/>
            <a:r>
              <a:rPr lang="es-ES_tradnl" sz="3200">
                <a:solidFill>
                  <a:schemeClr val="tx1"/>
                </a:solidFill>
                <a:latin typeface="Arial" pitchFamily="34" charset="0"/>
                <a:cs typeface="Arial" pitchFamily="34" charset="0"/>
              </a:rPr>
              <a:t>CORRIENTE FUNDACIONISTA </a:t>
            </a:r>
            <a:endParaRPr lang="es-MX" sz="3200">
              <a:solidFill>
                <a:schemeClr val="tx1"/>
              </a:solidFill>
              <a:latin typeface="Arial" pitchFamily="34" charset="0"/>
              <a:cs typeface="Arial" pitchFamily="34" charset="0"/>
            </a:endParaRPr>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250C36CC-0139-4DF2-B58E-44D90112CF84}" type="slidenum">
              <a:rPr lang="es-MX" smtClean="0"/>
              <a:pPr>
                <a:defRPr/>
              </a:pPr>
              <a:t>139</a:t>
            </a:fld>
            <a:endParaRPr lang="es-MX"/>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2 Marcador de contenido"/>
          <p:cNvSpPr>
            <a:spLocks noGrp="1"/>
          </p:cNvSpPr>
          <p:nvPr>
            <p:ph sz="quarter" idx="1"/>
          </p:nvPr>
        </p:nvSpPr>
        <p:spPr>
          <a:xfrm>
            <a:off x="457200" y="1700213"/>
            <a:ext cx="8229600" cy="4425950"/>
          </a:xfrm>
        </p:spPr>
        <p:txBody>
          <a:bodyPr/>
          <a:lstStyle/>
          <a:p>
            <a:pPr algn="just" eaLnBrk="1" hangingPunct="1"/>
            <a:r>
              <a:rPr lang="es-MX" sz="2000">
                <a:latin typeface="Arial" pitchFamily="34" charset="0"/>
                <a:cs typeface="Arial" pitchFamily="34" charset="0"/>
              </a:rPr>
              <a:t>De la Antigüedad a la Edad Media, luego en el Renacimiento y en la Época Moderna adquiere una nueva definición. </a:t>
            </a:r>
          </a:p>
          <a:p>
            <a:pPr algn="just" eaLnBrk="1" hangingPunct="1"/>
            <a:endParaRPr lang="es-MX" sz="2000">
              <a:latin typeface="Arial" pitchFamily="34" charset="0"/>
              <a:cs typeface="Arial" pitchFamily="34" charset="0"/>
            </a:endParaRPr>
          </a:p>
          <a:p>
            <a:pPr algn="just" eaLnBrk="1" hangingPunct="1"/>
            <a:r>
              <a:rPr lang="es-MX" sz="2000">
                <a:latin typeface="Arial" pitchFamily="34" charset="0"/>
                <a:cs typeface="Arial" pitchFamily="34" charset="0"/>
              </a:rPr>
              <a:t>Para Aristóteles es importante la base empírica de la ciencia, pero en ella no incluye la experimentación como parte esencial. </a:t>
            </a:r>
          </a:p>
          <a:p>
            <a:pPr algn="just" eaLnBrk="1" hangingPunct="1"/>
            <a:endParaRPr lang="es-MX" sz="2000">
              <a:latin typeface="Arial" pitchFamily="34" charset="0"/>
              <a:cs typeface="Arial" pitchFamily="34" charset="0"/>
            </a:endParaRPr>
          </a:p>
          <a:p>
            <a:pPr algn="just" eaLnBrk="1" hangingPunct="1"/>
            <a:r>
              <a:rPr lang="es-MX" sz="2000">
                <a:latin typeface="Arial" pitchFamily="34" charset="0"/>
                <a:cs typeface="Arial" pitchFamily="34" charset="0"/>
              </a:rPr>
              <a:t>Es hasta la Edad Moderna, que la experimentación se convierte en parte esencial del método científico. Ni Aristóteles, ni la Edad Media dan importancia a las matemáticas en la constitución de las ciencias. </a:t>
            </a:r>
          </a:p>
        </p:txBody>
      </p:sp>
      <p:sp>
        <p:nvSpPr>
          <p:cNvPr id="21507" name="3 CuadroTexto"/>
          <p:cNvSpPr txBox="1">
            <a:spLocks noChangeArrowheads="1"/>
          </p:cNvSpPr>
          <p:nvPr/>
        </p:nvSpPr>
        <p:spPr bwMode="auto">
          <a:xfrm>
            <a:off x="468313" y="333375"/>
            <a:ext cx="8207375" cy="522288"/>
          </a:xfrm>
          <a:prstGeom prst="rect">
            <a:avLst/>
          </a:prstGeom>
          <a:noFill/>
          <a:ln w="9525">
            <a:noFill/>
            <a:miter lim="800000"/>
            <a:headEnd/>
            <a:tailEnd/>
          </a:ln>
        </p:spPr>
        <p:txBody>
          <a:bodyPr>
            <a:spAutoFit/>
          </a:bodyPr>
          <a:lstStyle/>
          <a:p>
            <a:pPr algn="ctr"/>
            <a:r>
              <a:rPr lang="es-ES" sz="2800"/>
              <a:t>LO QUE SE ENTIENDE POR CIENCIA VARÍA</a:t>
            </a:r>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602F7958-EEE6-4C89-B874-915341138451}" type="slidenum">
              <a:rPr lang="es-MX" smtClean="0"/>
              <a:pPr>
                <a:defRPr/>
              </a:pPr>
              <a:t>14</a:t>
            </a:fld>
            <a:endParaRPr lang="es-MX"/>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1 Título"/>
          <p:cNvSpPr>
            <a:spLocks noGrp="1"/>
          </p:cNvSpPr>
          <p:nvPr>
            <p:ph type="title"/>
          </p:nvPr>
        </p:nvSpPr>
        <p:spPr>
          <a:xfrm>
            <a:off x="612775" y="228600"/>
            <a:ext cx="8153400" cy="990600"/>
          </a:xfrm>
        </p:spPr>
        <p:txBody>
          <a:bodyPr/>
          <a:lstStyle/>
          <a:p>
            <a:pPr algn="ctr" eaLnBrk="1" hangingPunct="1"/>
            <a:r>
              <a:rPr lang="es-ES_tradnl">
                <a:solidFill>
                  <a:schemeClr val="tx1"/>
                </a:solidFill>
                <a:latin typeface="Arial" pitchFamily="34" charset="0"/>
                <a:cs typeface="Arial" pitchFamily="34" charset="0"/>
              </a:rPr>
              <a:t>REALIDAD OBJETIVA </a:t>
            </a:r>
            <a:endParaRPr lang="es-MX">
              <a:solidFill>
                <a:schemeClr val="tx1"/>
              </a:solidFill>
              <a:latin typeface="Arial" pitchFamily="34" charset="0"/>
              <a:cs typeface="Arial" pitchFamily="34" charset="0"/>
            </a:endParaRPr>
          </a:p>
        </p:txBody>
      </p:sp>
      <p:sp>
        <p:nvSpPr>
          <p:cNvPr id="3" name="2 Marcador de contenido"/>
          <p:cNvSpPr>
            <a:spLocks noGrp="1"/>
          </p:cNvSpPr>
          <p:nvPr>
            <p:ph idx="1"/>
          </p:nvPr>
        </p:nvSpPr>
        <p:spPr>
          <a:xfrm>
            <a:off x="323850" y="1600200"/>
            <a:ext cx="8064500" cy="4924425"/>
          </a:xfrm>
        </p:spPr>
        <p:txBody>
          <a:bodyPr>
            <a:normAutofit fontScale="77500" lnSpcReduction="20000"/>
          </a:bodyPr>
          <a:lstStyle/>
          <a:p>
            <a:pPr marL="320040" indent="-320040" algn="just" eaLnBrk="1" fontAlgn="auto" hangingPunct="1">
              <a:spcAft>
                <a:spcPts val="0"/>
              </a:spcAft>
              <a:buFont typeface="Wingdings"/>
              <a:buChar char=""/>
              <a:defRPr/>
            </a:pPr>
            <a:r>
              <a:rPr lang="es-ES_tradnl" dirty="0">
                <a:latin typeface="Arial" pitchFamily="34" charset="0"/>
                <a:cs typeface="Arial" pitchFamily="34" charset="0"/>
              </a:rPr>
              <a:t>Para </a:t>
            </a:r>
            <a:r>
              <a:rPr lang="es-ES_tradnl" dirty="0" err="1">
                <a:latin typeface="Arial" pitchFamily="34" charset="0"/>
                <a:cs typeface="Arial" pitchFamily="34" charset="0"/>
              </a:rPr>
              <a:t>Moulines</a:t>
            </a:r>
            <a:r>
              <a:rPr lang="es-ES_tradnl" dirty="0">
                <a:latin typeface="Arial" pitchFamily="34" charset="0"/>
                <a:cs typeface="Arial" pitchFamily="34" charset="0"/>
              </a:rPr>
              <a:t>, la verdad sólo tiene que ver con la existencia "objetiva" de hechos, y nada tiene que ver con las creencias ni con las razones de los seres humanos. </a:t>
            </a:r>
          </a:p>
          <a:p>
            <a:pPr marL="320040" indent="-320040" algn="just" eaLnBrk="1" fontAlgn="auto" hangingPunct="1">
              <a:spcAft>
                <a:spcPts val="0"/>
              </a:spcAft>
              <a:buFont typeface="Wingdings" pitchFamily="2" charset="2"/>
              <a:buNone/>
              <a:defRPr/>
            </a:pPr>
            <a:endParaRPr lang="es-ES_tradnl" dirty="0">
              <a:latin typeface="Arial" pitchFamily="34" charset="0"/>
              <a:cs typeface="Arial" pitchFamily="34" charset="0"/>
            </a:endParaRPr>
          </a:p>
          <a:p>
            <a:pPr marL="320040" indent="-320040" algn="just" eaLnBrk="1" fontAlgn="auto" hangingPunct="1">
              <a:spcAft>
                <a:spcPts val="0"/>
              </a:spcAft>
              <a:buFont typeface="Wingdings"/>
              <a:buChar char=""/>
              <a:defRPr/>
            </a:pPr>
            <a:r>
              <a:rPr lang="es-ES_tradnl" dirty="0">
                <a:latin typeface="Arial" pitchFamily="34" charset="0"/>
                <a:cs typeface="Arial" pitchFamily="34" charset="0"/>
              </a:rPr>
              <a:t>La verdad se considera inútil epistémicamente, es decir, el saber y la ciencia poco o nada tienen que ver con la verdad. </a:t>
            </a:r>
          </a:p>
          <a:p>
            <a:pPr marL="320040" indent="-320040" algn="just" eaLnBrk="1" fontAlgn="auto" hangingPunct="1">
              <a:spcAft>
                <a:spcPts val="0"/>
              </a:spcAft>
              <a:buFont typeface="Wingdings" pitchFamily="2" charset="2"/>
              <a:buNone/>
              <a:defRPr/>
            </a:pPr>
            <a:endParaRPr lang="es-ES_tradnl" dirty="0">
              <a:latin typeface="Arial" pitchFamily="34" charset="0"/>
              <a:cs typeface="Arial" pitchFamily="34" charset="0"/>
            </a:endParaRPr>
          </a:p>
          <a:p>
            <a:pPr marL="320040" indent="-320040" algn="just" eaLnBrk="1" fontAlgn="auto" hangingPunct="1">
              <a:spcAft>
                <a:spcPts val="0"/>
              </a:spcAft>
              <a:buFont typeface="Wingdings"/>
              <a:buChar char=""/>
              <a:defRPr/>
            </a:pPr>
            <a:r>
              <a:rPr lang="es-ES_tradnl" dirty="0">
                <a:latin typeface="Arial" pitchFamily="34" charset="0"/>
                <a:cs typeface="Arial" pitchFamily="34" charset="0"/>
              </a:rPr>
              <a:t>Desde esta perspectiva se supone, una realidad objetiva, la cual impone a la razón sus límites y su extensión, así como los métodos obligatorios para llegar a conocer genuinamente los hechos de esa realidad. </a:t>
            </a:r>
          </a:p>
          <a:p>
            <a:pPr marL="320040" indent="-320040" algn="just" eaLnBrk="1" fontAlgn="auto" hangingPunct="1">
              <a:spcAft>
                <a:spcPts val="0"/>
              </a:spcAft>
              <a:buFont typeface="Wingdings" pitchFamily="2" charset="2"/>
              <a:buNone/>
              <a:defRPr/>
            </a:pPr>
            <a:r>
              <a:rPr lang="es-ES_tradnl" dirty="0"/>
              <a:t> </a:t>
            </a:r>
            <a:endParaRPr lang="es-MX" dirty="0"/>
          </a:p>
          <a:p>
            <a:pPr marL="320040" indent="-320040" eaLnBrk="1" fontAlgn="auto" hangingPunct="1">
              <a:spcAft>
                <a:spcPts val="0"/>
              </a:spcAft>
              <a:buFont typeface="Wingdings"/>
              <a:buChar char=""/>
              <a:defRPr/>
            </a:pPr>
            <a:endParaRPr lang="es-MX" dirty="0"/>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B0DE8A09-7179-4908-857A-2A333B4BB6D1}" type="slidenum">
              <a:rPr lang="es-MX" smtClean="0"/>
              <a:pPr>
                <a:defRPr/>
              </a:pPr>
              <a:t>140</a:t>
            </a:fld>
            <a:endParaRPr lang="es-MX"/>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12775" y="1600200"/>
            <a:ext cx="8153400" cy="4495800"/>
          </a:xfrm>
        </p:spPr>
        <p:txBody>
          <a:bodyPr>
            <a:normAutofit lnSpcReduction="10000"/>
          </a:bodyPr>
          <a:lstStyle/>
          <a:p>
            <a:pPr marL="320040" indent="-320040" algn="just" eaLnBrk="1" fontAlgn="auto" hangingPunct="1">
              <a:spcAft>
                <a:spcPts val="0"/>
              </a:spcAft>
              <a:buFont typeface="Wingdings"/>
              <a:buChar char=""/>
              <a:defRPr/>
            </a:pPr>
            <a:r>
              <a:rPr lang="es-ES_tradnl" dirty="0">
                <a:latin typeface="Arial" pitchFamily="34" charset="0"/>
                <a:cs typeface="Arial" pitchFamily="34" charset="0"/>
              </a:rPr>
              <a:t>El primer sentido de "objetivo", asumido en toda la tradición platónica, </a:t>
            </a:r>
            <a:r>
              <a:rPr lang="es-ES_tradnl" i="1" dirty="0">
                <a:latin typeface="Arial" pitchFamily="34" charset="0"/>
                <a:cs typeface="Arial" pitchFamily="34" charset="0"/>
              </a:rPr>
              <a:t>una creencia es objetiva porque se refiere a un hecho objetivo. </a:t>
            </a:r>
          </a:p>
          <a:p>
            <a:pPr marL="320040" indent="-320040" algn="just" eaLnBrk="1" fontAlgn="auto" hangingPunct="1">
              <a:spcAft>
                <a:spcPts val="0"/>
              </a:spcAft>
              <a:buFont typeface="Wingdings" pitchFamily="2" charset="2"/>
              <a:buNone/>
              <a:defRPr/>
            </a:pPr>
            <a:endParaRPr lang="es-ES_tradnl" dirty="0">
              <a:latin typeface="Arial" pitchFamily="34" charset="0"/>
              <a:cs typeface="Arial" pitchFamily="34" charset="0"/>
            </a:endParaRPr>
          </a:p>
          <a:p>
            <a:pPr marL="320040" indent="-320040" algn="just" eaLnBrk="1" fontAlgn="auto" hangingPunct="1">
              <a:spcAft>
                <a:spcPts val="0"/>
              </a:spcAft>
              <a:buFont typeface="Wingdings"/>
              <a:buChar char=""/>
              <a:defRPr/>
            </a:pPr>
            <a:r>
              <a:rPr lang="es-ES_tradnl" dirty="0">
                <a:latin typeface="Arial" pitchFamily="34" charset="0"/>
                <a:cs typeface="Arial" pitchFamily="34" charset="0"/>
              </a:rPr>
              <a:t>Hay otro sentido de "objetividad" al cual se han referido con frecuencia diversos autores, provenientes de tradiciones distintas. En este "objetividad no significa lo mismo que intersubjetividad pero implica intersubjetividad" [</a:t>
            </a:r>
            <a:r>
              <a:rPr lang="es-ES_tradnl" dirty="0" err="1">
                <a:latin typeface="Arial" pitchFamily="34" charset="0"/>
                <a:cs typeface="Arial" pitchFamily="34" charset="0"/>
              </a:rPr>
              <a:t>VilIoro</a:t>
            </a:r>
            <a:r>
              <a:rPr lang="es-ES_tradnl" dirty="0">
                <a:latin typeface="Arial" pitchFamily="34" charset="0"/>
                <a:cs typeface="Arial" pitchFamily="34" charset="0"/>
              </a:rPr>
              <a:t> 1993, p. 345]. </a:t>
            </a:r>
            <a:endParaRPr lang="es-MX" dirty="0">
              <a:latin typeface="Arial" pitchFamily="34" charset="0"/>
              <a:cs typeface="Arial" pitchFamily="34" charset="0"/>
            </a:endParaRPr>
          </a:p>
          <a:p>
            <a:pPr marL="320040" indent="-320040" eaLnBrk="1" fontAlgn="auto" hangingPunct="1">
              <a:spcAft>
                <a:spcPts val="0"/>
              </a:spcAft>
              <a:buFont typeface="Wingdings"/>
              <a:buChar char=""/>
              <a:defRPr/>
            </a:pPr>
            <a:endParaRPr lang="es-MX" dirty="0"/>
          </a:p>
        </p:txBody>
      </p:sp>
      <p:sp>
        <p:nvSpPr>
          <p:cNvPr id="151555" name="1 Título"/>
          <p:cNvSpPr>
            <a:spLocks noGrp="1"/>
          </p:cNvSpPr>
          <p:nvPr>
            <p:ph type="title"/>
          </p:nvPr>
        </p:nvSpPr>
        <p:spPr>
          <a:xfrm>
            <a:off x="612775" y="228600"/>
            <a:ext cx="8153400" cy="990600"/>
          </a:xfrm>
        </p:spPr>
        <p:txBody>
          <a:bodyPr/>
          <a:lstStyle/>
          <a:p>
            <a:pPr algn="ctr" eaLnBrk="1" hangingPunct="1"/>
            <a:r>
              <a:rPr lang="es-ES_tradnl">
                <a:solidFill>
                  <a:schemeClr val="tx1"/>
                </a:solidFill>
                <a:latin typeface="Arial" pitchFamily="34" charset="0"/>
                <a:cs typeface="Arial" pitchFamily="34" charset="0"/>
              </a:rPr>
              <a:t>REALIDAD OBJETIVA </a:t>
            </a:r>
            <a:endParaRPr lang="es-MX">
              <a:solidFill>
                <a:schemeClr val="tx1"/>
              </a:solidFill>
              <a:latin typeface="Arial" pitchFamily="34" charset="0"/>
              <a:cs typeface="Arial" pitchFamily="34" charset="0"/>
            </a:endParaRPr>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677BEE92-9E85-4ECE-B412-AB9E4F793B13}" type="slidenum">
              <a:rPr lang="es-MX" smtClean="0"/>
              <a:pPr>
                <a:defRPr/>
              </a:pPr>
              <a:t>141</a:t>
            </a:fld>
            <a:endParaRPr lang="es-MX"/>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773238"/>
            <a:ext cx="8229600" cy="4352925"/>
          </a:xfrm>
        </p:spPr>
        <p:txBody>
          <a:bodyPr>
            <a:normAutofit fontScale="85000" lnSpcReduction="20000"/>
          </a:bodyPr>
          <a:lstStyle/>
          <a:p>
            <a:pPr marL="320040" indent="-320040" algn="just" eaLnBrk="1" fontAlgn="auto" hangingPunct="1">
              <a:spcAft>
                <a:spcPts val="0"/>
              </a:spcAft>
              <a:buFont typeface="Wingdings"/>
              <a:buChar char=""/>
              <a:defRPr/>
            </a:pPr>
            <a:r>
              <a:rPr lang="es-ES_tradnl" sz="2800" dirty="0">
                <a:latin typeface="Arial" pitchFamily="34" charset="0"/>
                <a:cs typeface="Arial" pitchFamily="34" charset="0"/>
              </a:rPr>
              <a:t>En este segundo sentido podemos entender la </a:t>
            </a:r>
            <a:r>
              <a:rPr lang="es-ES_tradnl" sz="2800" i="1" dirty="0">
                <a:latin typeface="Arial" pitchFamily="34" charset="0"/>
                <a:cs typeface="Arial" pitchFamily="34" charset="0"/>
              </a:rPr>
              <a:t>objetividad </a:t>
            </a:r>
            <a:r>
              <a:rPr lang="es-ES_tradnl" sz="2800" dirty="0">
                <a:latin typeface="Arial" pitchFamily="34" charset="0"/>
                <a:cs typeface="Arial" pitchFamily="34" charset="0"/>
              </a:rPr>
              <a:t>como </a:t>
            </a:r>
            <a:r>
              <a:rPr lang="es-ES_tradnl" sz="2800" i="1" dirty="0">
                <a:latin typeface="Arial" pitchFamily="34" charset="0"/>
                <a:cs typeface="Arial" pitchFamily="34" charset="0"/>
              </a:rPr>
              <a:t>aceptabilidad racional en condiciones realmente existentes para una comunidad epistémica. </a:t>
            </a:r>
          </a:p>
          <a:p>
            <a:pPr marL="320040" indent="-320040" algn="just" eaLnBrk="1" fontAlgn="auto" hangingPunct="1">
              <a:spcAft>
                <a:spcPts val="0"/>
              </a:spcAft>
              <a:buFont typeface="Wingdings"/>
              <a:buChar char=""/>
              <a:defRPr/>
            </a:pPr>
            <a:endParaRPr lang="es-ES_tradnl" sz="2800" dirty="0">
              <a:latin typeface="Arial" pitchFamily="34" charset="0"/>
              <a:cs typeface="Arial" pitchFamily="34" charset="0"/>
            </a:endParaRPr>
          </a:p>
          <a:p>
            <a:pPr marL="320040" indent="-320040" algn="just" eaLnBrk="1" fontAlgn="auto" hangingPunct="1">
              <a:spcAft>
                <a:spcPts val="0"/>
              </a:spcAft>
              <a:buFont typeface="Wingdings"/>
              <a:buChar char=""/>
              <a:defRPr/>
            </a:pPr>
            <a:r>
              <a:rPr lang="es-ES_tradnl" sz="2800" dirty="0">
                <a:latin typeface="Arial" pitchFamily="34" charset="0"/>
                <a:cs typeface="Arial" pitchFamily="34" charset="0"/>
              </a:rPr>
              <a:t>Una creencia objetiva deberá estar basada en la mejor justificación que realmente tengan a su alcance los sujetos de la comunidad en cuestión. </a:t>
            </a:r>
          </a:p>
          <a:p>
            <a:pPr marL="320040" indent="-320040" algn="just" eaLnBrk="1" fontAlgn="auto" hangingPunct="1">
              <a:spcAft>
                <a:spcPts val="0"/>
              </a:spcAft>
              <a:buFont typeface="Wingdings"/>
              <a:buChar char=""/>
              <a:defRPr/>
            </a:pPr>
            <a:endParaRPr lang="es-ES_tradnl" sz="2800" dirty="0">
              <a:latin typeface="Arial" pitchFamily="34" charset="0"/>
              <a:cs typeface="Arial" pitchFamily="34" charset="0"/>
            </a:endParaRPr>
          </a:p>
          <a:p>
            <a:pPr marL="320040" indent="-320040" algn="just" eaLnBrk="1" fontAlgn="auto" hangingPunct="1">
              <a:spcAft>
                <a:spcPts val="0"/>
              </a:spcAft>
              <a:buFont typeface="Wingdings"/>
              <a:buChar char=""/>
              <a:defRPr/>
            </a:pPr>
            <a:r>
              <a:rPr lang="es-ES_tradnl" sz="2800" dirty="0">
                <a:latin typeface="Arial" pitchFamily="34" charset="0"/>
                <a:cs typeface="Arial" pitchFamily="34" charset="0"/>
              </a:rPr>
              <a:t>La objetividad se refiere, pues, a la posibilidad de reconocimiento público, en una comunidad determinada, de que hay una situación de hecho. Dicho reconocimiento descansa en las razones objetivamente suficientes, y por eso es racional. </a:t>
            </a:r>
            <a:endParaRPr lang="es-MX" sz="2800" dirty="0">
              <a:latin typeface="Arial" pitchFamily="34" charset="0"/>
              <a:cs typeface="Arial" pitchFamily="34" charset="0"/>
            </a:endParaRPr>
          </a:p>
          <a:p>
            <a:pPr marL="320040" indent="-320040" eaLnBrk="1" fontAlgn="auto" hangingPunct="1">
              <a:spcAft>
                <a:spcPts val="0"/>
              </a:spcAft>
              <a:buFont typeface="Wingdings"/>
              <a:buChar char=""/>
              <a:defRPr/>
            </a:pPr>
            <a:endParaRPr lang="es-MX" dirty="0"/>
          </a:p>
        </p:txBody>
      </p:sp>
      <p:sp>
        <p:nvSpPr>
          <p:cNvPr id="153603" name="1 Título"/>
          <p:cNvSpPr>
            <a:spLocks noGrp="1"/>
          </p:cNvSpPr>
          <p:nvPr>
            <p:ph type="title"/>
          </p:nvPr>
        </p:nvSpPr>
        <p:spPr>
          <a:xfrm>
            <a:off x="612775" y="228600"/>
            <a:ext cx="8153400" cy="990600"/>
          </a:xfrm>
        </p:spPr>
        <p:txBody>
          <a:bodyPr/>
          <a:lstStyle/>
          <a:p>
            <a:pPr algn="ctr" eaLnBrk="1" hangingPunct="1"/>
            <a:r>
              <a:rPr lang="es-ES_tradnl">
                <a:solidFill>
                  <a:schemeClr val="tx1"/>
                </a:solidFill>
                <a:latin typeface="Arial" pitchFamily="34" charset="0"/>
                <a:cs typeface="Arial" pitchFamily="34" charset="0"/>
              </a:rPr>
              <a:t>REALIDAD OBJETIVA </a:t>
            </a:r>
            <a:endParaRPr lang="es-MX">
              <a:solidFill>
                <a:schemeClr val="tx1"/>
              </a:solidFill>
              <a:latin typeface="Arial" pitchFamily="34" charset="0"/>
              <a:cs typeface="Arial" pitchFamily="34" charset="0"/>
            </a:endParaRPr>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A1429ED4-F6ED-4CE2-9827-FCE3DAD38BE1}" type="slidenum">
              <a:rPr lang="es-MX" smtClean="0"/>
              <a:pPr>
                <a:defRPr/>
              </a:pPr>
              <a:t>142</a:t>
            </a:fld>
            <a:endParaRPr lang="es-MX"/>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2 Marcador de contenido"/>
          <p:cNvSpPr>
            <a:spLocks noGrp="1"/>
          </p:cNvSpPr>
          <p:nvPr>
            <p:ph idx="1"/>
          </p:nvPr>
        </p:nvSpPr>
        <p:spPr>
          <a:xfrm>
            <a:off x="457200" y="1628775"/>
            <a:ext cx="8229600" cy="4968875"/>
          </a:xfrm>
        </p:spPr>
        <p:txBody>
          <a:bodyPr/>
          <a:lstStyle/>
          <a:p>
            <a:pPr algn="just" eaLnBrk="1" hangingPunct="1"/>
            <a:r>
              <a:rPr lang="es-ES_tradnl" sz="1600">
                <a:latin typeface="Arial" pitchFamily="34" charset="0"/>
                <a:cs typeface="Arial" pitchFamily="34" charset="0"/>
              </a:rPr>
              <a:t>Para comprender esta noción de objetividad en la discusión de la racionalidad epistémica, recordemos que no todas las razones son igualmente buenas. Para poder calificar a una creencia de auténtico conocimiento se requiere que las razones que la apoyan sean </a:t>
            </a:r>
            <a:r>
              <a:rPr lang="es-ES_tradnl" sz="1600" i="1">
                <a:latin typeface="Arial" pitchFamily="34" charset="0"/>
                <a:cs typeface="Arial" pitchFamily="34" charset="0"/>
              </a:rPr>
              <a:t>buenas </a:t>
            </a:r>
            <a:r>
              <a:rPr lang="es-ES_tradnl" sz="1600">
                <a:latin typeface="Arial" pitchFamily="34" charset="0"/>
                <a:cs typeface="Arial" pitchFamily="34" charset="0"/>
              </a:rPr>
              <a:t>razones. </a:t>
            </a:r>
            <a:endParaRPr lang="es-MX" sz="1600">
              <a:latin typeface="Arial" pitchFamily="34" charset="0"/>
              <a:cs typeface="Arial" pitchFamily="34" charset="0"/>
            </a:endParaRPr>
          </a:p>
          <a:p>
            <a:pPr algn="just" eaLnBrk="1" hangingPunct="1">
              <a:buFont typeface="Wingdings" pitchFamily="2" charset="2"/>
              <a:buNone/>
            </a:pPr>
            <a:endParaRPr lang="es-MX" sz="1600">
              <a:latin typeface="Arial" pitchFamily="34" charset="0"/>
              <a:cs typeface="Arial" pitchFamily="34" charset="0"/>
            </a:endParaRPr>
          </a:p>
          <a:p>
            <a:pPr algn="just" eaLnBrk="1" hangingPunct="1"/>
            <a:r>
              <a:rPr lang="es-ES_tradnl" sz="1600">
                <a:latin typeface="Arial" pitchFamily="34" charset="0"/>
                <a:cs typeface="Arial" pitchFamily="34" charset="0"/>
              </a:rPr>
              <a:t>En la propuesta de Villoro las buenas razones para que las creencias de una persona califiquen como auténtico conocimiento son las </a:t>
            </a:r>
            <a:r>
              <a:rPr lang="es-ES_tradnl" sz="1600" i="1">
                <a:latin typeface="Arial" pitchFamily="34" charset="0"/>
                <a:cs typeface="Arial" pitchFamily="34" charset="0"/>
              </a:rPr>
              <a:t>objetivamente suficientes </a:t>
            </a:r>
            <a:r>
              <a:rPr lang="es-ES_tradnl" sz="1600">
                <a:latin typeface="Arial" pitchFamily="34" charset="0"/>
                <a:cs typeface="Arial" pitchFamily="34" charset="0"/>
              </a:rPr>
              <a:t>para aceptar la creencia en cuestión. Una razón es objetivamente suficiente si es válida no únicamente para quien juzga, sino que es válida "con independencia de cualquier juicio particular que de hecho se formule sobre ellas" [Villoro 1982, p. 137]. </a:t>
            </a:r>
          </a:p>
          <a:p>
            <a:pPr algn="just" eaLnBrk="1" hangingPunct="1">
              <a:buFont typeface="Wingdings" pitchFamily="2" charset="2"/>
              <a:buNone/>
            </a:pPr>
            <a:endParaRPr lang="es-ES_tradnl" sz="1600">
              <a:latin typeface="Arial" pitchFamily="34" charset="0"/>
              <a:cs typeface="Arial" pitchFamily="34" charset="0"/>
            </a:endParaRPr>
          </a:p>
          <a:p>
            <a:pPr algn="just" eaLnBrk="1" hangingPunct="1"/>
            <a:r>
              <a:rPr lang="es-ES_tradnl" sz="1600" i="1">
                <a:latin typeface="Arial" pitchFamily="34" charset="0"/>
                <a:cs typeface="Arial" pitchFamily="34" charset="0"/>
              </a:rPr>
              <a:t>Objetivo, </a:t>
            </a:r>
            <a:r>
              <a:rPr lang="es-ES_tradnl" sz="1600">
                <a:latin typeface="Arial" pitchFamily="34" charset="0"/>
                <a:cs typeface="Arial" pitchFamily="34" charset="0"/>
              </a:rPr>
              <a:t>entonces, "es aquello cuya validez no depende del punto de vista particular de una o varias personas, sino que es válido con independencia de este punto de vista, para todo sujeto de razón que lo considere" [pp. 137-138]. </a:t>
            </a:r>
            <a:endParaRPr lang="es-MX" sz="1600">
              <a:latin typeface="Arial" pitchFamily="34" charset="0"/>
              <a:cs typeface="Arial" pitchFamily="34" charset="0"/>
            </a:endParaRPr>
          </a:p>
          <a:p>
            <a:pPr eaLnBrk="1" hangingPunct="1"/>
            <a:endParaRPr lang="es-MX" sz="1600">
              <a:latin typeface="Arial" pitchFamily="34" charset="0"/>
              <a:cs typeface="Arial" pitchFamily="34" charset="0"/>
            </a:endParaRPr>
          </a:p>
        </p:txBody>
      </p:sp>
      <p:sp>
        <p:nvSpPr>
          <p:cNvPr id="152579" name="1 Título"/>
          <p:cNvSpPr>
            <a:spLocks noGrp="1"/>
          </p:cNvSpPr>
          <p:nvPr>
            <p:ph type="title"/>
          </p:nvPr>
        </p:nvSpPr>
        <p:spPr>
          <a:xfrm>
            <a:off x="612775" y="228600"/>
            <a:ext cx="8153400" cy="990600"/>
          </a:xfrm>
        </p:spPr>
        <p:txBody>
          <a:bodyPr/>
          <a:lstStyle/>
          <a:p>
            <a:pPr algn="ctr" eaLnBrk="1" hangingPunct="1"/>
            <a:r>
              <a:rPr lang="es-ES_tradnl">
                <a:solidFill>
                  <a:schemeClr val="tx1"/>
                </a:solidFill>
                <a:latin typeface="Arial" pitchFamily="34" charset="0"/>
                <a:cs typeface="Arial" pitchFamily="34" charset="0"/>
              </a:rPr>
              <a:t>REALIDAD OBJETIVA </a:t>
            </a:r>
            <a:endParaRPr lang="es-MX">
              <a:solidFill>
                <a:schemeClr val="tx1"/>
              </a:solidFill>
              <a:latin typeface="Arial" pitchFamily="34" charset="0"/>
              <a:cs typeface="Arial" pitchFamily="34" charset="0"/>
            </a:endParaRPr>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4CDAFDCF-0838-454C-9FC4-F0B7D760BB02}" type="slidenum">
              <a:rPr lang="es-MX" smtClean="0"/>
              <a:pPr>
                <a:defRPr/>
              </a:pPr>
              <a:t>143</a:t>
            </a:fld>
            <a:endParaRPr lang="es-MX"/>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28775"/>
            <a:ext cx="6202363" cy="4497388"/>
          </a:xfrm>
        </p:spPr>
        <p:txBody>
          <a:bodyPr>
            <a:normAutofit fontScale="32500" lnSpcReduction="20000"/>
          </a:bodyPr>
          <a:lstStyle/>
          <a:p>
            <a:pPr marL="320040" indent="-320040" algn="just" eaLnBrk="1" fontAlgn="auto" hangingPunct="1">
              <a:spcAft>
                <a:spcPts val="0"/>
              </a:spcAft>
              <a:buFont typeface="Wingdings"/>
              <a:buChar char=""/>
              <a:defRPr/>
            </a:pPr>
            <a:r>
              <a:rPr lang="es-ES_tradnl" sz="5500" dirty="0">
                <a:latin typeface="Arial" pitchFamily="34" charset="0"/>
                <a:cs typeface="Arial" pitchFamily="34" charset="0"/>
              </a:rPr>
              <a:t>La noción de "objetividad" en el segundo sentido supone la noción de </a:t>
            </a:r>
            <a:r>
              <a:rPr lang="es-ES_tradnl" sz="5500" i="1" dirty="0">
                <a:latin typeface="Arial" pitchFamily="34" charset="0"/>
                <a:cs typeface="Arial" pitchFamily="34" charset="0"/>
              </a:rPr>
              <a:t>comunidad epistémica pertinente. </a:t>
            </a:r>
          </a:p>
          <a:p>
            <a:pPr marL="320040" indent="-320040" algn="just" eaLnBrk="1" fontAlgn="auto" hangingPunct="1">
              <a:spcAft>
                <a:spcPts val="0"/>
              </a:spcAft>
              <a:buFont typeface="Wingdings"/>
              <a:buChar char=""/>
              <a:defRPr/>
            </a:pPr>
            <a:endParaRPr lang="es-ES_tradnl" sz="5500" dirty="0">
              <a:latin typeface="Arial" pitchFamily="34" charset="0"/>
              <a:cs typeface="Arial" pitchFamily="34" charset="0"/>
            </a:endParaRPr>
          </a:p>
          <a:p>
            <a:pPr marL="320040" indent="-320040" algn="just" eaLnBrk="1" fontAlgn="auto" hangingPunct="1">
              <a:spcAft>
                <a:spcPts val="0"/>
              </a:spcAft>
              <a:buFont typeface="Wingdings"/>
              <a:buChar char=""/>
              <a:defRPr/>
            </a:pPr>
            <a:r>
              <a:rPr lang="es-ES_tradnl" sz="5500" dirty="0">
                <a:latin typeface="Arial" pitchFamily="34" charset="0"/>
                <a:cs typeface="Arial" pitchFamily="34" charset="0"/>
              </a:rPr>
              <a:t>Para que los miembros de una misma comunidad epistémica tengan acceso a las mismas razones con respecto a una determinada creencia, es preciso que compartan ciertas cosas, entre otras, creencias previas, reglas de inferencia, normas y valores epistemológicos, metodológicos, e incluso éticos y estéticos, así como presupuestos </a:t>
            </a:r>
            <a:r>
              <a:rPr lang="es-ES_tradnl" sz="5500" dirty="0" err="1">
                <a:latin typeface="Arial" pitchFamily="34" charset="0"/>
                <a:cs typeface="Arial" pitchFamily="34" charset="0"/>
              </a:rPr>
              <a:t>metafisicos</a:t>
            </a:r>
            <a:r>
              <a:rPr lang="es-ES_tradnl" sz="5500" dirty="0">
                <a:latin typeface="Arial" pitchFamily="34" charset="0"/>
                <a:cs typeface="Arial" pitchFamily="34" charset="0"/>
              </a:rPr>
              <a:t>. </a:t>
            </a:r>
          </a:p>
          <a:p>
            <a:pPr marL="320040" indent="-320040" algn="just" eaLnBrk="1" fontAlgn="auto" hangingPunct="1">
              <a:spcAft>
                <a:spcPts val="0"/>
              </a:spcAft>
              <a:buFont typeface="Wingdings" pitchFamily="2" charset="2"/>
              <a:buNone/>
              <a:defRPr/>
            </a:pPr>
            <a:endParaRPr lang="es-ES_tradnl" sz="5500" dirty="0">
              <a:latin typeface="Arial" pitchFamily="34" charset="0"/>
              <a:cs typeface="Arial" pitchFamily="34" charset="0"/>
            </a:endParaRPr>
          </a:p>
          <a:p>
            <a:pPr marL="320040" indent="-320040" algn="just" eaLnBrk="1" fontAlgn="auto" hangingPunct="1">
              <a:spcAft>
                <a:spcPts val="0"/>
              </a:spcAft>
              <a:buFont typeface="Wingdings"/>
              <a:buChar char=""/>
              <a:defRPr/>
            </a:pPr>
            <a:r>
              <a:rPr lang="es-ES_tradnl" sz="5500" dirty="0">
                <a:latin typeface="Arial" pitchFamily="34" charset="0"/>
                <a:cs typeface="Arial" pitchFamily="34" charset="0"/>
              </a:rPr>
              <a:t>De manera tal que puedan comprender y someter a discusión racional las ideas propuestas por otros miembros de la comunidad y, como resultado de tal discusión, llegar a aceptar de común acuerdo ciertas proposiciones como </a:t>
            </a:r>
            <a:r>
              <a:rPr lang="es-ES_tradnl" sz="5500" i="1" dirty="0">
                <a:latin typeface="Arial" pitchFamily="34" charset="0"/>
                <a:cs typeface="Arial" pitchFamily="34" charset="0"/>
              </a:rPr>
              <a:t>razones </a:t>
            </a:r>
            <a:r>
              <a:rPr lang="es-ES_tradnl" sz="5500" dirty="0">
                <a:latin typeface="Arial" pitchFamily="34" charset="0"/>
                <a:cs typeface="Arial" pitchFamily="34" charset="0"/>
              </a:rPr>
              <a:t>que apoyan a otras proposiciones. </a:t>
            </a:r>
          </a:p>
          <a:p>
            <a:pPr marL="320040" indent="-320040" eaLnBrk="1" fontAlgn="auto" hangingPunct="1">
              <a:spcAft>
                <a:spcPts val="0"/>
              </a:spcAft>
              <a:buFont typeface="Wingdings"/>
              <a:buChar char=""/>
              <a:defRPr/>
            </a:pPr>
            <a:endParaRPr lang="es-MX" dirty="0"/>
          </a:p>
        </p:txBody>
      </p:sp>
      <p:sp>
        <p:nvSpPr>
          <p:cNvPr id="154627" name="1 Título"/>
          <p:cNvSpPr>
            <a:spLocks noGrp="1"/>
          </p:cNvSpPr>
          <p:nvPr>
            <p:ph type="title"/>
          </p:nvPr>
        </p:nvSpPr>
        <p:spPr>
          <a:xfrm>
            <a:off x="612775" y="228600"/>
            <a:ext cx="8153400" cy="990600"/>
          </a:xfrm>
        </p:spPr>
        <p:txBody>
          <a:bodyPr/>
          <a:lstStyle/>
          <a:p>
            <a:pPr algn="ctr" eaLnBrk="1" hangingPunct="1"/>
            <a:r>
              <a:rPr lang="es-ES_tradnl">
                <a:solidFill>
                  <a:schemeClr val="tx1"/>
                </a:solidFill>
                <a:latin typeface="Arial" pitchFamily="34" charset="0"/>
                <a:cs typeface="Arial" pitchFamily="34" charset="0"/>
              </a:rPr>
              <a:t>REALIDAD OBJETIVA </a:t>
            </a:r>
            <a:endParaRPr lang="es-MX">
              <a:solidFill>
                <a:schemeClr val="tx1"/>
              </a:solidFill>
              <a:latin typeface="Arial" pitchFamily="34" charset="0"/>
              <a:cs typeface="Arial" pitchFamily="34" charset="0"/>
            </a:endParaRPr>
          </a:p>
        </p:txBody>
      </p:sp>
      <p:pic>
        <p:nvPicPr>
          <p:cNvPr id="154628" name="Picture 5" descr="http://t2.gstatic.com/images?q=tbn:ANd9GcRg-oQfD0T7rpHwOIkpvYYJvO7f_9NFMHantm7tu5qiaTb4VFCG"/>
          <p:cNvPicPr>
            <a:picLocks noChangeAspect="1" noChangeArrowheads="1"/>
          </p:cNvPicPr>
          <p:nvPr/>
        </p:nvPicPr>
        <p:blipFill>
          <a:blip r:embed="rId2"/>
          <a:srcRect/>
          <a:stretch>
            <a:fillRect/>
          </a:stretch>
        </p:blipFill>
        <p:spPr bwMode="auto">
          <a:xfrm>
            <a:off x="7092950" y="3141663"/>
            <a:ext cx="1295400" cy="952500"/>
          </a:xfrm>
          <a:prstGeom prst="rect">
            <a:avLst/>
          </a:prstGeom>
          <a:noFill/>
          <a:ln w="9525">
            <a:noFill/>
            <a:miter lim="800000"/>
            <a:headEnd/>
            <a:tailEnd/>
          </a:ln>
        </p:spPr>
      </p:pic>
      <p:sp>
        <p:nvSpPr>
          <p:cNvPr id="5" name="4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6" name="5 Marcador de número de diapositiva"/>
          <p:cNvSpPr>
            <a:spLocks noGrp="1"/>
          </p:cNvSpPr>
          <p:nvPr>
            <p:ph type="sldNum" sz="quarter" idx="12"/>
          </p:nvPr>
        </p:nvSpPr>
        <p:spPr/>
        <p:txBody>
          <a:bodyPr>
            <a:normAutofit fontScale="85000" lnSpcReduction="20000"/>
          </a:bodyPr>
          <a:lstStyle/>
          <a:p>
            <a:pPr>
              <a:defRPr/>
            </a:pPr>
            <a:fld id="{07072967-FF3D-4284-8E6C-F6E14087F485}" type="slidenum">
              <a:rPr lang="es-MX" smtClean="0"/>
              <a:pPr>
                <a:defRPr/>
              </a:pPr>
              <a:t>144</a:t>
            </a:fld>
            <a:endParaRPr lang="es-MX"/>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773238"/>
            <a:ext cx="8229600" cy="4352925"/>
          </a:xfrm>
        </p:spPr>
        <p:txBody>
          <a:bodyPr>
            <a:normAutofit fontScale="62500" lnSpcReduction="20000"/>
          </a:bodyPr>
          <a:lstStyle/>
          <a:p>
            <a:pPr marL="320040" indent="-320040" algn="just" eaLnBrk="1" fontAlgn="auto" hangingPunct="1">
              <a:spcAft>
                <a:spcPts val="0"/>
              </a:spcAft>
              <a:buFont typeface="Wingdings"/>
              <a:buChar char=""/>
              <a:defRPr/>
            </a:pPr>
            <a:r>
              <a:rPr lang="es-ES_tradnl" dirty="0">
                <a:latin typeface="Arial" pitchFamily="34" charset="0"/>
                <a:cs typeface="Arial" pitchFamily="34" charset="0"/>
              </a:rPr>
              <a:t>Lo que es saber objetivo en una sociedad, para una comunidad epistémica, puede no </a:t>
            </a:r>
            <a:r>
              <a:rPr lang="es-ES_tradnl" dirty="0" err="1">
                <a:latin typeface="Arial" pitchFamily="34" charset="0"/>
                <a:cs typeface="Arial" pitchFamily="34" charset="0"/>
              </a:rPr>
              <a:t>serIo</a:t>
            </a:r>
            <a:r>
              <a:rPr lang="es-ES_tradnl" dirty="0">
                <a:latin typeface="Arial" pitchFamily="34" charset="0"/>
                <a:cs typeface="Arial" pitchFamily="34" charset="0"/>
              </a:rPr>
              <a:t> para otra distinta, en otras condiciones, con diferente tecnología, con otras creencias y valores, quizá con diferentes relaciones sociales. </a:t>
            </a:r>
          </a:p>
          <a:p>
            <a:pPr marL="320040" indent="-320040" algn="just" eaLnBrk="1" fontAlgn="auto" hangingPunct="1">
              <a:spcAft>
                <a:spcPts val="0"/>
              </a:spcAft>
              <a:buFont typeface="Wingdings" pitchFamily="2" charset="2"/>
              <a:buNone/>
              <a:defRPr/>
            </a:pPr>
            <a:endParaRPr lang="es-ES_tradnl" dirty="0">
              <a:latin typeface="Arial" pitchFamily="34" charset="0"/>
              <a:cs typeface="Arial" pitchFamily="34" charset="0"/>
            </a:endParaRPr>
          </a:p>
          <a:p>
            <a:pPr marL="320040" indent="-320040" algn="just" eaLnBrk="1" fontAlgn="auto" hangingPunct="1">
              <a:spcAft>
                <a:spcPts val="0"/>
              </a:spcAft>
              <a:buFont typeface="Wingdings"/>
              <a:buChar char=""/>
              <a:defRPr/>
            </a:pPr>
            <a:r>
              <a:rPr lang="es-ES_tradnl" dirty="0">
                <a:latin typeface="Arial" pitchFamily="34" charset="0"/>
                <a:cs typeface="Arial" pitchFamily="34" charset="0"/>
              </a:rPr>
              <a:t>Esta propuesta relativiza el </a:t>
            </a:r>
            <a:r>
              <a:rPr lang="es-ES_tradnl" i="1" dirty="0">
                <a:latin typeface="Arial" pitchFamily="34" charset="0"/>
                <a:cs typeface="Arial" pitchFamily="34" charset="0"/>
              </a:rPr>
              <a:t>saber objetivo </a:t>
            </a:r>
            <a:r>
              <a:rPr lang="es-ES_tradnl" dirty="0">
                <a:latin typeface="Arial" pitchFamily="34" charset="0"/>
                <a:cs typeface="Arial" pitchFamily="34" charset="0"/>
              </a:rPr>
              <a:t>a las comunidades epistémicas y a sus recursos: creencias disponibles, valores, tecnología, etcétera.  </a:t>
            </a:r>
          </a:p>
          <a:p>
            <a:pPr marL="320040" indent="-320040" algn="just" eaLnBrk="1" fontAlgn="auto" hangingPunct="1">
              <a:spcAft>
                <a:spcPts val="0"/>
              </a:spcAft>
              <a:buFont typeface="Wingdings" pitchFamily="2" charset="2"/>
              <a:buNone/>
              <a:defRPr/>
            </a:pPr>
            <a:endParaRPr lang="es-ES_tradnl" dirty="0">
              <a:latin typeface="Arial" pitchFamily="34" charset="0"/>
              <a:cs typeface="Arial" pitchFamily="34" charset="0"/>
            </a:endParaRPr>
          </a:p>
          <a:p>
            <a:pPr marL="320040" indent="-320040" algn="just" eaLnBrk="1" fontAlgn="auto" hangingPunct="1">
              <a:spcAft>
                <a:spcPts val="0"/>
              </a:spcAft>
              <a:buFont typeface="Wingdings"/>
              <a:buChar char=""/>
              <a:defRPr/>
            </a:pPr>
            <a:r>
              <a:rPr lang="es-ES_tradnl" dirty="0">
                <a:latin typeface="Arial" pitchFamily="34" charset="0"/>
                <a:cs typeface="Arial" pitchFamily="34" charset="0"/>
              </a:rPr>
              <a:t>La objetividad, de acuerdo con la segunda concepción </a:t>
            </a:r>
            <a:r>
              <a:rPr lang="es-ES_tradnl" i="1" dirty="0">
                <a:latin typeface="Arial" pitchFamily="34" charset="0"/>
                <a:cs typeface="Arial" pitchFamily="34" charset="0"/>
              </a:rPr>
              <a:t>presupone </a:t>
            </a:r>
            <a:r>
              <a:rPr lang="es-ES_tradnl" dirty="0">
                <a:latin typeface="Arial" pitchFamily="34" charset="0"/>
                <a:cs typeface="Arial" pitchFamily="34" charset="0"/>
              </a:rPr>
              <a:t>a la racionalidad. </a:t>
            </a:r>
          </a:p>
          <a:p>
            <a:pPr marL="320040" indent="-320040" algn="just" eaLnBrk="1" fontAlgn="auto" hangingPunct="1">
              <a:spcAft>
                <a:spcPts val="0"/>
              </a:spcAft>
              <a:buFont typeface="Wingdings"/>
              <a:buChar char=""/>
              <a:defRPr/>
            </a:pPr>
            <a:endParaRPr lang="es-ES_tradnl" dirty="0">
              <a:latin typeface="Arial" pitchFamily="34" charset="0"/>
              <a:cs typeface="Arial" pitchFamily="34" charset="0"/>
            </a:endParaRPr>
          </a:p>
          <a:p>
            <a:pPr marL="320040" indent="-320040" algn="just" eaLnBrk="1" fontAlgn="auto" hangingPunct="1">
              <a:spcAft>
                <a:spcPts val="0"/>
              </a:spcAft>
              <a:buFont typeface="Wingdings"/>
              <a:buChar char=""/>
              <a:defRPr/>
            </a:pPr>
            <a:r>
              <a:rPr lang="es-ES_tradnl" dirty="0">
                <a:latin typeface="Arial" pitchFamily="34" charset="0"/>
                <a:cs typeface="Arial" pitchFamily="34" charset="0"/>
              </a:rPr>
              <a:t>Pero muchos filósofos consideran que no es suficiente tener una creencia objetiva, en el segundo sentido, para lograr un auténtico conocimiento de la realidad. Para que la racionalidad conduzca a un genuino saber debe garantizamos que alcanzamos la verdad. </a:t>
            </a:r>
            <a:endParaRPr lang="es-MX" dirty="0">
              <a:latin typeface="Arial" pitchFamily="34" charset="0"/>
              <a:cs typeface="Arial" pitchFamily="34" charset="0"/>
            </a:endParaRPr>
          </a:p>
          <a:p>
            <a:pPr marL="320040" indent="-320040" eaLnBrk="1" fontAlgn="auto" hangingPunct="1">
              <a:spcAft>
                <a:spcPts val="0"/>
              </a:spcAft>
              <a:buFont typeface="Wingdings"/>
              <a:buChar char=""/>
              <a:defRPr/>
            </a:pPr>
            <a:endParaRPr lang="es-MX" dirty="0"/>
          </a:p>
        </p:txBody>
      </p:sp>
      <p:sp>
        <p:nvSpPr>
          <p:cNvPr id="155651" name="1 Título"/>
          <p:cNvSpPr>
            <a:spLocks noGrp="1"/>
          </p:cNvSpPr>
          <p:nvPr>
            <p:ph type="title"/>
          </p:nvPr>
        </p:nvSpPr>
        <p:spPr>
          <a:xfrm>
            <a:off x="612775" y="228600"/>
            <a:ext cx="8153400" cy="990600"/>
          </a:xfrm>
        </p:spPr>
        <p:txBody>
          <a:bodyPr/>
          <a:lstStyle/>
          <a:p>
            <a:pPr algn="ctr" eaLnBrk="1" hangingPunct="1"/>
            <a:r>
              <a:rPr lang="es-ES_tradnl">
                <a:solidFill>
                  <a:schemeClr val="tx1"/>
                </a:solidFill>
                <a:latin typeface="Arial" pitchFamily="34" charset="0"/>
                <a:cs typeface="Arial" pitchFamily="34" charset="0"/>
              </a:rPr>
              <a:t>REALIDAD OBJETIVA </a:t>
            </a:r>
            <a:endParaRPr lang="es-MX">
              <a:solidFill>
                <a:schemeClr val="tx1"/>
              </a:solidFill>
              <a:latin typeface="Arial" pitchFamily="34" charset="0"/>
              <a:cs typeface="Arial" pitchFamily="34" charset="0"/>
            </a:endParaRPr>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F21055A4-FF57-46CA-89D1-9725C1AE811D}" type="slidenum">
              <a:rPr lang="es-MX" smtClean="0"/>
              <a:pPr>
                <a:defRPr/>
              </a:pPr>
              <a:t>145</a:t>
            </a:fld>
            <a:endParaRPr lang="es-MX"/>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4 Marcador de texto"/>
          <p:cNvSpPr>
            <a:spLocks noGrp="1"/>
          </p:cNvSpPr>
          <p:nvPr>
            <p:ph type="body" idx="2"/>
          </p:nvPr>
        </p:nvSpPr>
        <p:spPr/>
        <p:txBody>
          <a:bodyPr/>
          <a:lstStyle/>
          <a:p>
            <a:pPr eaLnBrk="1" hangingPunct="1"/>
            <a:endParaRPr lang="es-ES">
              <a:solidFill>
                <a:srgbClr val="FFFFFF"/>
              </a:solidFill>
            </a:endParaRPr>
          </a:p>
        </p:txBody>
      </p:sp>
      <p:sp>
        <p:nvSpPr>
          <p:cNvPr id="156675" name="3 Marcador de contenido"/>
          <p:cNvSpPr>
            <a:spLocks noGrp="1"/>
          </p:cNvSpPr>
          <p:nvPr>
            <p:ph sz="quarter" idx="1"/>
          </p:nvPr>
        </p:nvSpPr>
        <p:spPr/>
        <p:txBody>
          <a:bodyPr/>
          <a:lstStyle/>
          <a:p>
            <a:pPr eaLnBrk="1" hangingPunct="1"/>
            <a:endParaRPr lang="es-ES"/>
          </a:p>
          <a:p>
            <a:pPr eaLnBrk="1" hangingPunct="1"/>
            <a:endParaRPr lang="es-ES"/>
          </a:p>
          <a:p>
            <a:pPr eaLnBrk="1" hangingPunct="1"/>
            <a:endParaRPr lang="es-ES"/>
          </a:p>
          <a:p>
            <a:pPr eaLnBrk="1" hangingPunct="1"/>
            <a:endParaRPr lang="es-ES"/>
          </a:p>
          <a:p>
            <a:pPr eaLnBrk="1" hangingPunct="1"/>
            <a:endParaRPr lang="es-ES"/>
          </a:p>
          <a:p>
            <a:pPr eaLnBrk="1" hangingPunct="1"/>
            <a:r>
              <a:rPr lang="es-ES"/>
              <a:t>UNIDAD IV</a:t>
            </a:r>
          </a:p>
          <a:p>
            <a:pPr eaLnBrk="1" hangingPunct="1">
              <a:buFont typeface="Wingdings" pitchFamily="2" charset="2"/>
              <a:buNone/>
            </a:pPr>
            <a:r>
              <a:rPr lang="es-ES"/>
              <a:t>TEORÍA Y MÉTODO CIENTÍFICO.</a:t>
            </a:r>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2EAB3F9A-FA49-41B2-8390-7A37ED0CDD58}" type="slidenum">
              <a:rPr lang="es-MX" smtClean="0"/>
              <a:pPr>
                <a:defRPr/>
              </a:pPr>
              <a:t>146</a:t>
            </a:fld>
            <a:endParaRPr lang="es-MX"/>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1 Título"/>
          <p:cNvSpPr>
            <a:spLocks noGrp="1"/>
          </p:cNvSpPr>
          <p:nvPr>
            <p:ph type="title"/>
          </p:nvPr>
        </p:nvSpPr>
        <p:spPr>
          <a:xfrm>
            <a:off x="612775" y="228600"/>
            <a:ext cx="8153400" cy="990600"/>
          </a:xfrm>
        </p:spPr>
        <p:txBody>
          <a:bodyPr/>
          <a:lstStyle/>
          <a:p>
            <a:r>
              <a:rPr lang="es-ES" sz="3200">
                <a:latin typeface="Arial" pitchFamily="34" charset="0"/>
                <a:cs typeface="Arial" pitchFamily="34" charset="0"/>
              </a:rPr>
              <a:t>LA OBSERVACION. MARX WARTOSFKY</a:t>
            </a:r>
            <a:endParaRPr lang="es-MX" sz="3200">
              <a:latin typeface="Arial" pitchFamily="34" charset="0"/>
              <a:cs typeface="Arial" pitchFamily="34" charset="0"/>
            </a:endParaRPr>
          </a:p>
        </p:txBody>
      </p:sp>
      <p:sp>
        <p:nvSpPr>
          <p:cNvPr id="3" name="2 Subtítulo"/>
          <p:cNvSpPr>
            <a:spLocks noGrp="1"/>
          </p:cNvSpPr>
          <p:nvPr>
            <p:ph sz="quarter" idx="1"/>
          </p:nvPr>
        </p:nvSpPr>
        <p:spPr>
          <a:xfrm>
            <a:off x="612775" y="1600200"/>
            <a:ext cx="8153400" cy="4495800"/>
          </a:xfrm>
        </p:spPr>
        <p:txBody>
          <a:bodyPr>
            <a:normAutofit fontScale="92500" lnSpcReduction="10000"/>
          </a:bodyPr>
          <a:lstStyle/>
          <a:p>
            <a:pPr algn="just">
              <a:defRPr/>
            </a:pPr>
            <a:r>
              <a:rPr lang="es-ES" sz="2400" dirty="0">
                <a:latin typeface="Arial" pitchFamily="34" charset="0"/>
                <a:cs typeface="Arial" pitchFamily="34" charset="0"/>
              </a:rPr>
              <a:t>La observación y la ciencia empírica. </a:t>
            </a:r>
          </a:p>
          <a:p>
            <a:pPr algn="just">
              <a:defRPr/>
            </a:pPr>
            <a:r>
              <a:rPr lang="es-ES" sz="2300" dirty="0">
                <a:latin typeface="Arial" pitchFamily="34" charset="0"/>
                <a:cs typeface="Arial" pitchFamily="34" charset="0"/>
              </a:rPr>
              <a:t>Ciencia Formal: estudio que se ocupa de los sistemas o cálculos formales de la lógica y matemáticas, son sistemas lingüísticos de inferencias deductivas, sus elementos son términos formales o abstractos definidos dentro del sistema, o términos “primitivos” no definidos con respecto a los cuales se definen todos los demás. </a:t>
            </a:r>
          </a:p>
          <a:p>
            <a:pPr algn="just">
              <a:defRPr/>
            </a:pPr>
            <a:r>
              <a:rPr lang="es-ES" sz="2300" dirty="0">
                <a:latin typeface="Arial" pitchFamily="34" charset="0"/>
                <a:cs typeface="Arial" pitchFamily="34" charset="0"/>
              </a:rPr>
              <a:t>Ciencias fácticas se ocupan del contenido concreto de la experiencia, se refieren al mundo exterior, hechos de la experiencia y a su descripción en el lenguaje que sea. </a:t>
            </a:r>
          </a:p>
          <a:p>
            <a:pPr algn="just">
              <a:defRPr/>
            </a:pPr>
            <a:r>
              <a:rPr lang="es-ES" sz="2300" dirty="0">
                <a:latin typeface="Arial" pitchFamily="34" charset="0"/>
                <a:cs typeface="Arial" pitchFamily="34" charset="0"/>
              </a:rPr>
              <a:t>Ciencia empírica, tiene que ver con los hechos como quedan registrados por la observación real, la medida y la interacción experimental con objetos, acontecimientos y procesos del mundo</a:t>
            </a:r>
          </a:p>
          <a:p>
            <a:pPr algn="just">
              <a:defRPr/>
            </a:pPr>
            <a:endParaRPr lang="es-ES" sz="2300" dirty="0">
              <a:latin typeface="Arial" pitchFamily="34" charset="0"/>
              <a:cs typeface="Arial" pitchFamily="34" charset="0"/>
            </a:endParaRPr>
          </a:p>
          <a:p>
            <a:pPr algn="just">
              <a:defRPr/>
            </a:pPr>
            <a:endParaRPr lang="es-MX" sz="2300" dirty="0"/>
          </a:p>
        </p:txBody>
      </p:sp>
      <p:sp>
        <p:nvSpPr>
          <p:cNvPr id="4" name="3 Marcador de número de diapositiva"/>
          <p:cNvSpPr>
            <a:spLocks noGrp="1"/>
          </p:cNvSpPr>
          <p:nvPr>
            <p:ph type="sldNum" sz="quarter" idx="12"/>
          </p:nvPr>
        </p:nvSpPr>
        <p:spPr/>
        <p:txBody>
          <a:bodyPr>
            <a:normAutofit fontScale="85000" lnSpcReduction="20000"/>
          </a:bodyPr>
          <a:lstStyle/>
          <a:p>
            <a:pPr>
              <a:defRPr/>
            </a:pPr>
            <a:fld id="{CB8B0D00-3442-4B63-800B-2C48BF2A227D}" type="slidenum">
              <a:rPr lang="es-MX" smtClean="0"/>
              <a:pPr>
                <a:defRPr/>
              </a:pPr>
              <a:t>147</a:t>
            </a:fld>
            <a:endParaRPr lang="es-MX"/>
          </a:p>
        </p:txBody>
      </p:sp>
      <p:sp>
        <p:nvSpPr>
          <p:cNvPr id="5" name="4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1 Título"/>
          <p:cNvSpPr>
            <a:spLocks noGrp="1"/>
          </p:cNvSpPr>
          <p:nvPr>
            <p:ph type="title"/>
          </p:nvPr>
        </p:nvSpPr>
        <p:spPr>
          <a:xfrm>
            <a:off x="457200" y="274638"/>
            <a:ext cx="8686800" cy="777875"/>
          </a:xfrm>
        </p:spPr>
        <p:txBody>
          <a:bodyPr/>
          <a:lstStyle/>
          <a:p>
            <a:r>
              <a:rPr lang="es-ES" sz="2800">
                <a:latin typeface="Arial" pitchFamily="34" charset="0"/>
                <a:cs typeface="Arial" pitchFamily="34" charset="0"/>
              </a:rPr>
              <a:t>LAS CIENCIAS EMPíRICAS Y LA OBSERVACIÓN</a:t>
            </a:r>
            <a:endParaRPr lang="es-MX" sz="2800">
              <a:latin typeface="Arial" pitchFamily="34" charset="0"/>
              <a:cs typeface="Arial" pitchFamily="34" charset="0"/>
            </a:endParaRPr>
          </a:p>
        </p:txBody>
      </p:sp>
      <p:sp>
        <p:nvSpPr>
          <p:cNvPr id="3" name="2 Marcador de contenido"/>
          <p:cNvSpPr>
            <a:spLocks noGrp="1"/>
          </p:cNvSpPr>
          <p:nvPr>
            <p:ph idx="1"/>
          </p:nvPr>
        </p:nvSpPr>
        <p:spPr>
          <a:xfrm>
            <a:off x="612775" y="1600200"/>
            <a:ext cx="8153400" cy="4495800"/>
          </a:xfrm>
        </p:spPr>
        <p:txBody>
          <a:bodyPr>
            <a:normAutofit fontScale="85000" lnSpcReduction="10000"/>
          </a:bodyPr>
          <a:lstStyle/>
          <a:p>
            <a:pPr algn="just">
              <a:defRPr/>
            </a:pPr>
            <a:r>
              <a:rPr lang="es-ES" dirty="0">
                <a:latin typeface="Arial" pitchFamily="34" charset="0"/>
                <a:cs typeface="Arial" pitchFamily="34" charset="0"/>
              </a:rPr>
              <a:t>Lo distintivo de las ciencias empíricas es que depende de la percepción sensorial, de la observación, de cierta mención o referencia más allá del sistema lingüístico en que se formulen sus hallazgos e inferencias. </a:t>
            </a:r>
          </a:p>
          <a:p>
            <a:pPr algn="just">
              <a:buFont typeface="Wingdings" pitchFamily="2" charset="2"/>
              <a:buNone/>
              <a:defRPr/>
            </a:pPr>
            <a:endParaRPr lang="es-ES" dirty="0">
              <a:latin typeface="Arial" pitchFamily="34" charset="0"/>
              <a:cs typeface="Arial" pitchFamily="34" charset="0"/>
            </a:endParaRPr>
          </a:p>
          <a:p>
            <a:pPr algn="just">
              <a:defRPr/>
            </a:pPr>
            <a:r>
              <a:rPr lang="es-ES" dirty="0">
                <a:latin typeface="Arial" pitchFamily="34" charset="0"/>
                <a:cs typeface="Arial" pitchFamily="34" charset="0"/>
              </a:rPr>
              <a:t>Empirismo y racionalismo destacan hasta que punto nuestro conocimiento del mundo se apoya en los elementos de juicios proporcionados por los sentidos ( frente a las actividades mentales), y lo que puede llegar a saberse mediante un puro razonar, aunque forme parte del conocimiento del mundo. </a:t>
            </a:r>
            <a:endParaRPr lang="es-MX" dirty="0">
              <a:latin typeface="Arial" pitchFamily="34" charset="0"/>
              <a:cs typeface="Arial" pitchFamily="34" charset="0"/>
            </a:endParaRPr>
          </a:p>
        </p:txBody>
      </p:sp>
      <p:sp>
        <p:nvSpPr>
          <p:cNvPr id="4" name="3 Marcador de número de diapositiva"/>
          <p:cNvSpPr>
            <a:spLocks noGrp="1"/>
          </p:cNvSpPr>
          <p:nvPr>
            <p:ph type="sldNum" sz="quarter" idx="12"/>
          </p:nvPr>
        </p:nvSpPr>
        <p:spPr/>
        <p:txBody>
          <a:bodyPr>
            <a:normAutofit fontScale="85000" lnSpcReduction="20000"/>
          </a:bodyPr>
          <a:lstStyle/>
          <a:p>
            <a:pPr>
              <a:defRPr/>
            </a:pPr>
            <a:fld id="{312B6FDF-C8A4-496F-9F01-1EF2F2944528}" type="slidenum">
              <a:rPr lang="es-MX" smtClean="0"/>
              <a:pPr>
                <a:defRPr/>
              </a:pPr>
              <a:t>148</a:t>
            </a:fld>
            <a:endParaRPr lang="es-MX"/>
          </a:p>
        </p:txBody>
      </p:sp>
      <p:sp>
        <p:nvSpPr>
          <p:cNvPr id="5" name="4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435975" cy="922337"/>
          </a:xfrm>
        </p:spPr>
        <p:txBody>
          <a:bodyPr>
            <a:normAutofit fontScale="90000"/>
          </a:bodyPr>
          <a:lstStyle/>
          <a:p>
            <a:pPr>
              <a:defRPr/>
            </a:pPr>
            <a:r>
              <a:rPr lang="es-ES" sz="2800" dirty="0">
                <a:latin typeface="Arial" pitchFamily="34" charset="0"/>
                <a:cs typeface="Arial" pitchFamily="34" charset="0"/>
              </a:rPr>
              <a:t>EPISTEMOLOGÍA DE LA CIENCIA Y OBSERVACIÓN</a:t>
            </a:r>
            <a:endParaRPr lang="es-MX" sz="2800" dirty="0">
              <a:latin typeface="Arial" pitchFamily="34" charset="0"/>
              <a:cs typeface="Arial" pitchFamily="34" charset="0"/>
            </a:endParaRPr>
          </a:p>
        </p:txBody>
      </p:sp>
      <p:sp>
        <p:nvSpPr>
          <p:cNvPr id="3" name="2 Marcador de contenido"/>
          <p:cNvSpPr>
            <a:spLocks noGrp="1"/>
          </p:cNvSpPr>
          <p:nvPr>
            <p:ph idx="1"/>
          </p:nvPr>
        </p:nvSpPr>
        <p:spPr>
          <a:xfrm>
            <a:off x="612775" y="1600200"/>
            <a:ext cx="8153400" cy="4495800"/>
          </a:xfrm>
        </p:spPr>
        <p:txBody>
          <a:bodyPr>
            <a:normAutofit fontScale="77500" lnSpcReduction="20000"/>
          </a:bodyPr>
          <a:lstStyle/>
          <a:p>
            <a:pPr algn="just">
              <a:defRPr/>
            </a:pPr>
            <a:r>
              <a:rPr lang="es-ES" dirty="0">
                <a:latin typeface="Arial" pitchFamily="34" charset="0"/>
                <a:cs typeface="Arial" pitchFamily="34" charset="0"/>
              </a:rPr>
              <a:t>La relación en que se encuentren los sentidos y la razón es una cuestión central de la epistemología y de la Fil de la C. porque se centra en los problemas relativos al rango y validez que pueda tener el </a:t>
            </a:r>
            <a:r>
              <a:rPr lang="es-ES" dirty="0" err="1">
                <a:latin typeface="Arial" pitchFamily="34" charset="0"/>
                <a:cs typeface="Arial" pitchFamily="34" charset="0"/>
              </a:rPr>
              <a:t>conoc</a:t>
            </a:r>
            <a:r>
              <a:rPr lang="es-ES" dirty="0">
                <a:latin typeface="Arial" pitchFamily="34" charset="0"/>
                <a:cs typeface="Arial" pitchFamily="34" charset="0"/>
              </a:rPr>
              <a:t>. Científico, y en la índole de su dependencia con respecto a las observaciones  y los experimentos. </a:t>
            </a:r>
          </a:p>
          <a:p>
            <a:pPr algn="just">
              <a:defRPr/>
            </a:pPr>
            <a:endParaRPr lang="es-ES" dirty="0">
              <a:latin typeface="Arial" pitchFamily="34" charset="0"/>
              <a:cs typeface="Arial" pitchFamily="34" charset="0"/>
            </a:endParaRPr>
          </a:p>
          <a:p>
            <a:pPr algn="just">
              <a:defRPr/>
            </a:pPr>
            <a:r>
              <a:rPr lang="es-ES" dirty="0">
                <a:latin typeface="Arial" pitchFamily="34" charset="0"/>
                <a:cs typeface="Arial" pitchFamily="34" charset="0"/>
              </a:rPr>
              <a:t>Cuando reflexionamos a fondo sobre la observación y sus condiciones, cómo funciona en cuanto a fundamento de presuntos conocimientos empíricos o sobre sus relaciones con la interpretación de tales elementos de juicio, y con las inferencias que se hagan a partir de ellos nos metemos en la epistemología de la ciencia. </a:t>
            </a:r>
            <a:endParaRPr lang="es-MX" dirty="0">
              <a:latin typeface="Arial" pitchFamily="34" charset="0"/>
              <a:cs typeface="Arial" pitchFamily="34" charset="0"/>
            </a:endParaRPr>
          </a:p>
        </p:txBody>
      </p:sp>
      <p:sp>
        <p:nvSpPr>
          <p:cNvPr id="4" name="3 Marcador de número de diapositiva"/>
          <p:cNvSpPr>
            <a:spLocks noGrp="1"/>
          </p:cNvSpPr>
          <p:nvPr>
            <p:ph type="sldNum" sz="quarter" idx="12"/>
          </p:nvPr>
        </p:nvSpPr>
        <p:spPr/>
        <p:txBody>
          <a:bodyPr>
            <a:normAutofit fontScale="85000" lnSpcReduction="20000"/>
          </a:bodyPr>
          <a:lstStyle/>
          <a:p>
            <a:pPr>
              <a:defRPr/>
            </a:pPr>
            <a:fld id="{97253B47-0124-4F4C-9B31-53C54FB8F48B}" type="slidenum">
              <a:rPr lang="es-MX" smtClean="0"/>
              <a:pPr>
                <a:defRPr/>
              </a:pPr>
              <a:t>149</a:t>
            </a:fld>
            <a:endParaRPr lang="es-MX"/>
          </a:p>
        </p:txBody>
      </p:sp>
      <p:sp>
        <p:nvSpPr>
          <p:cNvPr id="5" name="4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68313" y="1700213"/>
            <a:ext cx="8229600" cy="4681537"/>
          </a:xfrm>
        </p:spPr>
        <p:txBody>
          <a:bodyPr>
            <a:normAutofit fontScale="77500" lnSpcReduction="20000"/>
          </a:bodyPr>
          <a:lstStyle/>
          <a:p>
            <a:pPr marL="320040" indent="-320040" algn="just" eaLnBrk="1" fontAlgn="auto" hangingPunct="1">
              <a:spcAft>
                <a:spcPts val="0"/>
              </a:spcAft>
              <a:defRPr/>
            </a:pPr>
            <a:r>
              <a:rPr lang="es-MX" dirty="0">
                <a:latin typeface="Arial" pitchFamily="34" charset="0"/>
                <a:cs typeface="Arial" pitchFamily="34" charset="0"/>
              </a:rPr>
              <a:t>El pitagorismo recogido por Platón dio importancia a las matemáticas, pero no tuvo consecuencias inmediatas en la antigüedad. </a:t>
            </a:r>
          </a:p>
          <a:p>
            <a:pPr marL="320040" indent="-320040" algn="just" eaLnBrk="1" fontAlgn="auto" hangingPunct="1">
              <a:spcAft>
                <a:spcPts val="0"/>
              </a:spcAft>
              <a:defRPr/>
            </a:pPr>
            <a:endParaRPr lang="es-MX" dirty="0">
              <a:latin typeface="Arial" pitchFamily="34" charset="0"/>
              <a:cs typeface="Arial" pitchFamily="34" charset="0"/>
            </a:endParaRPr>
          </a:p>
          <a:p>
            <a:pPr marL="320040" indent="-320040" algn="just" eaLnBrk="1" fontAlgn="auto" hangingPunct="1">
              <a:spcAft>
                <a:spcPts val="0"/>
              </a:spcAft>
              <a:defRPr/>
            </a:pPr>
            <a:r>
              <a:rPr lang="es-MX" dirty="0">
                <a:latin typeface="Arial" pitchFamily="34" charset="0"/>
                <a:cs typeface="Arial" pitchFamily="34" charset="0"/>
              </a:rPr>
              <a:t>La física que se impuso fue la de Aristóteles.  </a:t>
            </a:r>
          </a:p>
          <a:p>
            <a:pPr marL="320040" indent="-320040" algn="just" eaLnBrk="1" fontAlgn="auto" hangingPunct="1">
              <a:spcAft>
                <a:spcPts val="0"/>
              </a:spcAft>
              <a:buFont typeface="Wingdings" pitchFamily="2" charset="2"/>
              <a:buNone/>
              <a:defRPr/>
            </a:pPr>
            <a:endParaRPr lang="es-MX" dirty="0">
              <a:latin typeface="Arial" pitchFamily="34" charset="0"/>
              <a:cs typeface="Arial" pitchFamily="34" charset="0"/>
            </a:endParaRPr>
          </a:p>
          <a:p>
            <a:pPr marL="320040" indent="-320040" algn="just" eaLnBrk="1" fontAlgn="auto" hangingPunct="1">
              <a:spcAft>
                <a:spcPts val="0"/>
              </a:spcAft>
              <a:defRPr/>
            </a:pPr>
            <a:r>
              <a:rPr lang="es-MX" dirty="0">
                <a:latin typeface="Arial" pitchFamily="34" charset="0"/>
                <a:cs typeface="Arial" pitchFamily="34" charset="0"/>
              </a:rPr>
              <a:t>En cambio, la Edad Moderna une matemática y experimento como los dos ejes que configuran la ciencia. </a:t>
            </a:r>
          </a:p>
          <a:p>
            <a:pPr marL="320040" indent="-320040" algn="just" eaLnBrk="1" fontAlgn="auto" hangingPunct="1">
              <a:spcAft>
                <a:spcPts val="0"/>
              </a:spcAft>
              <a:defRPr/>
            </a:pPr>
            <a:endParaRPr lang="es-MX" dirty="0">
              <a:latin typeface="Arial" pitchFamily="34" charset="0"/>
              <a:cs typeface="Arial" pitchFamily="34" charset="0"/>
            </a:endParaRPr>
          </a:p>
          <a:p>
            <a:pPr marL="320040" indent="-320040" algn="just" eaLnBrk="1" fontAlgn="auto" hangingPunct="1">
              <a:spcAft>
                <a:spcPts val="0"/>
              </a:spcAft>
              <a:defRPr/>
            </a:pPr>
            <a:r>
              <a:rPr lang="es-MX" dirty="0">
                <a:latin typeface="Arial" pitchFamily="34" charset="0"/>
                <a:cs typeface="Arial" pitchFamily="34" charset="0"/>
              </a:rPr>
              <a:t>Entre los babilonios la ciencia era fundamentalmente empírica, recolección de datos, sin atrevidas teorías que los organicen en una trama conceptual</a:t>
            </a:r>
          </a:p>
          <a:p>
            <a:pPr marL="320040" indent="-320040" algn="just" eaLnBrk="1" fontAlgn="auto" hangingPunct="1">
              <a:spcAft>
                <a:spcPts val="0"/>
              </a:spcAft>
              <a:buFont typeface="Wingdings"/>
              <a:buNone/>
              <a:defRPr/>
            </a:pPr>
            <a:endParaRPr lang="es-MX" dirty="0">
              <a:latin typeface="Arial" pitchFamily="34" charset="0"/>
              <a:cs typeface="Arial" pitchFamily="34" charset="0"/>
            </a:endParaRPr>
          </a:p>
          <a:p>
            <a:pPr marL="320040" indent="-320040" algn="just" eaLnBrk="1" fontAlgn="auto" hangingPunct="1">
              <a:spcAft>
                <a:spcPts val="0"/>
              </a:spcAft>
              <a:buFont typeface="Wingdings"/>
              <a:buNone/>
              <a:defRPr/>
            </a:pPr>
            <a:r>
              <a:rPr lang="es-MX" dirty="0">
                <a:latin typeface="Arial" pitchFamily="34" charset="0"/>
                <a:cs typeface="Arial" pitchFamily="34" charset="0"/>
              </a:rPr>
              <a:t>	</a:t>
            </a:r>
            <a:endParaRPr lang="es-MX" dirty="0"/>
          </a:p>
        </p:txBody>
      </p:sp>
      <p:sp>
        <p:nvSpPr>
          <p:cNvPr id="22531" name="3 Rectángulo"/>
          <p:cNvSpPr>
            <a:spLocks noChangeArrowheads="1"/>
          </p:cNvSpPr>
          <p:nvPr/>
        </p:nvSpPr>
        <p:spPr bwMode="auto">
          <a:xfrm>
            <a:off x="2286000" y="-9359900"/>
            <a:ext cx="4572000" cy="5632450"/>
          </a:xfrm>
          <a:prstGeom prst="rect">
            <a:avLst/>
          </a:prstGeom>
          <a:noFill/>
          <a:ln w="9525">
            <a:noFill/>
            <a:miter lim="800000"/>
            <a:headEnd/>
            <a:tailEnd/>
          </a:ln>
        </p:spPr>
        <p:txBody>
          <a:bodyPr>
            <a:spAutoFit/>
          </a:bodyPr>
          <a:lstStyle/>
          <a:p>
            <a:r>
              <a:rPr lang="es-MX">
                <a:latin typeface="Tw Cen MT" pitchFamily="34" charset="0"/>
              </a:rPr>
              <a:t>Pero después de Th. Kuhn ya no</a:t>
            </a:r>
          </a:p>
          <a:p>
            <a:r>
              <a:rPr lang="es-MX">
                <a:latin typeface="Tw Cen MT" pitchFamily="34" charset="0"/>
              </a:rPr>
              <a:t>son tantos los que piensan que la ciencia es acumulativa. Más</a:t>
            </a:r>
          </a:p>
          <a:p>
            <a:r>
              <a:rPr lang="es-MX">
                <a:latin typeface="Tw Cen MT" pitchFamily="34" charset="0"/>
              </a:rPr>
              <a:t>bien muchos piensan que alguna revolución científica</a:t>
            </a:r>
          </a:p>
          <a:p>
            <a:r>
              <a:rPr lang="es-MX">
                <a:latin typeface="Tw Cen MT" pitchFamily="34" charset="0"/>
              </a:rPr>
              <a:t>interrumpe discontinuamente el desarrollo de una determinada</a:t>
            </a:r>
          </a:p>
          <a:p>
            <a:r>
              <a:rPr lang="es-MX">
                <a:latin typeface="Tw Cen MT" pitchFamily="34" charset="0"/>
              </a:rPr>
              <a:t>línea de pensamiento científico y se inaugura otra nueva. Y</a:t>
            </a:r>
          </a:p>
          <a:p>
            <a:r>
              <a:rPr lang="es-MX">
                <a:latin typeface="Tw Cen MT" pitchFamily="34" charset="0"/>
              </a:rPr>
              <a:t>que las nuevas concepciones no siempre ni en la mayoría de</a:t>
            </a:r>
          </a:p>
          <a:p>
            <a:r>
              <a:rPr lang="es-MX">
                <a:latin typeface="Tw Cen MT" pitchFamily="34" charset="0"/>
              </a:rPr>
              <a:t>los casos conservan los principios, métodos y conceptos de la</a:t>
            </a:r>
          </a:p>
          <a:p>
            <a:r>
              <a:rPr lang="es-MX">
                <a:latin typeface="Tw Cen MT" pitchFamily="34" charset="0"/>
              </a:rPr>
              <a:t>época anterior. En todo caso uno de los temas preferidos en la</a:t>
            </a:r>
          </a:p>
          <a:p>
            <a:r>
              <a:rPr lang="es-MX">
                <a:latin typeface="Tw Cen MT" pitchFamily="34" charset="0"/>
              </a:rPr>
              <a:t>investigación histórico-filosófica de la ciencia es el modo de</a:t>
            </a:r>
          </a:p>
          <a:p>
            <a:r>
              <a:rPr lang="es-MX">
                <a:latin typeface="Tw Cen MT" pitchFamily="34" charset="0"/>
              </a:rPr>
              <a:t>cambio de las teorías científicas. El progreso del conocimiento</a:t>
            </a:r>
          </a:p>
          <a:p>
            <a:endParaRPr lang="es-MX">
              <a:latin typeface="Tw Cen MT" pitchFamily="34" charset="0"/>
            </a:endParaRPr>
          </a:p>
        </p:txBody>
      </p:sp>
      <p:sp>
        <p:nvSpPr>
          <p:cNvPr id="22532" name="3 CuadroTexto"/>
          <p:cNvSpPr txBox="1">
            <a:spLocks noChangeArrowheads="1"/>
          </p:cNvSpPr>
          <p:nvPr/>
        </p:nvSpPr>
        <p:spPr bwMode="auto">
          <a:xfrm>
            <a:off x="468313" y="333375"/>
            <a:ext cx="8207375" cy="522288"/>
          </a:xfrm>
          <a:prstGeom prst="rect">
            <a:avLst/>
          </a:prstGeom>
          <a:noFill/>
          <a:ln w="9525">
            <a:noFill/>
            <a:miter lim="800000"/>
            <a:headEnd/>
            <a:tailEnd/>
          </a:ln>
        </p:spPr>
        <p:txBody>
          <a:bodyPr>
            <a:spAutoFit/>
          </a:bodyPr>
          <a:lstStyle/>
          <a:p>
            <a:pPr algn="ctr"/>
            <a:r>
              <a:rPr lang="es-ES" sz="2800"/>
              <a:t>LO QUE SE ENTIENDE POR CIENCIA VARÍA</a:t>
            </a:r>
          </a:p>
        </p:txBody>
      </p:sp>
      <p:sp>
        <p:nvSpPr>
          <p:cNvPr id="5" name="4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6" name="5 Marcador de número de diapositiva"/>
          <p:cNvSpPr>
            <a:spLocks noGrp="1"/>
          </p:cNvSpPr>
          <p:nvPr>
            <p:ph type="sldNum" sz="quarter" idx="12"/>
          </p:nvPr>
        </p:nvSpPr>
        <p:spPr/>
        <p:txBody>
          <a:bodyPr>
            <a:normAutofit fontScale="85000" lnSpcReduction="20000"/>
          </a:bodyPr>
          <a:lstStyle/>
          <a:p>
            <a:pPr>
              <a:defRPr/>
            </a:pPr>
            <a:fld id="{ACAAFF5B-D48A-4D6E-A72C-847F42585731}" type="slidenum">
              <a:rPr lang="es-MX" smtClean="0"/>
              <a:pPr>
                <a:defRPr/>
              </a:pPr>
              <a:t>15</a:t>
            </a:fld>
            <a:endParaRPr lang="es-MX"/>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1 Título"/>
          <p:cNvSpPr>
            <a:spLocks noGrp="1"/>
          </p:cNvSpPr>
          <p:nvPr>
            <p:ph type="title"/>
          </p:nvPr>
        </p:nvSpPr>
        <p:spPr>
          <a:xfrm>
            <a:off x="457200" y="274638"/>
            <a:ext cx="8229600" cy="633412"/>
          </a:xfrm>
        </p:spPr>
        <p:txBody>
          <a:bodyPr/>
          <a:lstStyle/>
          <a:p>
            <a:pPr algn="ctr"/>
            <a:r>
              <a:rPr lang="es-ES" sz="2600">
                <a:latin typeface="Arial" pitchFamily="34" charset="0"/>
                <a:cs typeface="Arial" pitchFamily="34" charset="0"/>
              </a:rPr>
              <a:t>LOS HECHOS DE LA OBSERVACIÓN</a:t>
            </a:r>
            <a:endParaRPr lang="es-MX" sz="2600">
              <a:latin typeface="Arial" pitchFamily="34" charset="0"/>
              <a:cs typeface="Arial" pitchFamily="34" charset="0"/>
            </a:endParaRPr>
          </a:p>
        </p:txBody>
      </p:sp>
      <p:sp>
        <p:nvSpPr>
          <p:cNvPr id="3" name="2 Marcador de contenido"/>
          <p:cNvSpPr>
            <a:spLocks noGrp="1"/>
          </p:cNvSpPr>
          <p:nvPr>
            <p:ph idx="1"/>
          </p:nvPr>
        </p:nvSpPr>
        <p:spPr>
          <a:xfrm>
            <a:off x="457200" y="1773238"/>
            <a:ext cx="8362950" cy="4535487"/>
          </a:xfrm>
        </p:spPr>
        <p:txBody>
          <a:bodyPr>
            <a:normAutofit fontScale="70000" lnSpcReduction="20000"/>
          </a:bodyPr>
          <a:lstStyle/>
          <a:p>
            <a:pPr algn="just">
              <a:defRPr/>
            </a:pPr>
            <a:r>
              <a:rPr lang="es-ES" dirty="0">
                <a:latin typeface="Arial" pitchFamily="34" charset="0"/>
                <a:cs typeface="Arial" pitchFamily="34" charset="0"/>
              </a:rPr>
              <a:t>Los hechos parecen ser muy claros : vemos aquello a lo que miramos y tras lo que andamos mirando, o las cosas que se nos imponen queramos o no, haciendo que las observamos. </a:t>
            </a:r>
          </a:p>
          <a:p>
            <a:pPr algn="just">
              <a:defRPr/>
            </a:pPr>
            <a:r>
              <a:rPr lang="es-ES" dirty="0">
                <a:latin typeface="Arial" pitchFamily="34" charset="0"/>
                <a:cs typeface="Arial" pitchFamily="34" charset="0"/>
              </a:rPr>
              <a:t>Las diferencias o discriminaciones que es preciso hacer entre objetos poco conocidos se escapan al principio, como cuando aprendemos un nuevo alfabeto. </a:t>
            </a:r>
          </a:p>
          <a:p>
            <a:pPr algn="just">
              <a:defRPr/>
            </a:pPr>
            <a:r>
              <a:rPr lang="es-ES" dirty="0">
                <a:latin typeface="Arial" pitchFamily="34" charset="0"/>
                <a:cs typeface="Arial" pitchFamily="34" charset="0"/>
              </a:rPr>
              <a:t>Los trazos con los que no estamos familiarizados parecen revueltos, no se distinguen, y su orden resulta inaccesibles.</a:t>
            </a:r>
          </a:p>
          <a:p>
            <a:pPr algn="just">
              <a:defRPr/>
            </a:pPr>
            <a:r>
              <a:rPr lang="es-ES" dirty="0">
                <a:latin typeface="Arial" pitchFamily="34" charset="0"/>
                <a:cs typeface="Arial" pitchFamily="34" charset="0"/>
              </a:rPr>
              <a:t>Lo que observamos es en gran medida función de la intención y el entorno y depende de la actitud mental en que nos encontremos, la atención y lo que sepamos que hay que buscar y ver. </a:t>
            </a:r>
          </a:p>
          <a:p>
            <a:pPr algn="just">
              <a:defRPr/>
            </a:pPr>
            <a:r>
              <a:rPr lang="es-ES" dirty="0">
                <a:latin typeface="Arial" pitchFamily="34" charset="0"/>
                <a:cs typeface="Arial" pitchFamily="34" charset="0"/>
              </a:rPr>
              <a:t>La observación se ocupa de más cosas que las que encuentran los ojos.</a:t>
            </a:r>
          </a:p>
          <a:p>
            <a:pPr algn="just">
              <a:defRPr/>
            </a:pPr>
            <a:r>
              <a:rPr lang="es-ES" dirty="0">
                <a:latin typeface="Arial" pitchFamily="34" charset="0"/>
                <a:cs typeface="Arial" pitchFamily="34" charset="0"/>
              </a:rPr>
              <a:t>Observamos cosas o tipos de cosas, objetos, acontecimientos, procesos, cualidades  y cambios de ellas, estados de cosas, relaciones entre ellas, ausencias y faltas. </a:t>
            </a:r>
            <a:endParaRPr lang="es-MX" dirty="0">
              <a:latin typeface="Arial" pitchFamily="34" charset="0"/>
              <a:cs typeface="Arial" pitchFamily="34" charset="0"/>
            </a:endParaRPr>
          </a:p>
        </p:txBody>
      </p:sp>
      <p:sp>
        <p:nvSpPr>
          <p:cNvPr id="4" name="3 Marcador de número de diapositiva"/>
          <p:cNvSpPr>
            <a:spLocks noGrp="1"/>
          </p:cNvSpPr>
          <p:nvPr>
            <p:ph type="sldNum" sz="quarter" idx="12"/>
          </p:nvPr>
        </p:nvSpPr>
        <p:spPr/>
        <p:txBody>
          <a:bodyPr>
            <a:normAutofit fontScale="85000" lnSpcReduction="20000"/>
          </a:bodyPr>
          <a:lstStyle/>
          <a:p>
            <a:pPr>
              <a:defRPr/>
            </a:pPr>
            <a:fld id="{8165DB81-14BE-4F3E-A959-D0BA177D4E79}" type="slidenum">
              <a:rPr lang="es-MX" smtClean="0"/>
              <a:pPr>
                <a:defRPr/>
              </a:pPr>
              <a:t>150</a:t>
            </a:fld>
            <a:endParaRPr lang="es-MX"/>
          </a:p>
        </p:txBody>
      </p:sp>
      <p:sp>
        <p:nvSpPr>
          <p:cNvPr id="5" name="4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1 Título"/>
          <p:cNvSpPr>
            <a:spLocks noGrp="1"/>
          </p:cNvSpPr>
          <p:nvPr>
            <p:ph type="title"/>
          </p:nvPr>
        </p:nvSpPr>
        <p:spPr>
          <a:xfrm>
            <a:off x="457200" y="274638"/>
            <a:ext cx="8229600" cy="922337"/>
          </a:xfrm>
        </p:spPr>
        <p:txBody>
          <a:bodyPr/>
          <a:lstStyle/>
          <a:p>
            <a:pPr algn="ctr"/>
            <a:r>
              <a:rPr lang="es-ES" sz="2800">
                <a:latin typeface="Arial" pitchFamily="34" charset="0"/>
                <a:cs typeface="Arial" pitchFamily="34" charset="0"/>
              </a:rPr>
              <a:t>DATOS SENSORIALES Y CONOCIMIENTO</a:t>
            </a:r>
            <a:endParaRPr lang="es-MX" sz="2800">
              <a:latin typeface="Arial" pitchFamily="34" charset="0"/>
              <a:cs typeface="Arial" pitchFamily="34" charset="0"/>
            </a:endParaRPr>
          </a:p>
        </p:txBody>
      </p:sp>
      <p:sp>
        <p:nvSpPr>
          <p:cNvPr id="3" name="2 Marcador de contenido"/>
          <p:cNvSpPr>
            <a:spLocks noGrp="1"/>
          </p:cNvSpPr>
          <p:nvPr>
            <p:ph idx="1"/>
          </p:nvPr>
        </p:nvSpPr>
        <p:spPr>
          <a:xfrm>
            <a:off x="457200" y="1916113"/>
            <a:ext cx="8229600" cy="4537075"/>
          </a:xfrm>
        </p:spPr>
        <p:txBody>
          <a:bodyPr>
            <a:normAutofit fontScale="77500" lnSpcReduction="20000"/>
          </a:bodyPr>
          <a:lstStyle/>
          <a:p>
            <a:pPr algn="just">
              <a:defRPr/>
            </a:pPr>
            <a:r>
              <a:rPr lang="es-ES" sz="2800" dirty="0">
                <a:latin typeface="Arial" pitchFamily="34" charset="0"/>
                <a:cs typeface="Arial" pitchFamily="34" charset="0"/>
              </a:rPr>
              <a:t>Empirismo: El enfoque epistemológico que considera la sensación como material primario del conocimiento  y como elemento principal y primitivo de la percepción. </a:t>
            </a:r>
          </a:p>
          <a:p>
            <a:pPr algn="just">
              <a:buFont typeface="Wingdings" pitchFamily="2" charset="2"/>
              <a:buNone/>
              <a:defRPr/>
            </a:pPr>
            <a:endParaRPr lang="es-ES" sz="2800" dirty="0">
              <a:latin typeface="Arial" pitchFamily="34" charset="0"/>
              <a:cs typeface="Arial" pitchFamily="34" charset="0"/>
            </a:endParaRPr>
          </a:p>
          <a:p>
            <a:pPr algn="just">
              <a:defRPr/>
            </a:pPr>
            <a:r>
              <a:rPr lang="es-ES" sz="2800" dirty="0">
                <a:latin typeface="Arial" pitchFamily="34" charset="0"/>
                <a:cs typeface="Arial" pitchFamily="34" charset="0"/>
              </a:rPr>
              <a:t>Nada hay en el entendimiento que no haya estado primero en los sentidos. </a:t>
            </a:r>
          </a:p>
          <a:p>
            <a:pPr algn="just">
              <a:buFont typeface="Wingdings" pitchFamily="2" charset="2"/>
              <a:buNone/>
              <a:defRPr/>
            </a:pPr>
            <a:endParaRPr lang="es-ES" sz="2800" dirty="0">
              <a:latin typeface="Arial" pitchFamily="34" charset="0"/>
              <a:cs typeface="Arial" pitchFamily="34" charset="0"/>
            </a:endParaRPr>
          </a:p>
          <a:p>
            <a:pPr algn="just">
              <a:defRPr/>
            </a:pPr>
            <a:r>
              <a:rPr lang="es-ES" sz="2800" dirty="0">
                <a:latin typeface="Arial" pitchFamily="34" charset="0"/>
                <a:cs typeface="Arial" pitchFamily="34" charset="0"/>
              </a:rPr>
              <a:t>Esto ha sido muy criticado, pero hace hincapié en una importante distinción: la existente entre la captación sensorial (como actividad orgánica) y la percepción como actividad donde entra otra de nivel superior, integradora ,donde los datos de los sentidos se toman como “testimonio” o “prueba” de la percepción de cierta cosa construida a partir de tales datos por la actividad perceptiva. </a:t>
            </a:r>
            <a:endParaRPr lang="es-MX" sz="2800" dirty="0">
              <a:latin typeface="Arial" pitchFamily="34" charset="0"/>
              <a:cs typeface="Arial" pitchFamily="34" charset="0"/>
            </a:endParaRPr>
          </a:p>
        </p:txBody>
      </p:sp>
      <p:sp>
        <p:nvSpPr>
          <p:cNvPr id="4" name="3 Marcador de número de diapositiva"/>
          <p:cNvSpPr>
            <a:spLocks noGrp="1"/>
          </p:cNvSpPr>
          <p:nvPr>
            <p:ph type="sldNum" sz="quarter" idx="12"/>
          </p:nvPr>
        </p:nvSpPr>
        <p:spPr/>
        <p:txBody>
          <a:bodyPr>
            <a:normAutofit fontScale="85000" lnSpcReduction="20000"/>
          </a:bodyPr>
          <a:lstStyle/>
          <a:p>
            <a:pPr>
              <a:defRPr/>
            </a:pPr>
            <a:fld id="{5AB97B6A-12E0-4A85-BF82-ECBB9AE93663}" type="slidenum">
              <a:rPr lang="es-MX" smtClean="0"/>
              <a:pPr>
                <a:defRPr/>
              </a:pPr>
              <a:t>151</a:t>
            </a:fld>
            <a:endParaRPr lang="es-MX"/>
          </a:p>
        </p:txBody>
      </p:sp>
      <p:sp>
        <p:nvSpPr>
          <p:cNvPr id="5" name="4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1 Título"/>
          <p:cNvSpPr>
            <a:spLocks noGrp="1"/>
          </p:cNvSpPr>
          <p:nvPr>
            <p:ph type="title"/>
          </p:nvPr>
        </p:nvSpPr>
        <p:spPr>
          <a:xfrm>
            <a:off x="457200" y="274638"/>
            <a:ext cx="8229600" cy="706437"/>
          </a:xfrm>
        </p:spPr>
        <p:txBody>
          <a:bodyPr/>
          <a:lstStyle/>
          <a:p>
            <a:pPr algn="ctr"/>
            <a:r>
              <a:rPr lang="es-ES" sz="2900">
                <a:latin typeface="Arial" pitchFamily="34" charset="0"/>
                <a:cs typeface="Arial" pitchFamily="34" charset="0"/>
              </a:rPr>
              <a:t>DATOS SENSORIALES Y CONOCIMIENTO</a:t>
            </a:r>
            <a:endParaRPr lang="es-MX" sz="2900"/>
          </a:p>
        </p:txBody>
      </p:sp>
      <p:sp>
        <p:nvSpPr>
          <p:cNvPr id="162819" name="2 Marcador de contenido"/>
          <p:cNvSpPr>
            <a:spLocks noGrp="1"/>
          </p:cNvSpPr>
          <p:nvPr>
            <p:ph idx="1"/>
          </p:nvPr>
        </p:nvSpPr>
        <p:spPr>
          <a:xfrm>
            <a:off x="457200" y="1700213"/>
            <a:ext cx="8229600" cy="4425950"/>
          </a:xfrm>
        </p:spPr>
        <p:txBody>
          <a:bodyPr/>
          <a:lstStyle/>
          <a:p>
            <a:pPr algn="just"/>
            <a:r>
              <a:rPr lang="es-ES" sz="2000" b="1">
                <a:latin typeface="Arial" pitchFamily="34" charset="0"/>
                <a:cs typeface="Arial" pitchFamily="34" charset="0"/>
              </a:rPr>
              <a:t>El empirismo</a:t>
            </a:r>
            <a:r>
              <a:rPr lang="es-ES" sz="2000">
                <a:latin typeface="Arial" pitchFamily="34" charset="0"/>
                <a:cs typeface="Arial" pitchFamily="34" charset="0"/>
              </a:rPr>
              <a:t>. </a:t>
            </a:r>
          </a:p>
          <a:p>
            <a:pPr algn="just">
              <a:buFont typeface="Wingdings" pitchFamily="2" charset="2"/>
              <a:buNone/>
            </a:pPr>
            <a:r>
              <a:rPr lang="es-ES" sz="2000">
                <a:latin typeface="Arial" pitchFamily="34" charset="0"/>
                <a:cs typeface="Arial" pitchFamily="34" charset="0"/>
              </a:rPr>
              <a:t>	Este punto de vista sostiene que </a:t>
            </a:r>
            <a:r>
              <a:rPr lang="es-ES" sz="2000" i="1">
                <a:latin typeface="Arial" pitchFamily="34" charset="0"/>
                <a:cs typeface="Arial" pitchFamily="34" charset="0"/>
              </a:rPr>
              <a:t>captamos sensorialmente</a:t>
            </a:r>
            <a:r>
              <a:rPr lang="es-ES" sz="2000">
                <a:latin typeface="Arial" pitchFamily="34" charset="0"/>
                <a:cs typeface="Arial" pitchFamily="34" charset="0"/>
              </a:rPr>
              <a:t> datos sensoriales, pero </a:t>
            </a:r>
            <a:r>
              <a:rPr lang="es-ES" sz="2000" i="1">
                <a:latin typeface="Arial" pitchFamily="34" charset="0"/>
                <a:cs typeface="Arial" pitchFamily="34" charset="0"/>
              </a:rPr>
              <a:t>percibimos</a:t>
            </a:r>
            <a:r>
              <a:rPr lang="es-ES" sz="2000">
                <a:latin typeface="Arial" pitchFamily="34" charset="0"/>
                <a:cs typeface="Arial" pitchFamily="34" charset="0"/>
              </a:rPr>
              <a:t> mesas y monedas. La observación se referiría a los objetos de la percepción, puesto que no “observamos” datos sensoriales. </a:t>
            </a:r>
          </a:p>
          <a:p>
            <a:pPr algn="just"/>
            <a:endParaRPr lang="es-ES" sz="2000">
              <a:latin typeface="Arial" pitchFamily="34" charset="0"/>
              <a:cs typeface="Arial" pitchFamily="34" charset="0"/>
            </a:endParaRPr>
          </a:p>
          <a:p>
            <a:pPr algn="just"/>
            <a:r>
              <a:rPr lang="es-ES" sz="2000">
                <a:latin typeface="Arial" pitchFamily="34" charset="0"/>
                <a:cs typeface="Arial" pitchFamily="34" charset="0"/>
              </a:rPr>
              <a:t>Según esta versión: lo que da inmediatamente la experiencia no es nada “observado”, sino “tenido” y Russell distinguía entre conocimiento por presentación (de los datos sensoriales, que tenemos directamente) y conocimientos por descripción ( de las construcciones que superponemos a aquellos y que son algo más atenuados.</a:t>
            </a:r>
            <a:endParaRPr lang="es-MX" sz="2000">
              <a:latin typeface="Arial" pitchFamily="34" charset="0"/>
              <a:cs typeface="Arial" pitchFamily="34" charset="0"/>
            </a:endParaRPr>
          </a:p>
        </p:txBody>
      </p:sp>
      <p:sp>
        <p:nvSpPr>
          <p:cNvPr id="4" name="3 Marcador de número de diapositiva"/>
          <p:cNvSpPr>
            <a:spLocks noGrp="1"/>
          </p:cNvSpPr>
          <p:nvPr>
            <p:ph type="sldNum" sz="quarter" idx="12"/>
          </p:nvPr>
        </p:nvSpPr>
        <p:spPr/>
        <p:txBody>
          <a:bodyPr>
            <a:normAutofit fontScale="85000" lnSpcReduction="20000"/>
          </a:bodyPr>
          <a:lstStyle/>
          <a:p>
            <a:pPr>
              <a:defRPr/>
            </a:pPr>
            <a:fld id="{B290AF5F-6A13-4E2D-9E16-D3FA9B34A5BD}" type="slidenum">
              <a:rPr lang="es-MX" smtClean="0"/>
              <a:pPr>
                <a:defRPr/>
              </a:pPr>
              <a:t>152</a:t>
            </a:fld>
            <a:endParaRPr lang="es-MX"/>
          </a:p>
        </p:txBody>
      </p:sp>
      <p:sp>
        <p:nvSpPr>
          <p:cNvPr id="5" name="4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1 Título"/>
          <p:cNvSpPr>
            <a:spLocks noGrp="1"/>
          </p:cNvSpPr>
          <p:nvPr>
            <p:ph type="title"/>
          </p:nvPr>
        </p:nvSpPr>
        <p:spPr>
          <a:xfrm>
            <a:off x="457200" y="274638"/>
            <a:ext cx="8229600" cy="777875"/>
          </a:xfrm>
        </p:spPr>
        <p:txBody>
          <a:bodyPr/>
          <a:lstStyle/>
          <a:p>
            <a:pPr algn="ctr"/>
            <a:r>
              <a:rPr lang="es-ES" sz="2800">
                <a:latin typeface="Arial" pitchFamily="34" charset="0"/>
                <a:cs typeface="Arial" pitchFamily="34" charset="0"/>
              </a:rPr>
              <a:t>DATOS SENSORIALES Y CONOCIMIENTO</a:t>
            </a:r>
            <a:endParaRPr lang="es-MX" sz="2800"/>
          </a:p>
        </p:txBody>
      </p:sp>
      <p:sp>
        <p:nvSpPr>
          <p:cNvPr id="3" name="2 Marcador de contenido"/>
          <p:cNvSpPr>
            <a:spLocks noGrp="1"/>
          </p:cNvSpPr>
          <p:nvPr>
            <p:ph idx="1"/>
          </p:nvPr>
        </p:nvSpPr>
        <p:spPr>
          <a:xfrm>
            <a:off x="457200" y="1773238"/>
            <a:ext cx="8229600" cy="4679950"/>
          </a:xfrm>
        </p:spPr>
        <p:txBody>
          <a:bodyPr>
            <a:normAutofit fontScale="77500" lnSpcReduction="20000"/>
          </a:bodyPr>
          <a:lstStyle/>
          <a:p>
            <a:pPr algn="just">
              <a:defRPr/>
            </a:pPr>
            <a:r>
              <a:rPr lang="es-ES" sz="2800" dirty="0">
                <a:latin typeface="Arial" pitchFamily="34" charset="0"/>
                <a:cs typeface="Arial" pitchFamily="34" charset="0"/>
              </a:rPr>
              <a:t>Los datos sensoriales son cosa privada: cabría tenerlos pero no compartirlos (los míos y los tuyos).</a:t>
            </a:r>
          </a:p>
          <a:p>
            <a:pPr algn="just">
              <a:buFont typeface="Wingdings" pitchFamily="2" charset="2"/>
              <a:buNone/>
              <a:defRPr/>
            </a:pPr>
            <a:endParaRPr lang="es-ES" sz="2800" dirty="0">
              <a:latin typeface="Arial" pitchFamily="34" charset="0"/>
              <a:cs typeface="Arial" pitchFamily="34" charset="0"/>
            </a:endParaRPr>
          </a:p>
          <a:p>
            <a:pPr algn="just">
              <a:defRPr/>
            </a:pPr>
            <a:r>
              <a:rPr lang="es-ES" sz="2800" dirty="0">
                <a:latin typeface="Arial" pitchFamily="34" charset="0"/>
                <a:cs typeface="Arial" pitchFamily="34" charset="0"/>
              </a:rPr>
              <a:t>Esto dificulta caracterizarlos como un “conocimiento”, de cualquier tipo que sea, ya que aquel es algo que debe ser público, expresable en un lenguaje común a una comunidad de </a:t>
            </a:r>
            <a:r>
              <a:rPr lang="es-ES" sz="2800" dirty="0" err="1">
                <a:latin typeface="Arial" pitchFamily="34" charset="0"/>
                <a:cs typeface="Arial" pitchFamily="34" charset="0"/>
              </a:rPr>
              <a:t>percibientes</a:t>
            </a:r>
            <a:r>
              <a:rPr lang="es-ES" sz="2800" dirty="0">
                <a:latin typeface="Arial" pitchFamily="34" charset="0"/>
                <a:cs typeface="Arial" pitchFamily="34" charset="0"/>
              </a:rPr>
              <a:t> y contrastable de alguna manera pública e intersubjetiva. </a:t>
            </a:r>
          </a:p>
          <a:p>
            <a:pPr algn="just">
              <a:defRPr/>
            </a:pPr>
            <a:endParaRPr lang="es-ES" sz="2800" dirty="0">
              <a:latin typeface="Arial" pitchFamily="34" charset="0"/>
              <a:cs typeface="Arial" pitchFamily="34" charset="0"/>
            </a:endParaRPr>
          </a:p>
          <a:p>
            <a:pPr algn="just">
              <a:defRPr/>
            </a:pPr>
            <a:r>
              <a:rPr lang="es-ES" sz="2800" dirty="0">
                <a:latin typeface="Arial" pitchFamily="34" charset="0"/>
                <a:cs typeface="Arial" pitchFamily="34" charset="0"/>
              </a:rPr>
              <a:t>No es posible utilizar los datos sensoriales como referencia básica del conocimiento científico. Resulta necesario exigir en lugar de ello, que lo queremos decir al hablar de la observación se desligue de los casos de la experiencia sensorial inmediata y se le enlace con la percepción y sus objetos. </a:t>
            </a:r>
            <a:endParaRPr lang="es-MX" sz="2800" dirty="0">
              <a:latin typeface="Arial" pitchFamily="34" charset="0"/>
              <a:cs typeface="Arial" pitchFamily="34" charset="0"/>
            </a:endParaRPr>
          </a:p>
        </p:txBody>
      </p:sp>
      <p:sp>
        <p:nvSpPr>
          <p:cNvPr id="4" name="3 Marcador de número de diapositiva"/>
          <p:cNvSpPr>
            <a:spLocks noGrp="1"/>
          </p:cNvSpPr>
          <p:nvPr>
            <p:ph type="sldNum" sz="quarter" idx="12"/>
          </p:nvPr>
        </p:nvSpPr>
        <p:spPr/>
        <p:txBody>
          <a:bodyPr>
            <a:normAutofit fontScale="85000" lnSpcReduction="20000"/>
          </a:bodyPr>
          <a:lstStyle/>
          <a:p>
            <a:pPr>
              <a:defRPr/>
            </a:pPr>
            <a:fld id="{A455C385-0067-4C26-BBF1-712B7D19A524}" type="slidenum">
              <a:rPr lang="es-MX" smtClean="0"/>
              <a:pPr>
                <a:defRPr/>
              </a:pPr>
              <a:t>153</a:t>
            </a:fld>
            <a:endParaRPr lang="es-MX"/>
          </a:p>
        </p:txBody>
      </p:sp>
      <p:sp>
        <p:nvSpPr>
          <p:cNvPr id="5" name="4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1 Título"/>
          <p:cNvSpPr>
            <a:spLocks noGrp="1"/>
          </p:cNvSpPr>
          <p:nvPr>
            <p:ph type="title"/>
          </p:nvPr>
        </p:nvSpPr>
        <p:spPr>
          <a:xfrm>
            <a:off x="457200" y="274638"/>
            <a:ext cx="8229600" cy="777875"/>
          </a:xfrm>
        </p:spPr>
        <p:txBody>
          <a:bodyPr/>
          <a:lstStyle/>
          <a:p>
            <a:pPr algn="ctr"/>
            <a:r>
              <a:rPr lang="es-ES" sz="2800">
                <a:latin typeface="Arial" pitchFamily="34" charset="0"/>
                <a:cs typeface="Arial" pitchFamily="34" charset="0"/>
              </a:rPr>
              <a:t>LOS OBJETOS DE LA PERCEPCIÓN</a:t>
            </a:r>
            <a:endParaRPr lang="es-MX" sz="2800">
              <a:latin typeface="Arial" pitchFamily="34" charset="0"/>
              <a:cs typeface="Arial" pitchFamily="34" charset="0"/>
            </a:endParaRPr>
          </a:p>
        </p:txBody>
      </p:sp>
      <p:sp>
        <p:nvSpPr>
          <p:cNvPr id="164867" name="2 Marcador de contenido"/>
          <p:cNvSpPr>
            <a:spLocks noGrp="1"/>
          </p:cNvSpPr>
          <p:nvPr>
            <p:ph idx="1"/>
          </p:nvPr>
        </p:nvSpPr>
        <p:spPr>
          <a:xfrm>
            <a:off x="457200" y="1773238"/>
            <a:ext cx="8229600" cy="4352925"/>
          </a:xfrm>
        </p:spPr>
        <p:txBody>
          <a:bodyPr/>
          <a:lstStyle/>
          <a:p>
            <a:pPr algn="just"/>
            <a:r>
              <a:rPr lang="es-ES" sz="2400">
                <a:latin typeface="Arial" pitchFamily="34" charset="0"/>
                <a:cs typeface="Arial" pitchFamily="34" charset="0"/>
              </a:rPr>
              <a:t>No se percibe un dato sensorial, sino algún objeto, situación, relación, algo de cierto género. La percepción no es algo desnudo e inmediato, sino que conlleva cierto grado de reconocimiento de los objetos de la percepción, como pertenecientes a éste o aquel género de cosas.</a:t>
            </a:r>
          </a:p>
          <a:p>
            <a:pPr algn="just">
              <a:buFont typeface="Wingdings" pitchFamily="2" charset="2"/>
              <a:buNone/>
            </a:pPr>
            <a:endParaRPr lang="es-ES" sz="2400">
              <a:latin typeface="Arial" pitchFamily="34" charset="0"/>
              <a:cs typeface="Arial" pitchFamily="34" charset="0"/>
            </a:endParaRPr>
          </a:p>
          <a:p>
            <a:pPr algn="just"/>
            <a:r>
              <a:rPr lang="es-ES" sz="2400">
                <a:latin typeface="Arial" pitchFamily="34" charset="0"/>
                <a:cs typeface="Arial" pitchFamily="34" charset="0"/>
              </a:rPr>
              <a:t>Para que algo sea en absoluto, objeto de la percepción, es necesario que se de algún grado de reconocimiento: incluso los objetos desconocidos  poseen ciertos rasgos perceptiblemente reconocibles. </a:t>
            </a:r>
            <a:endParaRPr lang="es-MX" sz="2400">
              <a:latin typeface="Arial" pitchFamily="34" charset="0"/>
              <a:cs typeface="Arial" pitchFamily="34" charset="0"/>
            </a:endParaRPr>
          </a:p>
        </p:txBody>
      </p:sp>
      <p:sp>
        <p:nvSpPr>
          <p:cNvPr id="4" name="3 Marcador de número de diapositiva"/>
          <p:cNvSpPr>
            <a:spLocks noGrp="1"/>
          </p:cNvSpPr>
          <p:nvPr>
            <p:ph type="sldNum" sz="quarter" idx="12"/>
          </p:nvPr>
        </p:nvSpPr>
        <p:spPr/>
        <p:txBody>
          <a:bodyPr>
            <a:normAutofit fontScale="85000" lnSpcReduction="20000"/>
          </a:bodyPr>
          <a:lstStyle/>
          <a:p>
            <a:pPr>
              <a:defRPr/>
            </a:pPr>
            <a:fld id="{F5908367-D0BB-4421-8677-699C0C51BD93}" type="slidenum">
              <a:rPr lang="es-MX" smtClean="0"/>
              <a:pPr>
                <a:defRPr/>
              </a:pPr>
              <a:t>154</a:t>
            </a:fld>
            <a:endParaRPr lang="es-MX"/>
          </a:p>
        </p:txBody>
      </p:sp>
      <p:sp>
        <p:nvSpPr>
          <p:cNvPr id="5" name="4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1 Título"/>
          <p:cNvSpPr>
            <a:spLocks noGrp="1"/>
          </p:cNvSpPr>
          <p:nvPr>
            <p:ph type="title"/>
          </p:nvPr>
        </p:nvSpPr>
        <p:spPr>
          <a:xfrm>
            <a:off x="457200" y="274638"/>
            <a:ext cx="8229600" cy="633412"/>
          </a:xfrm>
        </p:spPr>
        <p:txBody>
          <a:bodyPr/>
          <a:lstStyle/>
          <a:p>
            <a:pPr algn="ctr"/>
            <a:r>
              <a:rPr lang="es-ES" sz="2900">
                <a:latin typeface="Arial" pitchFamily="34" charset="0"/>
                <a:cs typeface="Arial" pitchFamily="34" charset="0"/>
              </a:rPr>
              <a:t>LOS OBJETOS DE LA PERCEPCIÓN</a:t>
            </a:r>
            <a:endParaRPr lang="es-MX" sz="2900">
              <a:latin typeface="Arial" pitchFamily="34" charset="0"/>
              <a:cs typeface="Arial" pitchFamily="34" charset="0"/>
            </a:endParaRPr>
          </a:p>
        </p:txBody>
      </p:sp>
      <p:sp>
        <p:nvSpPr>
          <p:cNvPr id="165891" name="2 Marcador de contenido"/>
          <p:cNvSpPr>
            <a:spLocks noGrp="1"/>
          </p:cNvSpPr>
          <p:nvPr>
            <p:ph idx="1"/>
          </p:nvPr>
        </p:nvSpPr>
        <p:spPr>
          <a:xfrm>
            <a:off x="457200" y="1700213"/>
            <a:ext cx="8229600" cy="4897437"/>
          </a:xfrm>
        </p:spPr>
        <p:txBody>
          <a:bodyPr/>
          <a:lstStyle/>
          <a:p>
            <a:pPr algn="just"/>
            <a:r>
              <a:rPr lang="es-ES" sz="2000">
                <a:latin typeface="Arial" pitchFamily="34" charset="0"/>
                <a:cs typeface="Arial" pitchFamily="34" charset="0"/>
              </a:rPr>
              <a:t>Un observador inexperto que mire al microscopio una preparación puede no percibir cosas que para el ojo experto estén perfectamente claras. Parecido a cuando se nos llama la atención sobre algo que de haberlo prestado atención, dentro del marco adecuado, hubiera sido obvio. </a:t>
            </a:r>
          </a:p>
          <a:p>
            <a:pPr algn="just">
              <a:buFont typeface="Wingdings" pitchFamily="2" charset="2"/>
              <a:buNone/>
            </a:pPr>
            <a:endParaRPr lang="es-ES" sz="2000">
              <a:latin typeface="Arial" pitchFamily="34" charset="0"/>
              <a:cs typeface="Arial" pitchFamily="34" charset="0"/>
            </a:endParaRPr>
          </a:p>
          <a:p>
            <a:pPr algn="just"/>
            <a:r>
              <a:rPr lang="es-ES" sz="2000">
                <a:latin typeface="Arial" pitchFamily="34" charset="0"/>
                <a:cs typeface="Arial" pitchFamily="34" charset="0"/>
              </a:rPr>
              <a:t>El lenguaje enseña a hacer discriminaciones perceptivas que de otro modo no haríamos y nos lleva a pasar por alto otras. Ej. del músico que oye diferencias de tono que el lego no. </a:t>
            </a:r>
          </a:p>
          <a:p>
            <a:pPr algn="just">
              <a:buFont typeface="Wingdings" pitchFamily="2" charset="2"/>
              <a:buNone/>
            </a:pPr>
            <a:endParaRPr lang="es-ES" sz="2000">
              <a:latin typeface="Arial" pitchFamily="34" charset="0"/>
              <a:cs typeface="Arial" pitchFamily="34" charset="0"/>
            </a:endParaRPr>
          </a:p>
          <a:p>
            <a:pPr algn="just"/>
            <a:r>
              <a:rPr lang="es-ES" sz="2000">
                <a:latin typeface="Arial" pitchFamily="34" charset="0"/>
                <a:cs typeface="Arial" pitchFamily="34" charset="0"/>
              </a:rPr>
              <a:t>La percepción del adulto hablante es siempre afirmación incipiente de que sucede tal o cual cosa . En el enfoque mas atento en que consiste la observación los enunciados acerca de la observación que hacemos son afirmaciones lingüísticas explícitas de que sucede esto o lo otro.</a:t>
            </a:r>
            <a:endParaRPr lang="es-MX" sz="2000">
              <a:latin typeface="Arial" pitchFamily="34" charset="0"/>
              <a:cs typeface="Arial" pitchFamily="34" charset="0"/>
            </a:endParaRPr>
          </a:p>
        </p:txBody>
      </p:sp>
      <p:sp>
        <p:nvSpPr>
          <p:cNvPr id="4" name="3 Marcador de número de diapositiva"/>
          <p:cNvSpPr>
            <a:spLocks noGrp="1"/>
          </p:cNvSpPr>
          <p:nvPr>
            <p:ph type="sldNum" sz="quarter" idx="12"/>
          </p:nvPr>
        </p:nvSpPr>
        <p:spPr/>
        <p:txBody>
          <a:bodyPr>
            <a:normAutofit fontScale="85000" lnSpcReduction="20000"/>
          </a:bodyPr>
          <a:lstStyle/>
          <a:p>
            <a:pPr>
              <a:defRPr/>
            </a:pPr>
            <a:fld id="{0926F768-13A0-4086-8CAC-593C43696A2E}" type="slidenum">
              <a:rPr lang="es-MX" smtClean="0"/>
              <a:pPr>
                <a:defRPr/>
              </a:pPr>
              <a:t>155</a:t>
            </a:fld>
            <a:endParaRPr lang="es-MX"/>
          </a:p>
        </p:txBody>
      </p:sp>
      <p:sp>
        <p:nvSpPr>
          <p:cNvPr id="5" name="4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850900"/>
          </a:xfrm>
        </p:spPr>
        <p:txBody>
          <a:bodyPr>
            <a:normAutofit fontScale="90000"/>
          </a:bodyPr>
          <a:lstStyle/>
          <a:p>
            <a:pPr algn="ctr">
              <a:defRPr/>
            </a:pPr>
            <a:r>
              <a:rPr lang="es-ES" sz="2800" dirty="0">
                <a:latin typeface="Arial" pitchFamily="34" charset="0"/>
                <a:cs typeface="Arial" pitchFamily="34" charset="0"/>
              </a:rPr>
              <a:t>LOS ENUNCIADOS DE LA OBSERVACIÓN Y LA DISTINCIÓN ANALÍTICA-SINTÉTICA</a:t>
            </a:r>
            <a:endParaRPr lang="es-MX" sz="2800" dirty="0">
              <a:latin typeface="Arial" pitchFamily="34" charset="0"/>
              <a:cs typeface="Arial" pitchFamily="34" charset="0"/>
            </a:endParaRPr>
          </a:p>
        </p:txBody>
      </p:sp>
      <p:sp>
        <p:nvSpPr>
          <p:cNvPr id="3" name="2 Marcador de contenido"/>
          <p:cNvSpPr>
            <a:spLocks noGrp="1"/>
          </p:cNvSpPr>
          <p:nvPr>
            <p:ph idx="1"/>
          </p:nvPr>
        </p:nvSpPr>
        <p:spPr>
          <a:xfrm>
            <a:off x="468313" y="1628775"/>
            <a:ext cx="8289925" cy="4895850"/>
          </a:xfrm>
        </p:spPr>
        <p:txBody>
          <a:bodyPr>
            <a:normAutofit fontScale="92500" lnSpcReduction="20000"/>
          </a:bodyPr>
          <a:lstStyle/>
          <a:p>
            <a:pPr algn="just">
              <a:defRPr/>
            </a:pPr>
            <a:r>
              <a:rPr lang="es-ES" sz="1900" dirty="0">
                <a:latin typeface="Arial" pitchFamily="34" charset="0"/>
                <a:cs typeface="Arial" pitchFamily="34" charset="0"/>
              </a:rPr>
              <a:t>Enunciados analíticos: “todas las figuras de cuatro lados son cuadriláteros”, o  “todas las rosas rojas son rojas”, no requieren de la observación, son E. A. ya que se manifiestan verdaderos o falsos, sin que necesidad de observar, su verdad se da en el análisis del propio significado. Tampoco las tautologías: Todas las rosas rojas son rojas. </a:t>
            </a:r>
          </a:p>
          <a:p>
            <a:pPr algn="just">
              <a:buFont typeface="Wingdings" pitchFamily="2" charset="2"/>
              <a:buNone/>
              <a:defRPr/>
            </a:pPr>
            <a:endParaRPr lang="es-ES" sz="1900" dirty="0">
              <a:latin typeface="Arial" pitchFamily="34" charset="0"/>
              <a:cs typeface="Arial" pitchFamily="34" charset="0"/>
            </a:endParaRPr>
          </a:p>
          <a:p>
            <a:pPr algn="just">
              <a:defRPr/>
            </a:pPr>
            <a:r>
              <a:rPr lang="es-ES" sz="1900" dirty="0">
                <a:latin typeface="Arial" pitchFamily="34" charset="0"/>
                <a:cs typeface="Arial" pitchFamily="34" charset="0"/>
              </a:rPr>
              <a:t>Enunciados analíticos y tautologías, no dependen de la observación y la experiencias para saber su verdad o falsedad se les llama enunciados a priori y se les califica de análisis  a priori.</a:t>
            </a:r>
          </a:p>
          <a:p>
            <a:pPr algn="just">
              <a:buFont typeface="Wingdings" pitchFamily="2" charset="2"/>
              <a:buNone/>
              <a:defRPr/>
            </a:pPr>
            <a:endParaRPr lang="es-ES" sz="1900" dirty="0">
              <a:latin typeface="Arial" pitchFamily="34" charset="0"/>
              <a:cs typeface="Arial" pitchFamily="34" charset="0"/>
            </a:endParaRPr>
          </a:p>
          <a:p>
            <a:pPr algn="just">
              <a:defRPr/>
            </a:pPr>
            <a:r>
              <a:rPr lang="es-ES" sz="1900" dirty="0">
                <a:latin typeface="Arial" pitchFamily="34" charset="0"/>
                <a:cs typeface="Arial" pitchFamily="34" charset="0"/>
              </a:rPr>
              <a:t>Enunciados sintéticos: Cuando hay en el predicado de un enunciado algo más que lo que se halla contenido en el significado del término sujeto, por lo cual el conocimiento que tenemos de este “algo más” tiene que proceder de algo que trascienda.  Ejemplo: el sol se encuentra a 150 millones de </a:t>
            </a:r>
            <a:r>
              <a:rPr lang="es-ES" sz="1900" dirty="0" err="1">
                <a:latin typeface="Arial" pitchFamily="34" charset="0"/>
                <a:cs typeface="Arial" pitchFamily="34" charset="0"/>
              </a:rPr>
              <a:t>kms</a:t>
            </a:r>
            <a:r>
              <a:rPr lang="es-ES" sz="1900" dirty="0">
                <a:latin typeface="Arial" pitchFamily="34" charset="0"/>
                <a:cs typeface="Arial" pitchFamily="34" charset="0"/>
              </a:rPr>
              <a:t>. de la tierra. </a:t>
            </a:r>
          </a:p>
          <a:p>
            <a:pPr algn="just">
              <a:buFont typeface="Wingdings" pitchFamily="2" charset="2"/>
              <a:buNone/>
              <a:defRPr/>
            </a:pPr>
            <a:endParaRPr lang="es-ES" sz="1900" dirty="0">
              <a:latin typeface="Arial" pitchFamily="34" charset="0"/>
              <a:cs typeface="Arial" pitchFamily="34" charset="0"/>
            </a:endParaRPr>
          </a:p>
          <a:p>
            <a:pPr algn="just">
              <a:defRPr/>
            </a:pPr>
            <a:r>
              <a:rPr lang="es-ES" sz="1900" dirty="0">
                <a:latin typeface="Arial" pitchFamily="34" charset="0"/>
                <a:cs typeface="Arial" pitchFamily="34" charset="0"/>
              </a:rPr>
              <a:t>Los E.S. provienen de la experiencia, la percepción u observación del mundo, de la indagación natural, Kant lo llama  conocimiento a posteriori. </a:t>
            </a:r>
          </a:p>
          <a:p>
            <a:pPr algn="just">
              <a:defRPr/>
            </a:pPr>
            <a:endParaRPr lang="es-MX" dirty="0"/>
          </a:p>
        </p:txBody>
      </p:sp>
      <p:sp>
        <p:nvSpPr>
          <p:cNvPr id="4" name="3 Marcador de número de diapositiva"/>
          <p:cNvSpPr>
            <a:spLocks noGrp="1"/>
          </p:cNvSpPr>
          <p:nvPr>
            <p:ph type="sldNum" sz="quarter" idx="12"/>
          </p:nvPr>
        </p:nvSpPr>
        <p:spPr/>
        <p:txBody>
          <a:bodyPr>
            <a:normAutofit fontScale="85000" lnSpcReduction="20000"/>
          </a:bodyPr>
          <a:lstStyle/>
          <a:p>
            <a:pPr>
              <a:defRPr/>
            </a:pPr>
            <a:fld id="{00512DB4-9F74-42B2-89B1-EA8D1249E0F3}" type="slidenum">
              <a:rPr lang="es-MX" smtClean="0"/>
              <a:pPr>
                <a:defRPr/>
              </a:pPr>
              <a:t>156</a:t>
            </a:fld>
            <a:endParaRPr lang="es-MX"/>
          </a:p>
        </p:txBody>
      </p:sp>
      <p:sp>
        <p:nvSpPr>
          <p:cNvPr id="5" name="4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33412"/>
          </a:xfrm>
        </p:spPr>
        <p:txBody>
          <a:bodyPr>
            <a:normAutofit fontScale="90000"/>
          </a:bodyPr>
          <a:lstStyle/>
          <a:p>
            <a:pPr algn="ctr">
              <a:defRPr/>
            </a:pPr>
            <a:r>
              <a:rPr lang="es-ES" sz="2800" dirty="0">
                <a:latin typeface="Arial" pitchFamily="34" charset="0"/>
                <a:cs typeface="Arial" pitchFamily="34" charset="0"/>
              </a:rPr>
              <a:t>DISTINCIÓN ENTRE CIENCIAS FORMALES Y FÁCTICAS</a:t>
            </a:r>
            <a:endParaRPr lang="es-MX" sz="2800" dirty="0">
              <a:latin typeface="Arial" pitchFamily="34" charset="0"/>
              <a:cs typeface="Arial" pitchFamily="34" charset="0"/>
            </a:endParaRPr>
          </a:p>
        </p:txBody>
      </p:sp>
      <p:sp>
        <p:nvSpPr>
          <p:cNvPr id="3" name="2 Marcador de contenido"/>
          <p:cNvSpPr>
            <a:spLocks noGrp="1"/>
          </p:cNvSpPr>
          <p:nvPr>
            <p:ph idx="1"/>
          </p:nvPr>
        </p:nvSpPr>
        <p:spPr>
          <a:xfrm>
            <a:off x="457200" y="1773238"/>
            <a:ext cx="8229600" cy="4352925"/>
          </a:xfrm>
        </p:spPr>
        <p:txBody>
          <a:bodyPr>
            <a:normAutofit fontScale="77500" lnSpcReduction="20000"/>
          </a:bodyPr>
          <a:lstStyle/>
          <a:p>
            <a:pPr algn="just">
              <a:defRPr/>
            </a:pPr>
            <a:r>
              <a:rPr lang="es-ES" sz="2800" dirty="0">
                <a:latin typeface="Arial" pitchFamily="34" charset="0"/>
                <a:cs typeface="Arial" pitchFamily="34" charset="0"/>
              </a:rPr>
              <a:t>La distinción / ciencias formales y fácticas se puede ir aclarando: las formales son las que se ocupan de los enunciados analíticos </a:t>
            </a:r>
            <a:r>
              <a:rPr lang="es-ES" sz="2800" i="1" dirty="0">
                <a:latin typeface="Arial" pitchFamily="34" charset="0"/>
                <a:cs typeface="Arial" pitchFamily="34" charset="0"/>
              </a:rPr>
              <a:t> a priori</a:t>
            </a:r>
            <a:r>
              <a:rPr lang="es-ES" sz="2800" dirty="0">
                <a:latin typeface="Arial" pitchFamily="34" charset="0"/>
                <a:cs typeface="Arial" pitchFamily="34" charset="0"/>
              </a:rPr>
              <a:t> y sólo de ellos, mientras que las fácticas tratan los enunciados sintéticos </a:t>
            </a:r>
            <a:r>
              <a:rPr lang="es-ES" sz="2800" i="1" dirty="0">
                <a:latin typeface="Arial" pitchFamily="34" charset="0"/>
                <a:cs typeface="Arial" pitchFamily="34" charset="0"/>
              </a:rPr>
              <a:t>a posteriori, </a:t>
            </a:r>
            <a:r>
              <a:rPr lang="es-ES" sz="2800" dirty="0">
                <a:latin typeface="Arial" pitchFamily="34" charset="0"/>
                <a:cs typeface="Arial" pitchFamily="34" charset="0"/>
              </a:rPr>
              <a:t>cuya verdad o falsedad depende de la observación y experiencia.</a:t>
            </a:r>
          </a:p>
          <a:p>
            <a:pPr algn="just">
              <a:buFont typeface="Wingdings" pitchFamily="2" charset="2"/>
              <a:buNone/>
              <a:defRPr/>
            </a:pPr>
            <a:endParaRPr lang="es-ES" sz="2800" dirty="0">
              <a:latin typeface="Arial" pitchFamily="34" charset="0"/>
              <a:cs typeface="Arial" pitchFamily="34" charset="0"/>
            </a:endParaRPr>
          </a:p>
          <a:p>
            <a:pPr algn="just">
              <a:defRPr/>
            </a:pPr>
            <a:r>
              <a:rPr lang="es-ES" sz="2800" i="1" dirty="0">
                <a:latin typeface="Arial" pitchFamily="34" charset="0"/>
                <a:cs typeface="Arial" pitchFamily="34" charset="0"/>
              </a:rPr>
              <a:t>Lo que hace que una ciencia sea empírica o fáctica es que su contenido dependa de hechos de observación, tal y como quedan expresados en los enunciados acerca de ésta. </a:t>
            </a:r>
          </a:p>
          <a:p>
            <a:pPr algn="just">
              <a:buFont typeface="Wingdings" pitchFamily="2" charset="2"/>
              <a:buNone/>
              <a:defRPr/>
            </a:pPr>
            <a:endParaRPr lang="es-ES" sz="2800" i="1" dirty="0">
              <a:latin typeface="Arial" pitchFamily="34" charset="0"/>
              <a:cs typeface="Arial" pitchFamily="34" charset="0"/>
            </a:endParaRPr>
          </a:p>
          <a:p>
            <a:pPr algn="just">
              <a:defRPr/>
            </a:pPr>
            <a:r>
              <a:rPr lang="es-ES" sz="2800" dirty="0">
                <a:latin typeface="Arial" pitchFamily="34" charset="0"/>
                <a:cs typeface="Arial" pitchFamily="34" charset="0"/>
              </a:rPr>
              <a:t>Pero para todo esto se necesita un criterio de observación para determinar qué son los observables o de qué tratan los enunciados de observación, y esto implica cuestiones epistemológicas.</a:t>
            </a:r>
            <a:endParaRPr lang="es-MX" sz="2800" dirty="0">
              <a:latin typeface="Arial" pitchFamily="34" charset="0"/>
              <a:cs typeface="Arial" pitchFamily="34" charset="0"/>
            </a:endParaRPr>
          </a:p>
        </p:txBody>
      </p:sp>
      <p:sp>
        <p:nvSpPr>
          <p:cNvPr id="4" name="3 Marcador de número de diapositiva"/>
          <p:cNvSpPr>
            <a:spLocks noGrp="1"/>
          </p:cNvSpPr>
          <p:nvPr>
            <p:ph type="sldNum" sz="quarter" idx="12"/>
          </p:nvPr>
        </p:nvSpPr>
        <p:spPr/>
        <p:txBody>
          <a:bodyPr>
            <a:normAutofit fontScale="85000" lnSpcReduction="20000"/>
          </a:bodyPr>
          <a:lstStyle/>
          <a:p>
            <a:pPr>
              <a:defRPr/>
            </a:pPr>
            <a:fld id="{8AAD2D08-9B81-4B6F-A6FB-C6739A606880}" type="slidenum">
              <a:rPr lang="es-MX" smtClean="0"/>
              <a:pPr>
                <a:defRPr/>
              </a:pPr>
              <a:t>157</a:t>
            </a:fld>
            <a:endParaRPr lang="es-MX"/>
          </a:p>
        </p:txBody>
      </p:sp>
      <p:sp>
        <p:nvSpPr>
          <p:cNvPr id="5" name="4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1 Título"/>
          <p:cNvSpPr>
            <a:spLocks noGrp="1"/>
          </p:cNvSpPr>
          <p:nvPr>
            <p:ph type="title"/>
          </p:nvPr>
        </p:nvSpPr>
        <p:spPr>
          <a:xfrm>
            <a:off x="457200" y="274638"/>
            <a:ext cx="8229600" cy="561975"/>
          </a:xfrm>
        </p:spPr>
        <p:txBody>
          <a:bodyPr/>
          <a:lstStyle/>
          <a:p>
            <a:pPr algn="ctr"/>
            <a:r>
              <a:rPr lang="es-ES" sz="2800">
                <a:latin typeface="Arial" pitchFamily="34" charset="0"/>
                <a:cs typeface="Arial" pitchFamily="34" charset="0"/>
              </a:rPr>
              <a:t>LA OBSERVACIÓN Y LO OBSERVABLE</a:t>
            </a:r>
            <a:endParaRPr lang="es-MX" sz="2800">
              <a:latin typeface="Arial" pitchFamily="34" charset="0"/>
              <a:cs typeface="Arial" pitchFamily="34" charset="0"/>
            </a:endParaRPr>
          </a:p>
        </p:txBody>
      </p:sp>
      <p:sp>
        <p:nvSpPr>
          <p:cNvPr id="3" name="2 Marcador de contenido"/>
          <p:cNvSpPr>
            <a:spLocks noGrp="1"/>
          </p:cNvSpPr>
          <p:nvPr>
            <p:ph idx="1"/>
          </p:nvPr>
        </p:nvSpPr>
        <p:spPr>
          <a:xfrm>
            <a:off x="457200" y="1700213"/>
            <a:ext cx="8229600" cy="4537075"/>
          </a:xfrm>
        </p:spPr>
        <p:txBody>
          <a:bodyPr>
            <a:normAutofit fontScale="70000" lnSpcReduction="20000"/>
          </a:bodyPr>
          <a:lstStyle/>
          <a:p>
            <a:pPr algn="just">
              <a:defRPr/>
            </a:pPr>
            <a:r>
              <a:rPr lang="es-ES" sz="2400" dirty="0">
                <a:latin typeface="Arial" pitchFamily="34" charset="0"/>
                <a:cs typeface="Arial" pitchFamily="34" charset="0"/>
              </a:rPr>
              <a:t>4 Posturas sobre el problema: 1) realismo, 2) </a:t>
            </a:r>
            <a:r>
              <a:rPr lang="es-ES" sz="2400" dirty="0" err="1">
                <a:latin typeface="Arial" pitchFamily="34" charset="0"/>
                <a:cs typeface="Arial" pitchFamily="34" charset="0"/>
              </a:rPr>
              <a:t>fenomenismo</a:t>
            </a:r>
            <a:r>
              <a:rPr lang="es-ES" sz="2400" dirty="0">
                <a:latin typeface="Arial" pitchFamily="34" charset="0"/>
                <a:cs typeface="Arial" pitchFamily="34" charset="0"/>
              </a:rPr>
              <a:t>, 3) análisis del lenguaje corriente y 4) pragmatismo lingüístico o enfoque de los </a:t>
            </a:r>
            <a:r>
              <a:rPr lang="es-ES" sz="2400" i="1" dirty="0">
                <a:latin typeface="Arial" pitchFamily="34" charset="0"/>
                <a:cs typeface="Arial" pitchFamily="34" charset="0"/>
              </a:rPr>
              <a:t>distintos lenguajes posibles.</a:t>
            </a:r>
          </a:p>
          <a:p>
            <a:pPr algn="just">
              <a:buFont typeface="Wingdings" pitchFamily="2" charset="2"/>
              <a:buNone/>
              <a:defRPr/>
            </a:pPr>
            <a:endParaRPr lang="es-ES" sz="2400" i="1" dirty="0">
              <a:latin typeface="Arial" pitchFamily="34" charset="0"/>
              <a:cs typeface="Arial" pitchFamily="34" charset="0"/>
            </a:endParaRPr>
          </a:p>
          <a:p>
            <a:pPr algn="just">
              <a:defRPr/>
            </a:pPr>
            <a:r>
              <a:rPr lang="es-ES" sz="2400" dirty="0">
                <a:latin typeface="Arial" pitchFamily="34" charset="0"/>
                <a:cs typeface="Arial" pitchFamily="34" charset="0"/>
              </a:rPr>
              <a:t>La 1 y la 2 proponen que para ocuparse del criterio de la </a:t>
            </a:r>
            <a:r>
              <a:rPr lang="es-ES" sz="2400" dirty="0" err="1">
                <a:latin typeface="Arial" pitchFamily="34" charset="0"/>
                <a:cs typeface="Arial" pitchFamily="34" charset="0"/>
              </a:rPr>
              <a:t>observabilidad</a:t>
            </a:r>
            <a:r>
              <a:rPr lang="es-ES" sz="2400" dirty="0">
                <a:latin typeface="Arial" pitchFamily="34" charset="0"/>
                <a:cs typeface="Arial" pitchFamily="34" charset="0"/>
              </a:rPr>
              <a:t> se necesita una teoría del conocimiento en la que se defina teóricamente ciertas entidades como observables. </a:t>
            </a:r>
          </a:p>
          <a:p>
            <a:pPr algn="just">
              <a:buFont typeface="Wingdings" pitchFamily="2" charset="2"/>
              <a:buNone/>
              <a:defRPr/>
            </a:pPr>
            <a:endParaRPr lang="es-ES" sz="2400" dirty="0">
              <a:latin typeface="Arial" pitchFamily="34" charset="0"/>
              <a:cs typeface="Arial" pitchFamily="34" charset="0"/>
            </a:endParaRPr>
          </a:p>
          <a:p>
            <a:pPr algn="just">
              <a:defRPr/>
            </a:pPr>
            <a:r>
              <a:rPr lang="es-ES" sz="2400" dirty="0">
                <a:latin typeface="Arial" pitchFamily="34" charset="0"/>
                <a:cs typeface="Arial" pitchFamily="34" charset="0"/>
              </a:rPr>
              <a:t>La 3 y 4 eluden las teorías epistemológicas y se enfocan en la manera en que una comunidad de hablantes use los términos de </a:t>
            </a:r>
            <a:r>
              <a:rPr lang="es-ES" sz="2400" i="1" dirty="0">
                <a:latin typeface="Arial" pitchFamily="34" charset="0"/>
                <a:cs typeface="Arial" pitchFamily="34" charset="0"/>
              </a:rPr>
              <a:t>observación y observable. </a:t>
            </a:r>
          </a:p>
          <a:p>
            <a:pPr algn="just">
              <a:buFont typeface="Wingdings" pitchFamily="2" charset="2"/>
              <a:buNone/>
              <a:defRPr/>
            </a:pPr>
            <a:endParaRPr lang="es-ES" sz="2400" i="1" dirty="0">
              <a:latin typeface="Arial" pitchFamily="34" charset="0"/>
              <a:cs typeface="Arial" pitchFamily="34" charset="0"/>
            </a:endParaRPr>
          </a:p>
          <a:p>
            <a:pPr algn="just">
              <a:defRPr/>
            </a:pPr>
            <a:r>
              <a:rPr lang="es-ES" sz="2400" dirty="0">
                <a:latin typeface="Arial" pitchFamily="34" charset="0"/>
                <a:cs typeface="Arial" pitchFamily="34" charset="0"/>
              </a:rPr>
              <a:t>Realista directo: lo que conocemos y percibimos existe independientemente de nuestro conocer y se conocen directamente. </a:t>
            </a:r>
          </a:p>
          <a:p>
            <a:pPr algn="just">
              <a:buFont typeface="Wingdings" pitchFamily="2" charset="2"/>
              <a:buNone/>
              <a:defRPr/>
            </a:pPr>
            <a:endParaRPr lang="es-ES" sz="2400" dirty="0">
              <a:latin typeface="Arial" pitchFamily="34" charset="0"/>
              <a:cs typeface="Arial" pitchFamily="34" charset="0"/>
            </a:endParaRPr>
          </a:p>
          <a:p>
            <a:pPr algn="just">
              <a:defRPr/>
            </a:pPr>
            <a:r>
              <a:rPr lang="es-ES" sz="2400" dirty="0">
                <a:latin typeface="Arial" pitchFamily="34" charset="0"/>
                <a:cs typeface="Arial" pitchFamily="34" charset="0"/>
              </a:rPr>
              <a:t>Realista </a:t>
            </a:r>
            <a:r>
              <a:rPr lang="es-ES" sz="2400" dirty="0" err="1">
                <a:latin typeface="Arial" pitchFamily="34" charset="0"/>
                <a:cs typeface="Arial" pitchFamily="34" charset="0"/>
              </a:rPr>
              <a:t>representativista</a:t>
            </a:r>
            <a:r>
              <a:rPr lang="es-ES" sz="2400" dirty="0">
                <a:latin typeface="Arial" pitchFamily="34" charset="0"/>
                <a:cs typeface="Arial" pitchFamily="34" charset="0"/>
              </a:rPr>
              <a:t>: el conocimiento del mundo exterior es indirecto, se obtiene a través de las ideas o impresiones directas que los objetos reales originan </a:t>
            </a:r>
            <a:r>
              <a:rPr lang="es-MX" sz="2400" dirty="0">
                <a:latin typeface="Arial" pitchFamily="34" charset="0"/>
                <a:cs typeface="Arial" pitchFamily="34" charset="0"/>
              </a:rPr>
              <a:t>en nosotros.</a:t>
            </a:r>
            <a:endParaRPr lang="es-ES" sz="2400" dirty="0">
              <a:latin typeface="Arial" pitchFamily="34" charset="0"/>
              <a:cs typeface="Arial" pitchFamily="34" charset="0"/>
            </a:endParaRPr>
          </a:p>
        </p:txBody>
      </p:sp>
      <p:sp>
        <p:nvSpPr>
          <p:cNvPr id="4" name="3 Marcador de número de diapositiva"/>
          <p:cNvSpPr>
            <a:spLocks noGrp="1"/>
          </p:cNvSpPr>
          <p:nvPr>
            <p:ph type="sldNum" sz="quarter" idx="12"/>
          </p:nvPr>
        </p:nvSpPr>
        <p:spPr/>
        <p:txBody>
          <a:bodyPr>
            <a:normAutofit fontScale="85000" lnSpcReduction="20000"/>
          </a:bodyPr>
          <a:lstStyle/>
          <a:p>
            <a:pPr>
              <a:defRPr/>
            </a:pPr>
            <a:fld id="{C5A1C83B-443D-4C00-9439-4F61B333D159}" type="slidenum">
              <a:rPr lang="es-MX" smtClean="0"/>
              <a:pPr>
                <a:defRPr/>
              </a:pPr>
              <a:t>158</a:t>
            </a:fld>
            <a:endParaRPr lang="es-MX"/>
          </a:p>
        </p:txBody>
      </p:sp>
      <p:sp>
        <p:nvSpPr>
          <p:cNvPr id="5" name="4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1 Título"/>
          <p:cNvSpPr>
            <a:spLocks noGrp="1"/>
          </p:cNvSpPr>
          <p:nvPr>
            <p:ph type="title"/>
          </p:nvPr>
        </p:nvSpPr>
        <p:spPr>
          <a:xfrm>
            <a:off x="457200" y="274638"/>
            <a:ext cx="8229600" cy="633412"/>
          </a:xfrm>
        </p:spPr>
        <p:txBody>
          <a:bodyPr/>
          <a:lstStyle/>
          <a:p>
            <a:pPr algn="ctr"/>
            <a:r>
              <a:rPr lang="es-ES" sz="2800">
                <a:latin typeface="Arial" pitchFamily="34" charset="0"/>
                <a:cs typeface="Arial" pitchFamily="34" charset="0"/>
              </a:rPr>
              <a:t>LA OBSERVACIÓN Y LO OBSERVABLE</a:t>
            </a:r>
            <a:endParaRPr lang="es-MX" sz="2800">
              <a:latin typeface="Arial" pitchFamily="34" charset="0"/>
              <a:cs typeface="Arial" pitchFamily="34" charset="0"/>
            </a:endParaRPr>
          </a:p>
        </p:txBody>
      </p:sp>
      <p:sp>
        <p:nvSpPr>
          <p:cNvPr id="3" name="2 Marcador de contenido"/>
          <p:cNvSpPr>
            <a:spLocks noGrp="1"/>
          </p:cNvSpPr>
          <p:nvPr>
            <p:ph idx="1"/>
          </p:nvPr>
        </p:nvSpPr>
        <p:spPr>
          <a:xfrm>
            <a:off x="457200" y="1844675"/>
            <a:ext cx="8229600" cy="4537075"/>
          </a:xfrm>
        </p:spPr>
        <p:txBody>
          <a:bodyPr>
            <a:normAutofit fontScale="77500" lnSpcReduction="20000"/>
          </a:bodyPr>
          <a:lstStyle/>
          <a:p>
            <a:pPr algn="just">
              <a:defRPr/>
            </a:pPr>
            <a:r>
              <a:rPr lang="es-ES" sz="2800" dirty="0">
                <a:latin typeface="Arial" pitchFamily="34" charset="0"/>
                <a:cs typeface="Arial" pitchFamily="34" charset="0"/>
              </a:rPr>
              <a:t>Análisis lingüístico: en vez de preocuparse de una teoría sobre qué géneros de entidades sean observable: datos sensoriales, objetos materiales o las apariencias, el AL se propone describir de qué modo se emplea el término observar o cómo se le entiende en una comunidad de hablantes. </a:t>
            </a:r>
          </a:p>
          <a:p>
            <a:pPr algn="just">
              <a:buFont typeface="Wingdings" pitchFamily="2" charset="2"/>
              <a:buNone/>
              <a:defRPr/>
            </a:pPr>
            <a:endParaRPr lang="es-ES" sz="2800" dirty="0">
              <a:latin typeface="Arial" pitchFamily="34" charset="0"/>
              <a:cs typeface="Arial" pitchFamily="34" charset="0"/>
            </a:endParaRPr>
          </a:p>
          <a:p>
            <a:pPr algn="just">
              <a:defRPr/>
            </a:pPr>
            <a:r>
              <a:rPr lang="es-ES" sz="2800" dirty="0">
                <a:latin typeface="Arial" pitchFamily="34" charset="0"/>
                <a:cs typeface="Arial" pitchFamily="34" charset="0"/>
              </a:rPr>
              <a:t>La ciencia construye el uso del término observable diferente del lenguaje corriente. Si la comunidad de científicos emplea </a:t>
            </a:r>
            <a:r>
              <a:rPr lang="es-ES" sz="2800" i="1" dirty="0">
                <a:latin typeface="Arial" pitchFamily="34" charset="0"/>
                <a:cs typeface="Arial" pitchFamily="34" charset="0"/>
              </a:rPr>
              <a:t>observar </a:t>
            </a:r>
            <a:r>
              <a:rPr lang="es-ES" sz="2800" dirty="0">
                <a:latin typeface="Arial" pitchFamily="34" charset="0"/>
                <a:cs typeface="Arial" pitchFamily="34" charset="0"/>
              </a:rPr>
              <a:t>(cuando hablan entre </a:t>
            </a:r>
            <a:r>
              <a:rPr lang="es-ES" sz="2800" dirty="0" err="1">
                <a:latin typeface="Arial" pitchFamily="34" charset="0"/>
                <a:cs typeface="Arial" pitchFamily="34" charset="0"/>
              </a:rPr>
              <a:t>sÍ</a:t>
            </a:r>
            <a:r>
              <a:rPr lang="es-ES" sz="2800" dirty="0">
                <a:latin typeface="Arial" pitchFamily="34" charset="0"/>
                <a:cs typeface="Arial" pitchFamily="34" charset="0"/>
              </a:rPr>
              <a:t>) refiriéndose a “objetos” como desintegraciones atómicas o fluctuaciones de un campo magnético, esos “objetos” serán observables dentro de ese marco nocional. </a:t>
            </a:r>
          </a:p>
          <a:p>
            <a:pPr algn="just">
              <a:buFont typeface="Wingdings" pitchFamily="2" charset="2"/>
              <a:buNone/>
              <a:defRPr/>
            </a:pPr>
            <a:endParaRPr lang="es-ES" sz="2800" dirty="0">
              <a:latin typeface="Arial" pitchFamily="34" charset="0"/>
              <a:cs typeface="Arial" pitchFamily="34" charset="0"/>
            </a:endParaRPr>
          </a:p>
          <a:p>
            <a:pPr algn="just">
              <a:defRPr/>
            </a:pPr>
            <a:r>
              <a:rPr lang="es-ES" sz="2800" dirty="0">
                <a:latin typeface="Arial" pitchFamily="34" charset="0"/>
                <a:cs typeface="Arial" pitchFamily="34" charset="0"/>
              </a:rPr>
              <a:t>Caso de eclipses y los dragones que se comen al sol, como nociones compartidas por la comunidades </a:t>
            </a:r>
            <a:endParaRPr lang="es-MX" sz="2800" dirty="0">
              <a:latin typeface="Arial" pitchFamily="34" charset="0"/>
              <a:cs typeface="Arial" pitchFamily="34" charset="0"/>
            </a:endParaRPr>
          </a:p>
        </p:txBody>
      </p:sp>
      <p:sp>
        <p:nvSpPr>
          <p:cNvPr id="4" name="3 Marcador de número de diapositiva"/>
          <p:cNvSpPr>
            <a:spLocks noGrp="1"/>
          </p:cNvSpPr>
          <p:nvPr>
            <p:ph type="sldNum" sz="quarter" idx="12"/>
          </p:nvPr>
        </p:nvSpPr>
        <p:spPr/>
        <p:txBody>
          <a:bodyPr>
            <a:normAutofit fontScale="85000" lnSpcReduction="20000"/>
          </a:bodyPr>
          <a:lstStyle/>
          <a:p>
            <a:pPr>
              <a:defRPr/>
            </a:pPr>
            <a:fld id="{885D185A-24D2-40A6-A6C4-51B171EBD4BF}" type="slidenum">
              <a:rPr lang="es-MX" smtClean="0"/>
              <a:pPr>
                <a:defRPr/>
              </a:pPr>
              <a:t>159</a:t>
            </a:fld>
            <a:endParaRPr lang="es-MX"/>
          </a:p>
        </p:txBody>
      </p:sp>
      <p:sp>
        <p:nvSpPr>
          <p:cNvPr id="5" name="4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2 Marcador de contenido"/>
          <p:cNvSpPr>
            <a:spLocks noGrp="1"/>
          </p:cNvSpPr>
          <p:nvPr>
            <p:ph sz="quarter" idx="1"/>
          </p:nvPr>
        </p:nvSpPr>
        <p:spPr>
          <a:xfrm>
            <a:off x="457200" y="1700213"/>
            <a:ext cx="8229600" cy="4425950"/>
          </a:xfrm>
        </p:spPr>
        <p:txBody>
          <a:bodyPr/>
          <a:lstStyle/>
          <a:p>
            <a:pPr algn="just" eaLnBrk="1" hangingPunct="1"/>
            <a:r>
              <a:rPr lang="es-MX" sz="2000">
                <a:latin typeface="Arial" pitchFamily="34" charset="0"/>
                <a:cs typeface="Arial" pitchFamily="34" charset="0"/>
              </a:rPr>
              <a:t>Después de Thomas Khun, ya no son tantos los que piensan que la ciencia es acumulativa. </a:t>
            </a:r>
          </a:p>
          <a:p>
            <a:pPr algn="just" eaLnBrk="1" hangingPunct="1"/>
            <a:endParaRPr lang="es-MX" sz="2000">
              <a:latin typeface="Arial" pitchFamily="34" charset="0"/>
              <a:cs typeface="Arial" pitchFamily="34" charset="0"/>
            </a:endParaRPr>
          </a:p>
          <a:p>
            <a:pPr algn="just" eaLnBrk="1" hangingPunct="1"/>
            <a:r>
              <a:rPr lang="es-MX" sz="2000">
                <a:latin typeface="Arial" pitchFamily="34" charset="0"/>
                <a:cs typeface="Arial" pitchFamily="34" charset="0"/>
              </a:rPr>
              <a:t>Muchos piensan que alguna revolución científica interrumpe discontinuamente el desarrollo de una determinada línea de pensamiento científico y se inaugura otra nueva. Y que las nuevas concepciones  no siempre ni en la mayoría de los casos conservan los principios, métodos y conceptos de la época anterior. </a:t>
            </a:r>
          </a:p>
          <a:p>
            <a:pPr algn="just" eaLnBrk="1" hangingPunct="1"/>
            <a:endParaRPr lang="es-MX" sz="2000">
              <a:latin typeface="Arial" pitchFamily="34" charset="0"/>
              <a:cs typeface="Arial" pitchFamily="34" charset="0"/>
            </a:endParaRPr>
          </a:p>
          <a:p>
            <a:pPr algn="just" eaLnBrk="1" hangingPunct="1"/>
            <a:r>
              <a:rPr lang="es-MX" sz="2000">
                <a:latin typeface="Arial" pitchFamily="34" charset="0"/>
                <a:cs typeface="Arial" pitchFamily="34" charset="0"/>
              </a:rPr>
              <a:t>Uno de los temas preferidos en la investigación histórica filosófica de la ciencia es el modo de cambio de las teorías científicas. </a:t>
            </a:r>
            <a:endParaRPr lang="es-MX" sz="1800">
              <a:latin typeface="Arial" pitchFamily="34" charset="0"/>
              <a:cs typeface="Arial" pitchFamily="34" charset="0"/>
            </a:endParaRPr>
          </a:p>
          <a:p>
            <a:pPr eaLnBrk="1" hangingPunct="1">
              <a:buFont typeface="Wingdings" pitchFamily="2" charset="2"/>
              <a:buNone/>
            </a:pPr>
            <a:endParaRPr lang="es-MX" sz="1800">
              <a:latin typeface="Arial" pitchFamily="34" charset="0"/>
              <a:cs typeface="Arial" pitchFamily="34" charset="0"/>
            </a:endParaRPr>
          </a:p>
          <a:p>
            <a:pPr eaLnBrk="1" hangingPunct="1">
              <a:buFont typeface="Wingdings" pitchFamily="2" charset="2"/>
              <a:buNone/>
            </a:pPr>
            <a:r>
              <a:rPr lang="es-MX" sz="1800">
                <a:latin typeface="Arial" pitchFamily="34" charset="0"/>
                <a:cs typeface="Arial" pitchFamily="34" charset="0"/>
              </a:rPr>
              <a:t>	</a:t>
            </a:r>
          </a:p>
          <a:p>
            <a:pPr eaLnBrk="1" hangingPunct="1">
              <a:buFont typeface="Wingdings" pitchFamily="2" charset="2"/>
              <a:buNone/>
            </a:pPr>
            <a:r>
              <a:rPr lang="es-MX" sz="1200"/>
              <a:t>	</a:t>
            </a:r>
          </a:p>
          <a:p>
            <a:pPr eaLnBrk="1" hangingPunct="1">
              <a:buFont typeface="Wingdings" pitchFamily="2" charset="2"/>
              <a:buNone/>
            </a:pPr>
            <a:endParaRPr lang="es-MX" sz="1200"/>
          </a:p>
        </p:txBody>
      </p:sp>
      <p:sp>
        <p:nvSpPr>
          <p:cNvPr id="23555" name="2 CuadroTexto"/>
          <p:cNvSpPr txBox="1">
            <a:spLocks noChangeArrowheads="1"/>
          </p:cNvSpPr>
          <p:nvPr/>
        </p:nvSpPr>
        <p:spPr bwMode="auto">
          <a:xfrm>
            <a:off x="468313" y="333375"/>
            <a:ext cx="8207375" cy="522288"/>
          </a:xfrm>
          <a:prstGeom prst="rect">
            <a:avLst/>
          </a:prstGeom>
          <a:noFill/>
          <a:ln w="9525">
            <a:noFill/>
            <a:miter lim="800000"/>
            <a:headEnd/>
            <a:tailEnd/>
          </a:ln>
        </p:spPr>
        <p:txBody>
          <a:bodyPr>
            <a:spAutoFit/>
          </a:bodyPr>
          <a:lstStyle/>
          <a:p>
            <a:pPr algn="ctr"/>
            <a:r>
              <a:rPr lang="es-ES" sz="2800"/>
              <a:t>LO QUE SE ENTIENDE POR CIENCIA VARÍA</a:t>
            </a:r>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164B5CF7-4C15-4BDB-B290-7BDD1F484021}" type="slidenum">
              <a:rPr lang="es-MX" smtClean="0"/>
              <a:pPr>
                <a:defRPr/>
              </a:pPr>
              <a:t>16</a:t>
            </a:fld>
            <a:endParaRPr lang="es-MX"/>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561975"/>
          </a:xfrm>
        </p:spPr>
        <p:txBody>
          <a:bodyPr>
            <a:normAutofit fontScale="90000"/>
          </a:bodyPr>
          <a:lstStyle/>
          <a:p>
            <a:pPr algn="ctr">
              <a:defRPr/>
            </a:pPr>
            <a:r>
              <a:rPr lang="es-ES" sz="3200" dirty="0">
                <a:latin typeface="Arial" pitchFamily="34" charset="0"/>
                <a:cs typeface="Arial" pitchFamily="34" charset="0"/>
              </a:rPr>
              <a:t>LA OBSERVACIÓN Y LO OBSERVABLE</a:t>
            </a:r>
            <a:endParaRPr lang="es-MX" sz="3200" dirty="0">
              <a:latin typeface="Arial" pitchFamily="34" charset="0"/>
              <a:cs typeface="Arial" pitchFamily="34" charset="0"/>
            </a:endParaRPr>
          </a:p>
        </p:txBody>
      </p:sp>
      <p:sp>
        <p:nvSpPr>
          <p:cNvPr id="171011" name="2 Marcador de contenido"/>
          <p:cNvSpPr>
            <a:spLocks noGrp="1"/>
          </p:cNvSpPr>
          <p:nvPr>
            <p:ph idx="1"/>
          </p:nvPr>
        </p:nvSpPr>
        <p:spPr>
          <a:xfrm>
            <a:off x="468313" y="1557338"/>
            <a:ext cx="8362950" cy="4535487"/>
          </a:xfrm>
        </p:spPr>
        <p:txBody>
          <a:bodyPr/>
          <a:lstStyle/>
          <a:p>
            <a:pPr algn="just"/>
            <a:r>
              <a:rPr lang="es-ES" sz="1800">
                <a:latin typeface="Arial" pitchFamily="34" charset="0"/>
                <a:cs typeface="Arial" pitchFamily="34" charset="0"/>
              </a:rPr>
              <a:t>Enfoque pragmatista o metodológico: No importan juicios epistemológicos acerca de lo que realmente son los objetos de la percepción, esto son cuestiones ontológicas. El término observación es un problema práctico: el de cual sea la mejor manera de usar el término en diversos dominios del discurso o de indagación científica. </a:t>
            </a:r>
          </a:p>
          <a:p>
            <a:pPr algn="just">
              <a:buFont typeface="Wingdings" pitchFamily="2" charset="2"/>
              <a:buNone/>
            </a:pPr>
            <a:endParaRPr lang="es-ES" sz="1800">
              <a:latin typeface="Arial" pitchFamily="34" charset="0"/>
              <a:cs typeface="Arial" pitchFamily="34" charset="0"/>
            </a:endParaRPr>
          </a:p>
          <a:p>
            <a:pPr algn="just"/>
            <a:r>
              <a:rPr lang="es-ES" sz="1800">
                <a:latin typeface="Arial" pitchFamily="34" charset="0"/>
                <a:cs typeface="Arial" pitchFamily="34" charset="0"/>
              </a:rPr>
              <a:t>Se toma el lenguaje como un instrumento y la elección entre distintos lenguajes posibles se realizará basándose en cual sirva mejor a una función concreta a desempeñar. </a:t>
            </a:r>
          </a:p>
          <a:p>
            <a:pPr algn="just">
              <a:buFont typeface="Wingdings" pitchFamily="2" charset="2"/>
              <a:buNone/>
            </a:pPr>
            <a:endParaRPr lang="es-ES" sz="1800">
              <a:latin typeface="Arial" pitchFamily="34" charset="0"/>
              <a:cs typeface="Arial" pitchFamily="34" charset="0"/>
            </a:endParaRPr>
          </a:p>
          <a:p>
            <a:pPr algn="just"/>
            <a:r>
              <a:rPr lang="es-ES" sz="1800">
                <a:latin typeface="Arial" pitchFamily="34" charset="0"/>
                <a:cs typeface="Arial" pitchFamily="34" charset="0"/>
              </a:rPr>
              <a:t>La comunidad de los científicos especificará sus necesidades e intereses y el discurso científico propone definiciones técnicas, normas de descripción y recursos como la clasificación, la medida y la matemática.</a:t>
            </a:r>
          </a:p>
          <a:p>
            <a:pPr algn="just">
              <a:buFont typeface="Wingdings" pitchFamily="2" charset="2"/>
              <a:buNone/>
            </a:pPr>
            <a:endParaRPr lang="es-ES" sz="1800">
              <a:latin typeface="Arial" pitchFamily="34" charset="0"/>
              <a:cs typeface="Arial" pitchFamily="34" charset="0"/>
            </a:endParaRPr>
          </a:p>
          <a:p>
            <a:pPr algn="just"/>
            <a:r>
              <a:rPr lang="es-ES" sz="1800">
                <a:latin typeface="Arial" pitchFamily="34" charset="0"/>
                <a:cs typeface="Arial" pitchFamily="34" charset="0"/>
              </a:rPr>
              <a:t>Ningún lenguaje es intrínsecamente “de observación”, dependería  de lo que uno escoja como términos o predicados de observación.</a:t>
            </a:r>
            <a:endParaRPr lang="es-MX" sz="1800">
              <a:latin typeface="Arial" pitchFamily="34" charset="0"/>
              <a:cs typeface="Arial" pitchFamily="34" charset="0"/>
            </a:endParaRPr>
          </a:p>
        </p:txBody>
      </p:sp>
      <p:sp>
        <p:nvSpPr>
          <p:cNvPr id="4" name="3 Marcador de número de diapositiva"/>
          <p:cNvSpPr>
            <a:spLocks noGrp="1"/>
          </p:cNvSpPr>
          <p:nvPr>
            <p:ph type="sldNum" sz="quarter" idx="12"/>
          </p:nvPr>
        </p:nvSpPr>
        <p:spPr/>
        <p:txBody>
          <a:bodyPr>
            <a:normAutofit fontScale="85000" lnSpcReduction="20000"/>
          </a:bodyPr>
          <a:lstStyle/>
          <a:p>
            <a:pPr>
              <a:defRPr/>
            </a:pPr>
            <a:fld id="{3CFE151E-DB80-4CAF-AAFE-40C1693EC0C0}" type="slidenum">
              <a:rPr lang="es-MX" smtClean="0"/>
              <a:pPr>
                <a:defRPr/>
              </a:pPr>
              <a:t>160</a:t>
            </a:fld>
            <a:endParaRPr lang="es-MX"/>
          </a:p>
        </p:txBody>
      </p:sp>
      <p:sp>
        <p:nvSpPr>
          <p:cNvPr id="5" name="4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490537"/>
          </a:xfrm>
        </p:spPr>
        <p:txBody>
          <a:bodyPr>
            <a:normAutofit fontScale="90000"/>
          </a:bodyPr>
          <a:lstStyle/>
          <a:p>
            <a:pPr algn="ctr">
              <a:defRPr/>
            </a:pPr>
            <a:r>
              <a:rPr lang="es-ES" sz="3200" dirty="0">
                <a:latin typeface="Arial" pitchFamily="34" charset="0"/>
                <a:cs typeface="Arial" pitchFamily="34" charset="0"/>
              </a:rPr>
              <a:t>OBSERVACIÓN: SU CARÁCTER PÚBLICO</a:t>
            </a:r>
            <a:endParaRPr lang="es-MX" dirty="0"/>
          </a:p>
        </p:txBody>
      </p:sp>
      <p:sp>
        <p:nvSpPr>
          <p:cNvPr id="172035" name="2 Marcador de contenido"/>
          <p:cNvSpPr>
            <a:spLocks noGrp="1"/>
          </p:cNvSpPr>
          <p:nvPr>
            <p:ph idx="1"/>
          </p:nvPr>
        </p:nvSpPr>
        <p:spPr>
          <a:xfrm>
            <a:off x="457200" y="1844675"/>
            <a:ext cx="8229600" cy="4464050"/>
          </a:xfrm>
        </p:spPr>
        <p:txBody>
          <a:bodyPr/>
          <a:lstStyle/>
          <a:p>
            <a:pPr algn="just"/>
            <a:r>
              <a:rPr lang="es-ES" sz="2000">
                <a:latin typeface="Arial" pitchFamily="34" charset="0"/>
                <a:cs typeface="Arial" pitchFamily="34" charset="0"/>
              </a:rPr>
              <a:t>Lo que parece completo relativismo está sujeto a ciertas restricciones, no se hace al azar. Cuando los científicos hablan de observar algo el contexto y la operación correspondientes están delimitados por la cultura científica. Hay consenso de qué es lo que ello quiere decir y cómo se lleva a cabo.</a:t>
            </a:r>
          </a:p>
          <a:p>
            <a:pPr algn="just">
              <a:buFont typeface="Wingdings" pitchFamily="2" charset="2"/>
              <a:buNone/>
            </a:pPr>
            <a:endParaRPr lang="es-ES" sz="2000">
              <a:latin typeface="Arial" pitchFamily="34" charset="0"/>
              <a:cs typeface="Arial" pitchFamily="34" charset="0"/>
            </a:endParaRPr>
          </a:p>
          <a:p>
            <a:pPr algn="just"/>
            <a:r>
              <a:rPr lang="es-ES" sz="2000">
                <a:latin typeface="Arial" pitchFamily="34" charset="0"/>
                <a:cs typeface="Arial" pitchFamily="34" charset="0"/>
              </a:rPr>
              <a:t>Los observables son comunes y públicos, se supone que lo que vemos es lo que cualquiera podría ver si estuviese mirando, la observación está sujeta que se refiera a objetos públicos. </a:t>
            </a:r>
          </a:p>
          <a:p>
            <a:pPr algn="just">
              <a:buFont typeface="Wingdings" pitchFamily="2" charset="2"/>
              <a:buNone/>
            </a:pPr>
            <a:endParaRPr lang="es-ES" sz="2000">
              <a:latin typeface="Arial" pitchFamily="34" charset="0"/>
              <a:cs typeface="Arial" pitchFamily="34" charset="0"/>
            </a:endParaRPr>
          </a:p>
          <a:p>
            <a:pPr algn="just"/>
            <a:r>
              <a:rPr lang="es-ES" sz="2000">
                <a:latin typeface="Arial" pitchFamily="34" charset="0"/>
                <a:cs typeface="Arial" pitchFamily="34" charset="0"/>
              </a:rPr>
              <a:t>Publicas, comunicables, susceptibles de comprobación por los demás. Ello excluye ciertas experiencias de la observación como las revelaciones y alucinaciones.</a:t>
            </a:r>
            <a:endParaRPr lang="es-MX" sz="2000">
              <a:latin typeface="Arial" pitchFamily="34" charset="0"/>
              <a:cs typeface="Arial" pitchFamily="34" charset="0"/>
            </a:endParaRPr>
          </a:p>
        </p:txBody>
      </p:sp>
      <p:sp>
        <p:nvSpPr>
          <p:cNvPr id="4" name="3 Marcador de número de diapositiva"/>
          <p:cNvSpPr>
            <a:spLocks noGrp="1"/>
          </p:cNvSpPr>
          <p:nvPr>
            <p:ph type="sldNum" sz="quarter" idx="12"/>
          </p:nvPr>
        </p:nvSpPr>
        <p:spPr/>
        <p:txBody>
          <a:bodyPr>
            <a:normAutofit fontScale="85000" lnSpcReduction="20000"/>
          </a:bodyPr>
          <a:lstStyle/>
          <a:p>
            <a:pPr>
              <a:defRPr/>
            </a:pPr>
            <a:fld id="{3BF9E2EB-49AE-4480-B031-5E68926E41F3}" type="slidenum">
              <a:rPr lang="es-MX" smtClean="0"/>
              <a:pPr>
                <a:defRPr/>
              </a:pPr>
              <a:t>161</a:t>
            </a:fld>
            <a:endParaRPr lang="es-MX"/>
          </a:p>
        </p:txBody>
      </p:sp>
      <p:sp>
        <p:nvSpPr>
          <p:cNvPr id="5" name="4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33412"/>
          </a:xfrm>
        </p:spPr>
        <p:txBody>
          <a:bodyPr>
            <a:normAutofit fontScale="90000"/>
          </a:bodyPr>
          <a:lstStyle/>
          <a:p>
            <a:pPr algn="ctr">
              <a:defRPr/>
            </a:pPr>
            <a:r>
              <a:rPr lang="es-ES" sz="2800" dirty="0">
                <a:latin typeface="Arial" pitchFamily="34" charset="0"/>
                <a:cs typeface="Arial" pitchFamily="34" charset="0"/>
              </a:rPr>
              <a:t>OBSERVACIÓN Y REFERENCIA: LA OSTENCIÓN</a:t>
            </a:r>
            <a:endParaRPr lang="es-MX" sz="2800" dirty="0">
              <a:latin typeface="Arial" pitchFamily="34" charset="0"/>
              <a:cs typeface="Arial" pitchFamily="34" charset="0"/>
            </a:endParaRPr>
          </a:p>
        </p:txBody>
      </p:sp>
      <p:sp>
        <p:nvSpPr>
          <p:cNvPr id="173059" name="2 Marcador de contenido"/>
          <p:cNvSpPr>
            <a:spLocks noGrp="1"/>
          </p:cNvSpPr>
          <p:nvPr>
            <p:ph idx="1"/>
          </p:nvPr>
        </p:nvSpPr>
        <p:spPr>
          <a:xfrm>
            <a:off x="457200" y="1773238"/>
            <a:ext cx="8229600" cy="4679950"/>
          </a:xfrm>
        </p:spPr>
        <p:txBody>
          <a:bodyPr/>
          <a:lstStyle/>
          <a:p>
            <a:pPr algn="just"/>
            <a:r>
              <a:rPr lang="es-ES" sz="2000">
                <a:latin typeface="Arial" pitchFamily="34" charset="0"/>
                <a:cs typeface="Arial" pitchFamily="34" charset="0"/>
              </a:rPr>
              <a:t>El ámbito en que se da la referencia de los enunciados de la observación es un marco de entornos conocidos y de maneras de hablar que son familiares. </a:t>
            </a:r>
          </a:p>
          <a:p>
            <a:pPr algn="just"/>
            <a:r>
              <a:rPr lang="es-ES" sz="2000">
                <a:latin typeface="Arial" pitchFamily="34" charset="0"/>
                <a:cs typeface="Arial" pitchFamily="34" charset="0"/>
              </a:rPr>
              <a:t>El análisis procede por simplificación: busca los elementos  primitivos a partir de los cuales se construyen los que son complejos. </a:t>
            </a:r>
          </a:p>
          <a:p>
            <a:pPr algn="just"/>
            <a:r>
              <a:rPr lang="es-ES" sz="2000">
                <a:latin typeface="Arial" pitchFamily="34" charset="0"/>
                <a:cs typeface="Arial" pitchFamily="34" charset="0"/>
              </a:rPr>
              <a:t>La </a:t>
            </a:r>
            <a:r>
              <a:rPr lang="es-ES" sz="2000" b="1">
                <a:latin typeface="Arial" pitchFamily="34" charset="0"/>
                <a:cs typeface="Arial" pitchFamily="34" charset="0"/>
              </a:rPr>
              <a:t>ostención</a:t>
            </a:r>
            <a:r>
              <a:rPr lang="es-ES" sz="2000">
                <a:latin typeface="Arial" pitchFamily="34" charset="0"/>
                <a:cs typeface="Arial" pitchFamily="34" charset="0"/>
              </a:rPr>
              <a:t> es la manera en que se enlaza una locución a un objeto, o un estado de cosas que consiste en señalar. </a:t>
            </a:r>
          </a:p>
          <a:p>
            <a:pPr algn="just"/>
            <a:r>
              <a:rPr lang="es-ES" sz="2000">
                <a:latin typeface="Arial" pitchFamily="34" charset="0"/>
                <a:cs typeface="Arial" pitchFamily="34" charset="0"/>
              </a:rPr>
              <a:t>La referencia ostensica: emito la palabra mesa y señalo una mesa, con lo cual la locución emitida se entiende como algo que indica o nombra tal objeto, o se forma una asociación (entre esta locución y aquello a lo que apunto o señalo) en la mente de quien me escuche y vea lo que hago.</a:t>
            </a:r>
            <a:endParaRPr lang="es-MX" sz="2000">
              <a:latin typeface="Arial" pitchFamily="34" charset="0"/>
              <a:cs typeface="Arial" pitchFamily="34" charset="0"/>
            </a:endParaRPr>
          </a:p>
        </p:txBody>
      </p:sp>
      <p:sp>
        <p:nvSpPr>
          <p:cNvPr id="4" name="3 Marcador de número de diapositiva"/>
          <p:cNvSpPr>
            <a:spLocks noGrp="1"/>
          </p:cNvSpPr>
          <p:nvPr>
            <p:ph type="sldNum" sz="quarter" idx="12"/>
          </p:nvPr>
        </p:nvSpPr>
        <p:spPr/>
        <p:txBody>
          <a:bodyPr>
            <a:normAutofit fontScale="85000" lnSpcReduction="20000"/>
          </a:bodyPr>
          <a:lstStyle/>
          <a:p>
            <a:pPr>
              <a:defRPr/>
            </a:pPr>
            <a:fld id="{F016DC8D-64B1-42A4-821B-FCDA81893B7E}" type="slidenum">
              <a:rPr lang="es-MX" smtClean="0"/>
              <a:pPr>
                <a:defRPr/>
              </a:pPr>
              <a:t>162</a:t>
            </a:fld>
            <a:endParaRPr lang="es-MX"/>
          </a:p>
        </p:txBody>
      </p:sp>
      <p:sp>
        <p:nvSpPr>
          <p:cNvPr id="5" name="4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33412"/>
          </a:xfrm>
        </p:spPr>
        <p:txBody>
          <a:bodyPr>
            <a:normAutofit fontScale="90000"/>
          </a:bodyPr>
          <a:lstStyle/>
          <a:p>
            <a:pPr algn="ctr">
              <a:defRPr/>
            </a:pPr>
            <a:r>
              <a:rPr lang="es-ES" sz="2800" dirty="0">
                <a:latin typeface="Arial" pitchFamily="34" charset="0"/>
                <a:cs typeface="Arial" pitchFamily="34" charset="0"/>
              </a:rPr>
              <a:t>OBSERVACIÓN Y REFERENCIA: LA OSTENCIÓN</a:t>
            </a:r>
            <a:endParaRPr lang="es-MX" sz="2800" dirty="0">
              <a:latin typeface="Arial" pitchFamily="34" charset="0"/>
              <a:cs typeface="Arial" pitchFamily="34" charset="0"/>
            </a:endParaRPr>
          </a:p>
        </p:txBody>
      </p:sp>
      <p:sp>
        <p:nvSpPr>
          <p:cNvPr id="174083" name="2 Marcador de contenido"/>
          <p:cNvSpPr>
            <a:spLocks noGrp="1"/>
          </p:cNvSpPr>
          <p:nvPr>
            <p:ph idx="1"/>
          </p:nvPr>
        </p:nvSpPr>
        <p:spPr>
          <a:xfrm>
            <a:off x="457200" y="1773238"/>
            <a:ext cx="8229600" cy="4751387"/>
          </a:xfrm>
        </p:spPr>
        <p:txBody>
          <a:bodyPr/>
          <a:lstStyle/>
          <a:p>
            <a:pPr algn="just"/>
            <a:r>
              <a:rPr lang="es-ES" sz="2300">
                <a:latin typeface="Arial" pitchFamily="34" charset="0"/>
                <a:cs typeface="Arial" pitchFamily="34" charset="0"/>
              </a:rPr>
              <a:t>El empleo de un enunciado para referirse a algo exterior al lenguaje (perceptible u observable) presupone un marco donde ya esté inserta la noción de referencia. </a:t>
            </a:r>
          </a:p>
          <a:p>
            <a:pPr algn="just"/>
            <a:r>
              <a:rPr lang="es-ES" sz="2300">
                <a:latin typeface="Arial" pitchFamily="34" charset="0"/>
                <a:cs typeface="Arial" pitchFamily="34" charset="0"/>
              </a:rPr>
              <a:t>El argumento a favor de la reducción a predicados básicos, lleva a una definición del tipo llamado operativo, esto es que puedan vincularse inequívocamente a una conducta manifiesta de cierto tipo o a unas respuestas o reacciones apropiadas fácilmente determinables. </a:t>
            </a:r>
          </a:p>
          <a:p>
            <a:pPr algn="just"/>
            <a:r>
              <a:rPr lang="es-ES" sz="2300">
                <a:latin typeface="Arial" pitchFamily="34" charset="0"/>
                <a:cs typeface="Arial" pitchFamily="34" charset="0"/>
              </a:rPr>
              <a:t>La referencia de los enunciados de observación se encuentra enlazada a unos marcos nocionales de mayor o menor complejidad, en los cuales es posible ponerla a prueba o contrastarla:</a:t>
            </a:r>
            <a:endParaRPr lang="es-MX" sz="2300">
              <a:latin typeface="Arial" pitchFamily="34" charset="0"/>
              <a:cs typeface="Arial" pitchFamily="34" charset="0"/>
            </a:endParaRPr>
          </a:p>
        </p:txBody>
      </p:sp>
      <p:sp>
        <p:nvSpPr>
          <p:cNvPr id="4" name="3 Marcador de número de diapositiva"/>
          <p:cNvSpPr>
            <a:spLocks noGrp="1"/>
          </p:cNvSpPr>
          <p:nvPr>
            <p:ph type="sldNum" sz="quarter" idx="12"/>
          </p:nvPr>
        </p:nvSpPr>
        <p:spPr/>
        <p:txBody>
          <a:bodyPr>
            <a:normAutofit fontScale="85000" lnSpcReduction="20000"/>
          </a:bodyPr>
          <a:lstStyle/>
          <a:p>
            <a:pPr>
              <a:defRPr/>
            </a:pPr>
            <a:fld id="{CB6598B8-5A58-4B88-91F9-79B56F1CF444}" type="slidenum">
              <a:rPr lang="es-MX" smtClean="0"/>
              <a:pPr>
                <a:defRPr/>
              </a:pPr>
              <a:t>163</a:t>
            </a:fld>
            <a:endParaRPr lang="es-MX"/>
          </a:p>
        </p:txBody>
      </p:sp>
      <p:sp>
        <p:nvSpPr>
          <p:cNvPr id="5" name="4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1 Título"/>
          <p:cNvSpPr>
            <a:spLocks noGrp="1"/>
          </p:cNvSpPr>
          <p:nvPr>
            <p:ph type="title"/>
          </p:nvPr>
        </p:nvSpPr>
        <p:spPr>
          <a:xfrm>
            <a:off x="457200" y="274638"/>
            <a:ext cx="8229600" cy="777875"/>
          </a:xfrm>
        </p:spPr>
        <p:txBody>
          <a:bodyPr/>
          <a:lstStyle/>
          <a:p>
            <a:pPr algn="ctr"/>
            <a:r>
              <a:rPr lang="es-ES" sz="2800">
                <a:latin typeface="Arial" pitchFamily="34" charset="0"/>
                <a:cs typeface="Arial" pitchFamily="34" charset="0"/>
              </a:rPr>
              <a:t>LOS ENUNCIADOS DE LA OBSERVACIÓN</a:t>
            </a:r>
            <a:endParaRPr lang="es-MX" sz="2800">
              <a:latin typeface="Arial" pitchFamily="34" charset="0"/>
              <a:cs typeface="Arial" pitchFamily="34" charset="0"/>
            </a:endParaRPr>
          </a:p>
        </p:txBody>
      </p:sp>
      <p:sp>
        <p:nvSpPr>
          <p:cNvPr id="3" name="2 Marcador de contenido"/>
          <p:cNvSpPr>
            <a:spLocks noGrp="1"/>
          </p:cNvSpPr>
          <p:nvPr>
            <p:ph idx="1"/>
          </p:nvPr>
        </p:nvSpPr>
        <p:spPr>
          <a:xfrm>
            <a:off x="612775" y="1600200"/>
            <a:ext cx="8153400" cy="4495800"/>
          </a:xfrm>
        </p:spPr>
        <p:txBody>
          <a:bodyPr>
            <a:normAutofit fontScale="77500" lnSpcReduction="20000"/>
          </a:bodyPr>
          <a:lstStyle/>
          <a:p>
            <a:pPr algn="just">
              <a:buFont typeface="Wingdings" pitchFamily="2" charset="2"/>
              <a:buNone/>
              <a:defRPr/>
            </a:pPr>
            <a:r>
              <a:rPr lang="es-ES" dirty="0">
                <a:latin typeface="Arial" pitchFamily="34" charset="0"/>
                <a:cs typeface="Arial" pitchFamily="34" charset="0"/>
              </a:rPr>
              <a:t>	Saber cómo hay que someter a contraste la referencia de tales enunciados es saber en que condiciones de la propia observación serían verdaderos o falsos; y lo que hace que semejante contrastación se tome como objetiva, es que se entiende que las condiciones de la propia observación son tales que cualquiera podría reproducirlas. </a:t>
            </a:r>
          </a:p>
          <a:p>
            <a:pPr algn="just">
              <a:buFont typeface="Wingdings" pitchFamily="2" charset="2"/>
              <a:buNone/>
              <a:defRPr/>
            </a:pPr>
            <a:r>
              <a:rPr lang="es-ES" dirty="0">
                <a:latin typeface="Arial" pitchFamily="34" charset="0"/>
                <a:cs typeface="Arial" pitchFamily="34" charset="0"/>
              </a:rPr>
              <a:t>	</a:t>
            </a:r>
          </a:p>
          <a:p>
            <a:pPr algn="just">
              <a:buFont typeface="Wingdings" pitchFamily="2" charset="2"/>
              <a:buNone/>
              <a:defRPr/>
            </a:pPr>
            <a:r>
              <a:rPr lang="es-ES" dirty="0">
                <a:latin typeface="Arial" pitchFamily="34" charset="0"/>
                <a:cs typeface="Arial" pitchFamily="34" charset="0"/>
              </a:rPr>
              <a:t>	Todo enunciado de observación es una apelación patente a la verificación o falsas ión experimentales, una propuesta de ciertos medios de garantizar que se hayan cumplido la condiciones </a:t>
            </a:r>
            <a:r>
              <a:rPr lang="es-ES" dirty="0" err="1">
                <a:latin typeface="Arial" pitchFamily="34" charset="0"/>
                <a:cs typeface="Arial" pitchFamily="34" charset="0"/>
              </a:rPr>
              <a:t>veritativas</a:t>
            </a:r>
            <a:r>
              <a:rPr lang="es-ES" dirty="0">
                <a:latin typeface="Arial" pitchFamily="34" charset="0"/>
                <a:cs typeface="Arial" pitchFamily="34" charset="0"/>
              </a:rPr>
              <a:t> pertinentes o una alegación de que las cosas son realmente de cierta manera.</a:t>
            </a:r>
            <a:endParaRPr lang="es-MX" dirty="0">
              <a:latin typeface="Arial" pitchFamily="34" charset="0"/>
              <a:cs typeface="Arial" pitchFamily="34" charset="0"/>
            </a:endParaRPr>
          </a:p>
          <a:p>
            <a:pPr>
              <a:defRPr/>
            </a:pPr>
            <a:endParaRPr lang="es-MX" dirty="0"/>
          </a:p>
        </p:txBody>
      </p:sp>
      <p:sp>
        <p:nvSpPr>
          <p:cNvPr id="4" name="3 Marcador de número de diapositiva"/>
          <p:cNvSpPr>
            <a:spLocks noGrp="1"/>
          </p:cNvSpPr>
          <p:nvPr>
            <p:ph type="sldNum" sz="quarter" idx="12"/>
          </p:nvPr>
        </p:nvSpPr>
        <p:spPr/>
        <p:txBody>
          <a:bodyPr>
            <a:normAutofit fontScale="85000" lnSpcReduction="20000"/>
          </a:bodyPr>
          <a:lstStyle/>
          <a:p>
            <a:pPr>
              <a:defRPr/>
            </a:pPr>
            <a:fld id="{6520EF34-1C28-403A-9872-B2C8639F479B}" type="slidenum">
              <a:rPr lang="es-MX" smtClean="0"/>
              <a:pPr>
                <a:defRPr/>
              </a:pPr>
              <a:t>164</a:t>
            </a:fld>
            <a:endParaRPr lang="es-MX"/>
          </a:p>
        </p:txBody>
      </p:sp>
      <p:sp>
        <p:nvSpPr>
          <p:cNvPr id="5" name="4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1 Título"/>
          <p:cNvSpPr>
            <a:spLocks noGrp="1"/>
          </p:cNvSpPr>
          <p:nvPr>
            <p:ph type="title"/>
          </p:nvPr>
        </p:nvSpPr>
        <p:spPr>
          <a:xfrm>
            <a:off x="457200" y="274638"/>
            <a:ext cx="8291513" cy="993775"/>
          </a:xfrm>
        </p:spPr>
        <p:txBody>
          <a:bodyPr/>
          <a:lstStyle/>
          <a:p>
            <a:pPr algn="ctr"/>
            <a:r>
              <a:rPr lang="es-ES" sz="2800">
                <a:latin typeface="Arial" pitchFamily="34" charset="0"/>
                <a:cs typeface="Arial" pitchFamily="34" charset="0"/>
              </a:rPr>
              <a:t>EL PUNTO DE VISTA PRAGMÁTICO EN LA OBSERVACIÓN</a:t>
            </a:r>
            <a:endParaRPr lang="es-MX" sz="2800">
              <a:latin typeface="Arial" pitchFamily="34" charset="0"/>
              <a:cs typeface="Arial" pitchFamily="34" charset="0"/>
            </a:endParaRPr>
          </a:p>
        </p:txBody>
      </p:sp>
      <p:sp>
        <p:nvSpPr>
          <p:cNvPr id="3" name="2 Marcador de contenido"/>
          <p:cNvSpPr>
            <a:spLocks noGrp="1"/>
          </p:cNvSpPr>
          <p:nvPr>
            <p:ph idx="1"/>
          </p:nvPr>
        </p:nvSpPr>
        <p:spPr>
          <a:xfrm>
            <a:off x="457200" y="1412875"/>
            <a:ext cx="8229600" cy="4968875"/>
          </a:xfrm>
        </p:spPr>
        <p:txBody>
          <a:bodyPr>
            <a:normAutofit fontScale="85000" lnSpcReduction="20000"/>
          </a:bodyPr>
          <a:lstStyle/>
          <a:p>
            <a:pPr algn="just">
              <a:defRPr/>
            </a:pPr>
            <a:r>
              <a:rPr lang="es-ES" dirty="0">
                <a:latin typeface="Arial" pitchFamily="34" charset="0"/>
                <a:cs typeface="Arial" pitchFamily="34" charset="0"/>
              </a:rPr>
              <a:t>Si queremos decir algo acerca de la observación científica, de los observables de la ciencia, podemos decir que sea aquello que los hombres de ciencia entienden que observan. </a:t>
            </a:r>
          </a:p>
          <a:p>
            <a:pPr algn="just">
              <a:defRPr/>
            </a:pPr>
            <a:r>
              <a:rPr lang="es-ES" dirty="0">
                <a:latin typeface="Arial" pitchFamily="34" charset="0"/>
                <a:cs typeface="Arial" pitchFamily="34" charset="0"/>
              </a:rPr>
              <a:t> Y hacerlo adoptando los significados que ellos comprendan o los conceptos que se emplean en las ciencias, lo cual se someterá a prueba pragmatista viendo si el lenguaje de observación y descriptivo garantiza una referencia que satisfaga a la comunidad científica, y si limita las ambigüedades en tal medida que los hombres de ciencia sean capaces de comunicarse entre si. </a:t>
            </a:r>
          </a:p>
          <a:p>
            <a:pPr algn="just">
              <a:defRPr/>
            </a:pPr>
            <a:r>
              <a:rPr lang="es-ES" dirty="0">
                <a:latin typeface="Arial" pitchFamily="34" charset="0"/>
                <a:cs typeface="Arial" pitchFamily="34" charset="0"/>
              </a:rPr>
              <a:t>Todo es un artefacto cultural, dado que lo que la observación “es realmente” no es cuestión alguna epistemológica. Sino metodológica.  </a:t>
            </a:r>
            <a:endParaRPr lang="es-MX" dirty="0">
              <a:latin typeface="Arial" pitchFamily="34" charset="0"/>
              <a:cs typeface="Arial" pitchFamily="34" charset="0"/>
            </a:endParaRPr>
          </a:p>
        </p:txBody>
      </p:sp>
      <p:sp>
        <p:nvSpPr>
          <p:cNvPr id="4" name="3 Marcador de número de diapositiva"/>
          <p:cNvSpPr>
            <a:spLocks noGrp="1"/>
          </p:cNvSpPr>
          <p:nvPr>
            <p:ph type="sldNum" sz="quarter" idx="12"/>
          </p:nvPr>
        </p:nvSpPr>
        <p:spPr/>
        <p:txBody>
          <a:bodyPr>
            <a:normAutofit fontScale="85000" lnSpcReduction="20000"/>
          </a:bodyPr>
          <a:lstStyle/>
          <a:p>
            <a:pPr>
              <a:defRPr/>
            </a:pPr>
            <a:fld id="{38D1A210-2EEE-4413-AC27-919049A8BB3A}" type="slidenum">
              <a:rPr lang="es-MX" smtClean="0"/>
              <a:pPr>
                <a:defRPr/>
              </a:pPr>
              <a:t>165</a:t>
            </a:fld>
            <a:endParaRPr lang="es-MX"/>
          </a:p>
        </p:txBody>
      </p:sp>
      <p:sp>
        <p:nvSpPr>
          <p:cNvPr id="5" name="4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1 Título"/>
          <p:cNvSpPr>
            <a:spLocks noGrp="1"/>
          </p:cNvSpPr>
          <p:nvPr>
            <p:ph type="title"/>
          </p:nvPr>
        </p:nvSpPr>
        <p:spPr>
          <a:xfrm>
            <a:off x="457200" y="274638"/>
            <a:ext cx="8229600" cy="346075"/>
          </a:xfrm>
        </p:spPr>
        <p:txBody>
          <a:bodyPr/>
          <a:lstStyle/>
          <a:p>
            <a:pPr algn="ctr"/>
            <a:r>
              <a:rPr lang="es-ES" sz="2900">
                <a:latin typeface="Arial" pitchFamily="34" charset="0"/>
                <a:cs typeface="Arial" pitchFamily="34" charset="0"/>
              </a:rPr>
              <a:t>LO OBSERVABLE</a:t>
            </a:r>
            <a:endParaRPr lang="es-MX" sz="2900">
              <a:latin typeface="Arial" pitchFamily="34" charset="0"/>
              <a:cs typeface="Arial" pitchFamily="34" charset="0"/>
            </a:endParaRPr>
          </a:p>
        </p:txBody>
      </p:sp>
      <p:sp>
        <p:nvSpPr>
          <p:cNvPr id="3" name="2 Marcador de contenido"/>
          <p:cNvSpPr>
            <a:spLocks noGrp="1"/>
          </p:cNvSpPr>
          <p:nvPr>
            <p:ph idx="1"/>
          </p:nvPr>
        </p:nvSpPr>
        <p:spPr>
          <a:xfrm>
            <a:off x="457200" y="1773238"/>
            <a:ext cx="8362950" cy="4751387"/>
          </a:xfrm>
        </p:spPr>
        <p:txBody>
          <a:bodyPr>
            <a:normAutofit fontScale="92500" lnSpcReduction="10000"/>
          </a:bodyPr>
          <a:lstStyle/>
          <a:p>
            <a:pPr algn="just">
              <a:defRPr/>
            </a:pPr>
            <a:r>
              <a:rPr lang="es-ES" sz="2000" dirty="0">
                <a:latin typeface="Arial" pitchFamily="34" charset="0"/>
                <a:cs typeface="Arial" pitchFamily="34" charset="0"/>
              </a:rPr>
              <a:t>Lo que mantiene la condición de los “observables” a modo de moneda en estos dominios es el sistema teorético cuya aceptación les confiere el crédito del que gozan. </a:t>
            </a:r>
          </a:p>
          <a:p>
            <a:pPr algn="just">
              <a:defRPr/>
            </a:pPr>
            <a:r>
              <a:rPr lang="es-ES" sz="2000" dirty="0">
                <a:latin typeface="Arial" pitchFamily="34" charset="0"/>
                <a:cs typeface="Arial" pitchFamily="34" charset="0"/>
              </a:rPr>
              <a:t>La ciencia en conjunto es un sistema de crédito de esta índole. </a:t>
            </a:r>
          </a:p>
          <a:p>
            <a:pPr algn="just">
              <a:defRPr/>
            </a:pPr>
            <a:r>
              <a:rPr lang="es-ES" sz="2000" dirty="0">
                <a:latin typeface="Arial" pitchFamily="34" charset="0"/>
                <a:cs typeface="Arial" pitchFamily="34" charset="0"/>
              </a:rPr>
              <a:t>Observable es, por tanto, el índice de la totalidad del marco científico, o de las creencias típicas de la comunidad científica.</a:t>
            </a:r>
          </a:p>
          <a:p>
            <a:pPr algn="just">
              <a:defRPr/>
            </a:pPr>
            <a:r>
              <a:rPr lang="es-ES" sz="2000" dirty="0">
                <a:latin typeface="Arial" pitchFamily="34" charset="0"/>
                <a:cs typeface="Arial" pitchFamily="34" charset="0"/>
              </a:rPr>
              <a:t>Observar no es pasar la vista por encima. Sino buscar  unos elementos de juicio siguiendo un orden conceptual, el que unos “datos” desnudos constituyan elementos de juicio o pruebas, presupone ya que habrán de funcionar dentro de cierto marco inferencial. </a:t>
            </a:r>
          </a:p>
          <a:p>
            <a:pPr algn="just">
              <a:defRPr/>
            </a:pPr>
            <a:r>
              <a:rPr lang="es-ES" sz="2000" dirty="0">
                <a:latin typeface="Arial" pitchFamily="34" charset="0"/>
                <a:cs typeface="Arial" pitchFamily="34" charset="0"/>
              </a:rPr>
              <a:t>En ciencia la </a:t>
            </a:r>
            <a:r>
              <a:rPr lang="es-ES" sz="2000" i="1" dirty="0">
                <a:latin typeface="Arial" pitchFamily="34" charset="0"/>
                <a:cs typeface="Arial" pitchFamily="34" charset="0"/>
              </a:rPr>
              <a:t>observación </a:t>
            </a:r>
            <a:r>
              <a:rPr lang="es-ES" sz="2000" dirty="0">
                <a:latin typeface="Arial" pitchFamily="34" charset="0"/>
                <a:cs typeface="Arial" pitchFamily="34" charset="0"/>
              </a:rPr>
              <a:t>y lo que se llama inferencia están indisolublemente ligados. </a:t>
            </a:r>
          </a:p>
          <a:p>
            <a:pPr algn="just">
              <a:defRPr/>
            </a:pPr>
            <a:r>
              <a:rPr lang="es-ES" sz="2000" dirty="0">
                <a:latin typeface="Arial" pitchFamily="34" charset="0"/>
                <a:cs typeface="Arial" pitchFamily="34" charset="0"/>
              </a:rPr>
              <a:t>Para que la observación científica sirva de algo debe ser a favor o en contra de alguna tesis. La razón de ser del observar no está en sólo recoger y acumular observaciones, sino en buscar y sacar a la luz cierto orden existente en los hechos. </a:t>
            </a:r>
            <a:endParaRPr lang="es-MX" sz="2000" dirty="0">
              <a:latin typeface="Arial" pitchFamily="34" charset="0"/>
              <a:cs typeface="Arial" pitchFamily="34" charset="0"/>
            </a:endParaRPr>
          </a:p>
        </p:txBody>
      </p:sp>
      <p:sp>
        <p:nvSpPr>
          <p:cNvPr id="4" name="3 Marcador de número de diapositiva"/>
          <p:cNvSpPr>
            <a:spLocks noGrp="1"/>
          </p:cNvSpPr>
          <p:nvPr>
            <p:ph type="sldNum" sz="quarter" idx="12"/>
          </p:nvPr>
        </p:nvSpPr>
        <p:spPr/>
        <p:txBody>
          <a:bodyPr>
            <a:normAutofit fontScale="85000" lnSpcReduction="20000"/>
          </a:bodyPr>
          <a:lstStyle/>
          <a:p>
            <a:pPr>
              <a:defRPr/>
            </a:pPr>
            <a:fld id="{E9F1F8F7-D307-446A-8743-36E10747B480}" type="slidenum">
              <a:rPr lang="es-MX" smtClean="0"/>
              <a:pPr>
                <a:defRPr/>
              </a:pPr>
              <a:t>166</a:t>
            </a:fld>
            <a:endParaRPr lang="es-MX"/>
          </a:p>
        </p:txBody>
      </p:sp>
      <p:sp>
        <p:nvSpPr>
          <p:cNvPr id="5" name="4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2 Título"/>
          <p:cNvSpPr>
            <a:spLocks noGrp="1"/>
          </p:cNvSpPr>
          <p:nvPr>
            <p:ph type="title"/>
          </p:nvPr>
        </p:nvSpPr>
        <p:spPr>
          <a:xfrm>
            <a:off x="612775" y="228600"/>
            <a:ext cx="8153400" cy="990600"/>
          </a:xfrm>
        </p:spPr>
        <p:txBody>
          <a:bodyPr/>
          <a:lstStyle/>
          <a:p>
            <a:pPr algn="ctr"/>
            <a:r>
              <a:rPr lang="es-MX" sz="4000" b="1">
                <a:latin typeface="Arial" pitchFamily="34" charset="0"/>
                <a:cs typeface="Arial" pitchFamily="34" charset="0"/>
              </a:rPr>
              <a:t>III. CONCEPTOS CIENTÍFICOS</a:t>
            </a:r>
            <a:endParaRPr lang="es-ES" sz="4000"/>
          </a:p>
        </p:txBody>
      </p:sp>
      <p:sp>
        <p:nvSpPr>
          <p:cNvPr id="178179" name="2 Subtítulo"/>
          <p:cNvSpPr>
            <a:spLocks noGrp="1"/>
          </p:cNvSpPr>
          <p:nvPr>
            <p:ph sz="quarter" idx="1"/>
          </p:nvPr>
        </p:nvSpPr>
        <p:spPr>
          <a:xfrm>
            <a:off x="323850" y="1600200"/>
            <a:ext cx="8569325" cy="4924425"/>
          </a:xfrm>
        </p:spPr>
        <p:txBody>
          <a:bodyPr/>
          <a:lstStyle/>
          <a:p>
            <a:pPr algn="just" eaLnBrk="1" hangingPunct="1">
              <a:buFont typeface="Wingdings" pitchFamily="2" charset="2"/>
              <a:buNone/>
            </a:pPr>
            <a:r>
              <a:rPr lang="es-MX" sz="1400" b="1">
                <a:latin typeface="Arial" pitchFamily="34" charset="0"/>
                <a:cs typeface="Arial" pitchFamily="34" charset="0"/>
              </a:rPr>
              <a:t>	1 . En el lenguaje corriente los conceptos forman parte de la unidad íntima entre significante y significado.</a:t>
            </a:r>
          </a:p>
          <a:p>
            <a:pPr algn="just" eaLnBrk="1" hangingPunct="1">
              <a:buFont typeface="Wingdings" pitchFamily="2" charset="2"/>
              <a:buNone/>
            </a:pPr>
            <a:endParaRPr lang="es-MX" sz="1400" b="1">
              <a:latin typeface="Arial" pitchFamily="34" charset="0"/>
              <a:cs typeface="Arial" pitchFamily="34" charset="0"/>
            </a:endParaRPr>
          </a:p>
          <a:p>
            <a:pPr algn="just" eaLnBrk="1" hangingPunct="1"/>
            <a:r>
              <a:rPr lang="es-MX" sz="1400" b="1">
                <a:latin typeface="Arial" pitchFamily="34" charset="0"/>
                <a:cs typeface="Arial" pitchFamily="34" charset="0"/>
              </a:rPr>
              <a:t> </a:t>
            </a:r>
            <a:r>
              <a:rPr lang="es-MX" sz="1400">
                <a:latin typeface="Arial" pitchFamily="34" charset="0"/>
                <a:cs typeface="Arial" pitchFamily="34" charset="0"/>
              </a:rPr>
              <a:t>La palabra es una unidad fonemática que comporta al mismo tiempo un determinado significado. Pero la asociación entre ese significante y determinado significado se da en el uso social que hacemos del lenguaje. </a:t>
            </a:r>
          </a:p>
          <a:p>
            <a:pPr algn="just" eaLnBrk="1" hangingPunct="1"/>
            <a:endParaRPr lang="es-MX" sz="1400">
              <a:latin typeface="Arial" pitchFamily="34" charset="0"/>
              <a:cs typeface="Arial" pitchFamily="34" charset="0"/>
            </a:endParaRPr>
          </a:p>
          <a:p>
            <a:pPr algn="just" eaLnBrk="1" hangingPunct="1"/>
            <a:r>
              <a:rPr lang="es-MX" sz="1400">
                <a:latin typeface="Arial" pitchFamily="34" charset="0"/>
                <a:cs typeface="Arial" pitchFamily="34" charset="0"/>
              </a:rPr>
              <a:t>Que a la secuencia fonemática “e-s-t-r-e-ll-a” corresponda un significado (astro con luz propia) se debe a que hemos aprendido en nuestra sociedad esa secuencia de sonidos  unida a ese significado. </a:t>
            </a:r>
          </a:p>
          <a:p>
            <a:pPr algn="just" eaLnBrk="1" hangingPunct="1"/>
            <a:endParaRPr lang="es-MX" sz="1400">
              <a:latin typeface="Arial" pitchFamily="34" charset="0"/>
              <a:cs typeface="Arial" pitchFamily="34" charset="0"/>
            </a:endParaRPr>
          </a:p>
          <a:p>
            <a:pPr algn="just" eaLnBrk="1" hangingPunct="1"/>
            <a:r>
              <a:rPr lang="es-MX" sz="1400">
                <a:latin typeface="Arial" pitchFamily="34" charset="0"/>
                <a:cs typeface="Arial" pitchFamily="34" charset="0"/>
              </a:rPr>
              <a:t>Los individuos o los grupos sociales pueden cambiar el significado de las palabras, pero primariamente el significado que aprendemos es el usual (o los usuales, si hay varios). </a:t>
            </a:r>
          </a:p>
          <a:p>
            <a:pPr algn="just" eaLnBrk="1" hangingPunct="1"/>
            <a:endParaRPr lang="es-MX" sz="1400">
              <a:latin typeface="Arial" pitchFamily="34" charset="0"/>
              <a:cs typeface="Arial" pitchFamily="34" charset="0"/>
            </a:endParaRPr>
          </a:p>
          <a:p>
            <a:pPr algn="just" eaLnBrk="1" hangingPunct="1"/>
            <a:r>
              <a:rPr lang="es-MX" sz="1400">
                <a:latin typeface="Arial" pitchFamily="34" charset="0"/>
                <a:cs typeface="Arial" pitchFamily="34" charset="0"/>
              </a:rPr>
              <a:t>Este es el punto de vista sincrónico, o sea, desde el estado del sistema lingüístico como lo aprendimos en el momento que lo aprendimos. </a:t>
            </a:r>
          </a:p>
          <a:p>
            <a:pPr algn="just" eaLnBrk="1" hangingPunct="1"/>
            <a:endParaRPr lang="es-MX" sz="1400">
              <a:latin typeface="Arial" pitchFamily="34" charset="0"/>
              <a:cs typeface="Arial" pitchFamily="34" charset="0"/>
            </a:endParaRPr>
          </a:p>
          <a:p>
            <a:pPr algn="just" eaLnBrk="1" hangingPunct="1"/>
            <a:r>
              <a:rPr lang="es-MX" sz="1400">
                <a:latin typeface="Arial" pitchFamily="34" charset="0"/>
                <a:cs typeface="Arial" pitchFamily="34" charset="0"/>
              </a:rPr>
              <a:t>¿Cómo se formaron originalmente el significado de las palabras, su uso social? Este un problema diacrónico (histórico) que es de más difícil solución.</a:t>
            </a:r>
          </a:p>
          <a:p>
            <a:pPr algn="just" eaLnBrk="1" hangingPunct="1"/>
            <a:endParaRPr lang="es-MX" sz="1200"/>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232C9562-B7A1-4B41-9D57-C2FBFE91393E}" type="slidenum">
              <a:rPr lang="es-MX" smtClean="0"/>
              <a:pPr>
                <a:defRPr/>
              </a:pPr>
              <a:t>167</a:t>
            </a:fld>
            <a:endParaRPr lang="es-MX"/>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2 Marcador de contenido"/>
          <p:cNvSpPr>
            <a:spLocks noGrp="1"/>
          </p:cNvSpPr>
          <p:nvPr>
            <p:ph idx="1"/>
          </p:nvPr>
        </p:nvSpPr>
        <p:spPr>
          <a:xfrm>
            <a:off x="457200" y="1773238"/>
            <a:ext cx="6275388" cy="4352925"/>
          </a:xfrm>
        </p:spPr>
        <p:txBody>
          <a:bodyPr/>
          <a:lstStyle/>
          <a:p>
            <a:pPr algn="just" eaLnBrk="1" hangingPunct="1">
              <a:buFont typeface="Wingdings" pitchFamily="2" charset="2"/>
              <a:buNone/>
            </a:pPr>
            <a:r>
              <a:rPr lang="es-MX"/>
              <a:t> </a:t>
            </a:r>
            <a:r>
              <a:rPr lang="es-MX" b="1"/>
              <a:t>	</a:t>
            </a:r>
            <a:r>
              <a:rPr lang="es-MX" sz="2400" b="1"/>
              <a:t>2. </a:t>
            </a:r>
            <a:r>
              <a:rPr lang="es-MX" sz="2400"/>
              <a:t>Las ciencias crean sus propios lenguajes. Pero, de alguna manera comparten con el lenguaje corriente no pocas significaciones.</a:t>
            </a:r>
          </a:p>
          <a:p>
            <a:pPr algn="just" eaLnBrk="1" hangingPunct="1"/>
            <a:endParaRPr lang="es-MX" sz="2400"/>
          </a:p>
          <a:p>
            <a:pPr algn="just" eaLnBrk="1" hangingPunct="1">
              <a:buFont typeface="Wingdings" pitchFamily="2" charset="2"/>
              <a:buNone/>
            </a:pPr>
            <a:r>
              <a:rPr lang="es-MX" sz="2400"/>
              <a:t>	Sólo los lenguajes formalizados (axiomatizados y simbolizados) son independientes del lenguaje corriente. Ejemplos: Las teorías matemáticas formalizadas, las teorías físicas axiomatizadas y matematizadas, o la lógica simbólica moderna.</a:t>
            </a:r>
          </a:p>
        </p:txBody>
      </p:sp>
      <p:sp>
        <p:nvSpPr>
          <p:cNvPr id="179203" name="2 Rectángulo"/>
          <p:cNvSpPr>
            <a:spLocks noChangeArrowheads="1"/>
          </p:cNvSpPr>
          <p:nvPr/>
        </p:nvSpPr>
        <p:spPr bwMode="auto">
          <a:xfrm>
            <a:off x="395288" y="333375"/>
            <a:ext cx="8280400" cy="461963"/>
          </a:xfrm>
          <a:prstGeom prst="rect">
            <a:avLst/>
          </a:prstGeom>
          <a:noFill/>
          <a:ln w="9525">
            <a:noFill/>
            <a:miter lim="800000"/>
            <a:headEnd/>
            <a:tailEnd/>
          </a:ln>
        </p:spPr>
        <p:txBody>
          <a:bodyPr>
            <a:spAutoFit/>
          </a:bodyPr>
          <a:lstStyle/>
          <a:p>
            <a:pPr algn="ctr"/>
            <a:r>
              <a:rPr lang="es-MX" sz="2400" b="1"/>
              <a:t>2. </a:t>
            </a:r>
            <a:r>
              <a:rPr lang="es-MX" sz="2400"/>
              <a:t>LAS CIENCIAS CREAN SUS PROPIOS LENGUAJES. </a:t>
            </a:r>
            <a:endParaRPr lang="es-ES" sz="2400"/>
          </a:p>
        </p:txBody>
      </p:sp>
      <p:pic>
        <p:nvPicPr>
          <p:cNvPr id="179204" name="Picture 5" descr="http://t3.gstatic.com/images?q=tbn:ANd9GcSO9rYQOYAxjyP94FdyL2GZ3sHNNe4BM66rnrN9RCc_dN5R9FuC"/>
          <p:cNvPicPr>
            <a:picLocks noChangeAspect="1" noChangeArrowheads="1"/>
          </p:cNvPicPr>
          <p:nvPr/>
        </p:nvPicPr>
        <p:blipFill>
          <a:blip r:embed="rId2"/>
          <a:srcRect/>
          <a:stretch>
            <a:fillRect/>
          </a:stretch>
        </p:blipFill>
        <p:spPr bwMode="auto">
          <a:xfrm>
            <a:off x="6667500" y="2349500"/>
            <a:ext cx="2476500" cy="1847850"/>
          </a:xfrm>
          <a:prstGeom prst="rect">
            <a:avLst/>
          </a:prstGeom>
          <a:noFill/>
          <a:ln w="9525">
            <a:noFill/>
            <a:miter lim="800000"/>
            <a:headEnd/>
            <a:tailEnd/>
          </a:ln>
        </p:spPr>
      </p:pic>
      <p:sp>
        <p:nvSpPr>
          <p:cNvPr id="5" name="4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6" name="5 Marcador de número de diapositiva"/>
          <p:cNvSpPr>
            <a:spLocks noGrp="1"/>
          </p:cNvSpPr>
          <p:nvPr>
            <p:ph type="sldNum" sz="quarter" idx="12"/>
          </p:nvPr>
        </p:nvSpPr>
        <p:spPr/>
        <p:txBody>
          <a:bodyPr>
            <a:normAutofit fontScale="85000" lnSpcReduction="20000"/>
          </a:bodyPr>
          <a:lstStyle/>
          <a:p>
            <a:pPr>
              <a:defRPr/>
            </a:pPr>
            <a:fld id="{314E181B-E65E-4A85-A6ED-5E4CB88AB389}" type="slidenum">
              <a:rPr lang="es-MX" smtClean="0"/>
              <a:pPr>
                <a:defRPr/>
              </a:pPr>
              <a:t>168</a:t>
            </a:fld>
            <a:endParaRPr lang="es-MX"/>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28775"/>
            <a:ext cx="8229600" cy="4895850"/>
          </a:xfrm>
        </p:spPr>
        <p:txBody>
          <a:bodyPr>
            <a:normAutofit fontScale="55000" lnSpcReduction="20000"/>
          </a:bodyPr>
          <a:lstStyle/>
          <a:p>
            <a:pPr marL="320040" indent="-320040" eaLnBrk="1" fontAlgn="auto" hangingPunct="1">
              <a:spcAft>
                <a:spcPts val="0"/>
              </a:spcAft>
              <a:buFont typeface="Wingdings"/>
              <a:buNone/>
              <a:defRPr/>
            </a:pPr>
            <a:endParaRPr lang="es-MX" dirty="0"/>
          </a:p>
          <a:p>
            <a:pPr marL="320040" indent="-320040" algn="just" eaLnBrk="1" fontAlgn="auto" hangingPunct="1">
              <a:spcAft>
                <a:spcPts val="0"/>
              </a:spcAft>
              <a:buFont typeface="Wingdings"/>
              <a:buNone/>
              <a:defRPr/>
            </a:pPr>
            <a:r>
              <a:rPr lang="es-MX" b="1" dirty="0"/>
              <a:t>	</a:t>
            </a:r>
            <a:r>
              <a:rPr lang="es-MX" sz="3600" dirty="0">
                <a:latin typeface="Arial" pitchFamily="34" charset="0"/>
                <a:cs typeface="Arial" pitchFamily="34" charset="0"/>
              </a:rPr>
              <a:t>Cuando hay un cambio conceptual en el esquema conceptual de una ciencia, también cambian los significados de los conceptos. </a:t>
            </a:r>
          </a:p>
          <a:p>
            <a:pPr marL="320040" indent="-320040" algn="just" eaLnBrk="1" fontAlgn="auto" hangingPunct="1">
              <a:spcAft>
                <a:spcPts val="0"/>
              </a:spcAft>
              <a:buFont typeface="Wingdings"/>
              <a:buNone/>
              <a:defRPr/>
            </a:pPr>
            <a:endParaRPr lang="es-MX" sz="3600" dirty="0">
              <a:latin typeface="Arial" pitchFamily="34" charset="0"/>
              <a:cs typeface="Arial" pitchFamily="34" charset="0"/>
            </a:endParaRPr>
          </a:p>
          <a:p>
            <a:pPr marL="320040" indent="-320040" algn="just" eaLnBrk="1" fontAlgn="auto" hangingPunct="1">
              <a:spcAft>
                <a:spcPts val="0"/>
              </a:spcAft>
              <a:buFont typeface="Wingdings"/>
              <a:buNone/>
              <a:defRPr/>
            </a:pPr>
            <a:r>
              <a:rPr lang="es-MX" sz="3600" dirty="0">
                <a:latin typeface="Arial" pitchFamily="34" charset="0"/>
                <a:cs typeface="Arial" pitchFamily="34" charset="0"/>
              </a:rPr>
              <a:t>	Los conceptos científicos son </a:t>
            </a:r>
            <a:r>
              <a:rPr lang="es-MX" sz="3600" b="1" dirty="0">
                <a:latin typeface="Arial" pitchFamily="34" charset="0"/>
                <a:cs typeface="Arial" pitchFamily="34" charset="0"/>
              </a:rPr>
              <a:t>históricos,</a:t>
            </a:r>
            <a:r>
              <a:rPr lang="es-MX" sz="3600" dirty="0">
                <a:latin typeface="Arial" pitchFamily="34" charset="0"/>
                <a:cs typeface="Arial" pitchFamily="34" charset="0"/>
              </a:rPr>
              <a:t> instituidos en un momento del devenir de cada ciencia. </a:t>
            </a:r>
          </a:p>
          <a:p>
            <a:pPr marL="320040" indent="-320040" algn="just" eaLnBrk="1" fontAlgn="auto" hangingPunct="1">
              <a:spcAft>
                <a:spcPts val="0"/>
              </a:spcAft>
              <a:buFont typeface="Wingdings"/>
              <a:buNone/>
              <a:defRPr/>
            </a:pPr>
            <a:endParaRPr lang="es-MX" sz="3600" dirty="0">
              <a:latin typeface="Arial" pitchFamily="34" charset="0"/>
              <a:cs typeface="Arial" pitchFamily="34" charset="0"/>
            </a:endParaRPr>
          </a:p>
          <a:p>
            <a:pPr marL="320040" indent="-320040" algn="just" eaLnBrk="1" fontAlgn="auto" hangingPunct="1">
              <a:spcAft>
                <a:spcPts val="0"/>
              </a:spcAft>
              <a:buFont typeface="Wingdings"/>
              <a:buNone/>
              <a:defRPr/>
            </a:pPr>
            <a:r>
              <a:rPr lang="es-MX" sz="3600" dirty="0">
                <a:latin typeface="Arial" pitchFamily="34" charset="0"/>
                <a:cs typeface="Arial" pitchFamily="34" charset="0"/>
              </a:rPr>
              <a:t>	La lógica alcanzó su carácter de ciencia con Aristóteles. La matemática alcanza su estatuto científico con los griegos, y la física en la modernidad con Galileo.</a:t>
            </a:r>
          </a:p>
          <a:p>
            <a:pPr marL="320040" indent="-320040" algn="just" eaLnBrk="1" fontAlgn="auto" hangingPunct="1">
              <a:spcAft>
                <a:spcPts val="0"/>
              </a:spcAft>
              <a:buFont typeface="Wingdings"/>
              <a:buNone/>
              <a:defRPr/>
            </a:pPr>
            <a:endParaRPr lang="es-MX" sz="3600" dirty="0">
              <a:latin typeface="Arial" pitchFamily="34" charset="0"/>
              <a:cs typeface="Arial" pitchFamily="34" charset="0"/>
            </a:endParaRPr>
          </a:p>
          <a:p>
            <a:pPr marL="320040" indent="-320040" algn="just" eaLnBrk="1" fontAlgn="auto" hangingPunct="1">
              <a:spcAft>
                <a:spcPts val="0"/>
              </a:spcAft>
              <a:buFont typeface="Wingdings"/>
              <a:buNone/>
              <a:defRPr/>
            </a:pPr>
            <a:r>
              <a:rPr lang="es-MX" sz="3600" dirty="0">
                <a:latin typeface="Arial" pitchFamily="34" charset="0"/>
                <a:cs typeface="Arial" pitchFamily="34" charset="0"/>
              </a:rPr>
              <a:t>	El primero que demostró el triángulo isósceles percibió una luz nueva; pues encontró que no tenía que inquirir lo que veía en la figura o aun en el mero concepto de ella y aprender de ella sus propiedades, sino que tenía que </a:t>
            </a:r>
            <a:r>
              <a:rPr lang="es-MX" sz="3600" b="1" dirty="0">
                <a:latin typeface="Arial" pitchFamily="34" charset="0"/>
                <a:cs typeface="Arial" pitchFamily="34" charset="0"/>
              </a:rPr>
              <a:t>producirla, </a:t>
            </a:r>
            <a:r>
              <a:rPr lang="es-MX" sz="3600" dirty="0">
                <a:latin typeface="Arial" pitchFamily="34" charset="0"/>
                <a:cs typeface="Arial" pitchFamily="34" charset="0"/>
              </a:rPr>
              <a:t>por medio de lo que él mismo había pensado y expuesto en ella a priori (por construcción). </a:t>
            </a:r>
          </a:p>
        </p:txBody>
      </p:sp>
      <p:sp>
        <p:nvSpPr>
          <p:cNvPr id="180227" name="3 Rectángulo"/>
          <p:cNvSpPr>
            <a:spLocks noChangeArrowheads="1"/>
          </p:cNvSpPr>
          <p:nvPr/>
        </p:nvSpPr>
        <p:spPr bwMode="auto">
          <a:xfrm>
            <a:off x="611188" y="180975"/>
            <a:ext cx="8208962" cy="1016000"/>
          </a:xfrm>
          <a:prstGeom prst="rect">
            <a:avLst/>
          </a:prstGeom>
          <a:noFill/>
          <a:ln w="9525">
            <a:noFill/>
            <a:miter lim="800000"/>
            <a:headEnd/>
            <a:tailEnd/>
          </a:ln>
        </p:spPr>
        <p:txBody>
          <a:bodyPr>
            <a:spAutoFit/>
          </a:bodyPr>
          <a:lstStyle/>
          <a:p>
            <a:pPr algn="ctr"/>
            <a:r>
              <a:rPr lang="es-MX" sz="2000"/>
              <a:t>3. AL CREAR SUS PROPIOS LENGUAJES, LAS DISTINTAS CIENCIAS CREAN SUS PROPIOS CONCEPTOS CON SIGNIFICADOS ESTIPULADOS. </a:t>
            </a:r>
            <a:endParaRPr lang="es-ES" sz="2000"/>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27C5E87D-1C7D-440D-85EF-2C356E054F60}" type="slidenum">
              <a:rPr lang="es-MX" smtClean="0"/>
              <a:pPr>
                <a:defRPr/>
              </a:pPr>
              <a:t>169</a:t>
            </a:fld>
            <a:endParaRPr lang="es-MX"/>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57200" y="1628775"/>
            <a:ext cx="6130925" cy="4824413"/>
          </a:xfrm>
        </p:spPr>
        <p:txBody>
          <a:bodyPr>
            <a:normAutofit fontScale="77500" lnSpcReduction="20000"/>
          </a:bodyPr>
          <a:lstStyle/>
          <a:p>
            <a:pPr marL="320040" indent="-320040" algn="just" eaLnBrk="1" fontAlgn="auto" hangingPunct="1">
              <a:spcAft>
                <a:spcPts val="0"/>
              </a:spcAft>
              <a:buFont typeface="Wingdings"/>
              <a:buNone/>
              <a:defRPr/>
            </a:pPr>
            <a:r>
              <a:rPr lang="es-MX" dirty="0">
                <a:latin typeface="Arial" pitchFamily="34" charset="0"/>
                <a:cs typeface="Arial" pitchFamily="34" charset="0"/>
              </a:rPr>
              <a:t>	</a:t>
            </a:r>
            <a:r>
              <a:rPr lang="es-MX" sz="2400" dirty="0">
                <a:latin typeface="Arial" pitchFamily="34" charset="0"/>
                <a:cs typeface="Arial" pitchFamily="34" charset="0"/>
              </a:rPr>
              <a:t>Algunos ven en la ciencia más su función práctica que su alcance como medio de conocer la naturaleza de las cosas.</a:t>
            </a:r>
          </a:p>
          <a:p>
            <a:pPr marL="320040" indent="-320040" algn="just" eaLnBrk="1" fontAlgn="auto" hangingPunct="1">
              <a:spcAft>
                <a:spcPts val="0"/>
              </a:spcAft>
              <a:buFont typeface="Wingdings"/>
              <a:buNone/>
              <a:defRPr/>
            </a:pPr>
            <a:endParaRPr lang="es-MX" sz="2400" dirty="0">
              <a:latin typeface="Arial" pitchFamily="34" charset="0"/>
              <a:cs typeface="Arial" pitchFamily="34" charset="0"/>
            </a:endParaRPr>
          </a:p>
          <a:p>
            <a:pPr marL="320040" indent="-320040" algn="just" eaLnBrk="1" fontAlgn="auto" hangingPunct="1">
              <a:spcAft>
                <a:spcPts val="0"/>
              </a:spcAft>
              <a:buFont typeface="Wingdings"/>
              <a:buNone/>
              <a:defRPr/>
            </a:pPr>
            <a:r>
              <a:rPr lang="es-MX" sz="2400" dirty="0">
                <a:latin typeface="Arial" pitchFamily="34" charset="0"/>
                <a:cs typeface="Arial" pitchFamily="34" charset="0"/>
              </a:rPr>
              <a:t>	No solo hay historia filosófica de la ciencia; también hay sociología de la ciencia. </a:t>
            </a:r>
          </a:p>
          <a:p>
            <a:pPr marL="320040" indent="-320040" algn="just" eaLnBrk="1" fontAlgn="auto" hangingPunct="1">
              <a:spcAft>
                <a:spcPts val="0"/>
              </a:spcAft>
              <a:buFont typeface="Wingdings"/>
              <a:buNone/>
              <a:defRPr/>
            </a:pPr>
            <a:endParaRPr lang="es-MX" sz="2400" dirty="0">
              <a:latin typeface="Arial" pitchFamily="34" charset="0"/>
              <a:cs typeface="Arial" pitchFamily="34" charset="0"/>
            </a:endParaRPr>
          </a:p>
          <a:p>
            <a:pPr marL="320040" indent="-320040" algn="just" eaLnBrk="1" fontAlgn="auto" hangingPunct="1">
              <a:spcAft>
                <a:spcPts val="0"/>
              </a:spcAft>
              <a:buFont typeface="Wingdings"/>
              <a:buNone/>
              <a:defRPr/>
            </a:pPr>
            <a:r>
              <a:rPr lang="es-MX" sz="2400" dirty="0">
                <a:latin typeface="Arial" pitchFamily="34" charset="0"/>
                <a:cs typeface="Arial" pitchFamily="34" charset="0"/>
              </a:rPr>
              <a:t>	El marxismo, planteó la difícil relación entre ciencia e ideología. Cuáles son los intereses de clase social que subyacen al desarrollo de una ciencia, de una teoría científica, de un método, etc. </a:t>
            </a:r>
          </a:p>
          <a:p>
            <a:pPr marL="320040" indent="-320040" algn="just" eaLnBrk="1" fontAlgn="auto" hangingPunct="1">
              <a:spcAft>
                <a:spcPts val="0"/>
              </a:spcAft>
              <a:buFont typeface="Wingdings"/>
              <a:buNone/>
              <a:defRPr/>
            </a:pPr>
            <a:endParaRPr lang="es-MX" sz="2400" dirty="0">
              <a:latin typeface="Arial" pitchFamily="34" charset="0"/>
              <a:cs typeface="Arial" pitchFamily="34" charset="0"/>
            </a:endParaRPr>
          </a:p>
          <a:p>
            <a:pPr marL="320040" indent="-320040" algn="just" eaLnBrk="1" fontAlgn="auto" hangingPunct="1">
              <a:spcAft>
                <a:spcPts val="0"/>
              </a:spcAft>
              <a:buFont typeface="Wingdings"/>
              <a:buNone/>
              <a:defRPr/>
            </a:pPr>
            <a:r>
              <a:rPr lang="es-MX" sz="2400" dirty="0">
                <a:latin typeface="Arial" pitchFamily="34" charset="0"/>
                <a:cs typeface="Arial" pitchFamily="34" charset="0"/>
              </a:rPr>
              <a:t>	Michel Foucault y Paul Feyerabend enfatizaron las relaciones políticas de la ciencia, es decir, sus relaciones con el poder y los poderes que en cada momento de cada sociedad configuran la trama social.</a:t>
            </a:r>
          </a:p>
          <a:p>
            <a:pPr marL="320040" indent="-320040" eaLnBrk="1" fontAlgn="auto" hangingPunct="1">
              <a:spcAft>
                <a:spcPts val="0"/>
              </a:spcAft>
              <a:buFont typeface="Wingdings"/>
              <a:buChar char=""/>
              <a:defRPr/>
            </a:pPr>
            <a:endParaRPr lang="es-MX" dirty="0"/>
          </a:p>
        </p:txBody>
      </p:sp>
      <p:sp>
        <p:nvSpPr>
          <p:cNvPr id="24579" name="3 CuadroTexto"/>
          <p:cNvSpPr txBox="1">
            <a:spLocks noChangeArrowheads="1"/>
          </p:cNvSpPr>
          <p:nvPr/>
        </p:nvSpPr>
        <p:spPr bwMode="auto">
          <a:xfrm>
            <a:off x="468313" y="333375"/>
            <a:ext cx="8207375" cy="522288"/>
          </a:xfrm>
          <a:prstGeom prst="rect">
            <a:avLst/>
          </a:prstGeom>
          <a:noFill/>
          <a:ln w="9525">
            <a:noFill/>
            <a:miter lim="800000"/>
            <a:headEnd/>
            <a:tailEnd/>
          </a:ln>
        </p:spPr>
        <p:txBody>
          <a:bodyPr>
            <a:spAutoFit/>
          </a:bodyPr>
          <a:lstStyle/>
          <a:p>
            <a:pPr algn="ctr"/>
            <a:r>
              <a:rPr lang="es-ES" sz="2800"/>
              <a:t>LO QUE SE ENTIENDE POR CIENCIA VARÍA</a:t>
            </a:r>
          </a:p>
        </p:txBody>
      </p:sp>
      <p:pic>
        <p:nvPicPr>
          <p:cNvPr id="24580" name="Picture 4" descr="C:\Users\REBELIN\Desktop\imagenes filosofia\foucault.jpg"/>
          <p:cNvPicPr>
            <a:picLocks noChangeAspect="1" noChangeArrowheads="1"/>
          </p:cNvPicPr>
          <p:nvPr/>
        </p:nvPicPr>
        <p:blipFill>
          <a:blip r:embed="rId2"/>
          <a:srcRect/>
          <a:stretch>
            <a:fillRect/>
          </a:stretch>
        </p:blipFill>
        <p:spPr bwMode="auto">
          <a:xfrm>
            <a:off x="7092950" y="2276475"/>
            <a:ext cx="1533525" cy="2057400"/>
          </a:xfrm>
          <a:prstGeom prst="rect">
            <a:avLst/>
          </a:prstGeom>
          <a:noFill/>
          <a:ln w="9525">
            <a:noFill/>
            <a:miter lim="800000"/>
            <a:headEnd/>
            <a:tailEnd/>
          </a:ln>
        </p:spPr>
      </p:pic>
      <p:sp>
        <p:nvSpPr>
          <p:cNvPr id="5" name="4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6" name="5 Marcador de número de diapositiva"/>
          <p:cNvSpPr>
            <a:spLocks noGrp="1"/>
          </p:cNvSpPr>
          <p:nvPr>
            <p:ph type="sldNum" sz="quarter" idx="12"/>
          </p:nvPr>
        </p:nvSpPr>
        <p:spPr/>
        <p:txBody>
          <a:bodyPr>
            <a:normAutofit fontScale="85000" lnSpcReduction="20000"/>
          </a:bodyPr>
          <a:lstStyle/>
          <a:p>
            <a:pPr>
              <a:defRPr/>
            </a:pPr>
            <a:fld id="{8C967C4E-2A69-4A1A-A0E2-BFE50C20347F}" type="slidenum">
              <a:rPr lang="es-MX" smtClean="0"/>
              <a:pPr>
                <a:defRPr/>
              </a:pPr>
              <a:t>17</a:t>
            </a:fld>
            <a:endParaRPr lang="es-MX"/>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28775"/>
            <a:ext cx="8229600" cy="4824413"/>
          </a:xfrm>
        </p:spPr>
        <p:txBody>
          <a:bodyPr>
            <a:normAutofit fontScale="62500" lnSpcReduction="20000"/>
          </a:bodyPr>
          <a:lstStyle/>
          <a:p>
            <a:pPr marL="320040" indent="-320040" algn="just" eaLnBrk="1" fontAlgn="auto" hangingPunct="1">
              <a:spcAft>
                <a:spcPts val="0"/>
              </a:spcAft>
              <a:buFont typeface="Wingdings"/>
              <a:buNone/>
              <a:defRPr/>
            </a:pPr>
            <a:r>
              <a:rPr lang="es-MX" dirty="0"/>
              <a:t>	Hegel demostró que todos nuestros conceptos se constituyen históricamente, irrumpen en un momento en la historia del saber humano, luego puede declinar o insertarse en nuevas configuraciones históricas del saber. </a:t>
            </a:r>
          </a:p>
          <a:p>
            <a:pPr marL="320040" indent="-320040" algn="just" eaLnBrk="1" fontAlgn="auto" hangingPunct="1">
              <a:spcAft>
                <a:spcPts val="0"/>
              </a:spcAft>
              <a:buFont typeface="Wingdings"/>
              <a:buNone/>
              <a:defRPr/>
            </a:pPr>
            <a:endParaRPr lang="es-MX" dirty="0"/>
          </a:p>
          <a:p>
            <a:pPr marL="320040" indent="-320040" algn="just" eaLnBrk="1" fontAlgn="auto" hangingPunct="1">
              <a:spcAft>
                <a:spcPts val="0"/>
              </a:spcAft>
              <a:buFont typeface="Wingdings"/>
              <a:buNone/>
              <a:defRPr/>
            </a:pPr>
            <a:r>
              <a:rPr lang="es-MX" dirty="0"/>
              <a:t>	Nietzsche afirmó que los conceptos son históricos y dependen de la gramática de una lengua. </a:t>
            </a:r>
          </a:p>
          <a:p>
            <a:pPr marL="320040" indent="-320040" algn="just" eaLnBrk="1" fontAlgn="auto" hangingPunct="1">
              <a:spcAft>
                <a:spcPts val="0"/>
              </a:spcAft>
              <a:buFont typeface="Wingdings"/>
              <a:buNone/>
              <a:defRPr/>
            </a:pPr>
            <a:endParaRPr lang="es-MX" dirty="0"/>
          </a:p>
          <a:p>
            <a:pPr marL="320040" indent="-320040" algn="just" eaLnBrk="1" fontAlgn="auto" hangingPunct="1">
              <a:spcAft>
                <a:spcPts val="0"/>
              </a:spcAft>
              <a:buFont typeface="Wingdings"/>
              <a:buNone/>
              <a:defRPr/>
            </a:pPr>
            <a:r>
              <a:rPr lang="es-MX" dirty="0"/>
              <a:t>	Heidegger sostiene que los conceptos básicos dependen de una apertura histórico </a:t>
            </a:r>
            <a:r>
              <a:rPr lang="es-MX" dirty="0" err="1"/>
              <a:t>epocal</a:t>
            </a:r>
            <a:r>
              <a:rPr lang="es-MX" dirty="0"/>
              <a:t>. </a:t>
            </a:r>
          </a:p>
          <a:p>
            <a:pPr marL="320040" indent="-320040" algn="just" eaLnBrk="1" fontAlgn="auto" hangingPunct="1">
              <a:spcAft>
                <a:spcPts val="0"/>
              </a:spcAft>
              <a:buFont typeface="Wingdings"/>
              <a:buNone/>
              <a:defRPr/>
            </a:pPr>
            <a:endParaRPr lang="es-MX" dirty="0"/>
          </a:p>
          <a:p>
            <a:pPr marL="320040" indent="-320040" algn="just" eaLnBrk="1" fontAlgn="auto" hangingPunct="1">
              <a:spcAft>
                <a:spcPts val="0"/>
              </a:spcAft>
              <a:buFont typeface="Wingdings"/>
              <a:buNone/>
              <a:defRPr/>
            </a:pPr>
            <a:r>
              <a:rPr lang="es-MX" dirty="0"/>
              <a:t>	Wittgenstein sostiene la historicidad de los conceptos humanos en cuanto forman parte de una forma de vida. </a:t>
            </a:r>
          </a:p>
          <a:p>
            <a:pPr marL="320040" indent="-320040" algn="just" eaLnBrk="1" fontAlgn="auto" hangingPunct="1">
              <a:spcAft>
                <a:spcPts val="0"/>
              </a:spcAft>
              <a:buFont typeface="Wingdings"/>
              <a:buNone/>
              <a:defRPr/>
            </a:pPr>
            <a:endParaRPr lang="es-MX" dirty="0"/>
          </a:p>
          <a:p>
            <a:pPr marL="320040" indent="-320040" algn="just" eaLnBrk="1" fontAlgn="auto" hangingPunct="1">
              <a:spcAft>
                <a:spcPts val="0"/>
              </a:spcAft>
              <a:buFont typeface="Wingdings"/>
              <a:buNone/>
              <a:defRPr/>
            </a:pPr>
            <a:r>
              <a:rPr lang="es-MX" dirty="0"/>
              <a:t>	Foucault considera la historicidad del saber humano dependiendo de las problematizaciones o </a:t>
            </a:r>
            <a:r>
              <a:rPr lang="es-MX" dirty="0" err="1"/>
              <a:t>epistemai</a:t>
            </a:r>
            <a:r>
              <a:rPr lang="es-MX" dirty="0"/>
              <a:t> de cada época en cada cultura. Thomas S. </a:t>
            </a:r>
            <a:r>
              <a:rPr lang="es-MX" dirty="0" err="1"/>
              <a:t>Kuhn</a:t>
            </a:r>
            <a:r>
              <a:rPr lang="es-MX" dirty="0"/>
              <a:t> dice que los conceptos forman parte de paradigmas y cambian con las revoluciones científicas. </a:t>
            </a:r>
          </a:p>
          <a:p>
            <a:pPr marL="320040" indent="-320040" eaLnBrk="1" fontAlgn="auto" hangingPunct="1">
              <a:spcAft>
                <a:spcPts val="0"/>
              </a:spcAft>
              <a:buFont typeface="Wingdings"/>
              <a:buNone/>
              <a:defRPr/>
            </a:pPr>
            <a:endParaRPr lang="es-MX" dirty="0"/>
          </a:p>
          <a:p>
            <a:pPr marL="320040" indent="-320040" eaLnBrk="1" fontAlgn="auto" hangingPunct="1">
              <a:spcAft>
                <a:spcPts val="0"/>
              </a:spcAft>
              <a:buFont typeface="Wingdings"/>
              <a:buChar char=""/>
              <a:defRPr/>
            </a:pPr>
            <a:endParaRPr lang="es-MX" dirty="0"/>
          </a:p>
        </p:txBody>
      </p:sp>
      <p:sp>
        <p:nvSpPr>
          <p:cNvPr id="181251" name="3 Rectángulo"/>
          <p:cNvSpPr>
            <a:spLocks noChangeArrowheads="1"/>
          </p:cNvSpPr>
          <p:nvPr/>
        </p:nvSpPr>
        <p:spPr bwMode="auto">
          <a:xfrm>
            <a:off x="611188" y="333375"/>
            <a:ext cx="8208962" cy="646113"/>
          </a:xfrm>
          <a:prstGeom prst="rect">
            <a:avLst/>
          </a:prstGeom>
          <a:noFill/>
          <a:ln w="9525">
            <a:noFill/>
            <a:miter lim="800000"/>
            <a:headEnd/>
            <a:tailEnd/>
          </a:ln>
        </p:spPr>
        <p:txBody>
          <a:bodyPr>
            <a:spAutoFit/>
          </a:bodyPr>
          <a:lstStyle/>
          <a:p>
            <a:pPr algn="ctr"/>
            <a:r>
              <a:rPr lang="es-MX"/>
              <a:t>3. AL CREAR SUS PROPIOS LENGUAJES, LAS DISTINTAS CIENCIAS CREAN SUS PROPIOS CONCEPTOS CON SIGNIFICADOS ESTIPULADOS. </a:t>
            </a:r>
            <a:endParaRPr lang="es-ES"/>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B8661D0E-F8F9-47A5-B682-AFDB4D7520CE}" type="slidenum">
              <a:rPr lang="es-MX" smtClean="0"/>
              <a:pPr>
                <a:defRPr/>
              </a:pPr>
              <a:t>170</a:t>
            </a:fld>
            <a:endParaRPr lang="es-MX"/>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700213"/>
            <a:ext cx="8229600" cy="4752975"/>
          </a:xfrm>
        </p:spPr>
        <p:txBody>
          <a:bodyPr>
            <a:normAutofit fontScale="70000" lnSpcReduction="20000"/>
          </a:bodyPr>
          <a:lstStyle/>
          <a:p>
            <a:pPr marL="320040" indent="-320040" algn="just" eaLnBrk="1" fontAlgn="auto" hangingPunct="1">
              <a:spcAft>
                <a:spcPts val="0"/>
              </a:spcAft>
              <a:buFont typeface="Wingdings"/>
              <a:buNone/>
              <a:defRPr/>
            </a:pPr>
            <a:r>
              <a:rPr lang="es-MX" b="1" dirty="0"/>
              <a:t>	4. </a:t>
            </a:r>
            <a:r>
              <a:rPr lang="es-MX" dirty="0"/>
              <a:t> El concepto de “causa” se formó en la filosofía de Aristóteles, quien fue el que creó el programa de lo que habría de ser la ciencia hasta el Renacimiento. </a:t>
            </a:r>
          </a:p>
          <a:p>
            <a:pPr marL="320040" indent="-320040" algn="just" eaLnBrk="1" fontAlgn="auto" hangingPunct="1">
              <a:spcAft>
                <a:spcPts val="0"/>
              </a:spcAft>
              <a:buFont typeface="Wingdings"/>
              <a:buNone/>
              <a:defRPr/>
            </a:pPr>
            <a:endParaRPr lang="es-MX" dirty="0"/>
          </a:p>
          <a:p>
            <a:pPr marL="320040" indent="-320040" algn="just" eaLnBrk="1" fontAlgn="auto" hangingPunct="1">
              <a:spcAft>
                <a:spcPts val="0"/>
              </a:spcAft>
              <a:buFont typeface="Wingdings"/>
              <a:buNone/>
              <a:defRPr/>
            </a:pPr>
            <a:r>
              <a:rPr lang="es-MX" dirty="0"/>
              <a:t>	En la época moderna </a:t>
            </a:r>
            <a:r>
              <a:rPr lang="es-MX" dirty="0" err="1"/>
              <a:t>Kepler</a:t>
            </a:r>
            <a:r>
              <a:rPr lang="es-MX" dirty="0"/>
              <a:t> y Descartes regularizan el concepto de “ley” que pasa a convertirse en el concepto clave de la ciencia moderna. Unido al concepto de ley se va formando el concepto de </a:t>
            </a:r>
            <a:r>
              <a:rPr lang="es-MX" b="1" dirty="0"/>
              <a:t>explicación </a:t>
            </a:r>
            <a:r>
              <a:rPr lang="es-MX" dirty="0"/>
              <a:t>en base a leyes. </a:t>
            </a:r>
          </a:p>
          <a:p>
            <a:pPr marL="320040" indent="-320040" algn="just" eaLnBrk="1" fontAlgn="auto" hangingPunct="1">
              <a:spcAft>
                <a:spcPts val="0"/>
              </a:spcAft>
              <a:buFont typeface="Wingdings"/>
              <a:buNone/>
              <a:defRPr/>
            </a:pPr>
            <a:endParaRPr lang="es-MX" dirty="0"/>
          </a:p>
          <a:p>
            <a:pPr marL="320040" indent="-320040" algn="just" eaLnBrk="1" fontAlgn="auto" hangingPunct="1">
              <a:spcAft>
                <a:spcPts val="0"/>
              </a:spcAft>
              <a:buFont typeface="Wingdings"/>
              <a:buNone/>
              <a:defRPr/>
            </a:pPr>
            <a:r>
              <a:rPr lang="es-MX" dirty="0"/>
              <a:t>	Modelo explicativo válido para las ciencias </a:t>
            </a:r>
            <a:r>
              <a:rPr lang="es-MX" dirty="0" err="1"/>
              <a:t>nomológicas</a:t>
            </a:r>
            <a:r>
              <a:rPr lang="es-MX" dirty="0"/>
              <a:t> (basadas en leyes). </a:t>
            </a:r>
          </a:p>
          <a:p>
            <a:pPr marL="320040" indent="-320040" algn="just" eaLnBrk="1" fontAlgn="auto" hangingPunct="1">
              <a:spcAft>
                <a:spcPts val="0"/>
              </a:spcAft>
              <a:buFont typeface="Wingdings"/>
              <a:buNone/>
              <a:defRPr/>
            </a:pPr>
            <a:endParaRPr lang="es-MX" dirty="0"/>
          </a:p>
          <a:p>
            <a:pPr marL="320040" indent="-320040" algn="just" eaLnBrk="1" fontAlgn="auto" hangingPunct="1">
              <a:spcAft>
                <a:spcPts val="0"/>
              </a:spcAft>
              <a:buFont typeface="Wingdings"/>
              <a:buNone/>
              <a:defRPr/>
            </a:pPr>
            <a:r>
              <a:rPr lang="es-MX" dirty="0"/>
              <a:t>	La hermenéutica, de Hegel a </a:t>
            </a:r>
            <a:r>
              <a:rPr lang="es-MX" dirty="0" err="1"/>
              <a:t>Dilthey</a:t>
            </a:r>
            <a:r>
              <a:rPr lang="es-MX" dirty="0"/>
              <a:t>, y de éste a </a:t>
            </a:r>
            <a:r>
              <a:rPr lang="es-MX" dirty="0" err="1"/>
              <a:t>Habermas</a:t>
            </a:r>
            <a:r>
              <a:rPr lang="es-MX" dirty="0"/>
              <a:t> y </a:t>
            </a:r>
            <a:r>
              <a:rPr lang="es-MX" dirty="0" err="1"/>
              <a:t>Gadamer</a:t>
            </a:r>
            <a:r>
              <a:rPr lang="es-MX" dirty="0"/>
              <a:t>, destacan que no es suficiente el concepto de explicación </a:t>
            </a:r>
            <a:r>
              <a:rPr lang="es-MX" dirty="0" err="1"/>
              <a:t>nomológica</a:t>
            </a:r>
            <a:r>
              <a:rPr lang="es-MX" dirty="0"/>
              <a:t>, hace falta el concepto de </a:t>
            </a:r>
            <a:r>
              <a:rPr lang="es-MX" b="1" dirty="0"/>
              <a:t>comprensión, p</a:t>
            </a:r>
            <a:r>
              <a:rPr lang="es-MX" dirty="0"/>
              <a:t>orque aplica a ciencias individualizadoras, mientras que a éstas no aplica el concepto </a:t>
            </a:r>
            <a:r>
              <a:rPr lang="es-MX" dirty="0" err="1"/>
              <a:t>universalizador</a:t>
            </a:r>
            <a:r>
              <a:rPr lang="es-MX" dirty="0"/>
              <a:t> de las ciencias </a:t>
            </a:r>
            <a:r>
              <a:rPr lang="es-MX" dirty="0" err="1"/>
              <a:t>nomológicas</a:t>
            </a:r>
            <a:r>
              <a:rPr lang="es-MX" dirty="0"/>
              <a:t>.</a:t>
            </a:r>
          </a:p>
          <a:p>
            <a:pPr marL="320040" indent="-320040" algn="just" eaLnBrk="1" fontAlgn="auto" hangingPunct="1">
              <a:spcAft>
                <a:spcPts val="0"/>
              </a:spcAft>
              <a:buFont typeface="Wingdings"/>
              <a:buChar char=""/>
              <a:defRPr/>
            </a:pPr>
            <a:endParaRPr lang="es-MX" dirty="0"/>
          </a:p>
        </p:txBody>
      </p:sp>
      <p:sp>
        <p:nvSpPr>
          <p:cNvPr id="182275" name="3 Rectángulo"/>
          <p:cNvSpPr>
            <a:spLocks noChangeArrowheads="1"/>
          </p:cNvSpPr>
          <p:nvPr/>
        </p:nvSpPr>
        <p:spPr bwMode="auto">
          <a:xfrm>
            <a:off x="827088" y="188913"/>
            <a:ext cx="7921625" cy="830262"/>
          </a:xfrm>
          <a:prstGeom prst="rect">
            <a:avLst/>
          </a:prstGeom>
          <a:noFill/>
          <a:ln w="9525">
            <a:noFill/>
            <a:miter lim="800000"/>
            <a:headEnd/>
            <a:tailEnd/>
          </a:ln>
        </p:spPr>
        <p:txBody>
          <a:bodyPr>
            <a:spAutoFit/>
          </a:bodyPr>
          <a:lstStyle/>
          <a:p>
            <a:pPr algn="ctr"/>
            <a:r>
              <a:rPr lang="es-MX" sz="2400"/>
              <a:t>4.  EL CONCEPTO DE “CAUSA” SE FORMÓ EN LA FILOSOFÍA DE ARISTÓTELES. </a:t>
            </a:r>
            <a:endParaRPr lang="es-ES" sz="2400"/>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28944ED2-4C5A-4AB6-BCB2-850D435803BE}" type="slidenum">
              <a:rPr lang="es-MX" smtClean="0"/>
              <a:pPr>
                <a:defRPr/>
              </a:pPr>
              <a:t>171</a:t>
            </a:fld>
            <a:endParaRPr lang="es-MX"/>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844675"/>
            <a:ext cx="8229600" cy="4281488"/>
          </a:xfrm>
        </p:spPr>
        <p:txBody>
          <a:bodyPr>
            <a:normAutofit fontScale="92500" lnSpcReduction="20000"/>
          </a:bodyPr>
          <a:lstStyle/>
          <a:p>
            <a:pPr marL="320040" indent="-320040" algn="just" eaLnBrk="1" fontAlgn="auto" hangingPunct="1">
              <a:spcAft>
                <a:spcPts val="0"/>
              </a:spcAft>
              <a:buFont typeface="Wingdings"/>
              <a:buNone/>
              <a:defRPr/>
            </a:pPr>
            <a:r>
              <a:rPr lang="es-MX" b="1" dirty="0"/>
              <a:t>	</a:t>
            </a:r>
            <a:r>
              <a:rPr lang="es-MX" b="1" dirty="0">
                <a:latin typeface="Arial" pitchFamily="34" charset="0"/>
                <a:cs typeface="Arial" pitchFamily="34" charset="0"/>
              </a:rPr>
              <a:t>5. </a:t>
            </a:r>
            <a:r>
              <a:rPr lang="es-MX" dirty="0">
                <a:latin typeface="Arial" pitchFamily="34" charset="0"/>
                <a:cs typeface="Arial" pitchFamily="34" charset="0"/>
              </a:rPr>
              <a:t>Los conceptos científicos son históricos en cuanto forman parte del lenguaje de una ciencia en un momento de su devenir. </a:t>
            </a:r>
          </a:p>
          <a:p>
            <a:pPr marL="320040" indent="-320040" algn="just" eaLnBrk="1" fontAlgn="auto" hangingPunct="1">
              <a:spcAft>
                <a:spcPts val="0"/>
              </a:spcAft>
              <a:buFont typeface="Wingdings"/>
              <a:buNone/>
              <a:defRPr/>
            </a:pPr>
            <a:endParaRPr lang="es-MX" b="1" dirty="0">
              <a:latin typeface="Arial" pitchFamily="34" charset="0"/>
              <a:cs typeface="Arial" pitchFamily="34" charset="0"/>
            </a:endParaRPr>
          </a:p>
          <a:p>
            <a:pPr marL="320040" indent="-320040" algn="just" eaLnBrk="1" fontAlgn="auto" hangingPunct="1">
              <a:spcAft>
                <a:spcPts val="0"/>
              </a:spcAft>
              <a:buFont typeface="Wingdings"/>
              <a:buNone/>
              <a:defRPr/>
            </a:pPr>
            <a:r>
              <a:rPr lang="es-MX" b="1" dirty="0">
                <a:latin typeface="Arial" pitchFamily="34" charset="0"/>
                <a:cs typeface="Arial" pitchFamily="34" charset="0"/>
              </a:rPr>
              <a:t>	6. </a:t>
            </a:r>
            <a:r>
              <a:rPr lang="es-MX" dirty="0">
                <a:latin typeface="Arial" pitchFamily="34" charset="0"/>
                <a:cs typeface="Arial" pitchFamily="34" charset="0"/>
              </a:rPr>
              <a:t>Una posibilidad es que el concepto caduque por completo. Como el caso del flogisto en la química moderna a partir de Lavoisier, quien lo elimina y crea el concepto de “oxígeno”, mientras que en la alquimia no existía éste último concepto. </a:t>
            </a:r>
          </a:p>
          <a:p>
            <a:pPr marL="320040" indent="-320040" algn="just" eaLnBrk="1" fontAlgn="auto" hangingPunct="1">
              <a:spcAft>
                <a:spcPts val="0"/>
              </a:spcAft>
              <a:buFont typeface="Wingdings"/>
              <a:buNone/>
              <a:defRPr/>
            </a:pPr>
            <a:endParaRPr lang="es-MX" dirty="0">
              <a:latin typeface="Arial" pitchFamily="34" charset="0"/>
              <a:cs typeface="Arial" pitchFamily="34" charset="0"/>
            </a:endParaRPr>
          </a:p>
          <a:p>
            <a:pPr marL="320040" indent="-320040" algn="just" eaLnBrk="1" fontAlgn="auto" hangingPunct="1">
              <a:spcAft>
                <a:spcPts val="0"/>
              </a:spcAft>
              <a:buFont typeface="Wingdings"/>
              <a:buNone/>
              <a:defRPr/>
            </a:pPr>
            <a:r>
              <a:rPr lang="es-MX" dirty="0">
                <a:latin typeface="Arial" pitchFamily="34" charset="0"/>
                <a:cs typeface="Arial" pitchFamily="34" charset="0"/>
              </a:rPr>
              <a:t>	</a:t>
            </a:r>
          </a:p>
        </p:txBody>
      </p:sp>
      <p:sp>
        <p:nvSpPr>
          <p:cNvPr id="183299" name="3 Rectángulo"/>
          <p:cNvSpPr>
            <a:spLocks noChangeArrowheads="1"/>
          </p:cNvSpPr>
          <p:nvPr/>
        </p:nvSpPr>
        <p:spPr bwMode="auto">
          <a:xfrm>
            <a:off x="2268538" y="333375"/>
            <a:ext cx="4572000" cy="368300"/>
          </a:xfrm>
          <a:prstGeom prst="rect">
            <a:avLst/>
          </a:prstGeom>
          <a:noFill/>
          <a:ln w="9525">
            <a:noFill/>
            <a:miter lim="800000"/>
            <a:headEnd/>
            <a:tailEnd/>
          </a:ln>
        </p:spPr>
        <p:txBody>
          <a:bodyPr>
            <a:spAutoFit/>
          </a:bodyPr>
          <a:lstStyle/>
          <a:p>
            <a:r>
              <a:rPr lang="es-MX" b="1"/>
              <a:t> </a:t>
            </a:r>
            <a:r>
              <a:rPr lang="es-MX"/>
              <a:t> </a:t>
            </a:r>
            <a:endParaRPr lang="es-ES"/>
          </a:p>
        </p:txBody>
      </p:sp>
      <p:sp>
        <p:nvSpPr>
          <p:cNvPr id="183300" name="4 Rectángulo"/>
          <p:cNvSpPr>
            <a:spLocks noChangeArrowheads="1"/>
          </p:cNvSpPr>
          <p:nvPr/>
        </p:nvSpPr>
        <p:spPr bwMode="auto">
          <a:xfrm>
            <a:off x="971550" y="476250"/>
            <a:ext cx="8039100" cy="461963"/>
          </a:xfrm>
          <a:prstGeom prst="rect">
            <a:avLst/>
          </a:prstGeom>
          <a:noFill/>
          <a:ln w="9525">
            <a:noFill/>
            <a:miter lim="800000"/>
            <a:headEnd/>
            <a:tailEnd/>
          </a:ln>
        </p:spPr>
        <p:txBody>
          <a:bodyPr wrap="none">
            <a:spAutoFit/>
          </a:bodyPr>
          <a:lstStyle/>
          <a:p>
            <a:r>
              <a:rPr lang="es-MX" sz="2400"/>
              <a:t>5. LOS CONCEPTOS CIENTÍFICOS SON HISTÓRICOS </a:t>
            </a:r>
            <a:endParaRPr lang="es-ES" sz="2400"/>
          </a:p>
        </p:txBody>
      </p:sp>
      <p:sp>
        <p:nvSpPr>
          <p:cNvPr id="5" name="4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6" name="5 Marcador de número de diapositiva"/>
          <p:cNvSpPr>
            <a:spLocks noGrp="1"/>
          </p:cNvSpPr>
          <p:nvPr>
            <p:ph type="sldNum" sz="quarter" idx="12"/>
          </p:nvPr>
        </p:nvSpPr>
        <p:spPr/>
        <p:txBody>
          <a:bodyPr>
            <a:normAutofit fontScale="85000" lnSpcReduction="20000"/>
          </a:bodyPr>
          <a:lstStyle/>
          <a:p>
            <a:pPr>
              <a:defRPr/>
            </a:pPr>
            <a:fld id="{49E3F6B2-E856-4879-9222-504555D70E11}" type="slidenum">
              <a:rPr lang="es-MX" smtClean="0"/>
              <a:pPr>
                <a:defRPr/>
              </a:pPr>
              <a:t>172</a:t>
            </a:fld>
            <a:endParaRPr lang="es-MX"/>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773238"/>
            <a:ext cx="8229600" cy="4352925"/>
          </a:xfrm>
        </p:spPr>
        <p:txBody>
          <a:bodyPr>
            <a:normAutofit fontScale="77500" lnSpcReduction="20000"/>
          </a:bodyPr>
          <a:lstStyle/>
          <a:p>
            <a:pPr marL="320040" indent="-320040" eaLnBrk="1" fontAlgn="auto" hangingPunct="1">
              <a:spcAft>
                <a:spcPts val="0"/>
              </a:spcAft>
              <a:buFont typeface="Wingdings"/>
              <a:buNone/>
              <a:defRPr/>
            </a:pPr>
            <a:r>
              <a:rPr lang="es-MX" dirty="0"/>
              <a:t> </a:t>
            </a:r>
            <a:r>
              <a:rPr lang="es-MX" b="1" dirty="0"/>
              <a:t>	7. </a:t>
            </a:r>
            <a:r>
              <a:rPr lang="es-MX" dirty="0"/>
              <a:t>Otra posibilidad es que el concepto se transforme al pasar de un marco epistémico a otro. Así, “evolución” significa algo distinto en la teoría </a:t>
            </a:r>
            <a:r>
              <a:rPr lang="es-MX" dirty="0" err="1"/>
              <a:t>lamarckiana</a:t>
            </a:r>
            <a:r>
              <a:rPr lang="es-MX" dirty="0"/>
              <a:t> que en la biología mendeliana. En Lamarck la evolución implicaba también la herencia de los caracteres adquiridos. </a:t>
            </a:r>
          </a:p>
          <a:p>
            <a:pPr marL="320040" indent="-320040" algn="just" eaLnBrk="1" fontAlgn="auto" hangingPunct="1">
              <a:spcAft>
                <a:spcPts val="0"/>
              </a:spcAft>
              <a:buFont typeface="Wingdings"/>
              <a:buNone/>
              <a:defRPr/>
            </a:pPr>
            <a:r>
              <a:rPr lang="es-MX" dirty="0"/>
              <a:t>	</a:t>
            </a:r>
          </a:p>
          <a:p>
            <a:pPr marL="320040" indent="-320040" algn="just" eaLnBrk="1" fontAlgn="auto" hangingPunct="1">
              <a:spcAft>
                <a:spcPts val="0"/>
              </a:spcAft>
              <a:buFont typeface="Wingdings"/>
              <a:buNone/>
              <a:defRPr/>
            </a:pPr>
            <a:r>
              <a:rPr lang="es-MX" dirty="0"/>
              <a:t>	Pero después de </a:t>
            </a:r>
            <a:r>
              <a:rPr lang="es-MX" dirty="0" err="1"/>
              <a:t>Mendel</a:t>
            </a:r>
            <a:r>
              <a:rPr lang="es-MX" dirty="0"/>
              <a:t> la biología rechaza esta tesis y sólo son hereditarios los caracteres que forman parte del material genético. </a:t>
            </a:r>
          </a:p>
          <a:p>
            <a:pPr marL="320040" indent="-320040" algn="just" eaLnBrk="1" fontAlgn="auto" hangingPunct="1">
              <a:spcAft>
                <a:spcPts val="0"/>
              </a:spcAft>
              <a:buFont typeface="Wingdings"/>
              <a:buNone/>
              <a:defRPr/>
            </a:pPr>
            <a:endParaRPr lang="es-MX" dirty="0"/>
          </a:p>
          <a:p>
            <a:pPr marL="320040" indent="-320040" algn="just" eaLnBrk="1" fontAlgn="auto" hangingPunct="1">
              <a:spcAft>
                <a:spcPts val="0"/>
              </a:spcAft>
              <a:buFont typeface="Wingdings"/>
              <a:buNone/>
              <a:defRPr/>
            </a:pPr>
            <a:r>
              <a:rPr lang="es-MX" dirty="0"/>
              <a:t>	El concepto de “evolución“ sufre, una transformación al pasar de un marco epistémico a otro. Pero en este caso se salva el concepto, persiste transformándose.</a:t>
            </a:r>
          </a:p>
          <a:p>
            <a:pPr marL="320040" indent="-320040" algn="just" eaLnBrk="1" fontAlgn="auto" hangingPunct="1">
              <a:spcAft>
                <a:spcPts val="0"/>
              </a:spcAft>
              <a:buFont typeface="Wingdings"/>
              <a:buNone/>
              <a:defRPr/>
            </a:pPr>
            <a:endParaRPr lang="es-MX" dirty="0"/>
          </a:p>
        </p:txBody>
      </p:sp>
      <p:sp>
        <p:nvSpPr>
          <p:cNvPr id="184323" name="3 CuadroTexto"/>
          <p:cNvSpPr txBox="1">
            <a:spLocks noChangeArrowheads="1"/>
          </p:cNvSpPr>
          <p:nvPr/>
        </p:nvSpPr>
        <p:spPr bwMode="auto">
          <a:xfrm>
            <a:off x="827088" y="333375"/>
            <a:ext cx="7704137" cy="830263"/>
          </a:xfrm>
          <a:prstGeom prst="rect">
            <a:avLst/>
          </a:prstGeom>
          <a:noFill/>
          <a:ln w="9525">
            <a:noFill/>
            <a:miter lim="800000"/>
            <a:headEnd/>
            <a:tailEnd/>
          </a:ln>
        </p:spPr>
        <p:txBody>
          <a:bodyPr>
            <a:spAutoFit/>
          </a:bodyPr>
          <a:lstStyle/>
          <a:p>
            <a:pPr algn="ctr"/>
            <a:r>
              <a:rPr lang="es-ES" sz="2400"/>
              <a:t>7. TRANSFORMACIÓN DEL CONCEPTO AL PASAR DE UN MARCO EPISTÉMICO A OTRO.  </a:t>
            </a:r>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64197D98-90F4-4804-9D20-1FBB6F7E27AB}" type="slidenum">
              <a:rPr lang="es-MX" smtClean="0"/>
              <a:pPr>
                <a:defRPr/>
              </a:pPr>
              <a:t>173</a:t>
            </a:fld>
            <a:endParaRPr lang="es-MX"/>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28775"/>
            <a:ext cx="8229600" cy="4895850"/>
          </a:xfrm>
        </p:spPr>
        <p:txBody>
          <a:bodyPr>
            <a:normAutofit fontScale="77500" lnSpcReduction="20000"/>
          </a:bodyPr>
          <a:lstStyle/>
          <a:p>
            <a:pPr marL="320040" indent="-320040" algn="just" eaLnBrk="1" fontAlgn="auto" hangingPunct="1">
              <a:spcAft>
                <a:spcPts val="0"/>
              </a:spcAft>
              <a:buFont typeface="Wingdings"/>
              <a:buNone/>
              <a:defRPr/>
            </a:pPr>
            <a:r>
              <a:rPr lang="es-MX" b="1" dirty="0"/>
              <a:t>8. </a:t>
            </a:r>
            <a:r>
              <a:rPr lang="es-MX" dirty="0"/>
              <a:t>Los conceptos tienen extensión (denotación) y comprensión (intensión, o connotación). </a:t>
            </a:r>
          </a:p>
          <a:p>
            <a:pPr marL="320040" indent="-320040" algn="just" eaLnBrk="1" fontAlgn="auto" hangingPunct="1">
              <a:spcAft>
                <a:spcPts val="0"/>
              </a:spcAft>
              <a:buFont typeface="Wingdings"/>
              <a:buNone/>
              <a:defRPr/>
            </a:pPr>
            <a:endParaRPr lang="es-MX" dirty="0"/>
          </a:p>
          <a:p>
            <a:pPr marL="320040" indent="-320040" algn="just" eaLnBrk="1" fontAlgn="auto" hangingPunct="1">
              <a:spcAft>
                <a:spcPts val="0"/>
              </a:spcAft>
              <a:buFont typeface="Wingdings"/>
              <a:buNone/>
              <a:defRPr/>
            </a:pPr>
            <a:r>
              <a:rPr lang="es-MX" dirty="0"/>
              <a:t>	La </a:t>
            </a:r>
            <a:r>
              <a:rPr lang="es-MX" b="1" dirty="0"/>
              <a:t>extensión </a:t>
            </a:r>
            <a:r>
              <a:rPr lang="es-MX" dirty="0"/>
              <a:t>es el número de individuos a los cuales se aplica. </a:t>
            </a:r>
          </a:p>
          <a:p>
            <a:pPr marL="320040" indent="-320040" algn="just" eaLnBrk="1" fontAlgn="auto" hangingPunct="1">
              <a:spcAft>
                <a:spcPts val="0"/>
              </a:spcAft>
              <a:buFont typeface="Wingdings"/>
              <a:buNone/>
              <a:defRPr/>
            </a:pPr>
            <a:endParaRPr lang="es-MX" dirty="0"/>
          </a:p>
          <a:p>
            <a:pPr marL="320040" indent="-320040" algn="just" eaLnBrk="1" fontAlgn="auto" hangingPunct="1">
              <a:spcAft>
                <a:spcPts val="0"/>
              </a:spcAft>
              <a:buFont typeface="Wingdings"/>
              <a:buNone/>
              <a:defRPr/>
            </a:pPr>
            <a:r>
              <a:rPr lang="es-MX" dirty="0"/>
              <a:t>	La </a:t>
            </a:r>
            <a:r>
              <a:rPr lang="es-MX" b="1" dirty="0"/>
              <a:t>comprensión </a:t>
            </a:r>
            <a:r>
              <a:rPr lang="es-MX" dirty="0"/>
              <a:t>o intensión está constituida por las notas o propiedades que un determinado concepto implica. </a:t>
            </a:r>
          </a:p>
          <a:p>
            <a:pPr marL="320040" indent="-320040" algn="just" eaLnBrk="1" fontAlgn="auto" hangingPunct="1">
              <a:spcAft>
                <a:spcPts val="0"/>
              </a:spcAft>
              <a:buFont typeface="Wingdings"/>
              <a:buNone/>
              <a:defRPr/>
            </a:pPr>
            <a:endParaRPr lang="es-MX" dirty="0"/>
          </a:p>
          <a:p>
            <a:pPr marL="320040" indent="-320040" algn="just" eaLnBrk="1" fontAlgn="auto" hangingPunct="1">
              <a:spcAft>
                <a:spcPts val="0"/>
              </a:spcAft>
              <a:buFont typeface="Wingdings"/>
              <a:buNone/>
              <a:defRPr/>
            </a:pPr>
            <a:r>
              <a:rPr lang="es-MX" dirty="0"/>
              <a:t>	</a:t>
            </a:r>
            <a:r>
              <a:rPr lang="es-MX" dirty="0" err="1"/>
              <a:t>Canguilhem</a:t>
            </a:r>
            <a:r>
              <a:rPr lang="es-MX" dirty="0"/>
              <a:t> escribe: Elaborar un concepto es hacer variar su extensión y su comprensión, es generalizarlo por la incorporación de los rasgos de excepción, es exportarlo fuera de su campo de origen, es tomarlo como modelo, o al revés, buscárselo, en una palabra, es conferirle progresivamente, mediante transformaciones reguladas, la función de forma”. </a:t>
            </a:r>
          </a:p>
        </p:txBody>
      </p:sp>
      <p:sp>
        <p:nvSpPr>
          <p:cNvPr id="185347" name="3 CuadroTexto"/>
          <p:cNvSpPr txBox="1">
            <a:spLocks noChangeArrowheads="1"/>
          </p:cNvSpPr>
          <p:nvPr/>
        </p:nvSpPr>
        <p:spPr bwMode="auto">
          <a:xfrm>
            <a:off x="971550" y="476250"/>
            <a:ext cx="7561263" cy="830263"/>
          </a:xfrm>
          <a:prstGeom prst="rect">
            <a:avLst/>
          </a:prstGeom>
          <a:noFill/>
          <a:ln w="9525">
            <a:noFill/>
            <a:miter lim="800000"/>
            <a:headEnd/>
            <a:tailEnd/>
          </a:ln>
        </p:spPr>
        <p:txBody>
          <a:bodyPr>
            <a:spAutoFit/>
          </a:bodyPr>
          <a:lstStyle/>
          <a:p>
            <a:pPr algn="ctr"/>
            <a:r>
              <a:rPr lang="es-ES" sz="2400"/>
              <a:t>8.</a:t>
            </a:r>
            <a:r>
              <a:rPr lang="es-MX" sz="2400"/>
              <a:t> LOS CONCEPTOS TIENEN EXTENSIÓN Y COMPRENSIÓN.</a:t>
            </a:r>
            <a:r>
              <a:rPr lang="es-ES" sz="2400"/>
              <a:t> </a:t>
            </a:r>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4A07FE0F-0A96-42AA-9167-51907282B443}" type="slidenum">
              <a:rPr lang="es-MX" smtClean="0"/>
              <a:pPr>
                <a:defRPr/>
              </a:pPr>
              <a:t>174</a:t>
            </a:fld>
            <a:endParaRPr lang="es-MX"/>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2 Marcador de contenido"/>
          <p:cNvSpPr>
            <a:spLocks noGrp="1"/>
          </p:cNvSpPr>
          <p:nvPr>
            <p:ph idx="1"/>
          </p:nvPr>
        </p:nvSpPr>
        <p:spPr>
          <a:xfrm>
            <a:off x="457200" y="1700213"/>
            <a:ext cx="8218488" cy="4824412"/>
          </a:xfrm>
        </p:spPr>
        <p:txBody>
          <a:bodyPr/>
          <a:lstStyle/>
          <a:p>
            <a:pPr algn="just" eaLnBrk="1" hangingPunct="1">
              <a:buFont typeface="Wingdings" pitchFamily="2" charset="2"/>
              <a:buNone/>
            </a:pPr>
            <a:r>
              <a:rPr lang="es-MX" sz="1600" b="1">
                <a:latin typeface="Arial" pitchFamily="34" charset="0"/>
                <a:cs typeface="Arial" pitchFamily="34" charset="0"/>
              </a:rPr>
              <a:t>	</a:t>
            </a:r>
            <a:r>
              <a:rPr lang="es-MX" sz="1800">
                <a:latin typeface="Arial" pitchFamily="34" charset="0"/>
                <a:cs typeface="Arial" pitchFamily="34" charset="0"/>
              </a:rPr>
              <a:t>9. Los lógicos hallaron una ley que relaciona la intensión y la extensión de un concepto. </a:t>
            </a:r>
          </a:p>
          <a:p>
            <a:pPr algn="just" eaLnBrk="1" hangingPunct="1">
              <a:buFont typeface="Wingdings" pitchFamily="2" charset="2"/>
              <a:buNone/>
            </a:pPr>
            <a:endParaRPr lang="es-MX" sz="1800">
              <a:latin typeface="Arial" pitchFamily="34" charset="0"/>
              <a:cs typeface="Arial" pitchFamily="34" charset="0"/>
            </a:endParaRPr>
          </a:p>
          <a:p>
            <a:pPr algn="just" eaLnBrk="1" hangingPunct="1">
              <a:buFont typeface="Wingdings" pitchFamily="2" charset="2"/>
              <a:buNone/>
            </a:pPr>
            <a:r>
              <a:rPr lang="es-MX" sz="1800">
                <a:latin typeface="Arial" pitchFamily="34" charset="0"/>
                <a:cs typeface="Arial" pitchFamily="34" charset="0"/>
              </a:rPr>
              <a:t>	Los extensionalistas definen la significación de un concepto sólo por su extensión. </a:t>
            </a:r>
          </a:p>
          <a:p>
            <a:pPr algn="just" eaLnBrk="1" hangingPunct="1">
              <a:buFont typeface="Wingdings" pitchFamily="2" charset="2"/>
              <a:buNone/>
            </a:pPr>
            <a:r>
              <a:rPr lang="es-MX" sz="1800">
                <a:latin typeface="Arial" pitchFamily="34" charset="0"/>
                <a:cs typeface="Arial" pitchFamily="34" charset="0"/>
              </a:rPr>
              <a:t>       Los intensionalitas definen la significación de un concepto sólo por su intensión. </a:t>
            </a:r>
          </a:p>
          <a:p>
            <a:pPr algn="just" eaLnBrk="1" hangingPunct="1">
              <a:buFont typeface="Wingdings" pitchFamily="2" charset="2"/>
              <a:buNone/>
            </a:pPr>
            <a:r>
              <a:rPr lang="es-MX" sz="1800">
                <a:latin typeface="Arial" pitchFamily="34" charset="0"/>
                <a:cs typeface="Arial" pitchFamily="34" charset="0"/>
              </a:rPr>
              <a:t>	“Como la extensión y la intensión son dos aspectos complementarios, el extensionalismo y el intensionalismo son doctrinas unilaterales”. </a:t>
            </a:r>
          </a:p>
          <a:p>
            <a:pPr algn="just" eaLnBrk="1" hangingPunct="1">
              <a:buFont typeface="Wingdings" pitchFamily="2" charset="2"/>
              <a:buNone/>
            </a:pPr>
            <a:endParaRPr lang="es-MX" sz="1800">
              <a:latin typeface="Arial" pitchFamily="34" charset="0"/>
              <a:cs typeface="Arial" pitchFamily="34" charset="0"/>
            </a:endParaRPr>
          </a:p>
          <a:p>
            <a:pPr algn="just" eaLnBrk="1" hangingPunct="1">
              <a:buFont typeface="Wingdings" pitchFamily="2" charset="2"/>
              <a:buNone/>
            </a:pPr>
            <a:r>
              <a:rPr lang="es-MX" sz="1800">
                <a:latin typeface="Arial" pitchFamily="34" charset="0"/>
                <a:cs typeface="Arial" pitchFamily="34" charset="0"/>
              </a:rPr>
              <a:t>	Bunge agrega que en las teorías formales es posible que algunos conceptos sean definidos sólo por la extensión. Las ciencias formales, son las matemáticas y la lógica, y  no hablan de entidades empíricas. </a:t>
            </a:r>
          </a:p>
        </p:txBody>
      </p:sp>
      <p:sp>
        <p:nvSpPr>
          <p:cNvPr id="186371" name="2 Rectángulo"/>
          <p:cNvSpPr>
            <a:spLocks noChangeArrowheads="1"/>
          </p:cNvSpPr>
          <p:nvPr/>
        </p:nvSpPr>
        <p:spPr bwMode="auto">
          <a:xfrm>
            <a:off x="755650" y="406400"/>
            <a:ext cx="7848600" cy="708025"/>
          </a:xfrm>
          <a:prstGeom prst="rect">
            <a:avLst/>
          </a:prstGeom>
          <a:noFill/>
          <a:ln w="9525">
            <a:noFill/>
            <a:miter lim="800000"/>
            <a:headEnd/>
            <a:tailEnd/>
          </a:ln>
        </p:spPr>
        <p:txBody>
          <a:bodyPr>
            <a:spAutoFit/>
          </a:bodyPr>
          <a:lstStyle/>
          <a:p>
            <a:pPr algn="ctr"/>
            <a:r>
              <a:rPr lang="es-MX" b="1"/>
              <a:t>9</a:t>
            </a:r>
            <a:r>
              <a:rPr lang="es-MX" sz="2000"/>
              <a:t>. LOS LÓGICOS HALLARON UNA LEY QUE RELACIONA LA INTENSIÓN Y LA EXTENSIÓN DE UN CONCEPTO. </a:t>
            </a:r>
            <a:endParaRPr lang="es-ES"/>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96015120-E377-4C21-9739-F3701E39763D}" type="slidenum">
              <a:rPr lang="es-MX" smtClean="0"/>
              <a:pPr>
                <a:defRPr/>
              </a:pPr>
              <a:t>175</a:t>
            </a:fld>
            <a:endParaRPr lang="es-MX"/>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811338"/>
            <a:ext cx="8229600" cy="4354512"/>
          </a:xfrm>
        </p:spPr>
        <p:txBody>
          <a:bodyPr>
            <a:normAutofit fontScale="77500" lnSpcReduction="20000"/>
          </a:bodyPr>
          <a:lstStyle/>
          <a:p>
            <a:pPr marL="320040" indent="-320040" algn="just" eaLnBrk="1" fontAlgn="auto" hangingPunct="1">
              <a:spcAft>
                <a:spcPts val="0"/>
              </a:spcAft>
              <a:buFont typeface="Wingdings"/>
              <a:buNone/>
              <a:defRPr/>
            </a:pPr>
            <a:r>
              <a:rPr lang="es-MX" dirty="0">
                <a:latin typeface="Arial" pitchFamily="34" charset="0"/>
                <a:cs typeface="Arial" pitchFamily="34" charset="0"/>
              </a:rPr>
              <a:t>	</a:t>
            </a:r>
            <a:r>
              <a:rPr lang="es-MX" dirty="0">
                <a:solidFill>
                  <a:srgbClr val="FF0000"/>
                </a:solidFill>
                <a:latin typeface="Arial" pitchFamily="34" charset="0"/>
                <a:cs typeface="Arial" pitchFamily="34" charset="0"/>
              </a:rPr>
              <a:t>La forma diacrónica de análisis de un concepto</a:t>
            </a:r>
            <a:r>
              <a:rPr lang="es-MX" dirty="0">
                <a:latin typeface="Arial" pitchFamily="34" charset="0"/>
                <a:cs typeface="Arial" pitchFamily="34" charset="0"/>
              </a:rPr>
              <a:t> es el estudio de su historia, su devenir, su formación y constitución dentro de un campo científico, y también de sus transformaciones. </a:t>
            </a:r>
          </a:p>
          <a:p>
            <a:pPr marL="320040" indent="-320040" algn="just" eaLnBrk="1" fontAlgn="auto" hangingPunct="1">
              <a:spcAft>
                <a:spcPts val="0"/>
              </a:spcAft>
              <a:buFont typeface="Wingdings"/>
              <a:buNone/>
              <a:defRPr/>
            </a:pPr>
            <a:endParaRPr lang="es-MX" dirty="0">
              <a:latin typeface="Arial" pitchFamily="34" charset="0"/>
              <a:cs typeface="Arial" pitchFamily="34" charset="0"/>
            </a:endParaRPr>
          </a:p>
          <a:p>
            <a:pPr marL="320040" indent="-320040" algn="just" eaLnBrk="1" fontAlgn="auto" hangingPunct="1">
              <a:spcAft>
                <a:spcPts val="0"/>
              </a:spcAft>
              <a:buFont typeface="Wingdings"/>
              <a:buNone/>
              <a:defRPr/>
            </a:pPr>
            <a:r>
              <a:rPr lang="es-MX" dirty="0">
                <a:latin typeface="Arial" pitchFamily="34" charset="0"/>
                <a:cs typeface="Arial" pitchFamily="34" charset="0"/>
              </a:rPr>
              <a:t>	</a:t>
            </a:r>
            <a:r>
              <a:rPr lang="es-MX" dirty="0">
                <a:solidFill>
                  <a:srgbClr val="FF0000"/>
                </a:solidFill>
                <a:latin typeface="Arial" pitchFamily="34" charset="0"/>
                <a:cs typeface="Arial" pitchFamily="34" charset="0"/>
              </a:rPr>
              <a:t>El estudio sincrónico de un concepto </a:t>
            </a:r>
            <a:r>
              <a:rPr lang="es-MX" dirty="0">
                <a:latin typeface="Arial" pitchFamily="34" charset="0"/>
                <a:cs typeface="Arial" pitchFamily="34" charset="0"/>
              </a:rPr>
              <a:t>es su análisis en cuanto forma parte de un campo conceptual o campo semántico en una teoría determinada, puede ser del pasado, si hacemos un corte transversal en el tiempo histórico, o puede ser en el presente. </a:t>
            </a:r>
          </a:p>
          <a:p>
            <a:pPr marL="320040" indent="-320040" algn="just" eaLnBrk="1" fontAlgn="auto" hangingPunct="1">
              <a:spcAft>
                <a:spcPts val="0"/>
              </a:spcAft>
              <a:buFont typeface="Wingdings"/>
              <a:buNone/>
              <a:defRPr/>
            </a:pPr>
            <a:endParaRPr lang="es-MX" dirty="0">
              <a:latin typeface="Arial" pitchFamily="34" charset="0"/>
              <a:cs typeface="Arial" pitchFamily="34" charset="0"/>
            </a:endParaRPr>
          </a:p>
          <a:p>
            <a:pPr marL="320040" indent="-320040" algn="just" eaLnBrk="1" fontAlgn="auto" hangingPunct="1">
              <a:spcAft>
                <a:spcPts val="0"/>
              </a:spcAft>
              <a:buFont typeface="Wingdings"/>
              <a:buNone/>
              <a:defRPr/>
            </a:pPr>
            <a:r>
              <a:rPr lang="es-MX" dirty="0">
                <a:latin typeface="Arial" pitchFamily="34" charset="0"/>
                <a:cs typeface="Arial" pitchFamily="34" charset="0"/>
              </a:rPr>
              <a:t>	En la ciencia no se dan conceptos aislados, sino formando poblaciones conceptuales. </a:t>
            </a:r>
          </a:p>
          <a:p>
            <a:pPr marL="320040" indent="-320040" eaLnBrk="1" fontAlgn="auto" hangingPunct="1">
              <a:spcAft>
                <a:spcPts val="0"/>
              </a:spcAft>
              <a:buFont typeface="Wingdings"/>
              <a:buChar char=""/>
              <a:defRPr/>
            </a:pPr>
            <a:endParaRPr lang="es-MX" dirty="0"/>
          </a:p>
        </p:txBody>
      </p:sp>
      <p:sp>
        <p:nvSpPr>
          <p:cNvPr id="187395" name="3 Rectángulo"/>
          <p:cNvSpPr>
            <a:spLocks noChangeArrowheads="1"/>
          </p:cNvSpPr>
          <p:nvPr/>
        </p:nvSpPr>
        <p:spPr bwMode="auto">
          <a:xfrm>
            <a:off x="827088" y="188913"/>
            <a:ext cx="7993062" cy="646112"/>
          </a:xfrm>
          <a:prstGeom prst="rect">
            <a:avLst/>
          </a:prstGeom>
          <a:noFill/>
          <a:ln w="9525">
            <a:noFill/>
            <a:miter lim="800000"/>
            <a:headEnd/>
            <a:tailEnd/>
          </a:ln>
        </p:spPr>
        <p:txBody>
          <a:bodyPr>
            <a:spAutoFit/>
          </a:bodyPr>
          <a:lstStyle/>
          <a:p>
            <a:pPr marL="319088" indent="-319088" algn="ctr">
              <a:buFont typeface="Wingdings" pitchFamily="2" charset="2"/>
              <a:buNone/>
            </a:pPr>
            <a:r>
              <a:rPr lang="es-MX"/>
              <a:t>10. POR SU TEMPORALIDAD LOS CONCEPTOS PUEDEN ANALIZARSE EN FORMA SINCRÓNICA O DIACRÓNICA.</a:t>
            </a:r>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C0C6B424-9A3E-45DB-8670-830AF0039ED0}" type="slidenum">
              <a:rPr lang="es-MX" smtClean="0"/>
              <a:pPr>
                <a:defRPr/>
              </a:pPr>
              <a:t>176</a:t>
            </a:fld>
            <a:endParaRPr lang="es-MX"/>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850" y="1557338"/>
            <a:ext cx="8424863" cy="5300662"/>
          </a:xfrm>
        </p:spPr>
        <p:txBody>
          <a:bodyPr>
            <a:normAutofit fontScale="40000" lnSpcReduction="20000"/>
          </a:bodyPr>
          <a:lstStyle/>
          <a:p>
            <a:pPr marL="320040" indent="-320040" eaLnBrk="1" fontAlgn="auto" hangingPunct="1">
              <a:spcAft>
                <a:spcPts val="0"/>
              </a:spcAft>
              <a:buFont typeface="Wingdings"/>
              <a:buNone/>
              <a:defRPr/>
            </a:pPr>
            <a:r>
              <a:rPr lang="es-MX" dirty="0"/>
              <a:t> </a:t>
            </a:r>
          </a:p>
          <a:p>
            <a:pPr marL="320040" indent="-320040" algn="just" eaLnBrk="1" fontAlgn="auto" hangingPunct="1">
              <a:spcAft>
                <a:spcPts val="0"/>
              </a:spcAft>
              <a:buFont typeface="Wingdings"/>
              <a:buNone/>
              <a:defRPr/>
            </a:pPr>
            <a:r>
              <a:rPr lang="es-MX" sz="3400" dirty="0"/>
              <a:t>	</a:t>
            </a:r>
            <a:r>
              <a:rPr lang="es-MX" sz="4300" dirty="0"/>
              <a:t>El sistema de denominación de una lengua es convencional. Toda lengua es creación humana.</a:t>
            </a:r>
          </a:p>
          <a:p>
            <a:pPr marL="320040" indent="-320040" algn="just" eaLnBrk="1" fontAlgn="auto" hangingPunct="1">
              <a:spcAft>
                <a:spcPts val="0"/>
              </a:spcAft>
              <a:buFont typeface="Wingdings"/>
              <a:buNone/>
              <a:defRPr/>
            </a:pPr>
            <a:endParaRPr lang="es-MX" sz="4300" dirty="0"/>
          </a:p>
          <a:p>
            <a:pPr marL="320040" indent="-320040" algn="just" eaLnBrk="1" fontAlgn="auto" hangingPunct="1">
              <a:spcAft>
                <a:spcPts val="0"/>
              </a:spcAft>
              <a:buFont typeface="Wingdings"/>
              <a:buNone/>
              <a:defRPr/>
            </a:pPr>
            <a:r>
              <a:rPr lang="es-MX" sz="4300" dirty="0"/>
              <a:t>	Benveniste: las palabras se forman en el interior del sistema de la lengua, y dicho procedimiento no es arbitrario, sigue una legalidad intralingüística. Los nombres son convencionales por relación a las cosas y procesos que significan, pero no son arbitrarios por relación al sistema de la lengua. Las ciencias parten del lenguaje corriente y a la vez lo refinan. Toda clasificación trata de ser sistemática. La denominación que crea la lengua es ya una taxonomía.</a:t>
            </a:r>
          </a:p>
          <a:p>
            <a:pPr marL="320040" indent="-320040" algn="just" eaLnBrk="1" fontAlgn="auto" hangingPunct="1">
              <a:spcAft>
                <a:spcPts val="0"/>
              </a:spcAft>
              <a:buFont typeface="Wingdings"/>
              <a:buNone/>
              <a:defRPr/>
            </a:pPr>
            <a:endParaRPr lang="es-MX" sz="4300" dirty="0"/>
          </a:p>
          <a:p>
            <a:pPr marL="320040" indent="-320040" algn="just" eaLnBrk="1" fontAlgn="auto" hangingPunct="1">
              <a:spcAft>
                <a:spcPts val="0"/>
              </a:spcAft>
              <a:buFont typeface="Wingdings"/>
              <a:buNone/>
              <a:defRPr/>
            </a:pPr>
            <a:r>
              <a:rPr lang="es-MX" sz="4300" dirty="0"/>
              <a:t>	En la clasificación se pone en relación una teoría de la Naturaleza con una teoría del lenguaje. Cada nombre de una entidad contiene una cierta información acerca de ella. La taxonomía aristotélica con dos palabras ubica  una entidad dentro de un género y le señala la diferencia específica. La entidad definida es la especie. El sistema de </a:t>
            </a:r>
            <a:r>
              <a:rPr lang="es-MX" sz="4300" dirty="0" err="1"/>
              <a:t>Linneo</a:t>
            </a:r>
            <a:r>
              <a:rPr lang="es-MX" sz="4300" dirty="0"/>
              <a:t> comprende dos palabras para cada planta o animal.</a:t>
            </a:r>
          </a:p>
          <a:p>
            <a:pPr marL="320040" indent="-320040" algn="just" eaLnBrk="1" fontAlgn="auto" hangingPunct="1">
              <a:spcAft>
                <a:spcPts val="0"/>
              </a:spcAft>
              <a:buFont typeface="Wingdings"/>
              <a:buNone/>
              <a:defRPr/>
            </a:pPr>
            <a:r>
              <a:rPr lang="es-MX" sz="4300" dirty="0"/>
              <a:t>	Esas dos palabras aluden al género y a una diferencia que la distingue dentro de las semejanzas del mismo género. El latín fue lengua universal. El sistema clasificatorio científico se mueve dentro de la propia lengua o nomenclatura creada por cada ciencia. Dentro de ese movimiento interior el sistema no es arbitrario. </a:t>
            </a:r>
            <a:endParaRPr lang="es-MX" sz="3700" dirty="0"/>
          </a:p>
        </p:txBody>
      </p:sp>
      <p:sp>
        <p:nvSpPr>
          <p:cNvPr id="188419" name="3 Rectángulo"/>
          <p:cNvSpPr>
            <a:spLocks noChangeArrowheads="1"/>
          </p:cNvSpPr>
          <p:nvPr/>
        </p:nvSpPr>
        <p:spPr bwMode="auto">
          <a:xfrm>
            <a:off x="684213" y="404813"/>
            <a:ext cx="7848600" cy="830262"/>
          </a:xfrm>
          <a:prstGeom prst="rect">
            <a:avLst/>
          </a:prstGeom>
          <a:noFill/>
          <a:ln w="9525">
            <a:noFill/>
            <a:miter lim="800000"/>
            <a:headEnd/>
            <a:tailEnd/>
          </a:ln>
        </p:spPr>
        <p:txBody>
          <a:bodyPr>
            <a:spAutoFit/>
          </a:bodyPr>
          <a:lstStyle/>
          <a:p>
            <a:pPr algn="ctr"/>
            <a:r>
              <a:rPr lang="es-MX" sz="2400"/>
              <a:t>11. CON EL LENGUAJE NOMBRAMOS COSAS Y PROCESOS. </a:t>
            </a:r>
            <a:endParaRPr lang="es-ES" sz="2400"/>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329D0241-8B18-431E-913E-B238BB5FC83A}" type="slidenum">
              <a:rPr lang="es-MX" smtClean="0"/>
              <a:pPr>
                <a:defRPr/>
              </a:pPr>
              <a:t>177</a:t>
            </a:fld>
            <a:endParaRPr lang="es-MX"/>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773238"/>
            <a:ext cx="8229600" cy="4352925"/>
          </a:xfrm>
        </p:spPr>
        <p:txBody>
          <a:bodyPr>
            <a:normAutofit fontScale="62500" lnSpcReduction="20000"/>
          </a:bodyPr>
          <a:lstStyle/>
          <a:p>
            <a:pPr marL="320040" indent="-320040" algn="just" eaLnBrk="1" fontAlgn="auto" hangingPunct="1">
              <a:spcAft>
                <a:spcPts val="0"/>
              </a:spcAft>
              <a:buFont typeface="Wingdings"/>
              <a:buNone/>
              <a:defRPr/>
            </a:pPr>
            <a:r>
              <a:rPr lang="es-MX" dirty="0"/>
              <a:t> </a:t>
            </a:r>
            <a:r>
              <a:rPr lang="es-MX" b="1" dirty="0"/>
              <a:t>	</a:t>
            </a:r>
            <a:r>
              <a:rPr lang="es-MX" dirty="0"/>
              <a:t>Los conceptos clasificatorios son aquellos que atribuyen propiedades a los individuos del dominio que clasifican. (</a:t>
            </a:r>
            <a:r>
              <a:rPr lang="es-MX" dirty="0" err="1"/>
              <a:t>Mosterín</a:t>
            </a:r>
            <a:r>
              <a:rPr lang="es-MX" dirty="0"/>
              <a:t>, 1993, p. 15)</a:t>
            </a:r>
          </a:p>
          <a:p>
            <a:pPr marL="320040" indent="-320040" algn="just" eaLnBrk="1" fontAlgn="auto" hangingPunct="1">
              <a:spcAft>
                <a:spcPts val="0"/>
              </a:spcAft>
              <a:buFont typeface="Wingdings"/>
              <a:buNone/>
              <a:defRPr/>
            </a:pPr>
            <a:endParaRPr lang="es-MX" dirty="0"/>
          </a:p>
          <a:p>
            <a:pPr marL="320040" indent="-320040" algn="just" eaLnBrk="1" fontAlgn="auto" hangingPunct="1">
              <a:spcAft>
                <a:spcPts val="0"/>
              </a:spcAft>
              <a:buFont typeface="Wingdings"/>
              <a:buNone/>
              <a:defRPr/>
            </a:pPr>
            <a:r>
              <a:rPr lang="es-MX" dirty="0"/>
              <a:t>	Clasificar es identificar algo en cuanto pertenece a un cierto tipo. Se trata de una operación elemental que hacemos por la inteligencia y el lenguaje. </a:t>
            </a:r>
          </a:p>
          <a:p>
            <a:pPr marL="320040" indent="-320040" algn="just" eaLnBrk="1" fontAlgn="auto" hangingPunct="1">
              <a:spcAft>
                <a:spcPts val="0"/>
              </a:spcAft>
              <a:buFont typeface="Wingdings"/>
              <a:buNone/>
              <a:defRPr/>
            </a:pPr>
            <a:r>
              <a:rPr lang="es-MX" dirty="0"/>
              <a:t>	</a:t>
            </a:r>
          </a:p>
          <a:p>
            <a:pPr marL="320040" indent="-320040" algn="just" eaLnBrk="1" fontAlgn="auto" hangingPunct="1">
              <a:spcAft>
                <a:spcPts val="0"/>
              </a:spcAft>
              <a:buFont typeface="Wingdings"/>
              <a:buNone/>
              <a:defRPr/>
            </a:pPr>
            <a:r>
              <a:rPr lang="es-MX" dirty="0"/>
              <a:t>	En la clasificación seleccionamos rasgos de las cosas o procesos; a estos rasgos les damos el nombre de atributos, propiedades o cualidades. Si decimos que una cosa o proceso es de determinado tipo,  es que pertenece a una determinada clase. </a:t>
            </a:r>
          </a:p>
          <a:p>
            <a:pPr marL="320040" indent="-320040" algn="just" eaLnBrk="1" fontAlgn="auto" hangingPunct="1">
              <a:spcAft>
                <a:spcPts val="0"/>
              </a:spcAft>
              <a:buFont typeface="Wingdings"/>
              <a:buNone/>
              <a:defRPr/>
            </a:pPr>
            <a:endParaRPr lang="es-MX" dirty="0"/>
          </a:p>
          <a:p>
            <a:pPr marL="320040" indent="-320040" algn="just" eaLnBrk="1" fontAlgn="auto" hangingPunct="1">
              <a:spcAft>
                <a:spcPts val="0"/>
              </a:spcAft>
              <a:buFont typeface="Wingdings"/>
              <a:buNone/>
              <a:defRPr/>
            </a:pPr>
            <a:r>
              <a:rPr lang="es-MX" dirty="0"/>
              <a:t>	Tipo es un concepto comparativo, las cosas de cierto tipo lo son porque tienen alguna propiedad en común. </a:t>
            </a:r>
            <a:r>
              <a:rPr lang="es-MX" b="1" dirty="0"/>
              <a:t>Género </a:t>
            </a:r>
            <a:r>
              <a:rPr lang="es-MX" dirty="0"/>
              <a:t>es la clase a la que pertenecen dos cosas que se comparan. </a:t>
            </a:r>
            <a:r>
              <a:rPr lang="es-MX" b="1" dirty="0"/>
              <a:t>Diferencia </a:t>
            </a:r>
            <a:r>
              <a:rPr lang="es-MX" dirty="0"/>
              <a:t>son subclases dentro de la clase genérica, las cuales se distinguen entre sí. </a:t>
            </a:r>
          </a:p>
          <a:p>
            <a:pPr marL="320040" indent="-320040" algn="just" eaLnBrk="1" fontAlgn="auto" hangingPunct="1">
              <a:spcAft>
                <a:spcPts val="0"/>
              </a:spcAft>
              <a:buFont typeface="Wingdings"/>
              <a:buNone/>
              <a:defRPr/>
            </a:pPr>
            <a:r>
              <a:rPr lang="es-MX" dirty="0"/>
              <a:t>	</a:t>
            </a:r>
            <a:r>
              <a:rPr lang="es-MX" dirty="0">
                <a:solidFill>
                  <a:srgbClr val="FF0000"/>
                </a:solidFill>
              </a:rPr>
              <a:t>Felino es un concepto genérico; perro y lobo son subclases de ese género.</a:t>
            </a:r>
          </a:p>
        </p:txBody>
      </p:sp>
      <p:sp>
        <p:nvSpPr>
          <p:cNvPr id="189443" name="3 Rectángulo"/>
          <p:cNvSpPr>
            <a:spLocks noChangeArrowheads="1"/>
          </p:cNvSpPr>
          <p:nvPr/>
        </p:nvSpPr>
        <p:spPr bwMode="auto">
          <a:xfrm>
            <a:off x="468313" y="333375"/>
            <a:ext cx="8424862" cy="830263"/>
          </a:xfrm>
          <a:prstGeom prst="rect">
            <a:avLst/>
          </a:prstGeom>
          <a:noFill/>
          <a:ln w="9525">
            <a:noFill/>
            <a:miter lim="800000"/>
            <a:headEnd/>
            <a:tailEnd/>
          </a:ln>
        </p:spPr>
        <p:txBody>
          <a:bodyPr>
            <a:spAutoFit/>
          </a:bodyPr>
          <a:lstStyle/>
          <a:p>
            <a:pPr algn="ctr"/>
            <a:r>
              <a:rPr lang="es-MX" sz="2400"/>
              <a:t>12. EN LA CIENCIA SE DISTINGUE ENTRE CONCEPTOS CLASIFICATORIOS, COMPARATIVOS Y MÉTRICOS. </a:t>
            </a:r>
            <a:endParaRPr lang="es-ES" sz="2400"/>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11A403AC-A155-4DFC-BDF9-EA69E0D2A6F9}" type="slidenum">
              <a:rPr lang="es-MX" smtClean="0"/>
              <a:pPr>
                <a:defRPr/>
              </a:pPr>
              <a:t>178</a:t>
            </a:fld>
            <a:endParaRPr lang="es-MX"/>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700213"/>
            <a:ext cx="8229600" cy="4425950"/>
          </a:xfrm>
        </p:spPr>
        <p:txBody>
          <a:bodyPr>
            <a:normAutofit fontScale="85000" lnSpcReduction="20000"/>
          </a:bodyPr>
          <a:lstStyle/>
          <a:p>
            <a:pPr marL="320040" indent="-320040" eaLnBrk="1" fontAlgn="auto" hangingPunct="1">
              <a:spcAft>
                <a:spcPts val="0"/>
              </a:spcAft>
              <a:buFont typeface="Wingdings"/>
              <a:buNone/>
              <a:defRPr/>
            </a:pPr>
            <a:r>
              <a:rPr lang="es-MX" dirty="0"/>
              <a:t> </a:t>
            </a:r>
          </a:p>
          <a:p>
            <a:pPr marL="320040" indent="-320040" algn="just" eaLnBrk="1" fontAlgn="auto" hangingPunct="1">
              <a:spcAft>
                <a:spcPts val="0"/>
              </a:spcAft>
              <a:buFont typeface="Wingdings"/>
              <a:buNone/>
              <a:defRPr/>
            </a:pPr>
            <a:r>
              <a:rPr lang="es-MX" b="1" dirty="0"/>
              <a:t>	</a:t>
            </a:r>
            <a:r>
              <a:rPr lang="es-MX" dirty="0"/>
              <a:t>Los conceptos </a:t>
            </a:r>
            <a:r>
              <a:rPr lang="es-MX" b="1" dirty="0"/>
              <a:t>comparativos </a:t>
            </a:r>
            <a:r>
              <a:rPr lang="es-MX" dirty="0"/>
              <a:t>implican una relación de equivalencia y de orden débil. La relación de equivalencia “corresponde a la coincidencia o indiferencia respecto a la propiedad de que se trate, altura, dureza, etc. </a:t>
            </a:r>
          </a:p>
          <a:p>
            <a:pPr marL="320040" indent="-320040" algn="just" eaLnBrk="1" fontAlgn="auto" hangingPunct="1">
              <a:spcAft>
                <a:spcPts val="0"/>
              </a:spcAft>
              <a:buFont typeface="Wingdings"/>
              <a:buNone/>
              <a:defRPr/>
            </a:pPr>
            <a:endParaRPr lang="es-MX" dirty="0"/>
          </a:p>
          <a:p>
            <a:pPr marL="320040" indent="-320040" algn="just" eaLnBrk="1" fontAlgn="auto" hangingPunct="1">
              <a:spcAft>
                <a:spcPts val="0"/>
              </a:spcAft>
              <a:buFont typeface="Wingdings"/>
              <a:buNone/>
              <a:defRPr/>
            </a:pPr>
            <a:r>
              <a:rPr lang="es-MX" dirty="0"/>
              <a:t>	La relación de orden débil corresponde a la precedencia o inferioridad con respecto a esa propiedad”. </a:t>
            </a:r>
          </a:p>
          <a:p>
            <a:pPr marL="320040" indent="-320040" algn="just" eaLnBrk="1" fontAlgn="auto" hangingPunct="1">
              <a:spcAft>
                <a:spcPts val="0"/>
              </a:spcAft>
              <a:buFont typeface="Wingdings"/>
              <a:buNone/>
              <a:defRPr/>
            </a:pPr>
            <a:endParaRPr lang="es-MX" dirty="0"/>
          </a:p>
          <a:p>
            <a:pPr marL="320040" indent="-320040" algn="just" eaLnBrk="1" fontAlgn="auto" hangingPunct="1">
              <a:spcAft>
                <a:spcPts val="0"/>
              </a:spcAft>
              <a:buFont typeface="Wingdings"/>
              <a:buNone/>
              <a:defRPr/>
            </a:pPr>
            <a:r>
              <a:rPr lang="es-MX" dirty="0"/>
              <a:t>	Dentro del subtema de los conceptos comparativos se analizan los sistemas ordinales, los sistemas extensivos y las escalas proporcionales.</a:t>
            </a:r>
          </a:p>
          <a:p>
            <a:pPr marL="320040" indent="-320040" eaLnBrk="1" fontAlgn="auto" hangingPunct="1">
              <a:spcAft>
                <a:spcPts val="0"/>
              </a:spcAft>
              <a:buFont typeface="Wingdings"/>
              <a:buNone/>
              <a:defRPr/>
            </a:pPr>
            <a:endParaRPr lang="es-MX" dirty="0"/>
          </a:p>
        </p:txBody>
      </p:sp>
      <p:sp>
        <p:nvSpPr>
          <p:cNvPr id="190467" name="3 Rectángulo"/>
          <p:cNvSpPr>
            <a:spLocks noChangeArrowheads="1"/>
          </p:cNvSpPr>
          <p:nvPr/>
        </p:nvSpPr>
        <p:spPr bwMode="auto">
          <a:xfrm>
            <a:off x="395288" y="260350"/>
            <a:ext cx="8137525" cy="708025"/>
          </a:xfrm>
          <a:prstGeom prst="rect">
            <a:avLst/>
          </a:prstGeom>
          <a:noFill/>
          <a:ln w="9525">
            <a:noFill/>
            <a:miter lim="800000"/>
            <a:headEnd/>
            <a:tailEnd/>
          </a:ln>
        </p:spPr>
        <p:txBody>
          <a:bodyPr>
            <a:spAutoFit/>
          </a:bodyPr>
          <a:lstStyle/>
          <a:p>
            <a:pPr marL="319088" indent="-319088" algn="ctr">
              <a:buFont typeface="Wingdings" pitchFamily="2" charset="2"/>
              <a:buNone/>
            </a:pPr>
            <a:r>
              <a:rPr lang="es-MX" sz="2000"/>
              <a:t>13. LOS CONCEPTOS COMPARATIVOS IMPLICAN UNA RELACIÓN</a:t>
            </a:r>
          </a:p>
          <a:p>
            <a:pPr marL="319088" indent="-319088" algn="ctr">
              <a:buFont typeface="Wingdings" pitchFamily="2" charset="2"/>
              <a:buNone/>
            </a:pPr>
            <a:r>
              <a:rPr lang="es-MX" sz="2000"/>
              <a:t>	DE EQUIVALENCIA Y DE ORDEN DÉBIL. </a:t>
            </a:r>
            <a:endParaRPr lang="es-ES" sz="2000"/>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7759D7D4-99A7-447A-9756-926868AE3CF6}" type="slidenum">
              <a:rPr lang="es-MX" smtClean="0"/>
              <a:pPr>
                <a:defRPr/>
              </a:pPr>
              <a:t>179</a:t>
            </a:fld>
            <a:endParaRPr lang="es-MX"/>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250825" y="1557338"/>
            <a:ext cx="8642350" cy="4967287"/>
          </a:xfrm>
        </p:spPr>
        <p:txBody>
          <a:bodyPr>
            <a:normAutofit fontScale="85000" lnSpcReduction="20000"/>
          </a:bodyPr>
          <a:lstStyle/>
          <a:p>
            <a:pPr marL="320040" indent="-320040" algn="just" eaLnBrk="1" fontAlgn="auto" hangingPunct="1">
              <a:spcAft>
                <a:spcPts val="0"/>
              </a:spcAft>
              <a:defRPr/>
            </a:pPr>
            <a:r>
              <a:rPr lang="es-MX" dirty="0">
                <a:latin typeface="Arial" pitchFamily="34" charset="0"/>
                <a:cs typeface="Arial" pitchFamily="34" charset="0"/>
              </a:rPr>
              <a:t>L</a:t>
            </a:r>
            <a:r>
              <a:rPr lang="es-MX" sz="2600" dirty="0">
                <a:latin typeface="Arial" pitchFamily="34" charset="0"/>
                <a:cs typeface="Arial" pitchFamily="34" charset="0"/>
              </a:rPr>
              <a:t>a escuela de Frankfurt y la hermenéutica, destacan la diferencia entre los métodos científico naturales y las ciencias sociales e históricas. </a:t>
            </a:r>
          </a:p>
          <a:p>
            <a:pPr marL="320040" indent="-320040" algn="just" eaLnBrk="1" fontAlgn="auto" hangingPunct="1">
              <a:spcAft>
                <a:spcPts val="0"/>
              </a:spcAft>
              <a:defRPr/>
            </a:pPr>
            <a:endParaRPr lang="es-MX" sz="2600" dirty="0">
              <a:latin typeface="Arial" pitchFamily="34" charset="0"/>
              <a:cs typeface="Arial" pitchFamily="34" charset="0"/>
            </a:endParaRPr>
          </a:p>
          <a:p>
            <a:pPr marL="320040" indent="-320040" algn="just" eaLnBrk="1" fontAlgn="auto" hangingPunct="1">
              <a:spcAft>
                <a:spcPts val="0"/>
              </a:spcAft>
              <a:defRPr/>
            </a:pPr>
            <a:r>
              <a:rPr lang="es-MX" dirty="0">
                <a:latin typeface="Arial" pitchFamily="34" charset="0"/>
                <a:cs typeface="Arial" pitchFamily="34" charset="0"/>
              </a:rPr>
              <a:t>C</a:t>
            </a:r>
            <a:r>
              <a:rPr lang="es-MX" sz="2600" dirty="0">
                <a:latin typeface="Arial" pitchFamily="34" charset="0"/>
                <a:cs typeface="Arial" pitchFamily="34" charset="0"/>
              </a:rPr>
              <a:t>ada vez se ha hecho más compleja la trama de la filosofía de la ciencia. </a:t>
            </a:r>
            <a:r>
              <a:rPr lang="es-MX" dirty="0">
                <a:latin typeface="Arial" pitchFamily="34" charset="0"/>
                <a:cs typeface="Arial" pitchFamily="34" charset="0"/>
              </a:rPr>
              <a:t>E</a:t>
            </a:r>
            <a:r>
              <a:rPr lang="es-MX" sz="2600" dirty="0">
                <a:latin typeface="Arial" pitchFamily="34" charset="0"/>
                <a:cs typeface="Arial" pitchFamily="34" charset="0"/>
              </a:rPr>
              <a:t>n la actualidad es necesario ubicar la ciencia en la trama general de la cultura humana. </a:t>
            </a:r>
          </a:p>
          <a:p>
            <a:pPr marL="320040" indent="-320040" algn="just" eaLnBrk="1" fontAlgn="auto" hangingPunct="1">
              <a:spcAft>
                <a:spcPts val="0"/>
              </a:spcAft>
              <a:defRPr/>
            </a:pPr>
            <a:endParaRPr lang="es-MX" sz="2600" dirty="0">
              <a:latin typeface="Arial" pitchFamily="34" charset="0"/>
              <a:cs typeface="Arial" pitchFamily="34" charset="0"/>
            </a:endParaRPr>
          </a:p>
          <a:p>
            <a:pPr marL="320040" indent="-320040" algn="just" eaLnBrk="1" fontAlgn="auto" hangingPunct="1">
              <a:spcAft>
                <a:spcPts val="0"/>
              </a:spcAft>
              <a:defRPr/>
            </a:pPr>
            <a:r>
              <a:rPr lang="es-MX" sz="2600" dirty="0">
                <a:latin typeface="Arial" pitchFamily="34" charset="0"/>
                <a:cs typeface="Arial" pitchFamily="34" charset="0"/>
              </a:rPr>
              <a:t>Muchos críticos de la ciencia se sienten abrumados por el impulso racionalista que la ciencia moderna ha traído, combatiendo las formas tradicionales del saber. </a:t>
            </a:r>
          </a:p>
          <a:p>
            <a:pPr marL="320040" indent="-320040" algn="just" eaLnBrk="1" fontAlgn="auto" hangingPunct="1">
              <a:spcAft>
                <a:spcPts val="0"/>
              </a:spcAft>
              <a:defRPr/>
            </a:pPr>
            <a:endParaRPr lang="es-MX" sz="2600" dirty="0">
              <a:latin typeface="Arial" pitchFamily="34" charset="0"/>
              <a:cs typeface="Arial" pitchFamily="34" charset="0"/>
            </a:endParaRPr>
          </a:p>
          <a:p>
            <a:pPr marL="320040" indent="-320040" algn="just" eaLnBrk="1" fontAlgn="auto" hangingPunct="1">
              <a:spcAft>
                <a:spcPts val="0"/>
              </a:spcAft>
              <a:defRPr/>
            </a:pPr>
            <a:r>
              <a:rPr lang="es-MX" sz="2600" dirty="0">
                <a:latin typeface="Arial" pitchFamily="34" charset="0"/>
                <a:cs typeface="Arial" pitchFamily="34" charset="0"/>
              </a:rPr>
              <a:t>La ciencia sigue siendo la mejor forma de conocimiento de que dispone el ser humano, por lo menos la más exitosa. </a:t>
            </a:r>
          </a:p>
          <a:p>
            <a:pPr marL="320040" indent="-320040" algn="just" eaLnBrk="1" fontAlgn="auto" hangingPunct="1">
              <a:spcAft>
                <a:spcPts val="0"/>
              </a:spcAft>
              <a:buFont typeface="Wingdings"/>
              <a:buChar char=""/>
              <a:defRPr/>
            </a:pPr>
            <a:endParaRPr lang="es-MX" sz="2600" dirty="0">
              <a:latin typeface="Arial" pitchFamily="34" charset="0"/>
              <a:cs typeface="Arial" pitchFamily="34" charset="0"/>
            </a:endParaRPr>
          </a:p>
        </p:txBody>
      </p:sp>
      <p:sp>
        <p:nvSpPr>
          <p:cNvPr id="25603" name="3 CuadroTexto"/>
          <p:cNvSpPr txBox="1">
            <a:spLocks noChangeArrowheads="1"/>
          </p:cNvSpPr>
          <p:nvPr/>
        </p:nvSpPr>
        <p:spPr bwMode="auto">
          <a:xfrm>
            <a:off x="468313" y="333375"/>
            <a:ext cx="8207375" cy="522288"/>
          </a:xfrm>
          <a:prstGeom prst="rect">
            <a:avLst/>
          </a:prstGeom>
          <a:noFill/>
          <a:ln w="9525">
            <a:noFill/>
            <a:miter lim="800000"/>
            <a:headEnd/>
            <a:tailEnd/>
          </a:ln>
        </p:spPr>
        <p:txBody>
          <a:bodyPr>
            <a:spAutoFit/>
          </a:bodyPr>
          <a:lstStyle/>
          <a:p>
            <a:pPr algn="ctr"/>
            <a:r>
              <a:rPr lang="es-ES" sz="2800"/>
              <a:t>LO QUE SE ENTIENDE POR CIENCIA VARÍA</a:t>
            </a:r>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B40DC375-F8C8-46D5-9A14-904E5FB645A0}" type="slidenum">
              <a:rPr lang="es-MX" smtClean="0"/>
              <a:pPr>
                <a:defRPr/>
              </a:pPr>
              <a:t>18</a:t>
            </a:fld>
            <a:endParaRPr lang="es-MX"/>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700213"/>
            <a:ext cx="8229600" cy="4608512"/>
          </a:xfrm>
        </p:spPr>
        <p:txBody>
          <a:bodyPr>
            <a:normAutofit fontScale="77500" lnSpcReduction="20000"/>
          </a:bodyPr>
          <a:lstStyle/>
          <a:p>
            <a:pPr marL="320040" indent="-320040" eaLnBrk="1" fontAlgn="auto" hangingPunct="1">
              <a:spcAft>
                <a:spcPts val="0"/>
              </a:spcAft>
              <a:buFont typeface="Wingdings"/>
              <a:buNone/>
              <a:defRPr/>
            </a:pPr>
            <a:r>
              <a:rPr lang="es-MX" dirty="0"/>
              <a:t> </a:t>
            </a:r>
            <a:r>
              <a:rPr lang="es-MX" b="1" dirty="0"/>
              <a:t>	</a:t>
            </a:r>
            <a:r>
              <a:rPr lang="es-MX" sz="3100" b="1" dirty="0">
                <a:latin typeface="Arial" pitchFamily="34" charset="0"/>
                <a:cs typeface="Arial" pitchFamily="34" charset="0"/>
              </a:rPr>
              <a:t>14. </a:t>
            </a:r>
            <a:r>
              <a:rPr lang="es-MX" sz="3100" dirty="0">
                <a:latin typeface="Arial" pitchFamily="34" charset="0"/>
                <a:cs typeface="Arial" pitchFamily="34" charset="0"/>
              </a:rPr>
              <a:t>Los conceptos </a:t>
            </a:r>
            <a:r>
              <a:rPr lang="es-MX" sz="3100" b="1" dirty="0">
                <a:latin typeface="Arial" pitchFamily="34" charset="0"/>
                <a:cs typeface="Arial" pitchFamily="34" charset="0"/>
              </a:rPr>
              <a:t>métricos </a:t>
            </a:r>
            <a:r>
              <a:rPr lang="es-MX" sz="3100" dirty="0">
                <a:latin typeface="Arial" pitchFamily="34" charset="0"/>
                <a:cs typeface="Arial" pitchFamily="34" charset="0"/>
              </a:rPr>
              <a:t>significan magnitudes de escalas de tipo idéntico en el que el sistema empírico se corresponde con un sistema matemático. </a:t>
            </a:r>
            <a:r>
              <a:rPr lang="es-MX" sz="3100" dirty="0">
                <a:solidFill>
                  <a:srgbClr val="FF0000"/>
                </a:solidFill>
                <a:effectLst>
                  <a:outerShdw blurRad="38100" dist="38100" dir="2700000" algn="tl">
                    <a:srgbClr val="000000">
                      <a:alpha val="43137"/>
                    </a:srgbClr>
                  </a:outerShdw>
                </a:effectLst>
                <a:latin typeface="Arial" pitchFamily="34" charset="0"/>
                <a:cs typeface="Arial" pitchFamily="34" charset="0"/>
              </a:rPr>
              <a:t>Medir es “encontrar un valor que la función métrica asigna a un objeto”.</a:t>
            </a:r>
          </a:p>
          <a:p>
            <a:pPr marL="320040" indent="-320040" algn="just" eaLnBrk="1" fontAlgn="auto" hangingPunct="1">
              <a:spcAft>
                <a:spcPts val="0"/>
              </a:spcAft>
              <a:buFont typeface="Wingdings"/>
              <a:buNone/>
              <a:defRPr/>
            </a:pPr>
            <a:endParaRPr lang="es-MX" sz="3100" dirty="0">
              <a:latin typeface="Arial" pitchFamily="34" charset="0"/>
              <a:cs typeface="Arial" pitchFamily="34" charset="0"/>
            </a:endParaRPr>
          </a:p>
          <a:p>
            <a:pPr marL="320040" indent="-320040" algn="just" eaLnBrk="1" fontAlgn="auto" hangingPunct="1">
              <a:spcAft>
                <a:spcPts val="0"/>
              </a:spcAft>
              <a:buFont typeface="Wingdings"/>
              <a:buNone/>
              <a:defRPr/>
            </a:pPr>
            <a:r>
              <a:rPr lang="es-MX" sz="3100" dirty="0">
                <a:latin typeface="Arial" pitchFamily="34" charset="0"/>
                <a:cs typeface="Arial" pitchFamily="34" charset="0"/>
              </a:rPr>
              <a:t>	Los conceptos métricos juegan un papel de intermediarios entre la realidad y los modelos (o ficciones) que creamos para hacer inteligible la realidad. </a:t>
            </a:r>
          </a:p>
          <a:p>
            <a:pPr marL="320040" indent="-320040" algn="just" eaLnBrk="1" fontAlgn="auto" hangingPunct="1">
              <a:spcAft>
                <a:spcPts val="0"/>
              </a:spcAft>
              <a:buFont typeface="Wingdings"/>
              <a:buNone/>
              <a:defRPr/>
            </a:pPr>
            <a:endParaRPr lang="es-MX" sz="3100" dirty="0">
              <a:latin typeface="Arial" pitchFamily="34" charset="0"/>
              <a:cs typeface="Arial" pitchFamily="34" charset="0"/>
            </a:endParaRPr>
          </a:p>
          <a:p>
            <a:pPr marL="320040" indent="-320040" algn="just" eaLnBrk="1" fontAlgn="auto" hangingPunct="1">
              <a:spcAft>
                <a:spcPts val="0"/>
              </a:spcAft>
              <a:buFont typeface="Wingdings"/>
              <a:buNone/>
              <a:defRPr/>
            </a:pPr>
            <a:r>
              <a:rPr lang="es-MX" sz="3100" dirty="0">
                <a:latin typeface="Arial" pitchFamily="34" charset="0"/>
                <a:cs typeface="Arial" pitchFamily="34" charset="0"/>
              </a:rPr>
              <a:t>	Los conceptos métricos van asociados a ciertas operaciones; por eso se les designa como conceptos operacionales. Pero no todos los conceptos científicos son operacionales, como pensaba el </a:t>
            </a:r>
            <a:r>
              <a:rPr lang="es-MX" sz="3100" dirty="0" err="1">
                <a:latin typeface="Arial" pitchFamily="34" charset="0"/>
                <a:cs typeface="Arial" pitchFamily="34" charset="0"/>
              </a:rPr>
              <a:t>operacionalismo</a:t>
            </a:r>
            <a:r>
              <a:rPr lang="es-MX" sz="3100" dirty="0">
                <a:latin typeface="Arial" pitchFamily="34" charset="0"/>
                <a:cs typeface="Arial" pitchFamily="34" charset="0"/>
              </a:rPr>
              <a:t>.</a:t>
            </a:r>
          </a:p>
        </p:txBody>
      </p:sp>
      <p:sp>
        <p:nvSpPr>
          <p:cNvPr id="191491" name="3 Rectángulo"/>
          <p:cNvSpPr>
            <a:spLocks noChangeArrowheads="1"/>
          </p:cNvSpPr>
          <p:nvPr/>
        </p:nvSpPr>
        <p:spPr bwMode="auto">
          <a:xfrm>
            <a:off x="2051050" y="404813"/>
            <a:ext cx="5153025" cy="461962"/>
          </a:xfrm>
          <a:prstGeom prst="rect">
            <a:avLst/>
          </a:prstGeom>
          <a:noFill/>
          <a:ln w="9525">
            <a:noFill/>
            <a:miter lim="800000"/>
            <a:headEnd/>
            <a:tailEnd/>
          </a:ln>
        </p:spPr>
        <p:txBody>
          <a:bodyPr wrap="none">
            <a:spAutoFit/>
          </a:bodyPr>
          <a:lstStyle/>
          <a:p>
            <a:r>
              <a:rPr lang="es-MX" sz="2400" b="1"/>
              <a:t>14. LOS CONCEPTOS MÉTRICOS </a:t>
            </a:r>
            <a:endParaRPr lang="es-ES" sz="2400" b="1"/>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85E5E850-86C2-4528-BDAB-20C714863128}" type="slidenum">
              <a:rPr lang="es-MX" smtClean="0"/>
              <a:pPr>
                <a:defRPr/>
              </a:pPr>
              <a:t>180</a:t>
            </a:fld>
            <a:endParaRPr lang="es-MX"/>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28775"/>
            <a:ext cx="8229600" cy="4752975"/>
          </a:xfrm>
        </p:spPr>
        <p:txBody>
          <a:bodyPr>
            <a:normAutofit fontScale="62500" lnSpcReduction="20000"/>
          </a:bodyPr>
          <a:lstStyle/>
          <a:p>
            <a:pPr marL="320040" indent="-320040" algn="just" eaLnBrk="1" fontAlgn="auto" hangingPunct="1">
              <a:spcAft>
                <a:spcPts val="0"/>
              </a:spcAft>
              <a:buFont typeface="Wingdings"/>
              <a:buNone/>
              <a:defRPr/>
            </a:pPr>
            <a:r>
              <a:rPr lang="es-MX" b="1" dirty="0"/>
              <a:t>	</a:t>
            </a:r>
            <a:r>
              <a:rPr lang="es-MX" sz="3600" b="1" dirty="0">
                <a:latin typeface="Arial" pitchFamily="34" charset="0"/>
                <a:cs typeface="Arial" pitchFamily="34" charset="0"/>
              </a:rPr>
              <a:t>15. </a:t>
            </a:r>
            <a:r>
              <a:rPr lang="es-MX" sz="3600" dirty="0">
                <a:latin typeface="Arial" pitchFamily="34" charset="0"/>
                <a:cs typeface="Arial" pitchFamily="34" charset="0"/>
              </a:rPr>
              <a:t>Hay conceptos que son reflexivos. </a:t>
            </a:r>
          </a:p>
          <a:p>
            <a:pPr marL="320040" indent="-320040" algn="just" eaLnBrk="1" fontAlgn="auto" hangingPunct="1">
              <a:spcAft>
                <a:spcPts val="0"/>
              </a:spcAft>
              <a:buFont typeface="Wingdings"/>
              <a:buNone/>
              <a:defRPr/>
            </a:pPr>
            <a:endParaRPr lang="es-MX" sz="3600" dirty="0">
              <a:latin typeface="Arial" pitchFamily="34" charset="0"/>
              <a:cs typeface="Arial" pitchFamily="34" charset="0"/>
            </a:endParaRPr>
          </a:p>
          <a:p>
            <a:pPr marL="320040" indent="-320040" algn="just" eaLnBrk="1" fontAlgn="auto" hangingPunct="1">
              <a:spcAft>
                <a:spcPts val="0"/>
              </a:spcAft>
              <a:buFont typeface="Wingdings"/>
              <a:buNone/>
              <a:defRPr/>
            </a:pPr>
            <a:r>
              <a:rPr lang="es-MX" sz="3600" dirty="0">
                <a:latin typeface="Arial" pitchFamily="34" charset="0"/>
                <a:cs typeface="Arial" pitchFamily="34" charset="0"/>
              </a:rPr>
              <a:t>	La reflexividad de un concepto puede simbolizarse así: Dado el conjunto A, la relación es reflexiva, si y sólo si, (x) (x A </a:t>
            </a:r>
            <a:r>
              <a:rPr lang="es-MX" sz="3600" dirty="0" err="1">
                <a:latin typeface="Arial" pitchFamily="34" charset="0"/>
                <a:cs typeface="Arial" pitchFamily="34" charset="0"/>
              </a:rPr>
              <a:t>xRx</a:t>
            </a:r>
            <a:r>
              <a:rPr lang="es-MX" sz="3600" dirty="0">
                <a:latin typeface="Arial" pitchFamily="34" charset="0"/>
                <a:cs typeface="Arial" pitchFamily="34" charset="0"/>
              </a:rPr>
              <a:t>). Algunos conceptos son </a:t>
            </a:r>
            <a:r>
              <a:rPr lang="es-MX" sz="3600" b="1" dirty="0">
                <a:latin typeface="Arial" pitchFamily="34" charset="0"/>
                <a:cs typeface="Arial" pitchFamily="34" charset="0"/>
              </a:rPr>
              <a:t>transitivos. </a:t>
            </a:r>
          </a:p>
          <a:p>
            <a:pPr marL="320040" indent="-320040" algn="just" eaLnBrk="1" fontAlgn="auto" hangingPunct="1">
              <a:spcAft>
                <a:spcPts val="0"/>
              </a:spcAft>
              <a:buFont typeface="Wingdings"/>
              <a:buNone/>
              <a:defRPr/>
            </a:pPr>
            <a:endParaRPr lang="es-MX" sz="3600" b="1" dirty="0">
              <a:latin typeface="Arial" pitchFamily="34" charset="0"/>
              <a:cs typeface="Arial" pitchFamily="34" charset="0"/>
            </a:endParaRPr>
          </a:p>
          <a:p>
            <a:pPr marL="320040" indent="-320040" algn="just" eaLnBrk="1" fontAlgn="auto" hangingPunct="1">
              <a:spcAft>
                <a:spcPts val="0"/>
              </a:spcAft>
              <a:buFont typeface="Wingdings"/>
              <a:buNone/>
              <a:defRPr/>
            </a:pPr>
            <a:r>
              <a:rPr lang="es-MX" sz="3600" b="1" dirty="0">
                <a:latin typeface="Arial" pitchFamily="34" charset="0"/>
                <a:cs typeface="Arial" pitchFamily="34" charset="0"/>
              </a:rPr>
              <a:t>	16. Los conceptos se unen para formar enunciados</a:t>
            </a:r>
            <a:r>
              <a:rPr lang="es-MX" sz="3600" dirty="0">
                <a:latin typeface="Arial" pitchFamily="34" charset="0"/>
                <a:cs typeface="Arial" pitchFamily="34" charset="0"/>
              </a:rPr>
              <a:t> </a:t>
            </a:r>
            <a:r>
              <a:rPr lang="es-MX" sz="3600" b="1" dirty="0">
                <a:latin typeface="Arial" pitchFamily="34" charset="0"/>
                <a:cs typeface="Arial" pitchFamily="34" charset="0"/>
              </a:rPr>
              <a:t>o proposiciones.</a:t>
            </a:r>
          </a:p>
          <a:p>
            <a:pPr marL="320040" indent="-320040" algn="just" eaLnBrk="1" fontAlgn="auto" hangingPunct="1">
              <a:spcAft>
                <a:spcPts val="0"/>
              </a:spcAft>
              <a:buFont typeface="Wingdings"/>
              <a:buNone/>
              <a:defRPr/>
            </a:pPr>
            <a:endParaRPr lang="es-MX" sz="3600" b="1" dirty="0">
              <a:latin typeface="Arial" pitchFamily="34" charset="0"/>
              <a:cs typeface="Arial" pitchFamily="34" charset="0"/>
            </a:endParaRPr>
          </a:p>
          <a:p>
            <a:pPr marL="320040" indent="-320040" algn="just" eaLnBrk="1" fontAlgn="auto" hangingPunct="1">
              <a:spcAft>
                <a:spcPts val="0"/>
              </a:spcAft>
              <a:buFont typeface="Wingdings"/>
              <a:buNone/>
              <a:defRPr/>
            </a:pPr>
            <a:r>
              <a:rPr lang="es-MX" sz="3600" b="1" dirty="0">
                <a:latin typeface="Arial" pitchFamily="34" charset="0"/>
                <a:cs typeface="Arial" pitchFamily="34" charset="0"/>
              </a:rPr>
              <a:t>	</a:t>
            </a:r>
            <a:r>
              <a:rPr lang="es-MX" sz="3600" dirty="0">
                <a:latin typeface="Arial" pitchFamily="34" charset="0"/>
                <a:cs typeface="Arial" pitchFamily="34" charset="0"/>
              </a:rPr>
              <a:t>Aristóteles: La proposición, es una frase en la cual se afirma o se niega algo. El lenguaje en el que se afirma o se niega lo denomina lenguaje </a:t>
            </a:r>
            <a:r>
              <a:rPr lang="es-MX" sz="3600" b="1" dirty="0" err="1">
                <a:latin typeface="Arial" pitchFamily="34" charset="0"/>
                <a:cs typeface="Arial" pitchFamily="34" charset="0"/>
              </a:rPr>
              <a:t>apofántico</a:t>
            </a:r>
            <a:r>
              <a:rPr lang="es-MX" sz="3600" b="1" dirty="0">
                <a:latin typeface="Arial" pitchFamily="34" charset="0"/>
                <a:cs typeface="Arial" pitchFamily="34" charset="0"/>
              </a:rPr>
              <a:t>. </a:t>
            </a:r>
            <a:endParaRPr lang="es-MX" sz="3600" dirty="0">
              <a:latin typeface="Arial" pitchFamily="34" charset="0"/>
              <a:cs typeface="Arial" pitchFamily="34" charset="0"/>
            </a:endParaRPr>
          </a:p>
          <a:p>
            <a:pPr marL="320040" indent="-320040" algn="just" eaLnBrk="1" fontAlgn="auto" hangingPunct="1">
              <a:spcAft>
                <a:spcPts val="0"/>
              </a:spcAft>
              <a:buFont typeface="Wingdings"/>
              <a:buNone/>
              <a:defRPr/>
            </a:pPr>
            <a:r>
              <a:rPr lang="es-MX" sz="3600" dirty="0">
                <a:latin typeface="Arial" pitchFamily="34" charset="0"/>
                <a:cs typeface="Arial" pitchFamily="34" charset="0"/>
              </a:rPr>
              <a:t>	</a:t>
            </a:r>
            <a:endParaRPr lang="es-MX" dirty="0"/>
          </a:p>
        </p:txBody>
      </p:sp>
      <p:sp>
        <p:nvSpPr>
          <p:cNvPr id="192515" name="3 Rectángulo"/>
          <p:cNvSpPr>
            <a:spLocks noChangeArrowheads="1"/>
          </p:cNvSpPr>
          <p:nvPr/>
        </p:nvSpPr>
        <p:spPr bwMode="auto">
          <a:xfrm>
            <a:off x="1979613" y="404813"/>
            <a:ext cx="6402387" cy="584200"/>
          </a:xfrm>
          <a:prstGeom prst="rect">
            <a:avLst/>
          </a:prstGeom>
          <a:noFill/>
          <a:ln w="9525">
            <a:noFill/>
            <a:miter lim="800000"/>
            <a:headEnd/>
            <a:tailEnd/>
          </a:ln>
        </p:spPr>
        <p:txBody>
          <a:bodyPr wrap="none">
            <a:spAutoFit/>
          </a:bodyPr>
          <a:lstStyle/>
          <a:p>
            <a:r>
              <a:rPr lang="es-MX" sz="3200" b="1"/>
              <a:t>15. CONCEPTOS REFLEXIVOS. </a:t>
            </a:r>
            <a:endParaRPr lang="es-ES" sz="3200" b="1"/>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71A0FB06-58B6-485D-A339-B5B2283EF5AD}" type="slidenum">
              <a:rPr lang="es-MX" smtClean="0"/>
              <a:pPr>
                <a:defRPr/>
              </a:pPr>
              <a:t>181</a:t>
            </a:fld>
            <a:endParaRPr lang="es-MX"/>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700213"/>
            <a:ext cx="8229600" cy="4425950"/>
          </a:xfrm>
        </p:spPr>
        <p:txBody>
          <a:bodyPr>
            <a:normAutofit fontScale="70000" lnSpcReduction="20000"/>
          </a:bodyPr>
          <a:lstStyle/>
          <a:p>
            <a:pPr marL="320040" indent="-320040" algn="just" eaLnBrk="1" fontAlgn="auto" hangingPunct="1">
              <a:spcAft>
                <a:spcPts val="0"/>
              </a:spcAft>
              <a:buFont typeface="Wingdings"/>
              <a:buNone/>
              <a:defRPr/>
            </a:pPr>
            <a:r>
              <a:rPr lang="es-MX" b="1" dirty="0"/>
              <a:t>	</a:t>
            </a:r>
            <a:r>
              <a:rPr lang="es-MX" dirty="0">
                <a:latin typeface="Arial" pitchFamily="34" charset="0"/>
                <a:cs typeface="Arial" pitchFamily="34" charset="0"/>
              </a:rPr>
              <a:t>Kant utiliza dos definiciones de analítico. </a:t>
            </a:r>
          </a:p>
          <a:p>
            <a:pPr marL="320040" indent="-320040" algn="just" eaLnBrk="1" fontAlgn="auto" hangingPunct="1">
              <a:spcAft>
                <a:spcPts val="0"/>
              </a:spcAft>
              <a:buFont typeface="Wingdings"/>
              <a:buNone/>
              <a:defRPr/>
            </a:pPr>
            <a:endParaRPr lang="es-MX" dirty="0">
              <a:latin typeface="Arial" pitchFamily="34" charset="0"/>
              <a:cs typeface="Arial" pitchFamily="34" charset="0"/>
            </a:endParaRPr>
          </a:p>
          <a:p>
            <a:pPr marL="320040" indent="-320040" algn="just" eaLnBrk="1" fontAlgn="auto" hangingPunct="1">
              <a:spcAft>
                <a:spcPts val="0"/>
              </a:spcAft>
              <a:buFont typeface="Wingdings"/>
              <a:buNone/>
              <a:defRPr/>
            </a:pPr>
            <a:r>
              <a:rPr lang="es-MX" dirty="0">
                <a:latin typeface="Arial" pitchFamily="34" charset="0"/>
                <a:cs typeface="Arial" pitchFamily="34" charset="0"/>
              </a:rPr>
              <a:t>	1) Un juicio o proposición es analítico si el concepto que hace de predicado está ya contenido en el concepto que hace de sujeto. En caso contrario se dice que el juicio o proposición es sintético </a:t>
            </a:r>
            <a:r>
              <a:rPr lang="es-MX" dirty="0" err="1">
                <a:latin typeface="Arial" pitchFamily="34" charset="0"/>
                <a:cs typeface="Arial" pitchFamily="34" charset="0"/>
              </a:rPr>
              <a:t>sintético</a:t>
            </a:r>
            <a:r>
              <a:rPr lang="es-MX" dirty="0">
                <a:latin typeface="Arial" pitchFamily="34" charset="0"/>
                <a:cs typeface="Arial" pitchFamily="34" charset="0"/>
              </a:rPr>
              <a:t>. Este primer criterio de </a:t>
            </a:r>
            <a:r>
              <a:rPr lang="es-MX" dirty="0" err="1">
                <a:latin typeface="Arial" pitchFamily="34" charset="0"/>
                <a:cs typeface="Arial" pitchFamily="34" charset="0"/>
              </a:rPr>
              <a:t>analiticidad</a:t>
            </a:r>
            <a:r>
              <a:rPr lang="es-MX" dirty="0">
                <a:latin typeface="Arial" pitchFamily="34" charset="0"/>
                <a:cs typeface="Arial" pitchFamily="34" charset="0"/>
              </a:rPr>
              <a:t> aplica sólo a los juicios categóricos. Juicios categóricos son los que afirman o niegan sin más, es decir, sin poner condiciones; afirma o niegan incondicionalmente. </a:t>
            </a:r>
          </a:p>
          <a:p>
            <a:pPr marL="320040" indent="-320040" algn="just" eaLnBrk="1" fontAlgn="auto" hangingPunct="1">
              <a:spcAft>
                <a:spcPts val="0"/>
              </a:spcAft>
              <a:buFont typeface="Wingdings"/>
              <a:buNone/>
              <a:defRPr/>
            </a:pPr>
            <a:endParaRPr lang="es-MX" dirty="0">
              <a:latin typeface="Arial" pitchFamily="34" charset="0"/>
              <a:cs typeface="Arial" pitchFamily="34" charset="0"/>
            </a:endParaRPr>
          </a:p>
          <a:p>
            <a:pPr marL="320040" indent="-320040" algn="just" eaLnBrk="1" fontAlgn="auto" hangingPunct="1">
              <a:spcAft>
                <a:spcPts val="0"/>
              </a:spcAft>
              <a:buFont typeface="Wingdings"/>
              <a:buNone/>
              <a:defRPr/>
            </a:pPr>
            <a:r>
              <a:rPr lang="es-MX" dirty="0">
                <a:latin typeface="Arial" pitchFamily="34" charset="0"/>
                <a:cs typeface="Arial" pitchFamily="34" charset="0"/>
              </a:rPr>
              <a:t>	2) El segundo criterio de </a:t>
            </a:r>
            <a:r>
              <a:rPr lang="es-MX" dirty="0" err="1">
                <a:latin typeface="Arial" pitchFamily="34" charset="0"/>
                <a:cs typeface="Arial" pitchFamily="34" charset="0"/>
              </a:rPr>
              <a:t>analiticidad</a:t>
            </a:r>
            <a:r>
              <a:rPr lang="es-MX" dirty="0">
                <a:latin typeface="Arial" pitchFamily="34" charset="0"/>
                <a:cs typeface="Arial" pitchFamily="34" charset="0"/>
              </a:rPr>
              <a:t> es el que se basa en el principio de identidad. En este segundo criterio un juicio sería analítico si su negación conduce a una contradicción. En cambio, el criterio de </a:t>
            </a:r>
            <a:r>
              <a:rPr lang="es-MX" dirty="0" err="1">
                <a:latin typeface="Arial" pitchFamily="34" charset="0"/>
                <a:cs typeface="Arial" pitchFamily="34" charset="0"/>
              </a:rPr>
              <a:t>sinteticidad</a:t>
            </a:r>
            <a:r>
              <a:rPr lang="es-MX" dirty="0">
                <a:latin typeface="Arial" pitchFamily="34" charset="0"/>
                <a:cs typeface="Arial" pitchFamily="34" charset="0"/>
              </a:rPr>
              <a:t> II se relaciona con los juicios sintéticos a posteriori.</a:t>
            </a:r>
          </a:p>
          <a:p>
            <a:pPr marL="320040" indent="-320040" eaLnBrk="1" fontAlgn="auto" hangingPunct="1">
              <a:spcAft>
                <a:spcPts val="0"/>
              </a:spcAft>
              <a:buFont typeface="Wingdings"/>
              <a:buNone/>
              <a:defRPr/>
            </a:pPr>
            <a:endParaRPr lang="es-MX" dirty="0"/>
          </a:p>
        </p:txBody>
      </p:sp>
      <p:sp>
        <p:nvSpPr>
          <p:cNvPr id="193539" name="3 Rectángulo"/>
          <p:cNvSpPr>
            <a:spLocks noChangeArrowheads="1"/>
          </p:cNvSpPr>
          <p:nvPr/>
        </p:nvSpPr>
        <p:spPr bwMode="auto">
          <a:xfrm>
            <a:off x="468313" y="333375"/>
            <a:ext cx="8207375" cy="400050"/>
          </a:xfrm>
          <a:prstGeom prst="rect">
            <a:avLst/>
          </a:prstGeom>
          <a:noFill/>
          <a:ln w="9525">
            <a:noFill/>
            <a:miter lim="800000"/>
            <a:headEnd/>
            <a:tailEnd/>
          </a:ln>
        </p:spPr>
        <p:txBody>
          <a:bodyPr>
            <a:spAutoFit/>
          </a:bodyPr>
          <a:lstStyle/>
          <a:p>
            <a:pPr algn="ctr"/>
            <a:r>
              <a:rPr lang="es-MX" sz="2000" b="1"/>
              <a:t>17. LOS ENUNCIADOS PUEDEN SER ANALÍTICOS O</a:t>
            </a:r>
            <a:r>
              <a:rPr lang="es-MX" sz="2000"/>
              <a:t> </a:t>
            </a:r>
            <a:r>
              <a:rPr lang="es-MX" sz="2000" b="1"/>
              <a:t>SINTÉTICOS. </a:t>
            </a:r>
            <a:endParaRPr lang="es-ES" sz="2000"/>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2EA045DF-93D1-4BD8-B1F9-85E87B970280}" type="slidenum">
              <a:rPr lang="es-MX" smtClean="0"/>
              <a:pPr>
                <a:defRPr/>
              </a:pPr>
              <a:t>182</a:t>
            </a:fld>
            <a:endParaRPr lang="es-MX"/>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700213"/>
            <a:ext cx="8229600" cy="4681537"/>
          </a:xfrm>
        </p:spPr>
        <p:txBody>
          <a:bodyPr>
            <a:normAutofit fontScale="92500" lnSpcReduction="20000"/>
          </a:bodyPr>
          <a:lstStyle/>
          <a:p>
            <a:pPr marL="320040" indent="-320040" algn="just" eaLnBrk="1" fontAlgn="auto" hangingPunct="1">
              <a:spcAft>
                <a:spcPts val="0"/>
              </a:spcAft>
              <a:buFont typeface="Wingdings"/>
              <a:buNone/>
              <a:defRPr/>
            </a:pPr>
            <a:r>
              <a:rPr lang="es-MX" b="1" dirty="0"/>
              <a:t>	</a:t>
            </a:r>
            <a:r>
              <a:rPr lang="es-MX" dirty="0">
                <a:latin typeface="Arial" pitchFamily="34" charset="0"/>
                <a:cs typeface="Arial" pitchFamily="34" charset="0"/>
              </a:rPr>
              <a:t>El filósofo Norman </a:t>
            </a:r>
            <a:r>
              <a:rPr lang="es-MX" dirty="0" err="1">
                <a:latin typeface="Arial" pitchFamily="34" charset="0"/>
                <a:cs typeface="Arial" pitchFamily="34" charset="0"/>
              </a:rPr>
              <a:t>Willard</a:t>
            </a:r>
            <a:r>
              <a:rPr lang="es-MX" dirty="0">
                <a:latin typeface="Arial" pitchFamily="34" charset="0"/>
                <a:cs typeface="Arial" pitchFamily="34" charset="0"/>
              </a:rPr>
              <a:t> denomina esta división dogma empirista. </a:t>
            </a:r>
          </a:p>
          <a:p>
            <a:pPr marL="320040" indent="-320040" algn="just" eaLnBrk="1" fontAlgn="auto" hangingPunct="1">
              <a:spcAft>
                <a:spcPts val="0"/>
              </a:spcAft>
              <a:buFont typeface="Wingdings"/>
              <a:buNone/>
              <a:defRPr/>
            </a:pPr>
            <a:r>
              <a:rPr lang="es-MX" dirty="0">
                <a:latin typeface="Arial" pitchFamily="34" charset="0"/>
                <a:cs typeface="Arial" pitchFamily="34" charset="0"/>
              </a:rPr>
              <a:t>	</a:t>
            </a:r>
          </a:p>
          <a:p>
            <a:pPr marL="320040" indent="-320040" algn="just" eaLnBrk="1" fontAlgn="auto" hangingPunct="1">
              <a:spcAft>
                <a:spcPts val="0"/>
              </a:spcAft>
              <a:buFont typeface="Wingdings"/>
              <a:buNone/>
              <a:defRPr/>
            </a:pPr>
            <a:r>
              <a:rPr lang="es-MX" dirty="0">
                <a:latin typeface="Arial" pitchFamily="34" charset="0"/>
                <a:cs typeface="Arial" pitchFamily="34" charset="0"/>
              </a:rPr>
              <a:t>	Para él la ciencia constituye una totalidad en la cual sólo la periferia de la misma “toca” la experiencia. </a:t>
            </a:r>
          </a:p>
          <a:p>
            <a:pPr marL="320040" indent="-320040" algn="just" eaLnBrk="1" fontAlgn="auto" hangingPunct="1">
              <a:spcAft>
                <a:spcPts val="0"/>
              </a:spcAft>
              <a:buFont typeface="Wingdings"/>
              <a:buNone/>
              <a:defRPr/>
            </a:pPr>
            <a:endParaRPr lang="es-MX" dirty="0">
              <a:latin typeface="Arial" pitchFamily="34" charset="0"/>
              <a:cs typeface="Arial" pitchFamily="34" charset="0"/>
            </a:endParaRPr>
          </a:p>
          <a:p>
            <a:pPr marL="320040" indent="-320040" algn="just" eaLnBrk="1" fontAlgn="auto" hangingPunct="1">
              <a:spcAft>
                <a:spcPts val="0"/>
              </a:spcAft>
              <a:buFont typeface="Wingdings"/>
              <a:buNone/>
              <a:defRPr/>
            </a:pPr>
            <a:r>
              <a:rPr lang="es-MX" dirty="0">
                <a:latin typeface="Arial" pitchFamily="34" charset="0"/>
                <a:cs typeface="Arial" pitchFamily="34" charset="0"/>
              </a:rPr>
              <a:t>	</a:t>
            </a:r>
            <a:r>
              <a:rPr lang="es-MX" dirty="0" err="1">
                <a:latin typeface="Arial" pitchFamily="34" charset="0"/>
                <a:cs typeface="Arial" pitchFamily="34" charset="0"/>
              </a:rPr>
              <a:t>Alvaro</a:t>
            </a:r>
            <a:r>
              <a:rPr lang="es-MX" dirty="0">
                <a:latin typeface="Arial" pitchFamily="34" charset="0"/>
                <a:cs typeface="Arial" pitchFamily="34" charset="0"/>
              </a:rPr>
              <a:t> López Fernández (1997) dice que Quine no tuvo en cuenta que Kant rechazó el dualismo de los juicios analíticos y sintéticos e introdujo una tercera categoría de juicios: los juicios sintéticos a priori. </a:t>
            </a:r>
            <a:endParaRPr lang="es-MX" dirty="0"/>
          </a:p>
        </p:txBody>
      </p:sp>
      <p:sp>
        <p:nvSpPr>
          <p:cNvPr id="194563" name="3 Rectángulo"/>
          <p:cNvSpPr>
            <a:spLocks noChangeArrowheads="1"/>
          </p:cNvSpPr>
          <p:nvPr/>
        </p:nvSpPr>
        <p:spPr bwMode="auto">
          <a:xfrm>
            <a:off x="395288" y="260350"/>
            <a:ext cx="8280400" cy="646113"/>
          </a:xfrm>
          <a:prstGeom prst="rect">
            <a:avLst/>
          </a:prstGeom>
          <a:noFill/>
          <a:ln w="9525">
            <a:noFill/>
            <a:miter lim="800000"/>
            <a:headEnd/>
            <a:tailEnd/>
          </a:ln>
        </p:spPr>
        <p:txBody>
          <a:bodyPr>
            <a:spAutoFit/>
          </a:bodyPr>
          <a:lstStyle/>
          <a:p>
            <a:pPr algn="ctr"/>
            <a:r>
              <a:rPr lang="es-MX" b="1"/>
              <a:t>18. WILLARD QUINE DISCUTE LA VALIDEZ DE LOS JUICIOS ANALÍTICOS Y SINTÉTICOS. </a:t>
            </a:r>
            <a:endParaRPr lang="es-ES" b="1"/>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EFE5EE92-4ADF-4E70-9E94-5F3D92F732DB}" type="slidenum">
              <a:rPr lang="es-MX" smtClean="0"/>
              <a:pPr>
                <a:defRPr/>
              </a:pPr>
              <a:t>183</a:t>
            </a:fld>
            <a:endParaRPr lang="es-MX"/>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700213"/>
            <a:ext cx="8229600" cy="4425950"/>
          </a:xfrm>
        </p:spPr>
        <p:txBody>
          <a:bodyPr>
            <a:normAutofit fontScale="92500" lnSpcReduction="20000"/>
          </a:bodyPr>
          <a:lstStyle/>
          <a:p>
            <a:pPr marL="320040" indent="-320040" algn="just" eaLnBrk="1" fontAlgn="auto" hangingPunct="1">
              <a:spcAft>
                <a:spcPts val="0"/>
              </a:spcAft>
              <a:buFont typeface="Wingdings"/>
              <a:buNone/>
              <a:defRPr/>
            </a:pPr>
            <a:r>
              <a:rPr lang="es-MX" dirty="0"/>
              <a:t>	</a:t>
            </a:r>
            <a:r>
              <a:rPr lang="es-MX" dirty="0">
                <a:solidFill>
                  <a:srgbClr val="FF0000"/>
                </a:solidFill>
                <a:effectLst>
                  <a:outerShdw blurRad="38100" dist="38100" dir="2700000" algn="tl">
                    <a:srgbClr val="000000">
                      <a:alpha val="43137"/>
                    </a:srgbClr>
                  </a:outerShdw>
                </a:effectLst>
                <a:latin typeface="Arial" pitchFamily="34" charset="0"/>
                <a:cs typeface="Arial" pitchFamily="34" charset="0"/>
              </a:rPr>
              <a:t>Un razonamiento es un proceso lógico mediante el cual derivamos una conclusión a partir de unas premisas dadas. </a:t>
            </a:r>
          </a:p>
          <a:p>
            <a:pPr marL="320040" indent="-320040" algn="just" eaLnBrk="1" fontAlgn="auto" hangingPunct="1">
              <a:spcAft>
                <a:spcPts val="0"/>
              </a:spcAft>
              <a:buFont typeface="Wingdings"/>
              <a:buNone/>
              <a:defRPr/>
            </a:pPr>
            <a:endParaRPr lang="es-MX" dirty="0">
              <a:latin typeface="Arial" pitchFamily="34" charset="0"/>
              <a:cs typeface="Arial" pitchFamily="34" charset="0"/>
            </a:endParaRPr>
          </a:p>
          <a:p>
            <a:pPr marL="320040" indent="-320040" algn="just" eaLnBrk="1" fontAlgn="auto" hangingPunct="1">
              <a:spcAft>
                <a:spcPts val="0"/>
              </a:spcAft>
              <a:buFont typeface="Wingdings"/>
              <a:buNone/>
              <a:defRPr/>
            </a:pPr>
            <a:r>
              <a:rPr lang="es-MX" dirty="0">
                <a:latin typeface="Arial" pitchFamily="34" charset="0"/>
                <a:cs typeface="Arial" pitchFamily="34" charset="0"/>
              </a:rPr>
              <a:t>	Si la derivación se sigue con carácter necesario, decimos que el razonamiento es deductivo. </a:t>
            </a:r>
          </a:p>
          <a:p>
            <a:pPr marL="320040" indent="-320040" algn="just" eaLnBrk="1" fontAlgn="auto" hangingPunct="1">
              <a:spcAft>
                <a:spcPts val="0"/>
              </a:spcAft>
              <a:buFont typeface="Wingdings"/>
              <a:buNone/>
              <a:defRPr/>
            </a:pPr>
            <a:endParaRPr lang="es-MX" dirty="0">
              <a:latin typeface="Arial" pitchFamily="34" charset="0"/>
              <a:cs typeface="Arial" pitchFamily="34" charset="0"/>
            </a:endParaRPr>
          </a:p>
          <a:p>
            <a:pPr marL="320040" indent="-320040" algn="just" eaLnBrk="1" fontAlgn="auto" hangingPunct="1">
              <a:spcAft>
                <a:spcPts val="0"/>
              </a:spcAft>
              <a:buFont typeface="Wingdings"/>
              <a:buNone/>
              <a:defRPr/>
            </a:pPr>
            <a:r>
              <a:rPr lang="es-MX" dirty="0">
                <a:latin typeface="Arial" pitchFamily="34" charset="0"/>
                <a:cs typeface="Arial" pitchFamily="34" charset="0"/>
              </a:rPr>
              <a:t>	En cambio, si la derivación de la conclusión a partir de las premisas no es necesaria sino probable, entonces decimos que el razonamiento es inductivo.</a:t>
            </a:r>
          </a:p>
          <a:p>
            <a:pPr marL="320040" indent="-320040" algn="just" eaLnBrk="1" fontAlgn="auto" hangingPunct="1">
              <a:spcAft>
                <a:spcPts val="0"/>
              </a:spcAft>
              <a:buFont typeface="Wingdings"/>
              <a:buNone/>
              <a:defRPr/>
            </a:pPr>
            <a:endParaRPr lang="es-MX" dirty="0">
              <a:latin typeface="Arial" pitchFamily="34" charset="0"/>
              <a:cs typeface="Arial" pitchFamily="34" charset="0"/>
            </a:endParaRPr>
          </a:p>
        </p:txBody>
      </p:sp>
      <p:sp>
        <p:nvSpPr>
          <p:cNvPr id="195587" name="3 Rectángulo"/>
          <p:cNvSpPr>
            <a:spLocks noChangeArrowheads="1"/>
          </p:cNvSpPr>
          <p:nvPr/>
        </p:nvSpPr>
        <p:spPr bwMode="auto">
          <a:xfrm>
            <a:off x="468313" y="260350"/>
            <a:ext cx="8207375" cy="646113"/>
          </a:xfrm>
          <a:prstGeom prst="rect">
            <a:avLst/>
          </a:prstGeom>
          <a:noFill/>
          <a:ln w="9525">
            <a:noFill/>
            <a:miter lim="800000"/>
            <a:headEnd/>
            <a:tailEnd/>
          </a:ln>
        </p:spPr>
        <p:txBody>
          <a:bodyPr>
            <a:spAutoFit/>
          </a:bodyPr>
          <a:lstStyle/>
          <a:p>
            <a:pPr marL="319088" indent="-319088" algn="ctr">
              <a:buFont typeface="Wingdings" pitchFamily="2" charset="2"/>
              <a:buNone/>
            </a:pPr>
            <a:r>
              <a:rPr lang="es-MX" b="1"/>
              <a:t>19. LOS CONCEPTOS SE REÚNEN EN PROPOSICIONES Y LAS PROPOSICIONES SE REÚNEN EN RAZONAMIENTOS. </a:t>
            </a:r>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15C89717-BAE7-46F5-9394-EE6BEDA6A7CB}" type="slidenum">
              <a:rPr lang="es-MX" smtClean="0"/>
              <a:pPr>
                <a:defRPr/>
              </a:pPr>
              <a:t>184</a:t>
            </a:fld>
            <a:endParaRPr lang="es-MX"/>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773238"/>
            <a:ext cx="8229600" cy="4608512"/>
          </a:xfrm>
        </p:spPr>
        <p:txBody>
          <a:bodyPr>
            <a:normAutofit fontScale="62500" lnSpcReduction="20000"/>
          </a:bodyPr>
          <a:lstStyle/>
          <a:p>
            <a:pPr marL="320040" indent="-320040" algn="just" eaLnBrk="1" fontAlgn="auto" hangingPunct="1">
              <a:spcAft>
                <a:spcPts val="0"/>
              </a:spcAft>
              <a:buFont typeface="Wingdings"/>
              <a:buNone/>
              <a:defRPr/>
            </a:pPr>
            <a:r>
              <a:rPr lang="es-MX" dirty="0"/>
              <a:t>	</a:t>
            </a:r>
            <a:r>
              <a:rPr lang="es-MX" dirty="0">
                <a:latin typeface="Arial" pitchFamily="34" charset="0"/>
                <a:cs typeface="Arial" pitchFamily="34" charset="0"/>
              </a:rPr>
              <a:t>Aristóteles privilegiaba la silogística, método deductivo de razonamiento. En este marco epistémico la primera figura del silogismo juega un papel central por cuanto a esta figura pueden reducirse las demás figuras silogísticas. </a:t>
            </a:r>
          </a:p>
          <a:p>
            <a:pPr marL="320040" indent="-320040" algn="just" eaLnBrk="1" fontAlgn="auto" hangingPunct="1">
              <a:spcAft>
                <a:spcPts val="0"/>
              </a:spcAft>
              <a:buFont typeface="Wingdings"/>
              <a:buNone/>
              <a:defRPr/>
            </a:pPr>
            <a:endParaRPr lang="es-MX" dirty="0">
              <a:latin typeface="Arial" pitchFamily="34" charset="0"/>
              <a:cs typeface="Arial" pitchFamily="34" charset="0"/>
            </a:endParaRPr>
          </a:p>
          <a:p>
            <a:pPr marL="320040" indent="-320040" algn="just" eaLnBrk="1" fontAlgn="auto" hangingPunct="1">
              <a:spcAft>
                <a:spcPts val="0"/>
              </a:spcAft>
              <a:buFont typeface="Wingdings"/>
              <a:buNone/>
              <a:defRPr/>
            </a:pPr>
            <a:r>
              <a:rPr lang="es-MX" dirty="0">
                <a:latin typeface="Arial" pitchFamily="34" charset="0"/>
                <a:cs typeface="Arial" pitchFamily="34" charset="0"/>
              </a:rPr>
              <a:t>	Aristóteles dio mucha importancia a la axiomatización de las teorías, y esto,  fascinó a los filósofos y epistemólogos hasta el día de hoy. </a:t>
            </a:r>
          </a:p>
          <a:p>
            <a:pPr marL="320040" indent="-320040" algn="just" eaLnBrk="1" fontAlgn="auto" hangingPunct="1">
              <a:spcAft>
                <a:spcPts val="0"/>
              </a:spcAft>
              <a:buFont typeface="Wingdings"/>
              <a:buNone/>
              <a:defRPr/>
            </a:pPr>
            <a:endParaRPr lang="es-MX" dirty="0">
              <a:latin typeface="Arial" pitchFamily="34" charset="0"/>
              <a:cs typeface="Arial" pitchFamily="34" charset="0"/>
            </a:endParaRPr>
          </a:p>
          <a:p>
            <a:pPr marL="320040" indent="-320040" algn="just" eaLnBrk="1" fontAlgn="auto" hangingPunct="1">
              <a:spcAft>
                <a:spcPts val="0"/>
              </a:spcAft>
              <a:buFont typeface="Wingdings"/>
              <a:buNone/>
              <a:defRPr/>
            </a:pPr>
            <a:r>
              <a:rPr lang="es-MX" dirty="0">
                <a:latin typeface="Arial" pitchFamily="34" charset="0"/>
                <a:cs typeface="Arial" pitchFamily="34" charset="0"/>
              </a:rPr>
              <a:t>	La silogística aristotélica fue el modelo del saber más perfecto que la Edad Media concibió, con algunas pocas excepciones de teóricos experimentales como Rogerio </a:t>
            </a:r>
            <a:r>
              <a:rPr lang="es-MX" dirty="0" err="1">
                <a:latin typeface="Arial" pitchFamily="34" charset="0"/>
                <a:cs typeface="Arial" pitchFamily="34" charset="0"/>
              </a:rPr>
              <a:t>Bacon</a:t>
            </a:r>
            <a:r>
              <a:rPr lang="es-MX" dirty="0">
                <a:latin typeface="Arial" pitchFamily="34" charset="0"/>
                <a:cs typeface="Arial" pitchFamily="34" charset="0"/>
              </a:rPr>
              <a:t> y Roberto </a:t>
            </a:r>
            <a:r>
              <a:rPr lang="es-MX" dirty="0" err="1">
                <a:latin typeface="Arial" pitchFamily="34" charset="0"/>
                <a:cs typeface="Arial" pitchFamily="34" charset="0"/>
              </a:rPr>
              <a:t>Grosseteste</a:t>
            </a:r>
            <a:r>
              <a:rPr lang="es-MX" dirty="0">
                <a:latin typeface="Arial" pitchFamily="34" charset="0"/>
                <a:cs typeface="Arial" pitchFamily="34" charset="0"/>
              </a:rPr>
              <a:t>. </a:t>
            </a:r>
          </a:p>
          <a:p>
            <a:pPr marL="320040" indent="-320040" algn="just" eaLnBrk="1" fontAlgn="auto" hangingPunct="1">
              <a:spcAft>
                <a:spcPts val="0"/>
              </a:spcAft>
              <a:buFont typeface="Wingdings"/>
              <a:buNone/>
              <a:defRPr/>
            </a:pPr>
            <a:endParaRPr lang="es-MX" dirty="0">
              <a:latin typeface="Arial" pitchFamily="34" charset="0"/>
              <a:cs typeface="Arial" pitchFamily="34" charset="0"/>
            </a:endParaRPr>
          </a:p>
          <a:p>
            <a:pPr marL="320040" indent="-320040" algn="just" eaLnBrk="1" fontAlgn="auto" hangingPunct="1">
              <a:spcAft>
                <a:spcPts val="0"/>
              </a:spcAft>
              <a:buFont typeface="Wingdings"/>
              <a:buNone/>
              <a:defRPr/>
            </a:pPr>
            <a:r>
              <a:rPr lang="es-MX" dirty="0">
                <a:latin typeface="Arial" pitchFamily="34" charset="0"/>
                <a:cs typeface="Arial" pitchFamily="34" charset="0"/>
              </a:rPr>
              <a:t>	Aristóteles dio importancia a la inducción. La definió como el paso de premisas particulares a conclusiones generales. Y dio importancia a la observación. Como biólogo clasificó quinientas especies de animales y estudió detenidamente la reproducción de los animales. Sabía, por ejemplo, que la ballena es un mamífero y no un pez.</a:t>
            </a:r>
          </a:p>
          <a:p>
            <a:pPr marL="320040" indent="-320040" algn="just" eaLnBrk="1" fontAlgn="auto" hangingPunct="1">
              <a:spcAft>
                <a:spcPts val="0"/>
              </a:spcAft>
              <a:buFont typeface="Wingdings"/>
              <a:buNone/>
              <a:defRPr/>
            </a:pPr>
            <a:endParaRPr lang="es-MX" dirty="0">
              <a:latin typeface="Arial" pitchFamily="34" charset="0"/>
              <a:cs typeface="Arial" pitchFamily="34" charset="0"/>
            </a:endParaRPr>
          </a:p>
        </p:txBody>
      </p:sp>
      <p:sp>
        <p:nvSpPr>
          <p:cNvPr id="196611" name="3 Rectángulo"/>
          <p:cNvSpPr>
            <a:spLocks noChangeArrowheads="1"/>
          </p:cNvSpPr>
          <p:nvPr/>
        </p:nvSpPr>
        <p:spPr bwMode="auto">
          <a:xfrm>
            <a:off x="539750" y="260350"/>
            <a:ext cx="8064500" cy="923925"/>
          </a:xfrm>
          <a:prstGeom prst="rect">
            <a:avLst/>
          </a:prstGeom>
          <a:noFill/>
          <a:ln w="9525">
            <a:noFill/>
            <a:miter lim="800000"/>
            <a:headEnd/>
            <a:tailEnd/>
          </a:ln>
        </p:spPr>
        <p:txBody>
          <a:bodyPr>
            <a:spAutoFit/>
          </a:bodyPr>
          <a:lstStyle/>
          <a:p>
            <a:pPr algn="ctr"/>
            <a:r>
              <a:rPr lang="es-MX" b="1"/>
              <a:t>20. MUCHAS FILOSOFÍAS DE LA CIENCIA SE DIFERENCIAN</a:t>
            </a:r>
            <a:r>
              <a:rPr lang="es-MX"/>
              <a:t> </a:t>
            </a:r>
            <a:r>
              <a:rPr lang="es-MX" b="1"/>
              <a:t>SEGÚN QUE PRIVILEGIEN EL MÉTODO HIPOTÉTICO DEDUCTIVO</a:t>
            </a:r>
            <a:r>
              <a:rPr lang="es-MX"/>
              <a:t> </a:t>
            </a:r>
            <a:r>
              <a:rPr lang="es-MX" b="1"/>
              <a:t>O EL INDUCTIVO. </a:t>
            </a:r>
            <a:endParaRPr lang="es-ES"/>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48CE85DC-87DD-40EC-A775-A4CA114891CD}" type="slidenum">
              <a:rPr lang="es-MX" smtClean="0"/>
              <a:pPr>
                <a:defRPr/>
              </a:pPr>
              <a:t>185</a:t>
            </a:fld>
            <a:endParaRPr lang="es-MX"/>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484313"/>
            <a:ext cx="8229600" cy="4752975"/>
          </a:xfrm>
        </p:spPr>
        <p:txBody>
          <a:bodyPr>
            <a:normAutofit fontScale="85000" lnSpcReduction="20000"/>
          </a:bodyPr>
          <a:lstStyle/>
          <a:p>
            <a:pPr marL="320040" indent="-320040" algn="just" eaLnBrk="1" fontAlgn="auto" hangingPunct="1">
              <a:spcAft>
                <a:spcPts val="0"/>
              </a:spcAft>
              <a:defRPr/>
            </a:pPr>
            <a:r>
              <a:rPr lang="es-MX" sz="2400" dirty="0">
                <a:latin typeface="Arial" pitchFamily="34" charset="0"/>
                <a:cs typeface="Arial" pitchFamily="34" charset="0"/>
              </a:rPr>
              <a:t>Karl Popper, en la epistemología del siglo XX,  da importancia a los métodos lógicos en la ciencia. Considera que el método hipotético deductivo es el método científico por excelencia. </a:t>
            </a:r>
          </a:p>
          <a:p>
            <a:pPr marL="320040" indent="-320040" algn="just" eaLnBrk="1" fontAlgn="auto" hangingPunct="1">
              <a:spcAft>
                <a:spcPts val="0"/>
              </a:spcAft>
              <a:defRPr/>
            </a:pPr>
            <a:endParaRPr lang="es-MX" sz="2400" dirty="0">
              <a:latin typeface="Arial" pitchFamily="34" charset="0"/>
              <a:cs typeface="Arial" pitchFamily="34" charset="0"/>
            </a:endParaRPr>
          </a:p>
          <a:p>
            <a:pPr marL="320040" indent="-320040" algn="just" eaLnBrk="1" fontAlgn="auto" hangingPunct="1">
              <a:spcAft>
                <a:spcPts val="0"/>
              </a:spcAft>
              <a:defRPr/>
            </a:pPr>
            <a:r>
              <a:rPr lang="es-MX" sz="2400" dirty="0">
                <a:latin typeface="Arial" pitchFamily="34" charset="0"/>
                <a:cs typeface="Arial" pitchFamily="34" charset="0"/>
              </a:rPr>
              <a:t>Las teorías son científicas si son refutables por la experiencia. Para ello	utiliza la forma lógica del modus </a:t>
            </a:r>
            <a:r>
              <a:rPr lang="es-MX" sz="2400" dirty="0" err="1">
                <a:latin typeface="Arial" pitchFamily="34" charset="0"/>
                <a:cs typeface="Arial" pitchFamily="34" charset="0"/>
              </a:rPr>
              <a:t>tollens</a:t>
            </a:r>
            <a:r>
              <a:rPr lang="es-MX" sz="2400" dirty="0">
                <a:latin typeface="Arial" pitchFamily="34" charset="0"/>
                <a:cs typeface="Arial" pitchFamily="34" charset="0"/>
              </a:rPr>
              <a:t>. </a:t>
            </a:r>
          </a:p>
          <a:p>
            <a:pPr marL="320040" indent="-320040" algn="just" eaLnBrk="1" fontAlgn="auto" hangingPunct="1">
              <a:spcAft>
                <a:spcPts val="0"/>
              </a:spcAft>
              <a:defRPr/>
            </a:pPr>
            <a:endParaRPr lang="es-MX" sz="2400" dirty="0">
              <a:latin typeface="Arial" pitchFamily="34" charset="0"/>
              <a:cs typeface="Arial" pitchFamily="34" charset="0"/>
            </a:endParaRPr>
          </a:p>
          <a:p>
            <a:pPr marL="320040" indent="-320040" algn="just" eaLnBrk="1" fontAlgn="auto" hangingPunct="1">
              <a:spcAft>
                <a:spcPts val="0"/>
              </a:spcAft>
              <a:defRPr/>
            </a:pPr>
            <a:r>
              <a:rPr lang="es-MX" sz="2400" dirty="0">
                <a:latin typeface="Arial" pitchFamily="34" charset="0"/>
                <a:cs typeface="Arial" pitchFamily="34" charset="0"/>
              </a:rPr>
              <a:t>Lo que era la primera figura del silogismo para Aristóteles, pasa a ser el modus </a:t>
            </a:r>
            <a:r>
              <a:rPr lang="es-MX" sz="2400" dirty="0" err="1">
                <a:latin typeface="Arial" pitchFamily="34" charset="0"/>
                <a:cs typeface="Arial" pitchFamily="34" charset="0"/>
              </a:rPr>
              <a:t>tollens</a:t>
            </a:r>
            <a:r>
              <a:rPr lang="es-MX" sz="2400" dirty="0">
                <a:latin typeface="Arial" pitchFamily="34" charset="0"/>
                <a:cs typeface="Arial" pitchFamily="34" charset="0"/>
              </a:rPr>
              <a:t> para </a:t>
            </a:r>
            <a:r>
              <a:rPr lang="es-MX" sz="2400" dirty="0" err="1">
                <a:latin typeface="Arial" pitchFamily="34" charset="0"/>
                <a:cs typeface="Arial" pitchFamily="34" charset="0"/>
              </a:rPr>
              <a:t>Popper</a:t>
            </a:r>
            <a:r>
              <a:rPr lang="es-MX" sz="2400" dirty="0">
                <a:latin typeface="Arial" pitchFamily="34" charset="0"/>
                <a:cs typeface="Arial" pitchFamily="34" charset="0"/>
              </a:rPr>
              <a:t>.</a:t>
            </a:r>
          </a:p>
          <a:p>
            <a:pPr marL="320040" indent="-320040" algn="just" eaLnBrk="1" fontAlgn="auto" hangingPunct="1">
              <a:spcAft>
                <a:spcPts val="0"/>
              </a:spcAft>
              <a:defRPr/>
            </a:pPr>
            <a:endParaRPr lang="es-MX" sz="2400" dirty="0">
              <a:latin typeface="Arial" pitchFamily="34" charset="0"/>
              <a:cs typeface="Arial" pitchFamily="34" charset="0"/>
            </a:endParaRPr>
          </a:p>
          <a:p>
            <a:pPr marL="320040" indent="-320040" algn="just" eaLnBrk="1" fontAlgn="auto" hangingPunct="1">
              <a:spcAft>
                <a:spcPts val="0"/>
              </a:spcAft>
              <a:defRPr/>
            </a:pPr>
            <a:r>
              <a:rPr lang="es-MX" sz="2400" dirty="0">
                <a:latin typeface="Arial" pitchFamily="34" charset="0"/>
                <a:cs typeface="Arial" pitchFamily="34" charset="0"/>
              </a:rPr>
              <a:t>Esta prevalencia del método hipotético deductivo también se encuentra en Descartes, Leibniz, Kant, </a:t>
            </a:r>
            <a:r>
              <a:rPr lang="es-MX" sz="2400" dirty="0" err="1">
                <a:latin typeface="Arial" pitchFamily="34" charset="0"/>
                <a:cs typeface="Arial" pitchFamily="34" charset="0"/>
              </a:rPr>
              <a:t>Whewhell</a:t>
            </a:r>
            <a:r>
              <a:rPr lang="es-MX" sz="2400" dirty="0">
                <a:latin typeface="Arial" pitchFamily="34" charset="0"/>
                <a:cs typeface="Arial" pitchFamily="34" charset="0"/>
              </a:rPr>
              <a:t>, etcétera. En general el racionalismo defiende la idea de que el método hipotético deductivo es el modelo de la investigación científica y el empirismo defiende el método inductivo como modelo de la investigación científica.</a:t>
            </a:r>
          </a:p>
          <a:p>
            <a:pPr marL="320040" indent="-320040" eaLnBrk="1" fontAlgn="auto" hangingPunct="1">
              <a:spcAft>
                <a:spcPts val="0"/>
              </a:spcAft>
              <a:buFont typeface="Wingdings"/>
              <a:buChar char=""/>
              <a:defRPr/>
            </a:pPr>
            <a:endParaRPr lang="es-MX" dirty="0"/>
          </a:p>
        </p:txBody>
      </p:sp>
      <p:sp>
        <p:nvSpPr>
          <p:cNvPr id="197635" name="3 Rectángulo"/>
          <p:cNvSpPr>
            <a:spLocks noChangeArrowheads="1"/>
          </p:cNvSpPr>
          <p:nvPr/>
        </p:nvSpPr>
        <p:spPr bwMode="auto">
          <a:xfrm>
            <a:off x="395288" y="333375"/>
            <a:ext cx="8351837" cy="400050"/>
          </a:xfrm>
          <a:prstGeom prst="rect">
            <a:avLst/>
          </a:prstGeom>
          <a:noFill/>
          <a:ln w="9525">
            <a:noFill/>
            <a:miter lim="800000"/>
            <a:headEnd/>
            <a:tailEnd/>
          </a:ln>
        </p:spPr>
        <p:txBody>
          <a:bodyPr>
            <a:spAutoFit/>
          </a:bodyPr>
          <a:lstStyle/>
          <a:p>
            <a:pPr marL="319088" indent="-319088" algn="ctr">
              <a:buFont typeface="Wingdings" pitchFamily="2" charset="2"/>
              <a:buNone/>
            </a:pPr>
            <a:r>
              <a:rPr lang="es-MX" sz="2000" b="1"/>
              <a:t>21. IMPORTANCIA A LOS MÉTODOS LÓGICOS EN LA</a:t>
            </a:r>
            <a:r>
              <a:rPr lang="es-MX" sz="2000"/>
              <a:t> </a:t>
            </a:r>
            <a:r>
              <a:rPr lang="es-MX" sz="2000" b="1"/>
              <a:t>CIENCIA</a:t>
            </a:r>
            <a:r>
              <a:rPr lang="es-MX" b="1"/>
              <a:t>. </a:t>
            </a:r>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F81F0135-259D-4D89-B4AF-5334B9912215}" type="slidenum">
              <a:rPr lang="es-MX" smtClean="0"/>
              <a:pPr>
                <a:defRPr/>
              </a:pPr>
              <a:t>186</a:t>
            </a:fld>
            <a:endParaRPr lang="es-MX"/>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700213"/>
            <a:ext cx="8229600" cy="4681537"/>
          </a:xfrm>
        </p:spPr>
        <p:txBody>
          <a:bodyPr>
            <a:normAutofit fontScale="77500" lnSpcReduction="20000"/>
          </a:bodyPr>
          <a:lstStyle/>
          <a:p>
            <a:pPr marL="320040" indent="-320040" algn="just" eaLnBrk="1" fontAlgn="auto" hangingPunct="1">
              <a:spcAft>
                <a:spcPts val="0"/>
              </a:spcAft>
              <a:defRPr/>
            </a:pPr>
            <a:r>
              <a:rPr lang="es-MX" dirty="0">
                <a:latin typeface="Arial" pitchFamily="34" charset="0"/>
                <a:cs typeface="Arial" pitchFamily="34" charset="0"/>
              </a:rPr>
              <a:t>El abanderado de esta posición fue Francis </a:t>
            </a:r>
            <a:r>
              <a:rPr lang="es-MX" dirty="0" err="1">
                <a:latin typeface="Arial" pitchFamily="34" charset="0"/>
                <a:cs typeface="Arial" pitchFamily="34" charset="0"/>
              </a:rPr>
              <a:t>Bacon</a:t>
            </a:r>
            <a:r>
              <a:rPr lang="es-MX" dirty="0">
                <a:latin typeface="Arial" pitchFamily="34" charset="0"/>
                <a:cs typeface="Arial" pitchFamily="34" charset="0"/>
              </a:rPr>
              <a:t> al comienzo de la modernidad. En esa misma línea lo siguieron John </a:t>
            </a:r>
            <a:r>
              <a:rPr lang="es-MX" dirty="0" err="1">
                <a:latin typeface="Arial" pitchFamily="34" charset="0"/>
                <a:cs typeface="Arial" pitchFamily="34" charset="0"/>
              </a:rPr>
              <a:t>Locke</a:t>
            </a:r>
            <a:r>
              <a:rPr lang="es-MX" dirty="0">
                <a:latin typeface="Arial" pitchFamily="34" charset="0"/>
                <a:cs typeface="Arial" pitchFamily="34" charset="0"/>
              </a:rPr>
              <a:t> y David </a:t>
            </a:r>
            <a:r>
              <a:rPr lang="es-MX" dirty="0" err="1">
                <a:latin typeface="Arial" pitchFamily="34" charset="0"/>
                <a:cs typeface="Arial" pitchFamily="34" charset="0"/>
              </a:rPr>
              <a:t>Hume</a:t>
            </a:r>
            <a:r>
              <a:rPr lang="es-MX" dirty="0">
                <a:latin typeface="Arial" pitchFamily="34" charset="0"/>
                <a:cs typeface="Arial" pitchFamily="34" charset="0"/>
              </a:rPr>
              <a:t>; aunque éste último sometió a crítica la validez del método inductivo.</a:t>
            </a:r>
          </a:p>
          <a:p>
            <a:pPr marL="320040" indent="-320040" algn="just" eaLnBrk="1" fontAlgn="auto" hangingPunct="1">
              <a:spcAft>
                <a:spcPts val="0"/>
              </a:spcAft>
              <a:defRPr/>
            </a:pPr>
            <a:endParaRPr lang="es-MX" dirty="0">
              <a:latin typeface="Arial" pitchFamily="34" charset="0"/>
              <a:cs typeface="Arial" pitchFamily="34" charset="0"/>
            </a:endParaRPr>
          </a:p>
          <a:p>
            <a:pPr marL="320040" indent="-320040" algn="just" eaLnBrk="1" fontAlgn="auto" hangingPunct="1">
              <a:spcAft>
                <a:spcPts val="0"/>
              </a:spcAft>
              <a:defRPr/>
            </a:pPr>
            <a:r>
              <a:rPr lang="es-MX" dirty="0" err="1">
                <a:latin typeface="Arial" pitchFamily="34" charset="0"/>
                <a:cs typeface="Arial" pitchFamily="34" charset="0"/>
              </a:rPr>
              <a:t>Popper</a:t>
            </a:r>
            <a:r>
              <a:rPr lang="es-MX" dirty="0">
                <a:latin typeface="Arial" pitchFamily="34" charset="0"/>
                <a:cs typeface="Arial" pitchFamily="34" charset="0"/>
              </a:rPr>
              <a:t>, en cambio, afirma que la inducción no juega ningún papel en la ciencia. Lo que en verdad es exagerado. Como dice Bunge, la ciencia sigue una vía media entre inducción y deducción. </a:t>
            </a:r>
          </a:p>
          <a:p>
            <a:pPr marL="320040" indent="-320040" algn="just" eaLnBrk="1" fontAlgn="auto" hangingPunct="1">
              <a:spcAft>
                <a:spcPts val="0"/>
              </a:spcAft>
              <a:defRPr/>
            </a:pPr>
            <a:endParaRPr lang="es-MX" dirty="0">
              <a:latin typeface="Arial" pitchFamily="34" charset="0"/>
              <a:cs typeface="Arial" pitchFamily="34" charset="0"/>
            </a:endParaRPr>
          </a:p>
          <a:p>
            <a:pPr marL="320040" indent="-320040" algn="just" eaLnBrk="1" fontAlgn="auto" hangingPunct="1">
              <a:spcAft>
                <a:spcPts val="0"/>
              </a:spcAft>
              <a:defRPr/>
            </a:pPr>
            <a:r>
              <a:rPr lang="es-MX" dirty="0" err="1">
                <a:latin typeface="Arial" pitchFamily="34" charset="0"/>
                <a:cs typeface="Arial" pitchFamily="34" charset="0"/>
              </a:rPr>
              <a:t>Moulines</a:t>
            </a:r>
            <a:r>
              <a:rPr lang="es-MX" dirty="0">
                <a:latin typeface="Arial" pitchFamily="34" charset="0"/>
                <a:cs typeface="Arial" pitchFamily="34" charset="0"/>
              </a:rPr>
              <a:t> dice que el método hipotético-deductivo es también inductivo, porque cuando llegamos al momento de la validación de teorías e hipótesis la inducción se hace muy importante. La validación empírica es inductiva.</a:t>
            </a:r>
          </a:p>
          <a:p>
            <a:pPr marL="320040" indent="-320040" eaLnBrk="1" fontAlgn="auto" hangingPunct="1">
              <a:spcAft>
                <a:spcPts val="0"/>
              </a:spcAft>
              <a:buFont typeface="Wingdings"/>
              <a:buChar char=""/>
              <a:defRPr/>
            </a:pPr>
            <a:endParaRPr lang="es-MX" dirty="0">
              <a:latin typeface="Arial" pitchFamily="34" charset="0"/>
              <a:cs typeface="Arial" pitchFamily="34" charset="0"/>
            </a:endParaRPr>
          </a:p>
        </p:txBody>
      </p:sp>
      <p:sp>
        <p:nvSpPr>
          <p:cNvPr id="198659" name="3 Rectángulo"/>
          <p:cNvSpPr>
            <a:spLocks noChangeArrowheads="1"/>
          </p:cNvSpPr>
          <p:nvPr/>
        </p:nvSpPr>
        <p:spPr bwMode="auto">
          <a:xfrm>
            <a:off x="395288" y="260350"/>
            <a:ext cx="8424862" cy="646113"/>
          </a:xfrm>
          <a:prstGeom prst="rect">
            <a:avLst/>
          </a:prstGeom>
          <a:noFill/>
          <a:ln w="9525">
            <a:noFill/>
            <a:miter lim="800000"/>
            <a:headEnd/>
            <a:tailEnd/>
          </a:ln>
        </p:spPr>
        <p:txBody>
          <a:bodyPr>
            <a:spAutoFit/>
          </a:bodyPr>
          <a:lstStyle/>
          <a:p>
            <a:pPr marL="319088" indent="-319088" algn="ctr">
              <a:buFont typeface="Wingdings" pitchFamily="2" charset="2"/>
              <a:buNone/>
            </a:pPr>
            <a:r>
              <a:rPr lang="es-MX" b="1"/>
              <a:t>22. LOS EMPIRISTAS SIGUEN EL MÉTODO INDUCTIVO COMO MODELO DE LA INVESTIGACIÓN CIENTÍFICA. </a:t>
            </a:r>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0B321A9D-320A-4062-9BFE-7944F10FCE3F}" type="slidenum">
              <a:rPr lang="es-MX" smtClean="0"/>
              <a:pPr>
                <a:defRPr/>
              </a:pPr>
              <a:t>187</a:t>
            </a:fld>
            <a:endParaRPr lang="es-MX"/>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12775" y="1600200"/>
            <a:ext cx="8153400" cy="4495800"/>
          </a:xfrm>
        </p:spPr>
        <p:txBody>
          <a:bodyPr>
            <a:normAutofit fontScale="92500"/>
          </a:bodyPr>
          <a:lstStyle/>
          <a:p>
            <a:pPr marL="320040" indent="-320040" algn="just" eaLnBrk="1" fontAlgn="auto" hangingPunct="1">
              <a:spcAft>
                <a:spcPts val="0"/>
              </a:spcAft>
              <a:defRPr/>
            </a:pPr>
            <a:r>
              <a:rPr lang="es-MX" dirty="0">
                <a:latin typeface="Arial" pitchFamily="34" charset="0"/>
                <a:cs typeface="Arial" pitchFamily="34" charset="0"/>
              </a:rPr>
              <a:t>Las filosofías históricas de la ciencia (</a:t>
            </a:r>
            <a:r>
              <a:rPr lang="es-MX" dirty="0" err="1">
                <a:latin typeface="Arial" pitchFamily="34" charset="0"/>
                <a:cs typeface="Arial" pitchFamily="34" charset="0"/>
              </a:rPr>
              <a:t>Kuhn</a:t>
            </a:r>
            <a:r>
              <a:rPr lang="es-MX" dirty="0">
                <a:latin typeface="Arial" pitchFamily="34" charset="0"/>
                <a:cs typeface="Arial" pitchFamily="34" charset="0"/>
              </a:rPr>
              <a:t>, </a:t>
            </a:r>
            <a:r>
              <a:rPr lang="es-MX" dirty="0" err="1">
                <a:latin typeface="Arial" pitchFamily="34" charset="0"/>
                <a:cs typeface="Arial" pitchFamily="34" charset="0"/>
              </a:rPr>
              <a:t>Lakatos</a:t>
            </a:r>
            <a:r>
              <a:rPr lang="es-MX" dirty="0">
                <a:latin typeface="Arial" pitchFamily="34" charset="0"/>
                <a:cs typeface="Arial" pitchFamily="34" charset="0"/>
              </a:rPr>
              <a:t>, Feyerabend) no entran en la discusión de si el método de la ciencia es hipotético deductivo o inductivo, pues consideran que la ciencia depende de paradigmas, es decir, de maneras de hacer ciencia en cada época según modelos históricos bien logrados. </a:t>
            </a:r>
          </a:p>
          <a:p>
            <a:pPr marL="320040" indent="-320040" algn="just" eaLnBrk="1" fontAlgn="auto" hangingPunct="1">
              <a:spcAft>
                <a:spcPts val="0"/>
              </a:spcAft>
              <a:defRPr/>
            </a:pPr>
            <a:endParaRPr lang="es-MX" dirty="0">
              <a:latin typeface="Arial" pitchFamily="34" charset="0"/>
              <a:cs typeface="Arial" pitchFamily="34" charset="0"/>
            </a:endParaRPr>
          </a:p>
          <a:p>
            <a:pPr marL="320040" indent="-320040" algn="just" eaLnBrk="1" fontAlgn="auto" hangingPunct="1">
              <a:spcAft>
                <a:spcPts val="0"/>
              </a:spcAft>
              <a:defRPr/>
            </a:pPr>
            <a:r>
              <a:rPr lang="es-MX" dirty="0" err="1">
                <a:latin typeface="Arial" pitchFamily="34" charset="0"/>
                <a:cs typeface="Arial" pitchFamily="34" charset="0"/>
              </a:rPr>
              <a:t>Bachelard</a:t>
            </a:r>
            <a:r>
              <a:rPr lang="es-MX" dirty="0">
                <a:latin typeface="Arial" pitchFamily="34" charset="0"/>
                <a:cs typeface="Arial" pitchFamily="34" charset="0"/>
              </a:rPr>
              <a:t> considera que la ciencia es hipotético deductiva, va de la razón a la experiencia.</a:t>
            </a:r>
          </a:p>
          <a:p>
            <a:pPr marL="320040" indent="-320040" eaLnBrk="1" fontAlgn="auto" hangingPunct="1">
              <a:spcAft>
                <a:spcPts val="0"/>
              </a:spcAft>
              <a:buFont typeface="Wingdings"/>
              <a:buNone/>
              <a:defRPr/>
            </a:pPr>
            <a:endParaRPr lang="es-MX" dirty="0"/>
          </a:p>
          <a:p>
            <a:pPr marL="320040" indent="-320040" eaLnBrk="1" fontAlgn="auto" hangingPunct="1">
              <a:spcAft>
                <a:spcPts val="0"/>
              </a:spcAft>
              <a:buFont typeface="Wingdings"/>
              <a:buChar char=""/>
              <a:defRPr/>
            </a:pPr>
            <a:endParaRPr lang="es-MX" dirty="0"/>
          </a:p>
          <a:p>
            <a:pPr marL="320040" indent="-320040" eaLnBrk="1" fontAlgn="auto" hangingPunct="1">
              <a:spcAft>
                <a:spcPts val="0"/>
              </a:spcAft>
              <a:buFont typeface="Wingdings"/>
              <a:buChar char=""/>
              <a:defRPr/>
            </a:pPr>
            <a:endParaRPr lang="es-MX" dirty="0"/>
          </a:p>
        </p:txBody>
      </p:sp>
      <p:sp>
        <p:nvSpPr>
          <p:cNvPr id="199683" name="3 Rectángulo"/>
          <p:cNvSpPr>
            <a:spLocks noChangeArrowheads="1"/>
          </p:cNvSpPr>
          <p:nvPr/>
        </p:nvSpPr>
        <p:spPr bwMode="auto">
          <a:xfrm>
            <a:off x="395288" y="549275"/>
            <a:ext cx="8280400" cy="460375"/>
          </a:xfrm>
          <a:prstGeom prst="rect">
            <a:avLst/>
          </a:prstGeom>
          <a:noFill/>
          <a:ln w="9525">
            <a:noFill/>
            <a:miter lim="800000"/>
            <a:headEnd/>
            <a:tailEnd/>
          </a:ln>
        </p:spPr>
        <p:txBody>
          <a:bodyPr>
            <a:spAutoFit/>
          </a:bodyPr>
          <a:lstStyle/>
          <a:p>
            <a:pPr algn="ctr"/>
            <a:r>
              <a:rPr lang="es-MX" b="1"/>
              <a:t>	</a:t>
            </a:r>
            <a:r>
              <a:rPr lang="es-MX" sz="2400" b="1"/>
              <a:t>23. LA CIENCIA DEPENDE DE PARADIGMAS</a:t>
            </a:r>
            <a:endParaRPr lang="es-ES" sz="2400" b="1"/>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AEC3846F-9C10-45D8-868E-301E9F54ADAD}" type="slidenum">
              <a:rPr lang="es-MX" smtClean="0"/>
              <a:pPr>
                <a:defRPr/>
              </a:pPr>
              <a:t>188</a:t>
            </a:fld>
            <a:endParaRPr lang="es-MX"/>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3 Título"/>
          <p:cNvSpPr>
            <a:spLocks noGrp="1"/>
          </p:cNvSpPr>
          <p:nvPr>
            <p:ph type="title"/>
          </p:nvPr>
        </p:nvSpPr>
        <p:spPr>
          <a:xfrm>
            <a:off x="612775" y="228600"/>
            <a:ext cx="8153400" cy="990600"/>
          </a:xfrm>
        </p:spPr>
        <p:txBody>
          <a:bodyPr/>
          <a:lstStyle/>
          <a:p>
            <a:pPr algn="ctr"/>
            <a:r>
              <a:rPr lang="es-ES" sz="4000" b="1">
                <a:solidFill>
                  <a:schemeClr val="tx1"/>
                </a:solidFill>
                <a:latin typeface="Arial" pitchFamily="34" charset="0"/>
                <a:cs typeface="Arial" pitchFamily="34" charset="0"/>
              </a:rPr>
              <a:t>LA EXPLICACIÓN CIENTÍFICA</a:t>
            </a:r>
          </a:p>
        </p:txBody>
      </p:sp>
      <p:sp>
        <p:nvSpPr>
          <p:cNvPr id="200707" name="2 Subtítulo"/>
          <p:cNvSpPr>
            <a:spLocks noGrp="1"/>
          </p:cNvSpPr>
          <p:nvPr>
            <p:ph sz="quarter" idx="1"/>
          </p:nvPr>
        </p:nvSpPr>
        <p:spPr>
          <a:xfrm>
            <a:off x="612775" y="1600200"/>
            <a:ext cx="8153400" cy="4495800"/>
          </a:xfrm>
        </p:spPr>
        <p:txBody>
          <a:bodyPr/>
          <a:lstStyle/>
          <a:p>
            <a:pPr algn="just" eaLnBrk="1" hangingPunct="1">
              <a:buFont typeface="Wingdings" pitchFamily="2" charset="2"/>
              <a:buNone/>
            </a:pPr>
            <a:r>
              <a:rPr lang="es-MX" b="1"/>
              <a:t>	</a:t>
            </a:r>
          </a:p>
          <a:p>
            <a:pPr algn="just" eaLnBrk="1" hangingPunct="1">
              <a:buFont typeface="Wingdings" pitchFamily="2" charset="2"/>
              <a:buNone/>
            </a:pPr>
            <a:r>
              <a:rPr lang="es-MX" b="1"/>
              <a:t>	</a:t>
            </a:r>
            <a:r>
              <a:rPr lang="es-MX" b="1">
                <a:latin typeface="Arial" pitchFamily="34" charset="0"/>
                <a:cs typeface="Arial" pitchFamily="34" charset="0"/>
              </a:rPr>
              <a:t>1) Teoría nomológica de la explicación científica; </a:t>
            </a:r>
          </a:p>
          <a:p>
            <a:pPr algn="just" eaLnBrk="1" hangingPunct="1">
              <a:buFont typeface="Wingdings" pitchFamily="2" charset="2"/>
              <a:buNone/>
            </a:pPr>
            <a:endParaRPr lang="es-MX" b="1">
              <a:latin typeface="Arial" pitchFamily="34" charset="0"/>
              <a:cs typeface="Arial" pitchFamily="34" charset="0"/>
            </a:endParaRPr>
          </a:p>
          <a:p>
            <a:pPr algn="just" eaLnBrk="1" hangingPunct="1">
              <a:buFont typeface="Wingdings" pitchFamily="2" charset="2"/>
              <a:buNone/>
            </a:pPr>
            <a:r>
              <a:rPr lang="es-MX" b="1">
                <a:latin typeface="Arial" pitchFamily="34" charset="0"/>
                <a:cs typeface="Arial" pitchFamily="34" charset="0"/>
              </a:rPr>
              <a:t>	2) Críticas sobre la misma </a:t>
            </a:r>
          </a:p>
          <a:p>
            <a:pPr algn="just" eaLnBrk="1" hangingPunct="1">
              <a:buFont typeface="Wingdings" pitchFamily="2" charset="2"/>
              <a:buNone/>
            </a:pPr>
            <a:endParaRPr lang="es-MX" b="1">
              <a:latin typeface="Arial" pitchFamily="34" charset="0"/>
              <a:cs typeface="Arial" pitchFamily="34" charset="0"/>
            </a:endParaRPr>
          </a:p>
          <a:p>
            <a:pPr algn="just" eaLnBrk="1" hangingPunct="1">
              <a:buFont typeface="Wingdings" pitchFamily="2" charset="2"/>
              <a:buNone/>
            </a:pPr>
            <a:r>
              <a:rPr lang="es-MX" b="1">
                <a:latin typeface="Arial" pitchFamily="34" charset="0"/>
                <a:cs typeface="Arial" pitchFamily="34" charset="0"/>
              </a:rPr>
              <a:t>	3) Otras formas de explicación, tanto en las ciencias naturales como en las humanas.</a:t>
            </a:r>
          </a:p>
          <a:p>
            <a:pPr eaLnBrk="1" hangingPunct="1">
              <a:buFont typeface="Wingdings" pitchFamily="2" charset="2"/>
              <a:buNone/>
            </a:pPr>
            <a:r>
              <a:rPr lang="es-MX" b="1"/>
              <a:t> </a:t>
            </a:r>
          </a:p>
          <a:p>
            <a:pPr eaLnBrk="1" hangingPunct="1">
              <a:buFont typeface="Wingdings" pitchFamily="2" charset="2"/>
              <a:buNone/>
            </a:pPr>
            <a:endParaRPr lang="es-MX" b="1">
              <a:solidFill>
                <a:srgbClr val="FF0000"/>
              </a:solidFill>
            </a:endParaRPr>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33A6927A-071C-496A-A1F4-B4225F383E42}" type="slidenum">
              <a:rPr lang="es-MX" smtClean="0"/>
              <a:pPr>
                <a:defRPr/>
              </a:pPr>
              <a:t>189</a:t>
            </a:fld>
            <a:endParaRPr lang="es-MX"/>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2 Marcador de contenido"/>
          <p:cNvSpPr>
            <a:spLocks noGrp="1"/>
          </p:cNvSpPr>
          <p:nvPr>
            <p:ph sz="quarter" idx="1"/>
          </p:nvPr>
        </p:nvSpPr>
        <p:spPr>
          <a:xfrm>
            <a:off x="457200" y="1557338"/>
            <a:ext cx="8229600" cy="4967287"/>
          </a:xfrm>
        </p:spPr>
        <p:txBody>
          <a:bodyPr/>
          <a:lstStyle/>
          <a:p>
            <a:pPr algn="just" eaLnBrk="1" hangingPunct="1"/>
            <a:endParaRPr lang="es-MX" sz="2000">
              <a:latin typeface="Arial" pitchFamily="34" charset="0"/>
              <a:cs typeface="Arial" pitchFamily="34" charset="0"/>
            </a:endParaRPr>
          </a:p>
          <a:p>
            <a:pPr algn="just" eaLnBrk="1" hangingPunct="1"/>
            <a:r>
              <a:rPr lang="es-MX" sz="2000">
                <a:latin typeface="Arial" pitchFamily="34" charset="0"/>
                <a:cs typeface="Arial" pitchFamily="34" charset="0"/>
              </a:rPr>
              <a:t>El hombre no es solo razón, muchos otros valores responden a dimensiones igualmente esenciales del ser humano, como la sensibilidad artística, la responsabilidad ética. </a:t>
            </a:r>
          </a:p>
          <a:p>
            <a:pPr algn="just" eaLnBrk="1" hangingPunct="1"/>
            <a:endParaRPr lang="es-MX" sz="2000">
              <a:latin typeface="Arial" pitchFamily="34" charset="0"/>
              <a:cs typeface="Arial" pitchFamily="34" charset="0"/>
            </a:endParaRPr>
          </a:p>
          <a:p>
            <a:pPr algn="just" eaLnBrk="1" hangingPunct="1"/>
            <a:r>
              <a:rPr lang="es-MX" sz="2000">
                <a:latin typeface="Arial" pitchFamily="34" charset="0"/>
                <a:cs typeface="Arial" pitchFamily="34" charset="0"/>
              </a:rPr>
              <a:t>Debemos saber valorar la totalidad de las dimensiones en que el ser humano se desenvuelve como ser histórico social. </a:t>
            </a:r>
          </a:p>
          <a:p>
            <a:pPr algn="just" eaLnBrk="1" hangingPunct="1"/>
            <a:endParaRPr lang="es-MX" sz="2000">
              <a:latin typeface="Arial" pitchFamily="34" charset="0"/>
              <a:cs typeface="Arial" pitchFamily="34" charset="0"/>
            </a:endParaRPr>
          </a:p>
          <a:p>
            <a:pPr algn="just" eaLnBrk="1" hangingPunct="1"/>
            <a:r>
              <a:rPr lang="es-MX" sz="2000">
                <a:latin typeface="Arial" pitchFamily="34" charset="0"/>
                <a:cs typeface="Arial" pitchFamily="34" charset="0"/>
              </a:rPr>
              <a:t>Es importante el conocimiento interno de la ciencia, sus principios, sus métodos, su estructura conceptual. Pero también su relación con los valores, con la ética, con el arte. </a:t>
            </a:r>
          </a:p>
        </p:txBody>
      </p:sp>
      <p:sp>
        <p:nvSpPr>
          <p:cNvPr id="26627" name="2 CuadroTexto"/>
          <p:cNvSpPr txBox="1">
            <a:spLocks noChangeArrowheads="1"/>
          </p:cNvSpPr>
          <p:nvPr/>
        </p:nvSpPr>
        <p:spPr bwMode="auto">
          <a:xfrm>
            <a:off x="468313" y="333375"/>
            <a:ext cx="8207375" cy="522288"/>
          </a:xfrm>
          <a:prstGeom prst="rect">
            <a:avLst/>
          </a:prstGeom>
          <a:noFill/>
          <a:ln w="9525">
            <a:noFill/>
            <a:miter lim="800000"/>
            <a:headEnd/>
            <a:tailEnd/>
          </a:ln>
        </p:spPr>
        <p:txBody>
          <a:bodyPr>
            <a:spAutoFit/>
          </a:bodyPr>
          <a:lstStyle/>
          <a:p>
            <a:pPr algn="ctr"/>
            <a:r>
              <a:rPr lang="es-ES" sz="2800"/>
              <a:t>LO QUE SE ENTIENDE POR CIENCIA VARÍA</a:t>
            </a:r>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A0C5D30E-A044-41CE-A77D-1B4D9C07F306}" type="slidenum">
              <a:rPr lang="es-MX" smtClean="0"/>
              <a:pPr>
                <a:defRPr/>
              </a:pPr>
              <a:t>19</a:t>
            </a:fld>
            <a:endParaRPr lang="es-MX"/>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28775"/>
            <a:ext cx="8229600" cy="4497388"/>
          </a:xfrm>
        </p:spPr>
        <p:txBody>
          <a:bodyPr>
            <a:normAutofit fontScale="62500" lnSpcReduction="20000"/>
          </a:bodyPr>
          <a:lstStyle/>
          <a:p>
            <a:pPr marL="320040" indent="-320040" algn="just" eaLnBrk="1" fontAlgn="auto" hangingPunct="1">
              <a:spcAft>
                <a:spcPts val="0"/>
              </a:spcAft>
              <a:buFont typeface="Wingdings"/>
              <a:buChar char=""/>
              <a:defRPr/>
            </a:pPr>
            <a:r>
              <a:rPr lang="es-MX" dirty="0" err="1">
                <a:latin typeface="Arial" pitchFamily="34" charset="0"/>
                <a:cs typeface="Arial" pitchFamily="34" charset="0"/>
              </a:rPr>
              <a:t>Popper</a:t>
            </a:r>
            <a:r>
              <a:rPr lang="es-MX" dirty="0">
                <a:latin typeface="Arial" pitchFamily="34" charset="0"/>
                <a:cs typeface="Arial" pitchFamily="34" charset="0"/>
              </a:rPr>
              <a:t>  está en una posición intermedia entre esencialismo y el instrumentalismo. </a:t>
            </a:r>
          </a:p>
          <a:p>
            <a:pPr marL="320040" indent="-320040" algn="just" eaLnBrk="1" fontAlgn="auto" hangingPunct="1">
              <a:spcAft>
                <a:spcPts val="0"/>
              </a:spcAft>
              <a:buFont typeface="Wingdings"/>
              <a:buChar char=""/>
              <a:defRPr/>
            </a:pPr>
            <a:endParaRPr lang="es-MX" dirty="0">
              <a:latin typeface="Arial" pitchFamily="34" charset="0"/>
              <a:cs typeface="Arial" pitchFamily="34" charset="0"/>
            </a:endParaRPr>
          </a:p>
          <a:p>
            <a:pPr marL="320040" indent="-320040" algn="just" eaLnBrk="1" fontAlgn="auto" hangingPunct="1">
              <a:spcAft>
                <a:spcPts val="0"/>
              </a:spcAft>
              <a:buFont typeface="Wingdings"/>
              <a:buChar char=""/>
              <a:defRPr/>
            </a:pPr>
            <a:r>
              <a:rPr lang="es-MX" dirty="0">
                <a:latin typeface="Arial" pitchFamily="34" charset="0"/>
                <a:cs typeface="Arial" pitchFamily="34" charset="0"/>
              </a:rPr>
              <a:t>El esencialismo –plato-aristotélico– piensa que el conocimiento humano llega hasta la esencia de las cosas. </a:t>
            </a:r>
          </a:p>
          <a:p>
            <a:pPr marL="320040" indent="-320040" algn="just" eaLnBrk="1" fontAlgn="auto" hangingPunct="1">
              <a:spcAft>
                <a:spcPts val="0"/>
              </a:spcAft>
              <a:buFont typeface="Wingdings" pitchFamily="2" charset="2"/>
              <a:buNone/>
              <a:defRPr/>
            </a:pPr>
            <a:endParaRPr lang="es-MX" dirty="0">
              <a:latin typeface="Arial" pitchFamily="34" charset="0"/>
              <a:cs typeface="Arial" pitchFamily="34" charset="0"/>
            </a:endParaRPr>
          </a:p>
          <a:p>
            <a:pPr marL="320040" indent="-320040" algn="just" eaLnBrk="1" fontAlgn="auto" hangingPunct="1">
              <a:spcAft>
                <a:spcPts val="0"/>
              </a:spcAft>
              <a:buFont typeface="Wingdings"/>
              <a:buChar char=""/>
              <a:defRPr/>
            </a:pPr>
            <a:r>
              <a:rPr lang="es-MX" dirty="0">
                <a:latin typeface="Arial" pitchFamily="34" charset="0"/>
                <a:cs typeface="Arial" pitchFamily="34" charset="0"/>
              </a:rPr>
              <a:t>El instrumentalismo niega esta fuerza eidética del conocimiento.</a:t>
            </a:r>
          </a:p>
          <a:p>
            <a:pPr marL="320040" indent="-320040" algn="just" eaLnBrk="1" fontAlgn="auto" hangingPunct="1">
              <a:spcAft>
                <a:spcPts val="0"/>
              </a:spcAft>
              <a:buFont typeface="Wingdings"/>
              <a:buNone/>
              <a:defRPr/>
            </a:pPr>
            <a:r>
              <a:rPr lang="es-MX" dirty="0">
                <a:latin typeface="Arial" pitchFamily="34" charset="0"/>
                <a:cs typeface="Arial" pitchFamily="34" charset="0"/>
              </a:rPr>
              <a:t> </a:t>
            </a:r>
          </a:p>
          <a:p>
            <a:pPr marL="320040" indent="-320040" algn="just" eaLnBrk="1" fontAlgn="auto" hangingPunct="1">
              <a:spcAft>
                <a:spcPts val="0"/>
              </a:spcAft>
              <a:buFont typeface="Wingdings"/>
              <a:buChar char=""/>
              <a:defRPr/>
            </a:pPr>
            <a:r>
              <a:rPr lang="es-MX" dirty="0" err="1">
                <a:latin typeface="Arial" pitchFamily="34" charset="0"/>
                <a:cs typeface="Arial" pitchFamily="34" charset="0"/>
              </a:rPr>
              <a:t>Popper</a:t>
            </a:r>
            <a:r>
              <a:rPr lang="es-MX" dirty="0">
                <a:latin typeface="Arial" pitchFamily="34" charset="0"/>
                <a:cs typeface="Arial" pitchFamily="34" charset="0"/>
              </a:rPr>
              <a:t>: “aunque no llegamos a la esencia de las cosas, la ciencia sí tiene fuerza explicativa y no solo predictiva, las teorías científicas algo dicen de la realidad.” </a:t>
            </a:r>
          </a:p>
          <a:p>
            <a:pPr marL="320040" indent="-320040" algn="just" eaLnBrk="1" fontAlgn="auto" hangingPunct="1">
              <a:spcAft>
                <a:spcPts val="0"/>
              </a:spcAft>
              <a:buFont typeface="Wingdings"/>
              <a:buChar char=""/>
              <a:defRPr/>
            </a:pPr>
            <a:endParaRPr lang="es-MX" dirty="0">
              <a:latin typeface="Arial" pitchFamily="34" charset="0"/>
              <a:cs typeface="Arial" pitchFamily="34" charset="0"/>
            </a:endParaRPr>
          </a:p>
          <a:p>
            <a:pPr marL="320040" indent="-320040" algn="just" eaLnBrk="1" fontAlgn="auto" hangingPunct="1">
              <a:spcAft>
                <a:spcPts val="0"/>
              </a:spcAft>
              <a:buFont typeface="Wingdings"/>
              <a:buChar char=""/>
              <a:defRPr/>
            </a:pPr>
            <a:r>
              <a:rPr lang="es-MX" dirty="0" err="1">
                <a:latin typeface="Arial" pitchFamily="34" charset="0"/>
                <a:cs typeface="Arial" pitchFamily="34" charset="0"/>
              </a:rPr>
              <a:t>Popper</a:t>
            </a:r>
            <a:r>
              <a:rPr lang="es-MX" dirty="0">
                <a:latin typeface="Arial" pitchFamily="34" charset="0"/>
                <a:cs typeface="Arial" pitchFamily="34" charset="0"/>
              </a:rPr>
              <a:t>: el esencialismo cree en explicaciones últimas de las cosas. El lo rechaza. Pero acepta el alcance explicativo de la ciencia sin pretender que</a:t>
            </a:r>
            <a:r>
              <a:rPr lang="es-MX" b="1" dirty="0">
                <a:latin typeface="Arial" pitchFamily="34" charset="0"/>
                <a:cs typeface="Arial" pitchFamily="34" charset="0"/>
              </a:rPr>
              <a:t> </a:t>
            </a:r>
            <a:r>
              <a:rPr lang="es-MX" dirty="0">
                <a:latin typeface="Arial" pitchFamily="34" charset="0"/>
                <a:cs typeface="Arial" pitchFamily="34" charset="0"/>
              </a:rPr>
              <a:t>nos acerquemos a la esencia y la verdad última, aunque algo</a:t>
            </a:r>
            <a:r>
              <a:rPr lang="es-MX" b="1" dirty="0">
                <a:latin typeface="Arial" pitchFamily="34" charset="0"/>
                <a:cs typeface="Arial" pitchFamily="34" charset="0"/>
              </a:rPr>
              <a:t> </a:t>
            </a:r>
            <a:r>
              <a:rPr lang="es-MX" dirty="0">
                <a:latin typeface="Arial" pitchFamily="34" charset="0"/>
                <a:cs typeface="Arial" pitchFamily="34" charset="0"/>
              </a:rPr>
              <a:t>digamos de lo real. </a:t>
            </a:r>
          </a:p>
          <a:p>
            <a:pPr marL="320040" indent="-320040" algn="just" eaLnBrk="1" fontAlgn="auto" hangingPunct="1">
              <a:spcAft>
                <a:spcPts val="0"/>
              </a:spcAft>
              <a:buFont typeface="Wingdings"/>
              <a:buChar char=""/>
              <a:defRPr/>
            </a:pPr>
            <a:endParaRPr lang="es-MX" dirty="0">
              <a:latin typeface="Albertus" pitchFamily="34" charset="0"/>
            </a:endParaRPr>
          </a:p>
        </p:txBody>
      </p:sp>
      <p:sp>
        <p:nvSpPr>
          <p:cNvPr id="201731" name="3 CuadroTexto"/>
          <p:cNvSpPr txBox="1">
            <a:spLocks noChangeArrowheads="1"/>
          </p:cNvSpPr>
          <p:nvPr/>
        </p:nvSpPr>
        <p:spPr bwMode="auto">
          <a:xfrm>
            <a:off x="755650" y="549275"/>
            <a:ext cx="7735888" cy="400050"/>
          </a:xfrm>
          <a:prstGeom prst="rect">
            <a:avLst/>
          </a:prstGeom>
          <a:noFill/>
          <a:ln w="9525">
            <a:noFill/>
            <a:miter lim="800000"/>
            <a:headEnd/>
            <a:tailEnd/>
          </a:ln>
        </p:spPr>
        <p:txBody>
          <a:bodyPr wrap="none">
            <a:spAutoFit/>
          </a:bodyPr>
          <a:lstStyle/>
          <a:p>
            <a:r>
              <a:rPr lang="es-ES" sz="2000" b="1"/>
              <a:t>DIFERENCIA ENTRE INSTRUMENTALISMO Y RACIONALISMO</a:t>
            </a:r>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9DE3B047-4AE9-49A9-9952-7CD414BFF723}" type="slidenum">
              <a:rPr lang="es-MX" smtClean="0"/>
              <a:pPr>
                <a:defRPr/>
              </a:pPr>
              <a:t>190</a:t>
            </a:fld>
            <a:endParaRPr lang="es-MX"/>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844675"/>
            <a:ext cx="8229600" cy="4281488"/>
          </a:xfrm>
        </p:spPr>
        <p:txBody>
          <a:bodyPr>
            <a:normAutofit fontScale="77500" lnSpcReduction="20000"/>
          </a:bodyPr>
          <a:lstStyle/>
          <a:p>
            <a:pPr marL="320040" indent="-320040" algn="just" eaLnBrk="1" fontAlgn="auto" hangingPunct="1">
              <a:spcAft>
                <a:spcPts val="0"/>
              </a:spcAft>
              <a:buFont typeface="Wingdings"/>
              <a:buChar char=""/>
              <a:defRPr/>
            </a:pPr>
            <a:r>
              <a:rPr lang="es-MX" dirty="0">
                <a:latin typeface="Arial" pitchFamily="34" charset="0"/>
                <a:cs typeface="Arial" pitchFamily="34" charset="0"/>
              </a:rPr>
              <a:t>El modelo de explicación científica más común es el modelo </a:t>
            </a:r>
            <a:r>
              <a:rPr lang="es-MX" dirty="0" err="1">
                <a:latin typeface="Arial" pitchFamily="34" charset="0"/>
                <a:cs typeface="Arial" pitchFamily="34" charset="0"/>
              </a:rPr>
              <a:t>nomológico</a:t>
            </a:r>
            <a:r>
              <a:rPr lang="es-MX" dirty="0">
                <a:latin typeface="Arial" pitchFamily="34" charset="0"/>
                <a:cs typeface="Arial" pitchFamily="34" charset="0"/>
              </a:rPr>
              <a:t> deductivo que se convirtió en el modelo tradicional de abordar el tema de la explicación científica en filosofía de la ciencia. </a:t>
            </a:r>
          </a:p>
          <a:p>
            <a:pPr marL="320040" indent="-320040" algn="just" eaLnBrk="1" fontAlgn="auto" hangingPunct="1">
              <a:spcAft>
                <a:spcPts val="0"/>
              </a:spcAft>
              <a:buFont typeface="Wingdings"/>
              <a:buNone/>
              <a:defRPr/>
            </a:pPr>
            <a:endParaRPr lang="es-MX" dirty="0">
              <a:latin typeface="Arial" pitchFamily="34" charset="0"/>
              <a:cs typeface="Arial" pitchFamily="34" charset="0"/>
            </a:endParaRPr>
          </a:p>
          <a:p>
            <a:pPr marL="320040" indent="-320040" algn="just" eaLnBrk="1" fontAlgn="auto" hangingPunct="1">
              <a:spcAft>
                <a:spcPts val="0"/>
              </a:spcAft>
              <a:buFont typeface="Wingdings"/>
              <a:buChar char=""/>
              <a:defRPr/>
            </a:pPr>
            <a:r>
              <a:rPr lang="es-MX" dirty="0">
                <a:latin typeface="Arial" pitchFamily="34" charset="0"/>
                <a:cs typeface="Arial" pitchFamily="34" charset="0"/>
              </a:rPr>
              <a:t>Este modelo ha sido relativamente poco criticado y sigue vigente en quienes defienden el aspecto explicativo de la ciencia. </a:t>
            </a:r>
          </a:p>
          <a:p>
            <a:pPr marL="320040" indent="-320040" algn="just" eaLnBrk="1" fontAlgn="auto" hangingPunct="1">
              <a:spcAft>
                <a:spcPts val="0"/>
              </a:spcAft>
              <a:buFont typeface="Wingdings"/>
              <a:buChar char=""/>
              <a:defRPr/>
            </a:pPr>
            <a:endParaRPr lang="es-MX" dirty="0">
              <a:latin typeface="Arial" pitchFamily="34" charset="0"/>
              <a:cs typeface="Arial" pitchFamily="34" charset="0"/>
            </a:endParaRPr>
          </a:p>
          <a:p>
            <a:pPr marL="320040" indent="-320040" algn="just" eaLnBrk="1" fontAlgn="auto" hangingPunct="1">
              <a:spcAft>
                <a:spcPts val="0"/>
              </a:spcAft>
              <a:buFont typeface="Wingdings"/>
              <a:buChar char=""/>
              <a:defRPr/>
            </a:pPr>
            <a:r>
              <a:rPr lang="es-MX" dirty="0">
                <a:latin typeface="Arial" pitchFamily="34" charset="0"/>
                <a:cs typeface="Arial" pitchFamily="34" charset="0"/>
              </a:rPr>
              <a:t>El MND de explicación científica: “Explicar científicamente un hecho es poder deducir ese hecho, junto con condiciones iniciales, de un conjunto de leyes e hipótesis científicas.  Se trata de subsumir un hecho bajo una ley general. </a:t>
            </a:r>
          </a:p>
          <a:p>
            <a:pPr marL="320040" indent="-320040" eaLnBrk="1" fontAlgn="auto" hangingPunct="1">
              <a:spcAft>
                <a:spcPts val="0"/>
              </a:spcAft>
              <a:buFont typeface="Wingdings"/>
              <a:buChar char=""/>
              <a:defRPr/>
            </a:pPr>
            <a:endParaRPr lang="es-MX" dirty="0"/>
          </a:p>
        </p:txBody>
      </p:sp>
      <p:sp>
        <p:nvSpPr>
          <p:cNvPr id="202755" name="3 CuadroTexto"/>
          <p:cNvSpPr txBox="1">
            <a:spLocks noChangeArrowheads="1"/>
          </p:cNvSpPr>
          <p:nvPr/>
        </p:nvSpPr>
        <p:spPr bwMode="auto">
          <a:xfrm>
            <a:off x="1547813" y="476250"/>
            <a:ext cx="6567487" cy="523875"/>
          </a:xfrm>
          <a:prstGeom prst="rect">
            <a:avLst/>
          </a:prstGeom>
          <a:noFill/>
          <a:ln w="9525">
            <a:noFill/>
            <a:miter lim="800000"/>
            <a:headEnd/>
            <a:tailEnd/>
          </a:ln>
        </p:spPr>
        <p:txBody>
          <a:bodyPr wrap="none">
            <a:spAutoFit/>
          </a:bodyPr>
          <a:lstStyle/>
          <a:p>
            <a:r>
              <a:rPr lang="es-ES" sz="2800"/>
              <a:t>MODELO NOMOLÓGICO DEDUCTIVO</a:t>
            </a:r>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C70B2C01-15BE-4089-97AF-9F9A4054E476}" type="slidenum">
              <a:rPr lang="es-MX" smtClean="0"/>
              <a:pPr>
                <a:defRPr/>
              </a:pPr>
              <a:t>191</a:t>
            </a:fld>
            <a:endParaRPr lang="es-MX"/>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773238"/>
            <a:ext cx="8229600" cy="4464050"/>
          </a:xfrm>
        </p:spPr>
        <p:txBody>
          <a:bodyPr>
            <a:normAutofit fontScale="85000" lnSpcReduction="20000"/>
          </a:bodyPr>
          <a:lstStyle/>
          <a:p>
            <a:pPr marL="320040" indent="-320040" eaLnBrk="1" fontAlgn="auto" hangingPunct="1">
              <a:spcAft>
                <a:spcPts val="0"/>
              </a:spcAft>
              <a:buFont typeface="Wingdings"/>
              <a:buNone/>
              <a:defRPr/>
            </a:pPr>
            <a:endParaRPr lang="es-MX" dirty="0"/>
          </a:p>
          <a:p>
            <a:pPr marL="320040" indent="-320040" algn="just" eaLnBrk="1" fontAlgn="auto" hangingPunct="1">
              <a:spcAft>
                <a:spcPts val="0"/>
              </a:spcAft>
              <a:buFont typeface="Wingdings"/>
              <a:buChar char=""/>
              <a:defRPr/>
            </a:pPr>
            <a:r>
              <a:rPr lang="es-MX" dirty="0">
                <a:latin typeface="Arial" pitchFamily="34" charset="0"/>
                <a:cs typeface="Arial" pitchFamily="34" charset="0"/>
              </a:rPr>
              <a:t>“Dar una explicación causal de un acontecimiento quiere decir deducir un enunciado que lo describe a partir de las siguientes premisas deductivas: una o varias leyes universales, y ciertos enunciados singulares -las condiciones iniciales”. (</a:t>
            </a:r>
            <a:r>
              <a:rPr lang="es-MX" dirty="0" err="1">
                <a:latin typeface="Arial" pitchFamily="34" charset="0"/>
                <a:cs typeface="Arial" pitchFamily="34" charset="0"/>
              </a:rPr>
              <a:t>Popper</a:t>
            </a:r>
            <a:r>
              <a:rPr lang="es-MX" dirty="0">
                <a:latin typeface="Arial" pitchFamily="34" charset="0"/>
                <a:cs typeface="Arial" pitchFamily="34" charset="0"/>
              </a:rPr>
              <a:t>)</a:t>
            </a:r>
          </a:p>
          <a:p>
            <a:pPr marL="320040" indent="-320040" algn="just" eaLnBrk="1" fontAlgn="auto" hangingPunct="1">
              <a:spcAft>
                <a:spcPts val="0"/>
              </a:spcAft>
              <a:buFont typeface="Wingdings"/>
              <a:buNone/>
              <a:defRPr/>
            </a:pPr>
            <a:r>
              <a:rPr lang="es-MX" dirty="0">
                <a:latin typeface="Arial" pitchFamily="34" charset="0"/>
                <a:cs typeface="Arial" pitchFamily="34" charset="0"/>
              </a:rPr>
              <a:t> </a:t>
            </a:r>
          </a:p>
          <a:p>
            <a:pPr marL="320040" indent="-320040" algn="just" eaLnBrk="1" fontAlgn="auto" hangingPunct="1">
              <a:spcAft>
                <a:spcPts val="0"/>
              </a:spcAft>
              <a:buFont typeface="Wingdings"/>
              <a:buChar char=""/>
              <a:defRPr/>
            </a:pPr>
            <a:r>
              <a:rPr lang="es-MX" dirty="0">
                <a:latin typeface="Arial" pitchFamily="34" charset="0"/>
                <a:cs typeface="Arial" pitchFamily="34" charset="0"/>
              </a:rPr>
              <a:t>Lo esencial de la explicación científica es la deducción. El hecho queda explicado si puede deducirse de una o más leyes científicas. </a:t>
            </a:r>
            <a:r>
              <a:rPr lang="es-MX" dirty="0" err="1">
                <a:latin typeface="Arial" pitchFamily="34" charset="0"/>
                <a:cs typeface="Arial" pitchFamily="34" charset="0"/>
              </a:rPr>
              <a:t>Hempel</a:t>
            </a:r>
            <a:r>
              <a:rPr lang="es-MX" dirty="0">
                <a:latin typeface="Arial" pitchFamily="34" charset="0"/>
                <a:cs typeface="Arial" pitchFamily="34" charset="0"/>
              </a:rPr>
              <a:t> estableció algunas condiciones importantes para no caer en fáciles simplificaciones.</a:t>
            </a:r>
          </a:p>
          <a:p>
            <a:pPr marL="320040" indent="-320040" algn="just" eaLnBrk="1" fontAlgn="auto" hangingPunct="1">
              <a:spcAft>
                <a:spcPts val="0"/>
              </a:spcAft>
              <a:buFont typeface="Wingdings"/>
              <a:buChar char=""/>
              <a:defRPr/>
            </a:pPr>
            <a:endParaRPr lang="es-MX" dirty="0">
              <a:latin typeface="Albertus" pitchFamily="34" charset="0"/>
            </a:endParaRPr>
          </a:p>
          <a:p>
            <a:pPr marL="320040" indent="-320040" algn="just" eaLnBrk="1" fontAlgn="auto" hangingPunct="1">
              <a:spcAft>
                <a:spcPts val="0"/>
              </a:spcAft>
              <a:buFont typeface="Wingdings"/>
              <a:buChar char=""/>
              <a:defRPr/>
            </a:pPr>
            <a:endParaRPr lang="es-MX" dirty="0">
              <a:latin typeface="Albertus" pitchFamily="34" charset="0"/>
            </a:endParaRPr>
          </a:p>
        </p:txBody>
      </p:sp>
      <p:sp>
        <p:nvSpPr>
          <p:cNvPr id="203779" name="3 CuadroTexto"/>
          <p:cNvSpPr txBox="1">
            <a:spLocks noChangeArrowheads="1"/>
          </p:cNvSpPr>
          <p:nvPr/>
        </p:nvSpPr>
        <p:spPr bwMode="auto">
          <a:xfrm>
            <a:off x="1403350" y="476250"/>
            <a:ext cx="6567488" cy="523875"/>
          </a:xfrm>
          <a:prstGeom prst="rect">
            <a:avLst/>
          </a:prstGeom>
          <a:noFill/>
          <a:ln w="9525">
            <a:noFill/>
            <a:miter lim="800000"/>
            <a:headEnd/>
            <a:tailEnd/>
          </a:ln>
        </p:spPr>
        <p:txBody>
          <a:bodyPr wrap="none">
            <a:spAutoFit/>
          </a:bodyPr>
          <a:lstStyle/>
          <a:p>
            <a:r>
              <a:rPr lang="es-ES" sz="2800"/>
              <a:t>MODELO NOMOLÓGICO DEDUCTIVO</a:t>
            </a:r>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7C0430AE-C63A-4869-80D5-619606540128}" type="slidenum">
              <a:rPr lang="es-MX" smtClean="0"/>
              <a:pPr>
                <a:defRPr/>
              </a:pPr>
              <a:t>192</a:t>
            </a:fld>
            <a:endParaRPr lang="es-MX"/>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773238"/>
            <a:ext cx="8229600" cy="4032250"/>
          </a:xfrm>
        </p:spPr>
        <p:txBody>
          <a:bodyPr>
            <a:normAutofit fontScale="62500" lnSpcReduction="20000"/>
          </a:bodyPr>
          <a:lstStyle/>
          <a:p>
            <a:pPr marL="320040" indent="-320040" algn="just" eaLnBrk="1" fontAlgn="auto" hangingPunct="1">
              <a:spcAft>
                <a:spcPts val="0"/>
              </a:spcAft>
              <a:buFont typeface="Wingdings"/>
              <a:buChar char=""/>
              <a:defRPr/>
            </a:pPr>
            <a:r>
              <a:rPr lang="es-MX" dirty="0">
                <a:latin typeface="Arial" pitchFamily="34" charset="0"/>
                <a:cs typeface="Arial" pitchFamily="34" charset="0"/>
              </a:rPr>
              <a:t>Entre las premisas de la deducción debe haber una o más leyes científicas. </a:t>
            </a:r>
          </a:p>
          <a:p>
            <a:pPr marL="320040" indent="-320040" algn="just" eaLnBrk="1" fontAlgn="auto" hangingPunct="1">
              <a:spcAft>
                <a:spcPts val="0"/>
              </a:spcAft>
              <a:buFont typeface="Wingdings"/>
              <a:buChar char=""/>
              <a:defRPr/>
            </a:pPr>
            <a:endParaRPr lang="es-MX" dirty="0">
              <a:latin typeface="Arial" pitchFamily="34" charset="0"/>
              <a:cs typeface="Arial" pitchFamily="34" charset="0"/>
            </a:endParaRPr>
          </a:p>
          <a:p>
            <a:pPr marL="320040" indent="-320040" algn="just" eaLnBrk="1" fontAlgn="auto" hangingPunct="1">
              <a:spcAft>
                <a:spcPts val="0"/>
              </a:spcAft>
              <a:buFont typeface="Wingdings"/>
              <a:buChar char=""/>
              <a:defRPr/>
            </a:pPr>
            <a:r>
              <a:rPr lang="es-MX" dirty="0">
                <a:latin typeface="Arial" pitchFamily="34" charset="0"/>
                <a:cs typeface="Arial" pitchFamily="34" charset="0"/>
              </a:rPr>
              <a:t>Este punto es importante por lo siguiente: Si lo que tenemos como premisa es una mera generalización o una regularidad accidental (no </a:t>
            </a:r>
            <a:r>
              <a:rPr lang="es-MX" dirty="0" err="1">
                <a:latin typeface="Arial" pitchFamily="34" charset="0"/>
                <a:cs typeface="Arial" pitchFamily="34" charset="0"/>
              </a:rPr>
              <a:t>nomológica</a:t>
            </a:r>
            <a:r>
              <a:rPr lang="es-MX" dirty="0">
                <a:latin typeface="Arial" pitchFamily="34" charset="0"/>
                <a:cs typeface="Arial" pitchFamily="34" charset="0"/>
              </a:rPr>
              <a:t>), hay una deducción, pero no una auténtica explicación. </a:t>
            </a:r>
          </a:p>
          <a:p>
            <a:pPr marL="320040" indent="-320040" algn="just" eaLnBrk="1" fontAlgn="auto" hangingPunct="1">
              <a:spcAft>
                <a:spcPts val="0"/>
              </a:spcAft>
              <a:buFont typeface="Wingdings"/>
              <a:buNone/>
              <a:defRPr/>
            </a:pPr>
            <a:endParaRPr lang="es-MX" dirty="0">
              <a:latin typeface="Arial" pitchFamily="34" charset="0"/>
              <a:cs typeface="Arial" pitchFamily="34" charset="0"/>
            </a:endParaRPr>
          </a:p>
          <a:p>
            <a:pPr marL="320040" indent="-320040" algn="just" eaLnBrk="1" fontAlgn="auto" hangingPunct="1">
              <a:spcAft>
                <a:spcPts val="0"/>
              </a:spcAft>
              <a:buFont typeface="Wingdings"/>
              <a:buChar char=""/>
              <a:defRPr/>
            </a:pPr>
            <a:r>
              <a:rPr lang="es-MX" dirty="0">
                <a:latin typeface="Arial" pitchFamily="34" charset="0"/>
                <a:cs typeface="Arial" pitchFamily="34" charset="0"/>
              </a:rPr>
              <a:t>Esta condición</a:t>
            </a:r>
            <a:r>
              <a:rPr lang="es-MX" b="1" dirty="0">
                <a:latin typeface="Arial" pitchFamily="34" charset="0"/>
                <a:cs typeface="Arial" pitchFamily="34" charset="0"/>
              </a:rPr>
              <a:t> </a:t>
            </a:r>
            <a:r>
              <a:rPr lang="es-MX" dirty="0">
                <a:latin typeface="Arial" pitchFamily="34" charset="0"/>
                <a:cs typeface="Arial" pitchFamily="34" charset="0"/>
              </a:rPr>
              <a:t>enseña que deducción y explicación no es lo</a:t>
            </a:r>
            <a:r>
              <a:rPr lang="es-MX" b="1" dirty="0">
                <a:latin typeface="Arial" pitchFamily="34" charset="0"/>
                <a:cs typeface="Arial" pitchFamily="34" charset="0"/>
              </a:rPr>
              <a:t> </a:t>
            </a:r>
            <a:r>
              <a:rPr lang="es-MX" dirty="0">
                <a:latin typeface="Arial" pitchFamily="34" charset="0"/>
                <a:cs typeface="Arial" pitchFamily="34" charset="0"/>
              </a:rPr>
              <a:t>mismo. La diferencia es que la explicación</a:t>
            </a:r>
            <a:r>
              <a:rPr lang="es-MX" b="1" dirty="0">
                <a:latin typeface="Arial" pitchFamily="34" charset="0"/>
                <a:cs typeface="Arial" pitchFamily="34" charset="0"/>
              </a:rPr>
              <a:t> </a:t>
            </a:r>
            <a:r>
              <a:rPr lang="es-MX" dirty="0">
                <a:latin typeface="Arial" pitchFamily="34" charset="0"/>
                <a:cs typeface="Arial" pitchFamily="34" charset="0"/>
              </a:rPr>
              <a:t>es un tipo de deducción entre cuyas premisas se halla una</a:t>
            </a:r>
            <a:r>
              <a:rPr lang="es-MX" b="1" dirty="0">
                <a:latin typeface="Arial" pitchFamily="34" charset="0"/>
                <a:cs typeface="Arial" pitchFamily="34" charset="0"/>
              </a:rPr>
              <a:t> </a:t>
            </a:r>
            <a:r>
              <a:rPr lang="es-MX" dirty="0">
                <a:latin typeface="Arial" pitchFamily="34" charset="0"/>
                <a:cs typeface="Arial" pitchFamily="34" charset="0"/>
              </a:rPr>
              <a:t>o más leyes científicas. Y no cualquier generalización es una ley científica..</a:t>
            </a:r>
          </a:p>
          <a:p>
            <a:pPr marL="320040" indent="-320040" algn="just" eaLnBrk="1" fontAlgn="auto" hangingPunct="1">
              <a:spcAft>
                <a:spcPts val="0"/>
              </a:spcAft>
              <a:buFont typeface="Wingdings"/>
              <a:buChar char=""/>
              <a:defRPr/>
            </a:pPr>
            <a:endParaRPr lang="es-MX" dirty="0">
              <a:latin typeface="Arial" pitchFamily="34" charset="0"/>
              <a:cs typeface="Arial" pitchFamily="34" charset="0"/>
            </a:endParaRPr>
          </a:p>
          <a:p>
            <a:pPr marL="320040" indent="-320040" algn="just" eaLnBrk="1" fontAlgn="auto" hangingPunct="1">
              <a:spcAft>
                <a:spcPts val="0"/>
              </a:spcAft>
              <a:buFont typeface="Wingdings"/>
              <a:buChar char=""/>
              <a:defRPr/>
            </a:pPr>
            <a:r>
              <a:rPr lang="es-MX" dirty="0">
                <a:latin typeface="Arial" pitchFamily="34" charset="0"/>
                <a:cs typeface="Arial" pitchFamily="34" charset="0"/>
              </a:rPr>
              <a:t>No toda inferencia es necesariamente una explicación. </a:t>
            </a:r>
          </a:p>
          <a:p>
            <a:pPr marL="320040" indent="-320040" algn="just" eaLnBrk="1" fontAlgn="auto" hangingPunct="1">
              <a:spcAft>
                <a:spcPts val="0"/>
              </a:spcAft>
              <a:buFont typeface="Wingdings"/>
              <a:buChar char=""/>
              <a:defRPr/>
            </a:pPr>
            <a:endParaRPr lang="es-MX" dirty="0">
              <a:latin typeface="Albertus" pitchFamily="34" charset="0"/>
            </a:endParaRPr>
          </a:p>
        </p:txBody>
      </p:sp>
      <p:sp>
        <p:nvSpPr>
          <p:cNvPr id="204803" name="3 Rectángulo"/>
          <p:cNvSpPr>
            <a:spLocks noChangeArrowheads="1"/>
          </p:cNvSpPr>
          <p:nvPr/>
        </p:nvSpPr>
        <p:spPr bwMode="auto">
          <a:xfrm>
            <a:off x="468313" y="333375"/>
            <a:ext cx="8207375" cy="708025"/>
          </a:xfrm>
          <a:prstGeom prst="rect">
            <a:avLst/>
          </a:prstGeom>
          <a:noFill/>
          <a:ln w="9525">
            <a:noFill/>
            <a:miter lim="800000"/>
            <a:headEnd/>
            <a:tailEnd/>
          </a:ln>
        </p:spPr>
        <p:txBody>
          <a:bodyPr>
            <a:spAutoFit/>
          </a:bodyPr>
          <a:lstStyle/>
          <a:p>
            <a:pPr algn="ctr"/>
            <a:r>
              <a:rPr lang="es-MX" sz="2000"/>
              <a:t>CONDICIONES IMPORTANTES EN EL MODELO NOMOLÓGICO-DEDUCTIVO </a:t>
            </a:r>
            <a:endParaRPr lang="es-ES" sz="2000"/>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9C426FEB-6E10-4DD2-9BCA-19003FF1BC3F}" type="slidenum">
              <a:rPr lang="es-MX" smtClean="0"/>
              <a:pPr>
                <a:defRPr/>
              </a:pPr>
              <a:t>193</a:t>
            </a:fld>
            <a:endParaRPr lang="es-MX"/>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773238"/>
            <a:ext cx="8229600" cy="4352925"/>
          </a:xfrm>
        </p:spPr>
        <p:txBody>
          <a:bodyPr>
            <a:normAutofit fontScale="77500" lnSpcReduction="20000"/>
          </a:bodyPr>
          <a:lstStyle/>
          <a:p>
            <a:pPr marL="320040" indent="-320040" algn="just" eaLnBrk="1" fontAlgn="auto" hangingPunct="1">
              <a:spcAft>
                <a:spcPts val="0"/>
              </a:spcAft>
              <a:buFont typeface="Wingdings" pitchFamily="2" charset="2"/>
              <a:buNone/>
              <a:defRPr/>
            </a:pPr>
            <a:r>
              <a:rPr lang="es-MX" dirty="0">
                <a:latin typeface="Arial" pitchFamily="34" charset="0"/>
                <a:cs typeface="Arial" pitchFamily="34" charset="0"/>
              </a:rPr>
              <a:t>Resumen lo dicho como sigue:</a:t>
            </a:r>
          </a:p>
          <a:p>
            <a:pPr marL="320040" indent="-320040" algn="just" eaLnBrk="1" fontAlgn="auto" hangingPunct="1">
              <a:spcAft>
                <a:spcPts val="0"/>
              </a:spcAft>
              <a:buFont typeface="Wingdings"/>
              <a:buNone/>
              <a:defRPr/>
            </a:pPr>
            <a:r>
              <a:rPr lang="es-MX" dirty="0">
                <a:latin typeface="Arial" pitchFamily="34" charset="0"/>
                <a:cs typeface="Arial" pitchFamily="34" charset="0"/>
              </a:rPr>
              <a:t> </a:t>
            </a:r>
          </a:p>
          <a:p>
            <a:pPr marL="320040" indent="-320040" algn="just" eaLnBrk="1" fontAlgn="auto" hangingPunct="1">
              <a:spcAft>
                <a:spcPts val="0"/>
              </a:spcAft>
              <a:buFont typeface="Wingdings"/>
              <a:buChar char=""/>
              <a:defRPr/>
            </a:pPr>
            <a:r>
              <a:rPr lang="es-MX" dirty="0">
                <a:latin typeface="Arial" pitchFamily="34" charset="0"/>
                <a:cs typeface="Arial" pitchFamily="34" charset="0"/>
              </a:rPr>
              <a:t>1. “El </a:t>
            </a:r>
            <a:r>
              <a:rPr lang="es-MX" b="1" dirty="0" err="1">
                <a:latin typeface="Arial" pitchFamily="34" charset="0"/>
                <a:cs typeface="Arial" pitchFamily="34" charset="0"/>
              </a:rPr>
              <a:t>explanans</a:t>
            </a:r>
            <a:r>
              <a:rPr lang="es-MX" b="1" dirty="0">
                <a:latin typeface="Arial" pitchFamily="34" charset="0"/>
                <a:cs typeface="Arial" pitchFamily="34" charset="0"/>
              </a:rPr>
              <a:t> </a:t>
            </a:r>
            <a:r>
              <a:rPr lang="es-MX" dirty="0">
                <a:latin typeface="Arial" pitchFamily="34" charset="0"/>
                <a:cs typeface="Arial" pitchFamily="34" charset="0"/>
              </a:rPr>
              <a:t>contiene esencialmente al menos una ley, y todos los hechos generales que contenga esencialmente deben ser leyes”.</a:t>
            </a:r>
          </a:p>
          <a:p>
            <a:pPr marL="320040" indent="-320040" algn="just" eaLnBrk="1" fontAlgn="auto" hangingPunct="1">
              <a:spcAft>
                <a:spcPts val="0"/>
              </a:spcAft>
              <a:buFont typeface="Wingdings"/>
              <a:buNone/>
              <a:defRPr/>
            </a:pPr>
            <a:r>
              <a:rPr lang="es-MX" dirty="0">
                <a:latin typeface="Arial" pitchFamily="34" charset="0"/>
                <a:cs typeface="Arial" pitchFamily="34" charset="0"/>
              </a:rPr>
              <a:t> </a:t>
            </a:r>
          </a:p>
          <a:p>
            <a:pPr marL="320040" indent="-320040" algn="just" eaLnBrk="1" fontAlgn="auto" hangingPunct="1">
              <a:spcAft>
                <a:spcPts val="0"/>
              </a:spcAft>
              <a:buFont typeface="Wingdings"/>
              <a:buChar char=""/>
              <a:defRPr/>
            </a:pPr>
            <a:r>
              <a:rPr lang="es-MX" dirty="0">
                <a:latin typeface="Arial" pitchFamily="34" charset="0"/>
                <a:cs typeface="Arial" pitchFamily="34" charset="0"/>
              </a:rPr>
              <a:t>2. “Si el </a:t>
            </a:r>
            <a:r>
              <a:rPr lang="es-MX" b="1" dirty="0" err="1">
                <a:latin typeface="Arial" pitchFamily="34" charset="0"/>
                <a:cs typeface="Arial" pitchFamily="34" charset="0"/>
              </a:rPr>
              <a:t>explanandum</a:t>
            </a:r>
            <a:r>
              <a:rPr lang="es-MX" b="1" dirty="0">
                <a:latin typeface="Arial" pitchFamily="34" charset="0"/>
                <a:cs typeface="Arial" pitchFamily="34" charset="0"/>
              </a:rPr>
              <a:t> </a:t>
            </a:r>
            <a:r>
              <a:rPr lang="es-MX" dirty="0">
                <a:latin typeface="Arial" pitchFamily="34" charset="0"/>
                <a:cs typeface="Arial" pitchFamily="34" charset="0"/>
              </a:rPr>
              <a:t>es un hecho particular, el </a:t>
            </a:r>
            <a:r>
              <a:rPr lang="es-MX" dirty="0" err="1">
                <a:latin typeface="Arial" pitchFamily="34" charset="0"/>
                <a:cs typeface="Arial" pitchFamily="34" charset="0"/>
              </a:rPr>
              <a:t>explanans</a:t>
            </a:r>
            <a:r>
              <a:rPr lang="es-MX" dirty="0">
                <a:latin typeface="Arial" pitchFamily="34" charset="0"/>
                <a:cs typeface="Arial" pitchFamily="34" charset="0"/>
              </a:rPr>
              <a:t> contiene también esencialmente al menos un hecho particular. Los hechos particulares que contiene el </a:t>
            </a:r>
            <a:r>
              <a:rPr lang="es-MX" dirty="0" err="1">
                <a:latin typeface="Arial" pitchFamily="34" charset="0"/>
                <a:cs typeface="Arial" pitchFamily="34" charset="0"/>
              </a:rPr>
              <a:t>explanans</a:t>
            </a:r>
            <a:r>
              <a:rPr lang="es-MX" dirty="0">
                <a:latin typeface="Arial" pitchFamily="34" charset="0"/>
                <a:cs typeface="Arial" pitchFamily="34" charset="0"/>
              </a:rPr>
              <a:t> son las condiciones antecedentes”.</a:t>
            </a:r>
          </a:p>
          <a:p>
            <a:pPr marL="320040" indent="-320040" algn="just" eaLnBrk="1" fontAlgn="auto" hangingPunct="1">
              <a:spcAft>
                <a:spcPts val="0"/>
              </a:spcAft>
              <a:buFont typeface="Wingdings"/>
              <a:buNone/>
              <a:defRPr/>
            </a:pPr>
            <a:r>
              <a:rPr lang="es-MX" dirty="0">
                <a:latin typeface="Arial" pitchFamily="34" charset="0"/>
                <a:cs typeface="Arial" pitchFamily="34" charset="0"/>
              </a:rPr>
              <a:t> </a:t>
            </a:r>
          </a:p>
          <a:p>
            <a:pPr marL="320040" indent="-320040" algn="just" eaLnBrk="1" fontAlgn="auto" hangingPunct="1">
              <a:spcAft>
                <a:spcPts val="0"/>
              </a:spcAft>
              <a:buFont typeface="Wingdings"/>
              <a:buChar char=""/>
              <a:defRPr/>
            </a:pPr>
            <a:r>
              <a:rPr lang="es-MX" dirty="0">
                <a:latin typeface="Arial" pitchFamily="34" charset="0"/>
                <a:cs typeface="Arial" pitchFamily="34" charset="0"/>
              </a:rPr>
              <a:t>3. “La relación de explicación es una relación de inferencia lógica, el </a:t>
            </a:r>
            <a:r>
              <a:rPr lang="es-MX" dirty="0" err="1">
                <a:latin typeface="Arial" pitchFamily="34" charset="0"/>
                <a:cs typeface="Arial" pitchFamily="34" charset="0"/>
              </a:rPr>
              <a:t>explanandum</a:t>
            </a:r>
            <a:r>
              <a:rPr lang="es-MX" dirty="0">
                <a:latin typeface="Arial" pitchFamily="34" charset="0"/>
                <a:cs typeface="Arial" pitchFamily="34" charset="0"/>
              </a:rPr>
              <a:t> se infiere del </a:t>
            </a:r>
            <a:r>
              <a:rPr lang="es-MX" dirty="0" err="1">
                <a:latin typeface="Arial" pitchFamily="34" charset="0"/>
                <a:cs typeface="Arial" pitchFamily="34" charset="0"/>
              </a:rPr>
              <a:t>explanans</a:t>
            </a:r>
            <a:r>
              <a:rPr lang="es-MX" dirty="0">
                <a:latin typeface="Arial" pitchFamily="34" charset="0"/>
                <a:cs typeface="Arial" pitchFamily="34" charset="0"/>
              </a:rPr>
              <a:t>”. </a:t>
            </a:r>
          </a:p>
        </p:txBody>
      </p:sp>
      <p:sp>
        <p:nvSpPr>
          <p:cNvPr id="205827" name="3 Rectángulo"/>
          <p:cNvSpPr>
            <a:spLocks noChangeArrowheads="1"/>
          </p:cNvSpPr>
          <p:nvPr/>
        </p:nvSpPr>
        <p:spPr bwMode="auto">
          <a:xfrm>
            <a:off x="2268538" y="260350"/>
            <a:ext cx="4572000" cy="523875"/>
          </a:xfrm>
          <a:prstGeom prst="rect">
            <a:avLst/>
          </a:prstGeom>
          <a:noFill/>
          <a:ln w="9525">
            <a:noFill/>
            <a:miter lim="800000"/>
            <a:headEnd/>
            <a:tailEnd/>
          </a:ln>
        </p:spPr>
        <p:txBody>
          <a:bodyPr>
            <a:spAutoFit/>
          </a:bodyPr>
          <a:lstStyle/>
          <a:p>
            <a:pPr marL="319088" indent="-319088" algn="ctr"/>
            <a:r>
              <a:rPr lang="es-MX" sz="2800"/>
              <a:t>MOULINES Y DÍEZ</a:t>
            </a:r>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7074519E-FBE3-4268-8C11-AB2D39FD53C2}" type="slidenum">
              <a:rPr lang="es-MX" smtClean="0"/>
              <a:pPr>
                <a:defRPr/>
              </a:pPr>
              <a:t>194</a:t>
            </a:fld>
            <a:endParaRPr lang="es-MX"/>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0825" y="1628775"/>
            <a:ext cx="8569325" cy="4824413"/>
          </a:xfrm>
        </p:spPr>
        <p:txBody>
          <a:bodyPr>
            <a:normAutofit fontScale="47500" lnSpcReduction="20000"/>
          </a:bodyPr>
          <a:lstStyle/>
          <a:p>
            <a:pPr marL="320040" indent="-320040" eaLnBrk="1" fontAlgn="auto" hangingPunct="1">
              <a:spcAft>
                <a:spcPts val="0"/>
              </a:spcAft>
              <a:buFont typeface="Wingdings"/>
              <a:buChar char=""/>
              <a:defRPr/>
            </a:pPr>
            <a:endParaRPr lang="es-MX" dirty="0"/>
          </a:p>
          <a:p>
            <a:pPr marL="320040" indent="-320040" algn="just" eaLnBrk="1" fontAlgn="auto" hangingPunct="1">
              <a:spcAft>
                <a:spcPts val="0"/>
              </a:spcAft>
              <a:buFont typeface="Wingdings"/>
              <a:buChar char=""/>
              <a:defRPr/>
            </a:pPr>
            <a:r>
              <a:rPr lang="es-MX" sz="3600" dirty="0">
                <a:latin typeface="Arial" pitchFamily="34" charset="0"/>
                <a:cs typeface="Arial" pitchFamily="34" charset="0"/>
              </a:rPr>
              <a:t>Existen </a:t>
            </a:r>
            <a:r>
              <a:rPr lang="es-MX" sz="3600" b="1" dirty="0">
                <a:latin typeface="Arial" pitchFamily="34" charset="0"/>
                <a:cs typeface="Arial" pitchFamily="34" charset="0"/>
              </a:rPr>
              <a:t>explicaciones estadísticas </a:t>
            </a:r>
            <a:r>
              <a:rPr lang="es-MX" sz="3600" dirty="0">
                <a:latin typeface="Arial" pitchFamily="34" charset="0"/>
                <a:cs typeface="Arial" pitchFamily="34" charset="0"/>
              </a:rPr>
              <a:t>cuando se da el caso que entre las premisas </a:t>
            </a:r>
            <a:r>
              <a:rPr lang="es-MX" sz="3600" dirty="0" err="1">
                <a:latin typeface="Arial" pitchFamily="34" charset="0"/>
                <a:cs typeface="Arial" pitchFamily="34" charset="0"/>
              </a:rPr>
              <a:t>nomológicas</a:t>
            </a:r>
            <a:r>
              <a:rPr lang="es-MX" sz="3600" dirty="0">
                <a:latin typeface="Arial" pitchFamily="34" charset="0"/>
                <a:cs typeface="Arial" pitchFamily="34" charset="0"/>
              </a:rPr>
              <a:t> de la explicación hay una ley estadística. Pero también en este caso la conclusión se infiere deductivamente de las premisas.</a:t>
            </a:r>
          </a:p>
          <a:p>
            <a:pPr marL="320040" indent="-320040" algn="just" eaLnBrk="1" fontAlgn="auto" hangingPunct="1">
              <a:spcAft>
                <a:spcPts val="0"/>
              </a:spcAft>
              <a:buFont typeface="Wingdings" pitchFamily="2" charset="2"/>
              <a:buNone/>
              <a:defRPr/>
            </a:pPr>
            <a:endParaRPr lang="es-MX" sz="3600" dirty="0">
              <a:latin typeface="Arial" pitchFamily="34" charset="0"/>
              <a:cs typeface="Arial" pitchFamily="34" charset="0"/>
            </a:endParaRPr>
          </a:p>
          <a:p>
            <a:pPr marL="320040" indent="-320040" algn="just" eaLnBrk="1" fontAlgn="auto" hangingPunct="1">
              <a:spcAft>
                <a:spcPts val="0"/>
              </a:spcAft>
              <a:buFont typeface="Wingdings"/>
              <a:buChar char=""/>
              <a:defRPr/>
            </a:pPr>
            <a:r>
              <a:rPr lang="es-MX" sz="3600" b="1" dirty="0" err="1">
                <a:latin typeface="Arial" pitchFamily="34" charset="0"/>
                <a:cs typeface="Arial" pitchFamily="34" charset="0"/>
              </a:rPr>
              <a:t>Piaget</a:t>
            </a:r>
            <a:r>
              <a:rPr lang="es-MX" sz="3600" b="1" dirty="0">
                <a:latin typeface="Arial" pitchFamily="34" charset="0"/>
                <a:cs typeface="Arial" pitchFamily="34" charset="0"/>
              </a:rPr>
              <a:t> </a:t>
            </a:r>
            <a:r>
              <a:rPr lang="es-MX" sz="3600" dirty="0">
                <a:latin typeface="Arial" pitchFamily="34" charset="0"/>
                <a:cs typeface="Arial" pitchFamily="34" charset="0"/>
              </a:rPr>
              <a:t>critica ciertas formas de explicación, como la teoría de </a:t>
            </a:r>
            <a:r>
              <a:rPr lang="es-MX" sz="3600" dirty="0" err="1">
                <a:latin typeface="Arial" pitchFamily="34" charset="0"/>
                <a:cs typeface="Arial" pitchFamily="34" charset="0"/>
              </a:rPr>
              <a:t>Meyerson</a:t>
            </a:r>
            <a:r>
              <a:rPr lang="es-MX" sz="3600" dirty="0">
                <a:latin typeface="Arial" pitchFamily="34" charset="0"/>
                <a:cs typeface="Arial" pitchFamily="34" charset="0"/>
              </a:rPr>
              <a:t>, en las cuales la explicación implica identidad y ausencia de novedad. </a:t>
            </a:r>
          </a:p>
          <a:p>
            <a:pPr marL="320040" indent="-320040" algn="just" eaLnBrk="1" fontAlgn="auto" hangingPunct="1">
              <a:spcAft>
                <a:spcPts val="0"/>
              </a:spcAft>
              <a:buFont typeface="Wingdings"/>
              <a:buNone/>
              <a:defRPr/>
            </a:pPr>
            <a:endParaRPr lang="es-MX" sz="3600" dirty="0">
              <a:latin typeface="Arial" pitchFamily="34" charset="0"/>
              <a:cs typeface="Arial" pitchFamily="34" charset="0"/>
            </a:endParaRPr>
          </a:p>
          <a:p>
            <a:pPr marL="320040" indent="-320040" algn="just" eaLnBrk="1" fontAlgn="auto" hangingPunct="1">
              <a:spcAft>
                <a:spcPts val="0"/>
              </a:spcAft>
              <a:buFont typeface="Wingdings"/>
              <a:buChar char=""/>
              <a:defRPr/>
            </a:pPr>
            <a:r>
              <a:rPr lang="es-MX" sz="3600" dirty="0">
                <a:latin typeface="Arial" pitchFamily="34" charset="0"/>
                <a:cs typeface="Arial" pitchFamily="34" charset="0"/>
              </a:rPr>
              <a:t>Para </a:t>
            </a:r>
            <a:r>
              <a:rPr lang="es-MX" sz="3600" dirty="0" err="1">
                <a:latin typeface="Arial" pitchFamily="34" charset="0"/>
                <a:cs typeface="Arial" pitchFamily="34" charset="0"/>
              </a:rPr>
              <a:t>Piaget</a:t>
            </a:r>
            <a:r>
              <a:rPr lang="es-MX" sz="3600" dirty="0">
                <a:latin typeface="Arial" pitchFamily="34" charset="0"/>
                <a:cs typeface="Arial" pitchFamily="34" charset="0"/>
              </a:rPr>
              <a:t>: “Explicar un efecto por un conjunto de condiciones consideradas como causales equivale a mostrar, por un lado, cuáles son las transformaciones que lo han producido y, por el otro, cómo la novedad del resultado corresponde a ciertas transmisiones a partir de los estados iniciales: este doble aspecto de producción y conservación caracteriza tanto las transformaciones operatorias como las causales y, en ambos casos, se reconoce por el hecho de que la construcción en juego aparece como necesaria”. </a:t>
            </a:r>
          </a:p>
          <a:p>
            <a:pPr marL="320040" indent="-320040" algn="just" eaLnBrk="1" fontAlgn="auto" hangingPunct="1">
              <a:spcAft>
                <a:spcPts val="0"/>
              </a:spcAft>
              <a:buFont typeface="Wingdings"/>
              <a:buChar char=""/>
              <a:defRPr/>
            </a:pPr>
            <a:endParaRPr lang="es-MX" sz="3600" dirty="0">
              <a:latin typeface="Albertus" pitchFamily="34" charset="0"/>
            </a:endParaRPr>
          </a:p>
        </p:txBody>
      </p:sp>
      <p:sp>
        <p:nvSpPr>
          <p:cNvPr id="206851" name="3 Rectángulo"/>
          <p:cNvSpPr>
            <a:spLocks noChangeArrowheads="1"/>
          </p:cNvSpPr>
          <p:nvPr/>
        </p:nvSpPr>
        <p:spPr bwMode="auto">
          <a:xfrm>
            <a:off x="1619250" y="404813"/>
            <a:ext cx="6121400" cy="522287"/>
          </a:xfrm>
          <a:prstGeom prst="rect">
            <a:avLst/>
          </a:prstGeom>
          <a:noFill/>
          <a:ln w="9525">
            <a:noFill/>
            <a:miter lim="800000"/>
            <a:headEnd/>
            <a:tailEnd/>
          </a:ln>
        </p:spPr>
        <p:txBody>
          <a:bodyPr>
            <a:spAutoFit/>
          </a:bodyPr>
          <a:lstStyle/>
          <a:p>
            <a:r>
              <a:rPr lang="es-MX" sz="2800" b="1"/>
              <a:t>EXPLICACIONES ESTADÍSTICAS</a:t>
            </a:r>
            <a:endParaRPr lang="es-ES" sz="2800"/>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36F4DD10-318B-4079-9480-6F4D1344FCAE}" type="slidenum">
              <a:rPr lang="es-MX" smtClean="0"/>
              <a:pPr>
                <a:defRPr/>
              </a:pPr>
              <a:t>195</a:t>
            </a:fld>
            <a:endParaRPr lang="es-MX"/>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773238"/>
            <a:ext cx="8229600" cy="4352925"/>
          </a:xfrm>
        </p:spPr>
        <p:txBody>
          <a:bodyPr>
            <a:normAutofit fontScale="62500" lnSpcReduction="20000"/>
          </a:bodyPr>
          <a:lstStyle/>
          <a:p>
            <a:pPr marL="320040" indent="-320040" algn="just" eaLnBrk="1" fontAlgn="auto" hangingPunct="1">
              <a:spcAft>
                <a:spcPts val="0"/>
              </a:spcAft>
              <a:buFont typeface="Wingdings"/>
              <a:buChar char=""/>
              <a:defRPr/>
            </a:pPr>
            <a:r>
              <a:rPr lang="es-MX" dirty="0" err="1">
                <a:latin typeface="Arial" pitchFamily="34" charset="0"/>
                <a:cs typeface="Arial" pitchFamily="34" charset="0"/>
              </a:rPr>
              <a:t>Piaget</a:t>
            </a:r>
            <a:r>
              <a:rPr lang="es-MX" dirty="0">
                <a:latin typeface="Arial" pitchFamily="34" charset="0"/>
                <a:cs typeface="Arial" pitchFamily="34" charset="0"/>
              </a:rPr>
              <a:t> establece las diferencias entre la pura deducción y las explicaciones deductivas. </a:t>
            </a:r>
          </a:p>
          <a:p>
            <a:pPr marL="320040" indent="-320040" algn="just" eaLnBrk="1" fontAlgn="auto" hangingPunct="1">
              <a:spcAft>
                <a:spcPts val="0"/>
              </a:spcAft>
              <a:buFont typeface="Wingdings"/>
              <a:buChar char=""/>
              <a:defRPr/>
            </a:pPr>
            <a:endParaRPr lang="es-MX" dirty="0">
              <a:latin typeface="Arial" pitchFamily="34" charset="0"/>
              <a:cs typeface="Arial" pitchFamily="34" charset="0"/>
            </a:endParaRPr>
          </a:p>
          <a:p>
            <a:pPr marL="320040" indent="-320040" algn="just" eaLnBrk="1" fontAlgn="auto" hangingPunct="1">
              <a:spcAft>
                <a:spcPts val="0"/>
              </a:spcAft>
              <a:buFont typeface="Wingdings" pitchFamily="2" charset="2"/>
              <a:buNone/>
              <a:defRPr/>
            </a:pPr>
            <a:r>
              <a:rPr lang="es-MX" dirty="0">
                <a:latin typeface="Arial" pitchFamily="34" charset="0"/>
                <a:cs typeface="Arial" pitchFamily="34" charset="0"/>
              </a:rPr>
              <a:t>	1) Las formas operatorias son </a:t>
            </a:r>
            <a:r>
              <a:rPr lang="es-MX" dirty="0" err="1">
                <a:latin typeface="Arial" pitchFamily="34" charset="0"/>
                <a:cs typeface="Arial" pitchFamily="34" charset="0"/>
              </a:rPr>
              <a:t>extratemporales</a:t>
            </a:r>
            <a:r>
              <a:rPr lang="es-MX" dirty="0">
                <a:latin typeface="Arial" pitchFamily="34" charset="0"/>
                <a:cs typeface="Arial" pitchFamily="34" charset="0"/>
              </a:rPr>
              <a:t> (en su forma desarrollada, no en su génesis), mientras que la relación de causa a efecto es temporal (necesita un tiempo mínimo, aunque Kant admite que pudiera ser simultánea). </a:t>
            </a:r>
          </a:p>
          <a:p>
            <a:pPr marL="320040" indent="-320040" algn="just" eaLnBrk="1" fontAlgn="auto" hangingPunct="1">
              <a:spcAft>
                <a:spcPts val="0"/>
              </a:spcAft>
              <a:buFont typeface="Wingdings"/>
              <a:buChar char=""/>
              <a:defRPr/>
            </a:pPr>
            <a:endParaRPr lang="es-MX" dirty="0">
              <a:latin typeface="Arial" pitchFamily="34" charset="0"/>
              <a:cs typeface="Arial" pitchFamily="34" charset="0"/>
            </a:endParaRPr>
          </a:p>
          <a:p>
            <a:pPr marL="320040" indent="-320040" algn="just" eaLnBrk="1" fontAlgn="auto" hangingPunct="1">
              <a:spcAft>
                <a:spcPts val="0"/>
              </a:spcAft>
              <a:buFont typeface="Wingdings" pitchFamily="2" charset="2"/>
              <a:buNone/>
              <a:defRPr/>
            </a:pPr>
            <a:r>
              <a:rPr lang="es-MX" dirty="0">
                <a:latin typeface="Arial" pitchFamily="34" charset="0"/>
                <a:cs typeface="Arial" pitchFamily="34" charset="0"/>
              </a:rPr>
              <a:t>	2) El esquema deductivo traduce la estructura de transformaciones </a:t>
            </a:r>
            <a:r>
              <a:rPr lang="es-MX" b="1" dirty="0">
                <a:latin typeface="Arial" pitchFamily="34" charset="0"/>
                <a:cs typeface="Arial" pitchFamily="34" charset="0"/>
              </a:rPr>
              <a:t>posibles, </a:t>
            </a:r>
            <a:r>
              <a:rPr lang="es-MX" dirty="0">
                <a:latin typeface="Arial" pitchFamily="34" charset="0"/>
                <a:cs typeface="Arial" pitchFamily="34" charset="0"/>
              </a:rPr>
              <a:t>algunas de las cuales son efectivamente </a:t>
            </a:r>
            <a:r>
              <a:rPr lang="es-MX" b="1" dirty="0">
                <a:latin typeface="Arial" pitchFamily="34" charset="0"/>
                <a:cs typeface="Arial" pitchFamily="34" charset="0"/>
              </a:rPr>
              <a:t>reales</a:t>
            </a:r>
            <a:r>
              <a:rPr lang="es-MX" dirty="0">
                <a:latin typeface="Arial" pitchFamily="34" charset="0"/>
                <a:cs typeface="Arial" pitchFamily="34" charset="0"/>
              </a:rPr>
              <a:t>. “Se trata de completar en cada instante la realidad observada efectiva, por el conjunto de los estados anteriores, futuros o simplemente Posibles”.</a:t>
            </a:r>
          </a:p>
          <a:p>
            <a:pPr marL="320040" indent="-320040" algn="just" eaLnBrk="1" fontAlgn="auto" hangingPunct="1">
              <a:spcAft>
                <a:spcPts val="0"/>
              </a:spcAft>
              <a:buFont typeface="Wingdings"/>
              <a:buNone/>
              <a:defRPr/>
            </a:pPr>
            <a:endParaRPr lang="es-MX" dirty="0">
              <a:latin typeface="Arial" pitchFamily="34" charset="0"/>
              <a:cs typeface="Arial" pitchFamily="34" charset="0"/>
            </a:endParaRPr>
          </a:p>
          <a:p>
            <a:pPr marL="320040" indent="-320040" algn="just" eaLnBrk="1" fontAlgn="auto" hangingPunct="1">
              <a:spcAft>
                <a:spcPts val="0"/>
              </a:spcAft>
              <a:buFont typeface="Wingdings"/>
              <a:buChar char=""/>
              <a:defRPr/>
            </a:pPr>
            <a:r>
              <a:rPr lang="es-MX" dirty="0">
                <a:latin typeface="Arial" pitchFamily="34" charset="0"/>
                <a:cs typeface="Arial" pitchFamily="34" charset="0"/>
              </a:rPr>
              <a:t>Sólo el pensamiento alcanza un estado de reversibilidad que le permite pensar lo posible, y dentro de esa gama de posibilidades se dan las que son propiamente reales.</a:t>
            </a:r>
          </a:p>
        </p:txBody>
      </p:sp>
      <p:sp>
        <p:nvSpPr>
          <p:cNvPr id="207875" name="3 Rectángulo"/>
          <p:cNvSpPr>
            <a:spLocks noChangeArrowheads="1"/>
          </p:cNvSpPr>
          <p:nvPr/>
        </p:nvSpPr>
        <p:spPr bwMode="auto">
          <a:xfrm>
            <a:off x="1619250" y="404813"/>
            <a:ext cx="6121400" cy="522287"/>
          </a:xfrm>
          <a:prstGeom prst="rect">
            <a:avLst/>
          </a:prstGeom>
          <a:noFill/>
          <a:ln w="9525">
            <a:noFill/>
            <a:miter lim="800000"/>
            <a:headEnd/>
            <a:tailEnd/>
          </a:ln>
        </p:spPr>
        <p:txBody>
          <a:bodyPr>
            <a:spAutoFit/>
          </a:bodyPr>
          <a:lstStyle/>
          <a:p>
            <a:r>
              <a:rPr lang="es-MX" sz="2800" b="1"/>
              <a:t>EXPLICACIONES ESTADÍSTICAS</a:t>
            </a:r>
            <a:endParaRPr lang="es-ES" sz="2800"/>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9C713120-4E72-48D4-9127-D5C23B29EA3C}" type="slidenum">
              <a:rPr lang="es-MX" smtClean="0"/>
              <a:pPr>
                <a:defRPr/>
              </a:pPr>
              <a:t>196</a:t>
            </a:fld>
            <a:endParaRPr lang="es-MX"/>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773238"/>
            <a:ext cx="8229600" cy="4608512"/>
          </a:xfrm>
        </p:spPr>
        <p:txBody>
          <a:bodyPr>
            <a:normAutofit fontScale="70000" lnSpcReduction="20000"/>
          </a:bodyPr>
          <a:lstStyle/>
          <a:p>
            <a:pPr marL="320040" indent="-320040" algn="just" eaLnBrk="1" fontAlgn="auto" hangingPunct="1">
              <a:spcAft>
                <a:spcPts val="0"/>
              </a:spcAft>
              <a:buFont typeface="Wingdings"/>
              <a:buChar char=""/>
              <a:defRPr/>
            </a:pPr>
            <a:r>
              <a:rPr lang="es-MX" dirty="0">
                <a:latin typeface="Arial" pitchFamily="34" charset="0"/>
                <a:cs typeface="Arial" pitchFamily="34" charset="0"/>
              </a:rPr>
              <a:t>La necesidad de la explicación </a:t>
            </a:r>
            <a:r>
              <a:rPr lang="es-MX" dirty="0" err="1">
                <a:latin typeface="Arial" pitchFamily="34" charset="0"/>
                <a:cs typeface="Arial" pitchFamily="34" charset="0"/>
              </a:rPr>
              <a:t>nomológica</a:t>
            </a:r>
            <a:r>
              <a:rPr lang="es-MX" dirty="0">
                <a:latin typeface="Arial" pitchFamily="34" charset="0"/>
                <a:cs typeface="Arial" pitchFamily="34" charset="0"/>
              </a:rPr>
              <a:t> no es idéntica a la deductiva, sino análoga, pero ese carácter sistémico, lógico-deductivo le da fuerza a la argumentación. </a:t>
            </a:r>
          </a:p>
          <a:p>
            <a:pPr marL="320040" indent="-320040" algn="just" eaLnBrk="1" fontAlgn="auto" hangingPunct="1">
              <a:spcAft>
                <a:spcPts val="0"/>
              </a:spcAft>
              <a:buFont typeface="Wingdings"/>
              <a:buChar char=""/>
              <a:defRPr/>
            </a:pPr>
            <a:endParaRPr lang="es-MX" dirty="0">
              <a:latin typeface="Arial" pitchFamily="34" charset="0"/>
              <a:cs typeface="Arial" pitchFamily="34" charset="0"/>
            </a:endParaRPr>
          </a:p>
          <a:p>
            <a:pPr marL="320040" indent="-320040" algn="just" eaLnBrk="1" fontAlgn="auto" hangingPunct="1">
              <a:spcAft>
                <a:spcPts val="0"/>
              </a:spcAft>
              <a:buFont typeface="Wingdings"/>
              <a:buChar char=""/>
              <a:defRPr/>
            </a:pPr>
            <a:r>
              <a:rPr lang="es-MX" dirty="0">
                <a:latin typeface="Arial" pitchFamily="34" charset="0"/>
                <a:cs typeface="Arial" pitchFamily="34" charset="0"/>
              </a:rPr>
              <a:t>“La necesidad que se adhiere al cierre de la estructura constituye entonces el principio de la explicación causal de las leyes así agrupadas, pues este cierre proporciona las condiciones necesarias y suficientes”.</a:t>
            </a:r>
          </a:p>
          <a:p>
            <a:pPr marL="320040" indent="-320040" algn="just" eaLnBrk="1" fontAlgn="auto" hangingPunct="1">
              <a:spcAft>
                <a:spcPts val="0"/>
              </a:spcAft>
              <a:buFont typeface="Wingdings"/>
              <a:buNone/>
              <a:defRPr/>
            </a:pPr>
            <a:endParaRPr lang="es-MX" dirty="0">
              <a:latin typeface="Arial" pitchFamily="34" charset="0"/>
              <a:cs typeface="Arial" pitchFamily="34" charset="0"/>
            </a:endParaRPr>
          </a:p>
          <a:p>
            <a:pPr marL="320040" indent="-320040" algn="just" eaLnBrk="1" fontAlgn="auto" hangingPunct="1">
              <a:spcAft>
                <a:spcPts val="0"/>
              </a:spcAft>
              <a:buFont typeface="Wingdings"/>
              <a:buChar char=""/>
              <a:defRPr/>
            </a:pPr>
            <a:r>
              <a:rPr lang="es-MX" dirty="0">
                <a:latin typeface="Arial" pitchFamily="34" charset="0"/>
                <a:cs typeface="Arial" pitchFamily="34" charset="0"/>
              </a:rPr>
              <a:t>La explicación causal nos permite comprender tres aspectos decisivos: la necesidad, novedad y productividad. </a:t>
            </a:r>
          </a:p>
          <a:p>
            <a:pPr marL="320040" indent="-320040" algn="just" eaLnBrk="1" fontAlgn="auto" hangingPunct="1">
              <a:spcAft>
                <a:spcPts val="0"/>
              </a:spcAft>
              <a:buFont typeface="Wingdings"/>
              <a:buNone/>
              <a:defRPr/>
            </a:pPr>
            <a:endParaRPr lang="es-MX" dirty="0">
              <a:latin typeface="Arial" pitchFamily="34" charset="0"/>
              <a:cs typeface="Arial" pitchFamily="34" charset="0"/>
            </a:endParaRPr>
          </a:p>
          <a:p>
            <a:pPr marL="320040" indent="-320040" algn="just" eaLnBrk="1" fontAlgn="auto" hangingPunct="1">
              <a:spcAft>
                <a:spcPts val="0"/>
              </a:spcAft>
              <a:buFont typeface="Wingdings"/>
              <a:buChar char=""/>
              <a:defRPr/>
            </a:pPr>
            <a:r>
              <a:rPr lang="es-MX" dirty="0">
                <a:latin typeface="Arial" pitchFamily="34" charset="0"/>
                <a:cs typeface="Arial" pitchFamily="34" charset="0"/>
              </a:rPr>
              <a:t>La necesidad está implicada en el cierre estructural en cuanto grupo lógico-deductivo. </a:t>
            </a:r>
            <a:r>
              <a:rPr lang="es-MX" dirty="0" err="1">
                <a:latin typeface="Arial" pitchFamily="34" charset="0"/>
                <a:cs typeface="Arial" pitchFamily="34" charset="0"/>
              </a:rPr>
              <a:t>Piaget</a:t>
            </a:r>
            <a:r>
              <a:rPr lang="es-MX" dirty="0">
                <a:latin typeface="Arial" pitchFamily="34" charset="0"/>
                <a:cs typeface="Arial" pitchFamily="34" charset="0"/>
              </a:rPr>
              <a:t> observa, con razón, que no toda explicación deductiva es una explicación causal</a:t>
            </a:r>
          </a:p>
        </p:txBody>
      </p:sp>
      <p:sp>
        <p:nvSpPr>
          <p:cNvPr id="208899" name="3 CuadroTexto"/>
          <p:cNvSpPr txBox="1">
            <a:spLocks noChangeArrowheads="1"/>
          </p:cNvSpPr>
          <p:nvPr/>
        </p:nvSpPr>
        <p:spPr bwMode="auto">
          <a:xfrm>
            <a:off x="2771775" y="404813"/>
            <a:ext cx="3903663" cy="646112"/>
          </a:xfrm>
          <a:prstGeom prst="rect">
            <a:avLst/>
          </a:prstGeom>
          <a:noFill/>
          <a:ln w="9525">
            <a:noFill/>
            <a:miter lim="800000"/>
            <a:headEnd/>
            <a:tailEnd/>
          </a:ln>
        </p:spPr>
        <p:txBody>
          <a:bodyPr wrap="none">
            <a:spAutoFit/>
          </a:bodyPr>
          <a:lstStyle/>
          <a:p>
            <a:r>
              <a:rPr lang="es-ES" sz="3600"/>
              <a:t>EXPLICACIONES</a:t>
            </a:r>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EEEFF1B8-09EF-44C6-A22D-2AB1C59C665D}" type="slidenum">
              <a:rPr lang="es-MX" smtClean="0"/>
              <a:pPr>
                <a:defRPr/>
              </a:pPr>
              <a:t>197</a:t>
            </a:fld>
            <a:endParaRPr lang="es-MX"/>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28775"/>
            <a:ext cx="8229600" cy="4824413"/>
          </a:xfrm>
        </p:spPr>
        <p:txBody>
          <a:bodyPr>
            <a:normAutofit fontScale="92500" lnSpcReduction="10000"/>
          </a:bodyPr>
          <a:lstStyle/>
          <a:p>
            <a:pPr marL="320040" indent="-320040" algn="just" eaLnBrk="1" fontAlgn="auto" hangingPunct="1">
              <a:spcAft>
                <a:spcPts val="0"/>
              </a:spcAft>
              <a:buFont typeface="Wingdings"/>
              <a:buChar char=""/>
              <a:defRPr/>
            </a:pPr>
            <a:r>
              <a:rPr lang="es-MX" dirty="0">
                <a:latin typeface="Arial" pitchFamily="34" charset="0"/>
                <a:cs typeface="Arial" pitchFamily="34" charset="0"/>
              </a:rPr>
              <a:t>En la biología se usa explicación de tipo </a:t>
            </a:r>
            <a:r>
              <a:rPr lang="es-MX" b="1" dirty="0">
                <a:latin typeface="Arial" pitchFamily="34" charset="0"/>
                <a:cs typeface="Arial" pitchFamily="34" charset="0"/>
              </a:rPr>
              <a:t>funcional </a:t>
            </a:r>
            <a:r>
              <a:rPr lang="es-MX" dirty="0">
                <a:latin typeface="Arial" pitchFamily="34" charset="0"/>
                <a:cs typeface="Arial" pitchFamily="34" charset="0"/>
              </a:rPr>
              <a:t>para explicar la presencia “de fines”. Se pregunta por la función que cumple un órgano.</a:t>
            </a:r>
          </a:p>
          <a:p>
            <a:pPr marL="320040" indent="-320040" algn="just" eaLnBrk="1" fontAlgn="auto" hangingPunct="1">
              <a:spcAft>
                <a:spcPts val="0"/>
              </a:spcAft>
              <a:buFont typeface="Wingdings" pitchFamily="2" charset="2"/>
              <a:buNone/>
              <a:defRPr/>
            </a:pPr>
            <a:endParaRPr lang="es-MX" dirty="0">
              <a:latin typeface="Arial" pitchFamily="34" charset="0"/>
              <a:cs typeface="Arial" pitchFamily="34" charset="0"/>
            </a:endParaRPr>
          </a:p>
          <a:p>
            <a:pPr marL="320040" indent="-320040" algn="just" eaLnBrk="1" fontAlgn="auto" hangingPunct="1">
              <a:spcAft>
                <a:spcPts val="0"/>
              </a:spcAft>
              <a:buFont typeface="Wingdings"/>
              <a:buChar char=""/>
              <a:defRPr/>
            </a:pPr>
            <a:r>
              <a:rPr lang="es-MX" dirty="0">
                <a:latin typeface="Arial" pitchFamily="34" charset="0"/>
                <a:cs typeface="Arial" pitchFamily="34" charset="0"/>
              </a:rPr>
              <a:t> Se trata de explicar la presencia de fines (o funciones) pero sin aducir razones teleológicas. </a:t>
            </a:r>
          </a:p>
          <a:p>
            <a:pPr marL="320040" indent="-320040" algn="just" eaLnBrk="1" fontAlgn="auto" hangingPunct="1">
              <a:spcAft>
                <a:spcPts val="0"/>
              </a:spcAft>
              <a:buFont typeface="Wingdings"/>
              <a:buNone/>
              <a:defRPr/>
            </a:pPr>
            <a:endParaRPr lang="es-MX" dirty="0">
              <a:latin typeface="Arial" pitchFamily="34" charset="0"/>
              <a:cs typeface="Arial" pitchFamily="34" charset="0"/>
            </a:endParaRPr>
          </a:p>
          <a:p>
            <a:pPr marL="320040" indent="-320040" algn="just" eaLnBrk="1" fontAlgn="auto" hangingPunct="1">
              <a:spcAft>
                <a:spcPts val="0"/>
              </a:spcAft>
              <a:buFont typeface="Wingdings"/>
              <a:buChar char=""/>
              <a:defRPr/>
            </a:pPr>
            <a:r>
              <a:rPr lang="es-MX" dirty="0" err="1">
                <a:latin typeface="Arial" pitchFamily="34" charset="0"/>
                <a:cs typeface="Arial" pitchFamily="34" charset="0"/>
              </a:rPr>
              <a:t>Nagel</a:t>
            </a:r>
            <a:r>
              <a:rPr lang="es-MX" dirty="0">
                <a:latin typeface="Arial" pitchFamily="34" charset="0"/>
                <a:cs typeface="Arial" pitchFamily="34" charset="0"/>
              </a:rPr>
              <a:t> dice: que las explicaciones funcionales son inferencias que se basan en el enunciado acerca de un rasgo que es necesario para que se cumpla la función. </a:t>
            </a:r>
          </a:p>
          <a:p>
            <a:pPr marL="320040" indent="-320040" eaLnBrk="1" fontAlgn="auto" hangingPunct="1">
              <a:spcAft>
                <a:spcPts val="0"/>
              </a:spcAft>
              <a:buFont typeface="Wingdings"/>
              <a:buChar char=""/>
              <a:defRPr/>
            </a:pPr>
            <a:endParaRPr lang="es-MX" dirty="0"/>
          </a:p>
        </p:txBody>
      </p:sp>
      <p:sp>
        <p:nvSpPr>
          <p:cNvPr id="209923" name="3 Rectángulo"/>
          <p:cNvSpPr>
            <a:spLocks noChangeArrowheads="1"/>
          </p:cNvSpPr>
          <p:nvPr/>
        </p:nvSpPr>
        <p:spPr bwMode="auto">
          <a:xfrm>
            <a:off x="900113" y="620713"/>
            <a:ext cx="7053262" cy="461962"/>
          </a:xfrm>
          <a:prstGeom prst="rect">
            <a:avLst/>
          </a:prstGeom>
          <a:noFill/>
          <a:ln w="9525">
            <a:noFill/>
            <a:miter lim="800000"/>
            <a:headEnd/>
            <a:tailEnd/>
          </a:ln>
        </p:spPr>
        <p:txBody>
          <a:bodyPr wrap="none">
            <a:spAutoFit/>
          </a:bodyPr>
          <a:lstStyle/>
          <a:p>
            <a:r>
              <a:rPr lang="es-MX" sz="2400" b="1"/>
              <a:t>¿ EXISTEN EXPLICACIONES TELEOLÓGICA</a:t>
            </a:r>
            <a:r>
              <a:rPr lang="es-MX" sz="2400"/>
              <a:t>S?</a:t>
            </a:r>
            <a:endParaRPr lang="es-ES" sz="2400"/>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036C6739-34F2-48D6-A2AA-7F123C1C065F}" type="slidenum">
              <a:rPr lang="es-MX" smtClean="0"/>
              <a:pPr>
                <a:defRPr/>
              </a:pPr>
              <a:t>198</a:t>
            </a:fld>
            <a:endParaRPr lang="es-MX"/>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916113"/>
            <a:ext cx="8229600" cy="4210050"/>
          </a:xfrm>
        </p:spPr>
        <p:txBody>
          <a:bodyPr>
            <a:normAutofit fontScale="70000" lnSpcReduction="20000"/>
          </a:bodyPr>
          <a:lstStyle/>
          <a:p>
            <a:pPr marL="320040" indent="-320040" algn="just" eaLnBrk="1" fontAlgn="auto" hangingPunct="1">
              <a:spcAft>
                <a:spcPts val="0"/>
              </a:spcAft>
              <a:buFont typeface="Wingdings"/>
              <a:buChar char=""/>
              <a:defRPr/>
            </a:pPr>
            <a:r>
              <a:rPr lang="es-MX" dirty="0">
                <a:latin typeface="Arial" pitchFamily="34" charset="0"/>
                <a:cs typeface="Arial" pitchFamily="34" charset="0"/>
              </a:rPr>
              <a:t>En esquema: </a:t>
            </a:r>
            <a:r>
              <a:rPr lang="es-MX" i="1" dirty="0">
                <a:latin typeface="Arial" pitchFamily="34" charset="0"/>
                <a:cs typeface="Arial" pitchFamily="34" charset="0"/>
              </a:rPr>
              <a:t>“La función de y en el sistema S con organización C’ es permitir a S realizar en el entorno Ce el proceso N” </a:t>
            </a:r>
            <a:r>
              <a:rPr lang="es-MX" dirty="0">
                <a:latin typeface="Arial" pitchFamily="34" charset="0"/>
                <a:cs typeface="Arial" pitchFamily="34" charset="0"/>
              </a:rPr>
              <a:t>significa:</a:t>
            </a:r>
          </a:p>
          <a:p>
            <a:pPr marL="320040" indent="-320040" algn="just" eaLnBrk="1" fontAlgn="auto" hangingPunct="1">
              <a:spcAft>
                <a:spcPts val="0"/>
              </a:spcAft>
              <a:buFont typeface="Wingdings"/>
              <a:buNone/>
              <a:defRPr/>
            </a:pPr>
            <a:endParaRPr lang="es-MX" dirty="0">
              <a:latin typeface="Arial" pitchFamily="34" charset="0"/>
              <a:cs typeface="Arial" pitchFamily="34" charset="0"/>
            </a:endParaRPr>
          </a:p>
          <a:p>
            <a:pPr marL="320040" indent="-320040" algn="just" eaLnBrk="1" fontAlgn="auto" hangingPunct="1">
              <a:spcAft>
                <a:spcPts val="0"/>
              </a:spcAft>
              <a:buFont typeface="Wingdings"/>
              <a:buChar char=""/>
              <a:defRPr/>
            </a:pPr>
            <a:r>
              <a:rPr lang="es-MX" dirty="0">
                <a:latin typeface="Arial" pitchFamily="34" charset="0"/>
                <a:cs typeface="Arial" pitchFamily="34" charset="0"/>
              </a:rPr>
              <a:t>E. El sistema S está en C’ y en Ce y realiza N.</a:t>
            </a:r>
          </a:p>
          <a:p>
            <a:pPr marL="320040" indent="-320040" algn="just" eaLnBrk="1" fontAlgn="auto" hangingPunct="1">
              <a:spcAft>
                <a:spcPts val="0"/>
              </a:spcAft>
              <a:buFont typeface="Wingdings"/>
              <a:buNone/>
              <a:defRPr/>
            </a:pPr>
            <a:r>
              <a:rPr lang="es-MX" dirty="0">
                <a:latin typeface="Arial" pitchFamily="34" charset="0"/>
                <a:cs typeface="Arial" pitchFamily="34" charset="0"/>
              </a:rPr>
              <a:t> </a:t>
            </a:r>
          </a:p>
          <a:p>
            <a:pPr marL="320040" indent="-320040" algn="just" eaLnBrk="1" fontAlgn="auto" hangingPunct="1">
              <a:spcAft>
                <a:spcPts val="0"/>
              </a:spcAft>
              <a:buFont typeface="Wingdings"/>
              <a:buChar char=""/>
              <a:defRPr/>
            </a:pPr>
            <a:r>
              <a:rPr lang="es-MX" dirty="0">
                <a:latin typeface="Arial" pitchFamily="34" charset="0"/>
                <a:cs typeface="Arial" pitchFamily="34" charset="0"/>
              </a:rPr>
              <a:t>F. SI dadas, C’ y Ce, I no está presente en S, entonces S no se realiza”. </a:t>
            </a:r>
          </a:p>
          <a:p>
            <a:pPr marL="320040" indent="-320040" algn="just" eaLnBrk="1" fontAlgn="auto" hangingPunct="1">
              <a:spcAft>
                <a:spcPts val="0"/>
              </a:spcAft>
              <a:buFont typeface="Wingdings"/>
              <a:buChar char=""/>
              <a:defRPr/>
            </a:pPr>
            <a:endParaRPr lang="es-MX" dirty="0">
              <a:latin typeface="Arial" pitchFamily="34" charset="0"/>
              <a:cs typeface="Arial" pitchFamily="34" charset="0"/>
            </a:endParaRPr>
          </a:p>
          <a:p>
            <a:pPr marL="320040" indent="-320040" algn="just" eaLnBrk="1" fontAlgn="auto" hangingPunct="1">
              <a:spcAft>
                <a:spcPts val="0"/>
              </a:spcAft>
              <a:buFont typeface="Wingdings"/>
              <a:buChar char=""/>
              <a:defRPr/>
            </a:pPr>
            <a:r>
              <a:rPr lang="es-MX" dirty="0">
                <a:latin typeface="Arial" pitchFamily="34" charset="0"/>
                <a:cs typeface="Arial" pitchFamily="34" charset="0"/>
              </a:rPr>
              <a:t>La explicación funcional en el esquema de </a:t>
            </a:r>
            <a:r>
              <a:rPr lang="es-MX" dirty="0" err="1">
                <a:latin typeface="Arial" pitchFamily="34" charset="0"/>
                <a:cs typeface="Arial" pitchFamily="34" charset="0"/>
              </a:rPr>
              <a:t>Nagel</a:t>
            </a:r>
            <a:r>
              <a:rPr lang="es-MX" dirty="0">
                <a:latin typeface="Arial" pitchFamily="34" charset="0"/>
                <a:cs typeface="Arial" pitchFamily="34" charset="0"/>
              </a:rPr>
              <a:t> aplica bien en biología pero no en las ciencias humanas como la antropología. </a:t>
            </a:r>
          </a:p>
          <a:p>
            <a:pPr marL="320040" indent="-320040" algn="just" eaLnBrk="1" fontAlgn="auto" hangingPunct="1">
              <a:spcAft>
                <a:spcPts val="0"/>
              </a:spcAft>
              <a:buFont typeface="Wingdings"/>
              <a:buNone/>
              <a:defRPr/>
            </a:pPr>
            <a:endParaRPr lang="es-MX" dirty="0">
              <a:latin typeface="Arial" pitchFamily="34" charset="0"/>
              <a:cs typeface="Arial" pitchFamily="34" charset="0"/>
            </a:endParaRPr>
          </a:p>
          <a:p>
            <a:pPr marL="320040" indent="-320040" algn="just" eaLnBrk="1" fontAlgn="auto" hangingPunct="1">
              <a:spcAft>
                <a:spcPts val="0"/>
              </a:spcAft>
              <a:buFont typeface="Wingdings"/>
              <a:buChar char=""/>
              <a:defRPr/>
            </a:pPr>
            <a:r>
              <a:rPr lang="es-MX" dirty="0">
                <a:latin typeface="Arial" pitchFamily="34" charset="0"/>
                <a:cs typeface="Arial" pitchFamily="34" charset="0"/>
              </a:rPr>
              <a:t>Las explicaciones funcionales en las ciencias humanas suelen ser teleológicas. </a:t>
            </a:r>
          </a:p>
          <a:p>
            <a:pPr marL="320040" indent="-320040" algn="just" eaLnBrk="1" fontAlgn="auto" hangingPunct="1">
              <a:spcAft>
                <a:spcPts val="0"/>
              </a:spcAft>
              <a:buFont typeface="Wingdings"/>
              <a:buChar char=""/>
              <a:defRPr/>
            </a:pPr>
            <a:endParaRPr lang="es-MX" dirty="0">
              <a:latin typeface="Albertus" pitchFamily="34" charset="0"/>
            </a:endParaRPr>
          </a:p>
        </p:txBody>
      </p:sp>
      <p:sp>
        <p:nvSpPr>
          <p:cNvPr id="210947" name="3 Rectángulo"/>
          <p:cNvSpPr>
            <a:spLocks noChangeArrowheads="1"/>
          </p:cNvSpPr>
          <p:nvPr/>
        </p:nvSpPr>
        <p:spPr bwMode="auto">
          <a:xfrm>
            <a:off x="2051050" y="333375"/>
            <a:ext cx="5529263" cy="584200"/>
          </a:xfrm>
          <a:prstGeom prst="rect">
            <a:avLst/>
          </a:prstGeom>
          <a:noFill/>
          <a:ln w="9525">
            <a:noFill/>
            <a:miter lim="800000"/>
            <a:headEnd/>
            <a:tailEnd/>
          </a:ln>
        </p:spPr>
        <p:txBody>
          <a:bodyPr wrap="none">
            <a:spAutoFit/>
          </a:bodyPr>
          <a:lstStyle/>
          <a:p>
            <a:r>
              <a:rPr lang="es-MX" sz="3200"/>
              <a:t>EXPLICACIÓN FUNCIONAL </a:t>
            </a:r>
            <a:endParaRPr lang="es-ES" sz="3200"/>
          </a:p>
        </p:txBody>
      </p:sp>
      <p:sp>
        <p:nvSpPr>
          <p:cNvPr id="4" name="3 Marcador de pie de página"/>
          <p:cNvSpPr>
            <a:spLocks noGrp="1"/>
          </p:cNvSpPr>
          <p:nvPr>
            <p:ph type="ftr" sz="quarter" idx="11"/>
          </p:nvPr>
        </p:nvSpPr>
        <p:spPr/>
        <p:txBody>
          <a:bodyPr/>
          <a:lstStyle/>
          <a:p>
            <a:pPr>
              <a:defRPr/>
            </a:pPr>
            <a:r>
              <a:rPr lang="es-ES" dirty="0"/>
              <a:t>Elaborado por Dr. José Fuentes G. y Mtra. Rebelín Echeverría E. </a:t>
            </a:r>
            <a:endParaRPr lang="es-MX" dirty="0"/>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07CBD077-91F5-44EB-AD8B-38C96D565801}" type="slidenum">
              <a:rPr lang="es-MX" smtClean="0"/>
              <a:pPr>
                <a:defRPr/>
              </a:pPr>
              <a:t>199</a:t>
            </a:fld>
            <a:endParaRPr lang="es-MX"/>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4 Marcador de texto"/>
          <p:cNvSpPr>
            <a:spLocks noGrp="1"/>
          </p:cNvSpPr>
          <p:nvPr>
            <p:ph type="body" idx="2"/>
          </p:nvPr>
        </p:nvSpPr>
        <p:spPr/>
        <p:txBody>
          <a:bodyPr/>
          <a:lstStyle/>
          <a:p>
            <a:pPr eaLnBrk="1" hangingPunct="1"/>
            <a:endParaRPr lang="es-ES">
              <a:solidFill>
                <a:srgbClr val="FFFFFF"/>
              </a:solidFill>
            </a:endParaRPr>
          </a:p>
        </p:txBody>
      </p:sp>
      <p:sp>
        <p:nvSpPr>
          <p:cNvPr id="9219" name="3 Marcador de contenido"/>
          <p:cNvSpPr>
            <a:spLocks noGrp="1"/>
          </p:cNvSpPr>
          <p:nvPr>
            <p:ph sz="quarter" idx="1"/>
          </p:nvPr>
        </p:nvSpPr>
        <p:spPr>
          <a:xfrm>
            <a:off x="2339975" y="2636838"/>
            <a:ext cx="6400800" cy="2016125"/>
          </a:xfrm>
        </p:spPr>
        <p:txBody>
          <a:bodyPr/>
          <a:lstStyle/>
          <a:p>
            <a:pPr algn="ctr" eaLnBrk="1" hangingPunct="1">
              <a:buFont typeface="Wingdings" pitchFamily="2" charset="2"/>
              <a:buNone/>
            </a:pPr>
            <a:r>
              <a:rPr lang="es-ES" sz="5400">
                <a:latin typeface="Arial" pitchFamily="34" charset="0"/>
                <a:cs typeface="Arial" pitchFamily="34" charset="0"/>
              </a:rPr>
              <a:t>FILOSOFÍA DE LA CIENCIA</a:t>
            </a:r>
          </a:p>
        </p:txBody>
      </p:sp>
      <p:sp>
        <p:nvSpPr>
          <p:cNvPr id="4" name="3 Marcador de pie de página"/>
          <p:cNvSpPr>
            <a:spLocks noGrp="1"/>
          </p:cNvSpPr>
          <p:nvPr>
            <p:ph type="ftr" sz="quarter" idx="11"/>
          </p:nvPr>
        </p:nvSpPr>
        <p:spPr/>
        <p:txBody>
          <a:bodyPr/>
          <a:lstStyle/>
          <a:p>
            <a:pPr>
              <a:defRPr/>
            </a:pPr>
            <a:r>
              <a:rPr lang="es-ES" dirty="0"/>
              <a:t>Elaborado por Dr. José Fuentes G. y Mtra. Rebelín Echeverría E. </a:t>
            </a:r>
            <a:endParaRPr lang="es-MX" dirty="0"/>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77CF502A-4D3A-46EF-B8C8-46A9D59CD616}" type="slidenum">
              <a:rPr lang="es-MX" smtClean="0"/>
              <a:pPr>
                <a:defRPr/>
              </a:pPr>
              <a:t>2</a:t>
            </a:fld>
            <a:endParaRPr lang="es-MX"/>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3 Título"/>
          <p:cNvSpPr>
            <a:spLocks noGrp="1"/>
          </p:cNvSpPr>
          <p:nvPr>
            <p:ph type="title"/>
          </p:nvPr>
        </p:nvSpPr>
        <p:spPr>
          <a:xfrm>
            <a:off x="612775" y="228600"/>
            <a:ext cx="8153400" cy="990600"/>
          </a:xfrm>
        </p:spPr>
        <p:txBody>
          <a:bodyPr/>
          <a:lstStyle/>
          <a:p>
            <a:pPr algn="ctr" eaLnBrk="1" hangingPunct="1"/>
            <a:r>
              <a:rPr lang="es-MX" sz="3600" b="1">
                <a:latin typeface="Arial" pitchFamily="34" charset="0"/>
                <a:cs typeface="Arial" pitchFamily="34" charset="0"/>
              </a:rPr>
              <a:t>II. BREVE HISTORIA</a:t>
            </a:r>
            <a:br>
              <a:rPr lang="es-MX" sz="3600">
                <a:latin typeface="Arial" pitchFamily="34" charset="0"/>
                <a:cs typeface="Arial" pitchFamily="34" charset="0"/>
              </a:rPr>
            </a:br>
            <a:r>
              <a:rPr lang="es-MX" sz="3600" b="1">
                <a:latin typeface="Arial" pitchFamily="34" charset="0"/>
                <a:cs typeface="Arial" pitchFamily="34" charset="0"/>
              </a:rPr>
              <a:t>DE LA IDEA DE CIENCIA</a:t>
            </a:r>
            <a:endParaRPr lang="es-ES" sz="3600"/>
          </a:p>
        </p:txBody>
      </p:sp>
      <p:sp>
        <p:nvSpPr>
          <p:cNvPr id="3" name="2 Subtítulo"/>
          <p:cNvSpPr>
            <a:spLocks noGrp="1"/>
          </p:cNvSpPr>
          <p:nvPr>
            <p:ph sz="quarter" idx="1"/>
          </p:nvPr>
        </p:nvSpPr>
        <p:spPr>
          <a:xfrm>
            <a:off x="612775" y="1600200"/>
            <a:ext cx="8153400" cy="4637088"/>
          </a:xfrm>
        </p:spPr>
        <p:txBody>
          <a:bodyPr>
            <a:normAutofit fontScale="32500" lnSpcReduction="20000"/>
          </a:bodyPr>
          <a:lstStyle/>
          <a:p>
            <a:pPr algn="r" eaLnBrk="1" fontAlgn="auto" hangingPunct="1">
              <a:spcAft>
                <a:spcPts val="0"/>
              </a:spcAft>
              <a:buFont typeface="Wingdings"/>
              <a:buNone/>
              <a:defRPr/>
            </a:pPr>
            <a:r>
              <a:rPr lang="es-MX" sz="5600" dirty="0">
                <a:latin typeface="Arial" pitchFamily="34" charset="0"/>
                <a:cs typeface="Arial" pitchFamily="34" charset="0"/>
              </a:rPr>
              <a:t>Ese dejar de creer en el sistema del mundo en</a:t>
            </a:r>
          </a:p>
          <a:p>
            <a:pPr algn="r" eaLnBrk="1" fontAlgn="auto" hangingPunct="1">
              <a:spcAft>
                <a:spcPts val="0"/>
              </a:spcAft>
              <a:buFont typeface="Wingdings"/>
              <a:buNone/>
              <a:defRPr/>
            </a:pPr>
            <a:r>
              <a:rPr lang="es-MX" sz="5600" dirty="0">
                <a:latin typeface="Arial" pitchFamily="34" charset="0"/>
                <a:cs typeface="Arial" pitchFamily="34" charset="0"/>
              </a:rPr>
              <a:t>que se creía hasta la fecha.</a:t>
            </a:r>
          </a:p>
          <a:p>
            <a:pPr algn="r" eaLnBrk="1" fontAlgn="auto" hangingPunct="1">
              <a:spcAft>
                <a:spcPts val="0"/>
              </a:spcAft>
              <a:buFont typeface="Wingdings"/>
              <a:buNone/>
              <a:defRPr/>
            </a:pPr>
            <a:r>
              <a:rPr lang="es-MX" sz="5600" dirty="0">
                <a:latin typeface="Arial" pitchFamily="34" charset="0"/>
                <a:cs typeface="Arial" pitchFamily="34" charset="0"/>
              </a:rPr>
              <a:t>JOSÉ ORTEGA Y GASSET</a:t>
            </a:r>
          </a:p>
          <a:p>
            <a:pPr eaLnBrk="1" fontAlgn="auto" hangingPunct="1">
              <a:spcAft>
                <a:spcPts val="0"/>
              </a:spcAft>
              <a:buFont typeface="Wingdings"/>
              <a:buNone/>
              <a:defRPr/>
            </a:pPr>
            <a:endParaRPr lang="es-MX" dirty="0"/>
          </a:p>
          <a:p>
            <a:pPr eaLnBrk="1" fontAlgn="auto" hangingPunct="1">
              <a:spcAft>
                <a:spcPts val="0"/>
              </a:spcAft>
              <a:buFont typeface="Wingdings"/>
              <a:buNone/>
              <a:defRPr/>
            </a:pPr>
            <a:endParaRPr lang="es-MX" dirty="0"/>
          </a:p>
          <a:p>
            <a:pPr algn="just" eaLnBrk="1" fontAlgn="auto" hangingPunct="1">
              <a:spcAft>
                <a:spcPts val="0"/>
              </a:spcAft>
              <a:buFont typeface="Wingdings"/>
              <a:buNone/>
              <a:defRPr/>
            </a:pPr>
            <a:r>
              <a:rPr lang="es-MX" sz="6400" dirty="0">
                <a:latin typeface="Arial" pitchFamily="34" charset="0"/>
                <a:cs typeface="Arial" pitchFamily="34" charset="0"/>
              </a:rPr>
              <a:t>En el momento actual existe plena conciencia de que el concepto de ciencia no ha sido unívoco a lo largo de la historia del saber humano. </a:t>
            </a:r>
          </a:p>
          <a:p>
            <a:pPr algn="just" eaLnBrk="1" fontAlgn="auto" hangingPunct="1">
              <a:spcAft>
                <a:spcPts val="0"/>
              </a:spcAft>
              <a:buFont typeface="Wingdings"/>
              <a:buNone/>
              <a:defRPr/>
            </a:pPr>
            <a:endParaRPr lang="es-MX" sz="6400" dirty="0">
              <a:latin typeface="Arial" pitchFamily="34" charset="0"/>
              <a:cs typeface="Arial" pitchFamily="34" charset="0"/>
            </a:endParaRPr>
          </a:p>
          <a:p>
            <a:pPr algn="just" eaLnBrk="1" fontAlgn="auto" hangingPunct="1">
              <a:spcAft>
                <a:spcPts val="0"/>
              </a:spcAft>
              <a:buFont typeface="Wingdings"/>
              <a:buNone/>
              <a:defRPr/>
            </a:pPr>
            <a:r>
              <a:rPr lang="es-MX" sz="6400" dirty="0">
                <a:latin typeface="Arial" pitchFamily="34" charset="0"/>
                <a:cs typeface="Arial" pitchFamily="34" charset="0"/>
              </a:rPr>
              <a:t>Nos limitaremos a un bosquejo a base de tres épocas:</a:t>
            </a:r>
          </a:p>
          <a:p>
            <a:pPr algn="just" eaLnBrk="1" fontAlgn="auto" hangingPunct="1">
              <a:spcAft>
                <a:spcPts val="0"/>
              </a:spcAft>
              <a:buFont typeface="Wingdings" pitchFamily="2" charset="2"/>
              <a:buNone/>
              <a:defRPr/>
            </a:pPr>
            <a:r>
              <a:rPr lang="es-MX" sz="6400" dirty="0">
                <a:latin typeface="Arial" pitchFamily="34" charset="0"/>
                <a:cs typeface="Arial" pitchFamily="34" charset="0"/>
              </a:rPr>
              <a:t>1. La Antigüedad griega y a lo largo de toda la Edad Media </a:t>
            </a:r>
          </a:p>
          <a:p>
            <a:pPr algn="just" eaLnBrk="1" fontAlgn="auto" hangingPunct="1">
              <a:spcAft>
                <a:spcPts val="0"/>
              </a:spcAft>
              <a:defRPr/>
            </a:pPr>
            <a:endParaRPr lang="es-MX" sz="6400" dirty="0">
              <a:latin typeface="Arial" pitchFamily="34" charset="0"/>
              <a:cs typeface="Arial" pitchFamily="34" charset="0"/>
            </a:endParaRPr>
          </a:p>
          <a:p>
            <a:pPr algn="just" eaLnBrk="1" fontAlgn="auto" hangingPunct="1">
              <a:spcAft>
                <a:spcPts val="0"/>
              </a:spcAft>
              <a:buFont typeface="Wingdings" pitchFamily="2" charset="2"/>
              <a:buNone/>
              <a:defRPr/>
            </a:pPr>
            <a:r>
              <a:rPr lang="es-MX" sz="6400" dirty="0">
                <a:latin typeface="Arial" pitchFamily="34" charset="0"/>
                <a:cs typeface="Arial" pitchFamily="34" charset="0"/>
              </a:rPr>
              <a:t>2. La Época Moderna, </a:t>
            </a:r>
          </a:p>
          <a:p>
            <a:pPr algn="just" eaLnBrk="1" fontAlgn="auto" hangingPunct="1">
              <a:spcAft>
                <a:spcPts val="0"/>
              </a:spcAft>
              <a:defRPr/>
            </a:pPr>
            <a:endParaRPr lang="es-MX" sz="6400" dirty="0">
              <a:latin typeface="Arial" pitchFamily="34" charset="0"/>
              <a:cs typeface="Arial" pitchFamily="34" charset="0"/>
            </a:endParaRPr>
          </a:p>
          <a:p>
            <a:pPr algn="just" eaLnBrk="1" fontAlgn="auto" hangingPunct="1">
              <a:spcAft>
                <a:spcPts val="0"/>
              </a:spcAft>
              <a:buFont typeface="Wingdings" pitchFamily="2" charset="2"/>
              <a:buNone/>
              <a:defRPr/>
            </a:pPr>
            <a:r>
              <a:rPr lang="es-MX" sz="6400" dirty="0">
                <a:latin typeface="Arial" pitchFamily="34" charset="0"/>
                <a:cs typeface="Arial" pitchFamily="34" charset="0"/>
              </a:rPr>
              <a:t>3. Desde el siglo XIX hasta nuestros días</a:t>
            </a:r>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2512AC9B-D5CF-44F5-9AAB-1F90A9613334}" type="slidenum">
              <a:rPr lang="es-MX" smtClean="0"/>
              <a:pPr>
                <a:defRPr/>
              </a:pPr>
              <a:t>20</a:t>
            </a:fld>
            <a:endParaRPr lang="es-MX"/>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557338"/>
            <a:ext cx="8229600" cy="4568825"/>
          </a:xfrm>
        </p:spPr>
        <p:txBody>
          <a:bodyPr>
            <a:normAutofit fontScale="77500" lnSpcReduction="20000"/>
          </a:bodyPr>
          <a:lstStyle/>
          <a:p>
            <a:pPr marL="320040" indent="-320040" eaLnBrk="1" fontAlgn="auto" hangingPunct="1">
              <a:spcAft>
                <a:spcPts val="0"/>
              </a:spcAft>
              <a:buFont typeface="Wingdings"/>
              <a:buNone/>
              <a:defRPr/>
            </a:pPr>
            <a:endParaRPr lang="es-MX" dirty="0"/>
          </a:p>
          <a:p>
            <a:pPr marL="320040" indent="-320040" algn="just" eaLnBrk="1" fontAlgn="auto" hangingPunct="1">
              <a:spcAft>
                <a:spcPts val="0"/>
              </a:spcAft>
              <a:buFont typeface="Wingdings"/>
              <a:buChar char=""/>
              <a:defRPr/>
            </a:pPr>
            <a:r>
              <a:rPr lang="es-MX" dirty="0">
                <a:latin typeface="Albertus" pitchFamily="34" charset="0"/>
              </a:rPr>
              <a:t>En las explicaciones funcionales explicamos los latidos del corazón como consecuencia de la función del corazón de hacer circular la sangre. Si el corazón no hiciera circular la sangre, no habría latidos. </a:t>
            </a:r>
          </a:p>
          <a:p>
            <a:pPr marL="320040" indent="-320040" algn="just" eaLnBrk="1" fontAlgn="auto" hangingPunct="1">
              <a:spcAft>
                <a:spcPts val="0"/>
              </a:spcAft>
              <a:buFont typeface="Wingdings"/>
              <a:buNone/>
              <a:defRPr/>
            </a:pPr>
            <a:endParaRPr lang="es-MX" dirty="0">
              <a:latin typeface="Albertus" pitchFamily="34" charset="0"/>
            </a:endParaRPr>
          </a:p>
          <a:p>
            <a:pPr marL="320040" indent="-320040" algn="just" eaLnBrk="1" fontAlgn="auto" hangingPunct="1">
              <a:spcAft>
                <a:spcPts val="0"/>
              </a:spcAft>
              <a:buFont typeface="Wingdings"/>
              <a:buChar char=""/>
              <a:defRPr/>
            </a:pPr>
            <a:r>
              <a:rPr lang="es-MX" dirty="0">
                <a:latin typeface="Albertus" pitchFamily="34" charset="0"/>
              </a:rPr>
              <a:t>Las explicaciones biológicas se apoyan en la historia del organismo, en su pasado codificado genéticamente. </a:t>
            </a:r>
          </a:p>
          <a:p>
            <a:pPr marL="320040" indent="-320040" algn="just" eaLnBrk="1" fontAlgn="auto" hangingPunct="1">
              <a:spcAft>
                <a:spcPts val="0"/>
              </a:spcAft>
              <a:buFont typeface="Wingdings"/>
              <a:buNone/>
              <a:defRPr/>
            </a:pPr>
            <a:r>
              <a:rPr lang="es-MX" dirty="0">
                <a:latin typeface="Albertus" pitchFamily="34" charset="0"/>
              </a:rPr>
              <a:t> </a:t>
            </a:r>
          </a:p>
          <a:p>
            <a:pPr marL="320040" indent="-320040" algn="just" eaLnBrk="1" fontAlgn="auto" hangingPunct="1">
              <a:spcAft>
                <a:spcPts val="0"/>
              </a:spcAft>
              <a:buFont typeface="Wingdings"/>
              <a:buChar char=""/>
              <a:defRPr/>
            </a:pPr>
            <a:r>
              <a:rPr lang="es-MX" dirty="0">
                <a:latin typeface="Albertus" pitchFamily="34" charset="0"/>
              </a:rPr>
              <a:t> “Debemos suponer que el estímulo que lleva al cumplimiento de un acto es un impulso desde atrás, no una acción desde el futuro” Es la “causalidad mnémica” que depende de la experiencia pasada del organismo y que queda fijada en el sistema genético o en el sistema nervioso. </a:t>
            </a:r>
          </a:p>
        </p:txBody>
      </p:sp>
      <p:sp>
        <p:nvSpPr>
          <p:cNvPr id="211971" name="3 Rectángulo"/>
          <p:cNvSpPr>
            <a:spLocks noChangeArrowheads="1"/>
          </p:cNvSpPr>
          <p:nvPr/>
        </p:nvSpPr>
        <p:spPr bwMode="auto">
          <a:xfrm>
            <a:off x="2051050" y="333375"/>
            <a:ext cx="5529263" cy="584200"/>
          </a:xfrm>
          <a:prstGeom prst="rect">
            <a:avLst/>
          </a:prstGeom>
          <a:noFill/>
          <a:ln w="9525">
            <a:noFill/>
            <a:miter lim="800000"/>
            <a:headEnd/>
            <a:tailEnd/>
          </a:ln>
        </p:spPr>
        <p:txBody>
          <a:bodyPr wrap="none">
            <a:spAutoFit/>
          </a:bodyPr>
          <a:lstStyle/>
          <a:p>
            <a:r>
              <a:rPr lang="es-MX" sz="3200">
                <a:latin typeface="Albertus" pitchFamily="34" charset="0"/>
              </a:rPr>
              <a:t>EXPLICACIÓN FUNCIONAL </a:t>
            </a:r>
            <a:endParaRPr lang="es-ES" sz="3200"/>
          </a:p>
        </p:txBody>
      </p:sp>
      <p:sp>
        <p:nvSpPr>
          <p:cNvPr id="4" name="3 Marcador de pie de página"/>
          <p:cNvSpPr>
            <a:spLocks noGrp="1"/>
          </p:cNvSpPr>
          <p:nvPr>
            <p:ph type="ftr" sz="quarter" idx="11"/>
          </p:nvPr>
        </p:nvSpPr>
        <p:spPr/>
        <p:txBody>
          <a:bodyPr/>
          <a:lstStyle/>
          <a:p>
            <a:pPr>
              <a:defRPr/>
            </a:pPr>
            <a:r>
              <a:rPr lang="es-ES" dirty="0"/>
              <a:t>Elaborado por Dr. José Fuentes G. y Mtra. Rebelín Echeverría E. </a:t>
            </a:r>
            <a:endParaRPr lang="es-MX" dirty="0"/>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1874252D-2951-4972-BED2-606E03064524}" type="slidenum">
              <a:rPr lang="es-MX" smtClean="0"/>
              <a:pPr>
                <a:defRPr/>
              </a:pPr>
              <a:t>200</a:t>
            </a:fld>
            <a:endParaRPr lang="es-MX"/>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844675"/>
            <a:ext cx="8229600" cy="4281488"/>
          </a:xfrm>
        </p:spPr>
        <p:txBody>
          <a:bodyPr>
            <a:normAutofit fontScale="85000" lnSpcReduction="20000"/>
          </a:bodyPr>
          <a:lstStyle/>
          <a:p>
            <a:pPr marL="320040" indent="-320040" algn="just" eaLnBrk="1" fontAlgn="auto" hangingPunct="1">
              <a:spcAft>
                <a:spcPts val="0"/>
              </a:spcAft>
              <a:buFont typeface="Wingdings"/>
              <a:buChar char=""/>
              <a:defRPr/>
            </a:pPr>
            <a:r>
              <a:rPr lang="es-MX" dirty="0"/>
              <a:t>En las ciencias biológicas es necesario tener en cuenta, además, otras consideraciones. </a:t>
            </a:r>
          </a:p>
          <a:p>
            <a:pPr marL="320040" indent="-320040" algn="just" eaLnBrk="1" fontAlgn="auto" hangingPunct="1">
              <a:spcAft>
                <a:spcPts val="0"/>
              </a:spcAft>
              <a:buFont typeface="Wingdings"/>
              <a:buChar char=""/>
              <a:defRPr/>
            </a:pPr>
            <a:r>
              <a:rPr lang="es-MX" dirty="0"/>
              <a:t>El azar (ausencia de finalidad) </a:t>
            </a:r>
          </a:p>
          <a:p>
            <a:pPr marL="320040" indent="-320040" algn="just" eaLnBrk="1" fontAlgn="auto" hangingPunct="1">
              <a:spcAft>
                <a:spcPts val="0"/>
              </a:spcAft>
              <a:buFont typeface="Wingdings"/>
              <a:buChar char=""/>
              <a:defRPr/>
            </a:pPr>
            <a:r>
              <a:rPr lang="es-MX" dirty="0"/>
              <a:t>Las leyes son históricas. </a:t>
            </a:r>
          </a:p>
          <a:p>
            <a:pPr marL="320040" indent="-320040" algn="just" eaLnBrk="1" fontAlgn="auto" hangingPunct="1">
              <a:spcAft>
                <a:spcPts val="0"/>
              </a:spcAft>
              <a:buFont typeface="Wingdings"/>
              <a:buChar char=""/>
              <a:defRPr/>
            </a:pPr>
            <a:r>
              <a:rPr lang="es-MX" dirty="0"/>
              <a:t>No puede haber leyes biológicas si no hay seres vivientes. </a:t>
            </a:r>
          </a:p>
          <a:p>
            <a:pPr marL="320040" indent="-320040" eaLnBrk="1" fontAlgn="auto" hangingPunct="1">
              <a:spcAft>
                <a:spcPts val="0"/>
              </a:spcAft>
              <a:buFont typeface="Wingdings"/>
              <a:buChar char=""/>
              <a:defRPr/>
            </a:pPr>
            <a:r>
              <a:rPr lang="es-MX" dirty="0"/>
              <a:t>Ontológicamente los sistemas de que habla esta teoría (la darwiniana) son entidades que se han constituido. La taxonomía aquí es genealógica. </a:t>
            </a:r>
          </a:p>
          <a:p>
            <a:pPr marL="320040" indent="-320040" eaLnBrk="1" fontAlgn="auto" hangingPunct="1">
              <a:spcAft>
                <a:spcPts val="0"/>
              </a:spcAft>
              <a:buFont typeface="Wingdings"/>
              <a:buChar char=""/>
              <a:defRPr/>
            </a:pPr>
            <a:r>
              <a:rPr lang="es-MX" dirty="0"/>
              <a:t>Epistemológicamente la explicación es histórica porque tiene un carácter narrativo.</a:t>
            </a:r>
          </a:p>
          <a:p>
            <a:pPr marL="320040" indent="-320040" eaLnBrk="1" fontAlgn="auto" hangingPunct="1">
              <a:spcAft>
                <a:spcPts val="0"/>
              </a:spcAft>
              <a:buFont typeface="Wingdings"/>
              <a:buNone/>
              <a:defRPr/>
            </a:pPr>
            <a:r>
              <a:rPr lang="es-MX" dirty="0"/>
              <a:t> </a:t>
            </a:r>
          </a:p>
        </p:txBody>
      </p:sp>
      <p:sp>
        <p:nvSpPr>
          <p:cNvPr id="212995" name="3 Rectángulo"/>
          <p:cNvSpPr>
            <a:spLocks noChangeArrowheads="1"/>
          </p:cNvSpPr>
          <p:nvPr/>
        </p:nvSpPr>
        <p:spPr bwMode="auto">
          <a:xfrm>
            <a:off x="2051050" y="333375"/>
            <a:ext cx="5529263" cy="584200"/>
          </a:xfrm>
          <a:prstGeom prst="rect">
            <a:avLst/>
          </a:prstGeom>
          <a:noFill/>
          <a:ln w="9525">
            <a:noFill/>
            <a:miter lim="800000"/>
            <a:headEnd/>
            <a:tailEnd/>
          </a:ln>
        </p:spPr>
        <p:txBody>
          <a:bodyPr wrap="none">
            <a:spAutoFit/>
          </a:bodyPr>
          <a:lstStyle/>
          <a:p>
            <a:r>
              <a:rPr lang="es-MX" sz="3200">
                <a:latin typeface="Albertus" pitchFamily="34" charset="0"/>
              </a:rPr>
              <a:t>EXPLICACIÓN FUNCIONAL </a:t>
            </a:r>
            <a:endParaRPr lang="es-ES" sz="3200"/>
          </a:p>
        </p:txBody>
      </p:sp>
      <p:sp>
        <p:nvSpPr>
          <p:cNvPr id="4" name="3 Marcador de pie de página"/>
          <p:cNvSpPr>
            <a:spLocks noGrp="1"/>
          </p:cNvSpPr>
          <p:nvPr>
            <p:ph type="ftr" sz="quarter" idx="11"/>
          </p:nvPr>
        </p:nvSpPr>
        <p:spPr/>
        <p:txBody>
          <a:bodyPr/>
          <a:lstStyle/>
          <a:p>
            <a:pPr>
              <a:defRPr/>
            </a:pPr>
            <a:r>
              <a:rPr lang="es-ES" dirty="0"/>
              <a:t>Elaborado por Dr. José Fuentes G. y Mtra. Rebelín Echeverría E. </a:t>
            </a:r>
            <a:endParaRPr lang="es-MX" dirty="0"/>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43B6BCF7-EC65-412D-8219-D8F48E71720A}" type="slidenum">
              <a:rPr lang="es-MX" smtClean="0"/>
              <a:pPr>
                <a:defRPr/>
              </a:pPr>
              <a:t>201</a:t>
            </a:fld>
            <a:endParaRPr lang="es-MX"/>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2133600"/>
            <a:ext cx="8229600" cy="3992563"/>
          </a:xfrm>
        </p:spPr>
        <p:txBody>
          <a:bodyPr>
            <a:normAutofit fontScale="70000" lnSpcReduction="20000"/>
          </a:bodyPr>
          <a:lstStyle/>
          <a:p>
            <a:pPr marL="320040" indent="-320040" algn="just" eaLnBrk="1" fontAlgn="auto" hangingPunct="1">
              <a:spcAft>
                <a:spcPts val="0"/>
              </a:spcAft>
              <a:buFont typeface="Wingdings"/>
              <a:buChar char=""/>
              <a:defRPr/>
            </a:pPr>
            <a:r>
              <a:rPr lang="es-MX" sz="3300" dirty="0">
                <a:latin typeface="Arial" pitchFamily="34" charset="0"/>
                <a:cs typeface="Arial" pitchFamily="34" charset="0"/>
              </a:rPr>
              <a:t>En las ciencias humanas si es necesaria la explicación teleológica </a:t>
            </a:r>
          </a:p>
          <a:p>
            <a:pPr marL="320040" indent="-320040" algn="just" eaLnBrk="1" fontAlgn="auto" hangingPunct="1">
              <a:spcAft>
                <a:spcPts val="0"/>
              </a:spcAft>
              <a:buFont typeface="Wingdings"/>
              <a:buChar char=""/>
              <a:defRPr/>
            </a:pPr>
            <a:endParaRPr lang="es-MX" sz="3300" dirty="0">
              <a:latin typeface="Arial" pitchFamily="34" charset="0"/>
              <a:cs typeface="Arial" pitchFamily="34" charset="0"/>
            </a:endParaRPr>
          </a:p>
          <a:p>
            <a:pPr marL="320040" indent="-320040" algn="just" eaLnBrk="1" fontAlgn="auto" hangingPunct="1">
              <a:spcAft>
                <a:spcPts val="0"/>
              </a:spcAft>
              <a:buFont typeface="Wingdings"/>
              <a:buChar char=""/>
              <a:defRPr/>
            </a:pPr>
            <a:r>
              <a:rPr lang="es-MX" sz="3300" dirty="0">
                <a:latin typeface="Arial" pitchFamily="34" charset="0"/>
                <a:cs typeface="Arial" pitchFamily="34" charset="0"/>
              </a:rPr>
              <a:t>C L Wright afirma que en la explicación teleológica la conducta no sólo produce (o causa) un fin determinado, sino que la conducta ocurre porque produce el fin.   </a:t>
            </a:r>
          </a:p>
          <a:p>
            <a:pPr marL="320040" indent="-320040" algn="just" eaLnBrk="1" fontAlgn="auto" hangingPunct="1">
              <a:spcAft>
                <a:spcPts val="0"/>
              </a:spcAft>
              <a:buFont typeface="Wingdings"/>
              <a:buChar char=""/>
              <a:defRPr/>
            </a:pPr>
            <a:endParaRPr lang="es-MX" sz="3300" dirty="0">
              <a:latin typeface="Arial" pitchFamily="34" charset="0"/>
              <a:cs typeface="Arial" pitchFamily="34" charset="0"/>
            </a:endParaRPr>
          </a:p>
          <a:p>
            <a:pPr marL="320040" indent="-320040" algn="just" eaLnBrk="1" fontAlgn="auto" hangingPunct="1">
              <a:spcAft>
                <a:spcPts val="0"/>
              </a:spcAft>
              <a:buFont typeface="Wingdings"/>
              <a:buChar char=""/>
              <a:defRPr/>
            </a:pPr>
            <a:r>
              <a:rPr lang="es-MX" sz="3300" dirty="0">
                <a:latin typeface="Arial" pitchFamily="34" charset="0"/>
                <a:cs typeface="Arial" pitchFamily="34" charset="0"/>
              </a:rPr>
              <a:t>La conducta se produce porque conductas como ésa han producido en el pasado hechos del mismo tipo que el fin. </a:t>
            </a:r>
          </a:p>
          <a:p>
            <a:pPr marL="320040" indent="-320040" algn="just" eaLnBrk="1" fontAlgn="auto" hangingPunct="1">
              <a:spcAft>
                <a:spcPts val="0"/>
              </a:spcAft>
              <a:buFont typeface="Wingdings"/>
              <a:buNone/>
              <a:defRPr/>
            </a:pPr>
            <a:r>
              <a:rPr lang="es-MX" sz="3300" dirty="0">
                <a:latin typeface="Arial" pitchFamily="34" charset="0"/>
                <a:cs typeface="Arial" pitchFamily="34" charset="0"/>
              </a:rPr>
              <a:t> </a:t>
            </a:r>
          </a:p>
          <a:p>
            <a:pPr marL="320040" indent="-320040" algn="just" eaLnBrk="1" fontAlgn="auto" hangingPunct="1">
              <a:spcAft>
                <a:spcPts val="0"/>
              </a:spcAft>
              <a:buFont typeface="Wingdings"/>
              <a:buChar char=""/>
              <a:defRPr/>
            </a:pPr>
            <a:r>
              <a:rPr lang="es-MX" sz="3300" dirty="0">
                <a:latin typeface="Arial" pitchFamily="34" charset="0"/>
                <a:cs typeface="Arial" pitchFamily="34" charset="0"/>
              </a:rPr>
              <a:t>La explicación teleológica combina causalidad del pasado y orientación hacia el futuro.</a:t>
            </a:r>
          </a:p>
          <a:p>
            <a:pPr marL="320040" indent="-320040" algn="just" eaLnBrk="1" fontAlgn="auto" hangingPunct="1">
              <a:spcAft>
                <a:spcPts val="0"/>
              </a:spcAft>
              <a:buFont typeface="Wingdings"/>
              <a:buChar char=""/>
              <a:defRPr/>
            </a:pPr>
            <a:endParaRPr lang="es-MX" sz="3300" dirty="0">
              <a:latin typeface="Arial" pitchFamily="34" charset="0"/>
              <a:cs typeface="Arial" pitchFamily="34" charset="0"/>
            </a:endParaRPr>
          </a:p>
        </p:txBody>
      </p:sp>
      <p:sp>
        <p:nvSpPr>
          <p:cNvPr id="214019" name="3 Rectángulo"/>
          <p:cNvSpPr>
            <a:spLocks noChangeArrowheads="1"/>
          </p:cNvSpPr>
          <p:nvPr/>
        </p:nvSpPr>
        <p:spPr bwMode="auto">
          <a:xfrm>
            <a:off x="755650" y="333375"/>
            <a:ext cx="7632700" cy="830263"/>
          </a:xfrm>
          <a:prstGeom prst="rect">
            <a:avLst/>
          </a:prstGeom>
          <a:noFill/>
          <a:ln w="9525">
            <a:noFill/>
            <a:miter lim="800000"/>
            <a:headEnd/>
            <a:tailEnd/>
          </a:ln>
        </p:spPr>
        <p:txBody>
          <a:bodyPr>
            <a:spAutoFit/>
          </a:bodyPr>
          <a:lstStyle/>
          <a:p>
            <a:pPr marL="319088" indent="-319088" algn="ctr">
              <a:buFont typeface="Wingdings" pitchFamily="2" charset="2"/>
              <a:buNone/>
            </a:pPr>
            <a:r>
              <a:rPr lang="es-MX" sz="2400" b="1"/>
              <a:t>	EXPLICACIONES TELEOLÓGICAS EN LAS CIENCIAS HUMANAS</a:t>
            </a:r>
            <a:endParaRPr lang="es-MX" sz="2400"/>
          </a:p>
        </p:txBody>
      </p:sp>
      <p:sp>
        <p:nvSpPr>
          <p:cNvPr id="4" name="3 Marcador de pie de página"/>
          <p:cNvSpPr>
            <a:spLocks noGrp="1"/>
          </p:cNvSpPr>
          <p:nvPr>
            <p:ph type="ftr" sz="quarter" idx="11"/>
          </p:nvPr>
        </p:nvSpPr>
        <p:spPr/>
        <p:txBody>
          <a:bodyPr/>
          <a:lstStyle/>
          <a:p>
            <a:pPr>
              <a:defRPr/>
            </a:pPr>
            <a:r>
              <a:rPr lang="es-ES" dirty="0"/>
              <a:t>Elaborado por Dr. José Fuentes G. y Mtra. Rebelín Echeverría E. </a:t>
            </a:r>
            <a:endParaRPr lang="es-MX" dirty="0"/>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F21D39A6-F6EF-420C-8847-8464FAC7A1BE}" type="slidenum">
              <a:rPr lang="es-MX" smtClean="0"/>
              <a:pPr>
                <a:defRPr/>
              </a:pPr>
              <a:t>202</a:t>
            </a:fld>
            <a:endParaRPr lang="es-MX"/>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700213"/>
            <a:ext cx="8229600" cy="4425950"/>
          </a:xfrm>
        </p:spPr>
        <p:txBody>
          <a:bodyPr>
            <a:normAutofit fontScale="92500" lnSpcReduction="20000"/>
          </a:bodyPr>
          <a:lstStyle/>
          <a:p>
            <a:pPr marL="320040" indent="-320040" algn="just" eaLnBrk="1" fontAlgn="auto" hangingPunct="1">
              <a:spcAft>
                <a:spcPts val="0"/>
              </a:spcAft>
              <a:buFont typeface="Wingdings"/>
              <a:buChar char=""/>
              <a:defRPr/>
            </a:pPr>
            <a:r>
              <a:rPr lang="es-MX" dirty="0">
                <a:latin typeface="Arial" pitchFamily="34" charset="0"/>
                <a:cs typeface="Arial" pitchFamily="34" charset="0"/>
              </a:rPr>
              <a:t>Una causa final se plantea como un fin que un ser tiene previamente a la ejecución de un acto. </a:t>
            </a:r>
          </a:p>
          <a:p>
            <a:pPr marL="320040" indent="-320040" algn="just" eaLnBrk="1" fontAlgn="auto" hangingPunct="1">
              <a:spcAft>
                <a:spcPts val="0"/>
              </a:spcAft>
              <a:buFont typeface="Wingdings"/>
              <a:buChar char=""/>
              <a:defRPr/>
            </a:pPr>
            <a:endParaRPr lang="es-MX" dirty="0">
              <a:latin typeface="Arial" pitchFamily="34" charset="0"/>
              <a:cs typeface="Arial" pitchFamily="34" charset="0"/>
            </a:endParaRPr>
          </a:p>
          <a:p>
            <a:pPr marL="320040" indent="-320040" algn="just" eaLnBrk="1" fontAlgn="auto" hangingPunct="1">
              <a:spcAft>
                <a:spcPts val="0"/>
              </a:spcAft>
              <a:buFont typeface="Wingdings"/>
              <a:buChar char=""/>
              <a:defRPr/>
            </a:pPr>
            <a:r>
              <a:rPr lang="es-MX" dirty="0">
                <a:latin typeface="Arial" pitchFamily="34" charset="0"/>
                <a:cs typeface="Arial" pitchFamily="34" charset="0"/>
              </a:rPr>
              <a:t>En las ciencias humanas, el ser humano, como ser inteligente y previsor, podemos aceptar las explicaciones teleológicas. </a:t>
            </a:r>
          </a:p>
          <a:p>
            <a:pPr marL="320040" indent="-320040" algn="just" eaLnBrk="1" fontAlgn="auto" hangingPunct="1">
              <a:spcAft>
                <a:spcPts val="0"/>
              </a:spcAft>
              <a:buFont typeface="Wingdings"/>
              <a:buChar char=""/>
              <a:defRPr/>
            </a:pPr>
            <a:endParaRPr lang="es-MX" dirty="0">
              <a:latin typeface="Arial" pitchFamily="34" charset="0"/>
              <a:cs typeface="Arial" pitchFamily="34" charset="0"/>
            </a:endParaRPr>
          </a:p>
          <a:p>
            <a:pPr marL="320040" indent="-320040" algn="just" eaLnBrk="1" fontAlgn="auto" hangingPunct="1">
              <a:spcAft>
                <a:spcPts val="0"/>
              </a:spcAft>
              <a:buFont typeface="Wingdings"/>
              <a:buChar char=""/>
              <a:defRPr/>
            </a:pPr>
            <a:r>
              <a:rPr lang="es-MX" dirty="0">
                <a:latin typeface="Arial" pitchFamily="34" charset="0"/>
                <a:cs typeface="Arial" pitchFamily="34" charset="0"/>
              </a:rPr>
              <a:t>Los hechos históricos requieren diversas formas de determinación para su comprensión y explicación. Hay causa eficiente, hay causas finales, e incluso interviene el azar. </a:t>
            </a:r>
          </a:p>
          <a:p>
            <a:pPr marL="320040" indent="-320040" algn="just" eaLnBrk="1" fontAlgn="auto" hangingPunct="1">
              <a:spcAft>
                <a:spcPts val="0"/>
              </a:spcAft>
              <a:buFont typeface="Wingdings"/>
              <a:buChar char=""/>
              <a:defRPr/>
            </a:pPr>
            <a:endParaRPr lang="es-MX" dirty="0">
              <a:latin typeface="Arial" pitchFamily="34" charset="0"/>
              <a:cs typeface="Arial" pitchFamily="34" charset="0"/>
            </a:endParaRPr>
          </a:p>
          <a:p>
            <a:pPr marL="320040" indent="-320040" algn="just" eaLnBrk="1" fontAlgn="auto" hangingPunct="1">
              <a:spcAft>
                <a:spcPts val="0"/>
              </a:spcAft>
              <a:buFont typeface="Wingdings"/>
              <a:buChar char=""/>
              <a:defRPr/>
            </a:pPr>
            <a:endParaRPr lang="es-MX" dirty="0">
              <a:latin typeface="Arial" pitchFamily="34" charset="0"/>
              <a:cs typeface="Arial" pitchFamily="34" charset="0"/>
            </a:endParaRPr>
          </a:p>
        </p:txBody>
      </p:sp>
      <p:sp>
        <p:nvSpPr>
          <p:cNvPr id="215043" name="3 Rectángulo"/>
          <p:cNvSpPr>
            <a:spLocks noChangeArrowheads="1"/>
          </p:cNvSpPr>
          <p:nvPr/>
        </p:nvSpPr>
        <p:spPr bwMode="auto">
          <a:xfrm>
            <a:off x="755650" y="333375"/>
            <a:ext cx="7632700" cy="830263"/>
          </a:xfrm>
          <a:prstGeom prst="rect">
            <a:avLst/>
          </a:prstGeom>
          <a:noFill/>
          <a:ln w="9525">
            <a:noFill/>
            <a:miter lim="800000"/>
            <a:headEnd/>
            <a:tailEnd/>
          </a:ln>
        </p:spPr>
        <p:txBody>
          <a:bodyPr>
            <a:spAutoFit/>
          </a:bodyPr>
          <a:lstStyle/>
          <a:p>
            <a:pPr marL="319088" indent="-319088" algn="ctr">
              <a:buFont typeface="Wingdings" pitchFamily="2" charset="2"/>
              <a:buNone/>
            </a:pPr>
            <a:r>
              <a:rPr lang="es-MX" sz="2400" b="1"/>
              <a:t>	EXPLICACIONES TELEOLÓGICAS EN LAS CIENCIAS HUMANAS</a:t>
            </a:r>
            <a:endParaRPr lang="es-MX" sz="2400"/>
          </a:p>
        </p:txBody>
      </p:sp>
      <p:sp>
        <p:nvSpPr>
          <p:cNvPr id="4" name="3 Marcador de pie de página"/>
          <p:cNvSpPr>
            <a:spLocks noGrp="1"/>
          </p:cNvSpPr>
          <p:nvPr>
            <p:ph type="ftr" sz="quarter" idx="11"/>
          </p:nvPr>
        </p:nvSpPr>
        <p:spPr/>
        <p:txBody>
          <a:bodyPr/>
          <a:lstStyle/>
          <a:p>
            <a:pPr>
              <a:defRPr/>
            </a:pPr>
            <a:r>
              <a:rPr lang="es-ES" dirty="0"/>
              <a:t>Elaborado por Dr. José Fuentes G. y Mtra. Rebelín Echeverría E. </a:t>
            </a:r>
            <a:endParaRPr lang="es-MX" dirty="0"/>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EB69607C-054A-4EE3-9468-521C98563DB4}" type="slidenum">
              <a:rPr lang="es-MX" smtClean="0"/>
              <a:pPr>
                <a:defRPr/>
              </a:pPr>
              <a:t>203</a:t>
            </a:fld>
            <a:endParaRPr lang="es-MX"/>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28775"/>
            <a:ext cx="8229600" cy="4497388"/>
          </a:xfrm>
        </p:spPr>
        <p:txBody>
          <a:bodyPr>
            <a:normAutofit fontScale="92500" lnSpcReduction="10000"/>
          </a:bodyPr>
          <a:lstStyle/>
          <a:p>
            <a:pPr marL="320040" indent="-320040" algn="just" eaLnBrk="1" fontAlgn="auto" hangingPunct="1">
              <a:spcAft>
                <a:spcPts val="0"/>
              </a:spcAft>
              <a:buFont typeface="Wingdings"/>
              <a:buNone/>
              <a:defRPr/>
            </a:pPr>
            <a:endParaRPr lang="es-MX" dirty="0">
              <a:latin typeface="Arial" pitchFamily="34" charset="0"/>
              <a:cs typeface="Arial" pitchFamily="34" charset="0"/>
            </a:endParaRPr>
          </a:p>
          <a:p>
            <a:pPr marL="320040" indent="-320040" algn="just" eaLnBrk="1" fontAlgn="auto" hangingPunct="1">
              <a:spcAft>
                <a:spcPts val="0"/>
              </a:spcAft>
              <a:buFont typeface="Wingdings"/>
              <a:buChar char=""/>
              <a:defRPr/>
            </a:pPr>
            <a:r>
              <a:rPr lang="es-MX" dirty="0">
                <a:latin typeface="Arial" pitchFamily="34" charset="0"/>
                <a:cs typeface="Arial" pitchFamily="34" charset="0"/>
              </a:rPr>
              <a:t>Es difícil probar l</a:t>
            </a:r>
            <a:r>
              <a:rPr lang="es-MX" b="1" dirty="0">
                <a:solidFill>
                  <a:srgbClr val="FF0000"/>
                </a:solidFill>
                <a:latin typeface="Arial" pitchFamily="34" charset="0"/>
                <a:cs typeface="Arial" pitchFamily="34" charset="0"/>
              </a:rPr>
              <a:t>a tesis de la filosofía de la historia.</a:t>
            </a:r>
            <a:r>
              <a:rPr lang="es-MX" dirty="0">
                <a:latin typeface="Arial" pitchFamily="34" charset="0"/>
                <a:cs typeface="Arial" pitchFamily="34" charset="0"/>
              </a:rPr>
              <a:t> Esta pretende, con Hegel, que la historia sigue una finalidad, un orden teleológico. No se trata de la explicación de cada hecho concreto de la historia humana, sino de dar una interpretación finalista de la totalidad de la historia. </a:t>
            </a:r>
          </a:p>
          <a:p>
            <a:pPr marL="320040" indent="-320040" algn="just" eaLnBrk="1" fontAlgn="auto" hangingPunct="1">
              <a:spcAft>
                <a:spcPts val="0"/>
              </a:spcAft>
              <a:buFont typeface="Wingdings"/>
              <a:buChar char=""/>
              <a:defRPr/>
            </a:pPr>
            <a:endParaRPr lang="es-MX" dirty="0">
              <a:latin typeface="Arial" pitchFamily="34" charset="0"/>
              <a:cs typeface="Arial" pitchFamily="34" charset="0"/>
            </a:endParaRPr>
          </a:p>
          <a:p>
            <a:pPr marL="320040" indent="-320040" algn="just" eaLnBrk="1" fontAlgn="auto" hangingPunct="1">
              <a:spcAft>
                <a:spcPts val="0"/>
              </a:spcAft>
              <a:buFont typeface="Wingdings"/>
              <a:buChar char=""/>
              <a:defRPr/>
            </a:pPr>
            <a:r>
              <a:rPr lang="es-MX" dirty="0">
                <a:latin typeface="Arial" pitchFamily="34" charset="0"/>
                <a:cs typeface="Arial" pitchFamily="34" charset="0"/>
              </a:rPr>
              <a:t>Este tipo de explicación teleológica de la totalidad de la historia humana es problemática y depende de determinadas posiciones filosóficas.</a:t>
            </a:r>
          </a:p>
          <a:p>
            <a:pPr marL="320040" indent="-320040" algn="just" eaLnBrk="1" fontAlgn="auto" hangingPunct="1">
              <a:spcAft>
                <a:spcPts val="0"/>
              </a:spcAft>
              <a:buFont typeface="Wingdings"/>
              <a:buNone/>
              <a:defRPr/>
            </a:pPr>
            <a:endParaRPr lang="es-MX" dirty="0">
              <a:latin typeface="Arial" pitchFamily="34" charset="0"/>
              <a:cs typeface="Arial" pitchFamily="34" charset="0"/>
            </a:endParaRPr>
          </a:p>
          <a:p>
            <a:pPr marL="320040" indent="-320040" eaLnBrk="1" fontAlgn="auto" hangingPunct="1">
              <a:spcAft>
                <a:spcPts val="0"/>
              </a:spcAft>
              <a:buFont typeface="Wingdings"/>
              <a:buChar char=""/>
              <a:defRPr/>
            </a:pPr>
            <a:endParaRPr lang="es-MX" dirty="0">
              <a:latin typeface="Arial" pitchFamily="34" charset="0"/>
              <a:cs typeface="Arial" pitchFamily="34" charset="0"/>
            </a:endParaRPr>
          </a:p>
        </p:txBody>
      </p:sp>
      <p:sp>
        <p:nvSpPr>
          <p:cNvPr id="216067" name="3 Rectángulo"/>
          <p:cNvSpPr>
            <a:spLocks noChangeArrowheads="1"/>
          </p:cNvSpPr>
          <p:nvPr/>
        </p:nvSpPr>
        <p:spPr bwMode="auto">
          <a:xfrm>
            <a:off x="755650" y="333375"/>
            <a:ext cx="7632700" cy="830263"/>
          </a:xfrm>
          <a:prstGeom prst="rect">
            <a:avLst/>
          </a:prstGeom>
          <a:noFill/>
          <a:ln w="9525">
            <a:noFill/>
            <a:miter lim="800000"/>
            <a:headEnd/>
            <a:tailEnd/>
          </a:ln>
        </p:spPr>
        <p:txBody>
          <a:bodyPr>
            <a:spAutoFit/>
          </a:bodyPr>
          <a:lstStyle/>
          <a:p>
            <a:pPr marL="319088" indent="-319088" algn="ctr">
              <a:buFont typeface="Wingdings" pitchFamily="2" charset="2"/>
              <a:buNone/>
            </a:pPr>
            <a:r>
              <a:rPr lang="es-MX" sz="2400" b="1"/>
              <a:t>	EXPLICACIONES TELEOLÓGICAS EN LAS CIENCIAS HUMANAS</a:t>
            </a:r>
            <a:endParaRPr lang="es-MX" sz="2400"/>
          </a:p>
        </p:txBody>
      </p:sp>
      <p:sp>
        <p:nvSpPr>
          <p:cNvPr id="4" name="3 Marcador de pie de página"/>
          <p:cNvSpPr>
            <a:spLocks noGrp="1"/>
          </p:cNvSpPr>
          <p:nvPr>
            <p:ph type="ftr" sz="quarter" idx="11"/>
          </p:nvPr>
        </p:nvSpPr>
        <p:spPr/>
        <p:txBody>
          <a:bodyPr/>
          <a:lstStyle/>
          <a:p>
            <a:pPr>
              <a:defRPr/>
            </a:pPr>
            <a:r>
              <a:rPr lang="es-ES" dirty="0"/>
              <a:t>Elaborado por Dr. José Fuentes G. y Mtra. Rebelín Echeverría E. </a:t>
            </a:r>
            <a:endParaRPr lang="es-MX" dirty="0"/>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6DAFAD66-D9FB-4468-AE28-91BFE6415948}" type="slidenum">
              <a:rPr lang="es-MX" smtClean="0"/>
              <a:pPr>
                <a:defRPr/>
              </a:pPr>
              <a:t>204</a:t>
            </a:fld>
            <a:endParaRPr lang="es-MX"/>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28775"/>
            <a:ext cx="5194300" cy="4497388"/>
          </a:xfrm>
        </p:spPr>
        <p:txBody>
          <a:bodyPr>
            <a:normAutofit fontScale="70000" lnSpcReduction="20000"/>
          </a:bodyPr>
          <a:lstStyle/>
          <a:p>
            <a:pPr marL="320040" indent="-320040" algn="just" eaLnBrk="1" fontAlgn="auto" hangingPunct="1">
              <a:spcAft>
                <a:spcPts val="0"/>
              </a:spcAft>
              <a:buFont typeface="Wingdings"/>
              <a:buNone/>
              <a:defRPr/>
            </a:pPr>
            <a:r>
              <a:rPr lang="es-MX" b="1" dirty="0"/>
              <a:t>	</a:t>
            </a:r>
            <a:endParaRPr lang="es-MX" dirty="0">
              <a:latin typeface="Arial" pitchFamily="34" charset="0"/>
              <a:cs typeface="Arial" pitchFamily="34" charset="0"/>
            </a:endParaRPr>
          </a:p>
          <a:p>
            <a:pPr marL="320040" indent="-320040" algn="just" eaLnBrk="1" fontAlgn="auto" hangingPunct="1">
              <a:spcAft>
                <a:spcPts val="0"/>
              </a:spcAft>
              <a:buFont typeface="Wingdings"/>
              <a:buChar char=""/>
              <a:defRPr/>
            </a:pPr>
            <a:r>
              <a:rPr lang="es-MX" dirty="0">
                <a:latin typeface="Arial" pitchFamily="34" charset="0"/>
                <a:cs typeface="Arial" pitchFamily="34" charset="0"/>
              </a:rPr>
              <a:t>Desde Hegel y </a:t>
            </a:r>
            <a:r>
              <a:rPr lang="es-MX" dirty="0" err="1">
                <a:latin typeface="Arial" pitchFamily="34" charset="0"/>
                <a:cs typeface="Arial" pitchFamily="34" charset="0"/>
              </a:rPr>
              <a:t>Wilhelm</a:t>
            </a:r>
            <a:r>
              <a:rPr lang="es-MX" dirty="0">
                <a:latin typeface="Arial" pitchFamily="34" charset="0"/>
                <a:cs typeface="Arial" pitchFamily="34" charset="0"/>
              </a:rPr>
              <a:t> </a:t>
            </a:r>
            <a:r>
              <a:rPr lang="es-MX" dirty="0" err="1">
                <a:latin typeface="Arial" pitchFamily="34" charset="0"/>
                <a:cs typeface="Arial" pitchFamily="34" charset="0"/>
              </a:rPr>
              <a:t>Dilthey</a:t>
            </a:r>
            <a:r>
              <a:rPr lang="es-MX" dirty="0">
                <a:latin typeface="Arial" pitchFamily="34" charset="0"/>
                <a:cs typeface="Arial" pitchFamily="34" charset="0"/>
              </a:rPr>
              <a:t> se ha tratado de destacar la comprensión como el modo propio de proceder en las ciencias históricas. </a:t>
            </a:r>
          </a:p>
          <a:p>
            <a:pPr marL="320040" indent="-320040" algn="just" eaLnBrk="1" fontAlgn="auto" hangingPunct="1">
              <a:spcAft>
                <a:spcPts val="0"/>
              </a:spcAft>
              <a:buFont typeface="Wingdings" pitchFamily="2" charset="2"/>
              <a:buNone/>
              <a:defRPr/>
            </a:pPr>
            <a:endParaRPr lang="es-MX" dirty="0">
              <a:latin typeface="Arial" pitchFamily="34" charset="0"/>
              <a:cs typeface="Arial" pitchFamily="34" charset="0"/>
            </a:endParaRPr>
          </a:p>
          <a:p>
            <a:pPr marL="320040" indent="-320040" algn="just" eaLnBrk="1" fontAlgn="auto" hangingPunct="1">
              <a:spcAft>
                <a:spcPts val="0"/>
              </a:spcAft>
              <a:buFont typeface="Wingdings"/>
              <a:buChar char=""/>
              <a:defRPr/>
            </a:pPr>
            <a:r>
              <a:rPr lang="es-MX" dirty="0">
                <a:latin typeface="Arial" pitchFamily="34" charset="0"/>
                <a:cs typeface="Arial" pitchFamily="34" charset="0"/>
              </a:rPr>
              <a:t>En las ciencias del espíritu no vale la explicación </a:t>
            </a:r>
            <a:r>
              <a:rPr lang="es-MX" dirty="0" err="1">
                <a:latin typeface="Arial" pitchFamily="34" charset="0"/>
                <a:cs typeface="Arial" pitchFamily="34" charset="0"/>
              </a:rPr>
              <a:t>nomológica</a:t>
            </a:r>
            <a:r>
              <a:rPr lang="es-MX" dirty="0">
                <a:latin typeface="Arial" pitchFamily="34" charset="0"/>
                <a:cs typeface="Arial" pitchFamily="34" charset="0"/>
              </a:rPr>
              <a:t>, en cambio, es más importante la “comprensión”.</a:t>
            </a:r>
          </a:p>
          <a:p>
            <a:pPr marL="320040" indent="-320040" algn="just" eaLnBrk="1" fontAlgn="auto" hangingPunct="1">
              <a:spcAft>
                <a:spcPts val="0"/>
              </a:spcAft>
              <a:buFont typeface="Wingdings"/>
              <a:buNone/>
              <a:defRPr/>
            </a:pPr>
            <a:endParaRPr lang="es-MX" dirty="0">
              <a:latin typeface="Arial" pitchFamily="34" charset="0"/>
              <a:cs typeface="Arial" pitchFamily="34" charset="0"/>
            </a:endParaRPr>
          </a:p>
          <a:p>
            <a:pPr marL="320040" indent="-320040" algn="just" eaLnBrk="1" fontAlgn="auto" hangingPunct="1">
              <a:spcAft>
                <a:spcPts val="0"/>
              </a:spcAft>
              <a:buFont typeface="Wingdings"/>
              <a:buChar char=""/>
              <a:defRPr/>
            </a:pPr>
            <a:r>
              <a:rPr lang="es-MX" dirty="0">
                <a:latin typeface="Arial" pitchFamily="34" charset="0"/>
                <a:cs typeface="Arial" pitchFamily="34" charset="0"/>
              </a:rPr>
              <a:t>Hegel defiende la peculiaridad del conocimiento histórico. Rechaza la metodología de la historia que pretende fundarse en leyes y causas, como en las ciencias naturales.</a:t>
            </a:r>
          </a:p>
          <a:p>
            <a:pPr marL="320040" indent="-320040" algn="just" eaLnBrk="1" fontAlgn="auto" hangingPunct="1">
              <a:spcAft>
                <a:spcPts val="0"/>
              </a:spcAft>
              <a:buFont typeface="Wingdings"/>
              <a:buChar char=""/>
              <a:defRPr/>
            </a:pPr>
            <a:endParaRPr lang="es-MX" dirty="0">
              <a:latin typeface="Arial" pitchFamily="34" charset="0"/>
              <a:cs typeface="Arial" pitchFamily="34" charset="0"/>
            </a:endParaRPr>
          </a:p>
        </p:txBody>
      </p:sp>
      <p:sp>
        <p:nvSpPr>
          <p:cNvPr id="217091" name="3 Rectángulo"/>
          <p:cNvSpPr>
            <a:spLocks noChangeArrowheads="1"/>
          </p:cNvSpPr>
          <p:nvPr/>
        </p:nvSpPr>
        <p:spPr bwMode="auto">
          <a:xfrm>
            <a:off x="539750" y="260350"/>
            <a:ext cx="7704138" cy="831850"/>
          </a:xfrm>
          <a:prstGeom prst="rect">
            <a:avLst/>
          </a:prstGeom>
          <a:noFill/>
          <a:ln w="9525">
            <a:noFill/>
            <a:miter lim="800000"/>
            <a:headEnd/>
            <a:tailEnd/>
          </a:ln>
        </p:spPr>
        <p:txBody>
          <a:bodyPr>
            <a:spAutoFit/>
          </a:bodyPr>
          <a:lstStyle/>
          <a:p>
            <a:pPr algn="ctr"/>
            <a:r>
              <a:rPr lang="es-MX" sz="2400" b="1"/>
              <a:t>EXPLICACIÓN Y COMPRENSIÓN</a:t>
            </a:r>
            <a:r>
              <a:rPr lang="es-MX" sz="2400"/>
              <a:t>. (</a:t>
            </a:r>
            <a:r>
              <a:rPr lang="es-MX" sz="2400" b="1"/>
              <a:t>HERMENÉUTICA</a:t>
            </a:r>
            <a:r>
              <a:rPr lang="es-MX" sz="2400"/>
              <a:t>)</a:t>
            </a:r>
            <a:endParaRPr lang="es-ES" sz="2400"/>
          </a:p>
        </p:txBody>
      </p:sp>
      <p:pic>
        <p:nvPicPr>
          <p:cNvPr id="217092" name="Picture 5" descr="http://t3.gstatic.com/images?q=tbn:ANd9GcRa-uSI240sS7_anR_JvytSpu-K2wEHHNncEiknpdPRfLdXorq6Aw"/>
          <p:cNvPicPr>
            <a:picLocks noChangeAspect="1" noChangeArrowheads="1"/>
          </p:cNvPicPr>
          <p:nvPr/>
        </p:nvPicPr>
        <p:blipFill>
          <a:blip r:embed="rId2"/>
          <a:srcRect/>
          <a:stretch>
            <a:fillRect/>
          </a:stretch>
        </p:blipFill>
        <p:spPr bwMode="auto">
          <a:xfrm>
            <a:off x="6516688" y="1628775"/>
            <a:ext cx="1933575" cy="2362200"/>
          </a:xfrm>
          <a:prstGeom prst="rect">
            <a:avLst/>
          </a:prstGeom>
          <a:noFill/>
          <a:ln w="9525">
            <a:noFill/>
            <a:miter lim="800000"/>
            <a:headEnd/>
            <a:tailEnd/>
          </a:ln>
        </p:spPr>
      </p:pic>
      <p:sp>
        <p:nvSpPr>
          <p:cNvPr id="5" name="4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6" name="5 Marcador de número de diapositiva"/>
          <p:cNvSpPr>
            <a:spLocks noGrp="1"/>
          </p:cNvSpPr>
          <p:nvPr>
            <p:ph type="sldNum" sz="quarter" idx="12"/>
          </p:nvPr>
        </p:nvSpPr>
        <p:spPr/>
        <p:txBody>
          <a:bodyPr>
            <a:normAutofit fontScale="85000" lnSpcReduction="20000"/>
          </a:bodyPr>
          <a:lstStyle/>
          <a:p>
            <a:pPr>
              <a:defRPr/>
            </a:pPr>
            <a:fld id="{83A641D5-6DD1-4B10-A9C0-ED5A7B1B8DC1}" type="slidenum">
              <a:rPr lang="es-MX" smtClean="0"/>
              <a:pPr>
                <a:defRPr/>
              </a:pPr>
              <a:t>205</a:t>
            </a:fld>
            <a:endParaRPr lang="es-MX"/>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28775"/>
            <a:ext cx="8229600" cy="4824413"/>
          </a:xfrm>
        </p:spPr>
        <p:txBody>
          <a:bodyPr>
            <a:normAutofit fontScale="92500" lnSpcReduction="10000"/>
          </a:bodyPr>
          <a:lstStyle/>
          <a:p>
            <a:pPr marL="320040" indent="-320040" algn="just" eaLnBrk="1" fontAlgn="auto" hangingPunct="1">
              <a:spcAft>
                <a:spcPts val="0"/>
              </a:spcAft>
              <a:buFont typeface="Wingdings"/>
              <a:buChar char=""/>
              <a:defRPr/>
            </a:pPr>
            <a:r>
              <a:rPr lang="es-MX" dirty="0">
                <a:latin typeface="Arial" pitchFamily="34" charset="0"/>
                <a:cs typeface="Arial" pitchFamily="34" charset="0"/>
              </a:rPr>
              <a:t>Hegel presenta la hermenéutica como método de las ciencias del espíritu. Su supuesto principal es que el espíritu es racional y la realidad histórica también lo es. El espíritu se piensa a sí mismo. La naturaleza nos es externa.</a:t>
            </a:r>
          </a:p>
          <a:p>
            <a:pPr marL="320040" indent="-320040" algn="just" eaLnBrk="1" fontAlgn="auto" hangingPunct="1">
              <a:spcAft>
                <a:spcPts val="0"/>
              </a:spcAft>
              <a:buFont typeface="Wingdings"/>
              <a:buNone/>
              <a:defRPr/>
            </a:pPr>
            <a:r>
              <a:rPr lang="es-MX" dirty="0">
                <a:latin typeface="Arial" pitchFamily="34" charset="0"/>
                <a:cs typeface="Arial" pitchFamily="34" charset="0"/>
              </a:rPr>
              <a:t> </a:t>
            </a:r>
          </a:p>
          <a:p>
            <a:pPr marL="320040" indent="-320040" algn="just" eaLnBrk="1" fontAlgn="auto" hangingPunct="1">
              <a:spcAft>
                <a:spcPts val="0"/>
              </a:spcAft>
              <a:buFont typeface="Wingdings"/>
              <a:buChar char=""/>
              <a:defRPr/>
            </a:pPr>
            <a:r>
              <a:rPr lang="es-MX" dirty="0">
                <a:latin typeface="Arial" pitchFamily="34" charset="0"/>
                <a:cs typeface="Arial" pitchFamily="34" charset="0"/>
              </a:rPr>
              <a:t>Insiste en la individualidad que es característica de la realidad espiritual. En cambio, la legalidad no hace justicia a este aspecto histórico. </a:t>
            </a:r>
          </a:p>
          <a:p>
            <a:pPr marL="320040" indent="-320040" algn="just" eaLnBrk="1" fontAlgn="auto" hangingPunct="1">
              <a:spcAft>
                <a:spcPts val="0"/>
              </a:spcAft>
              <a:buFont typeface="Wingdings"/>
              <a:buChar char=""/>
              <a:defRPr/>
            </a:pPr>
            <a:endParaRPr lang="es-MX" dirty="0">
              <a:solidFill>
                <a:srgbClr val="FF0000"/>
              </a:solidFill>
              <a:latin typeface="Arial" pitchFamily="34" charset="0"/>
              <a:cs typeface="Arial" pitchFamily="34" charset="0"/>
            </a:endParaRPr>
          </a:p>
          <a:p>
            <a:pPr marL="320040" indent="-320040" algn="just" eaLnBrk="1" fontAlgn="auto" hangingPunct="1">
              <a:spcAft>
                <a:spcPts val="0"/>
              </a:spcAft>
              <a:buFont typeface="Wingdings"/>
              <a:buChar char=""/>
              <a:defRPr/>
            </a:pPr>
            <a:r>
              <a:rPr lang="es-MX" dirty="0">
                <a:latin typeface="Arial" pitchFamily="34" charset="0"/>
                <a:cs typeface="Arial" pitchFamily="34" charset="0"/>
              </a:rPr>
              <a:t>Resalta la necesidad interna del proceso histórico. </a:t>
            </a:r>
          </a:p>
          <a:p>
            <a:pPr marL="320040" indent="-320040" algn="just" eaLnBrk="1" fontAlgn="auto" hangingPunct="1">
              <a:spcAft>
                <a:spcPts val="0"/>
              </a:spcAft>
              <a:buFont typeface="Wingdings"/>
              <a:buChar char=""/>
              <a:defRPr/>
            </a:pPr>
            <a:endParaRPr lang="es-MX" dirty="0">
              <a:latin typeface="Arial" pitchFamily="34" charset="0"/>
              <a:cs typeface="Arial" pitchFamily="34" charset="0"/>
            </a:endParaRPr>
          </a:p>
          <a:p>
            <a:pPr marL="320040" indent="-320040" algn="just" eaLnBrk="1" fontAlgn="auto" hangingPunct="1">
              <a:spcAft>
                <a:spcPts val="0"/>
              </a:spcAft>
              <a:buFont typeface="Wingdings"/>
              <a:buChar char=""/>
              <a:defRPr/>
            </a:pPr>
            <a:endParaRPr lang="es-MX" dirty="0">
              <a:latin typeface="Arial" pitchFamily="34" charset="0"/>
              <a:cs typeface="Arial" pitchFamily="34" charset="0"/>
            </a:endParaRPr>
          </a:p>
        </p:txBody>
      </p:sp>
      <p:sp>
        <p:nvSpPr>
          <p:cNvPr id="218115" name="3 Rectángulo"/>
          <p:cNvSpPr>
            <a:spLocks noChangeArrowheads="1"/>
          </p:cNvSpPr>
          <p:nvPr/>
        </p:nvSpPr>
        <p:spPr bwMode="auto">
          <a:xfrm>
            <a:off x="539750" y="260350"/>
            <a:ext cx="7704138" cy="584200"/>
          </a:xfrm>
          <a:prstGeom prst="rect">
            <a:avLst/>
          </a:prstGeom>
          <a:noFill/>
          <a:ln w="9525">
            <a:noFill/>
            <a:miter lim="800000"/>
            <a:headEnd/>
            <a:tailEnd/>
          </a:ln>
        </p:spPr>
        <p:txBody>
          <a:bodyPr>
            <a:spAutoFit/>
          </a:bodyPr>
          <a:lstStyle/>
          <a:p>
            <a:pPr algn="ctr"/>
            <a:r>
              <a:rPr lang="es-MX" sz="3200" b="1"/>
              <a:t>HERMENÉUTICA</a:t>
            </a:r>
            <a:endParaRPr lang="es-ES" sz="3200"/>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EEF4A787-5728-4C94-9C7F-FAA14F6DCF75}" type="slidenum">
              <a:rPr lang="es-MX" smtClean="0"/>
              <a:pPr>
                <a:defRPr/>
              </a:pPr>
              <a:t>206</a:t>
            </a:fld>
            <a:endParaRPr lang="es-MX"/>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700213"/>
            <a:ext cx="8229600" cy="4608512"/>
          </a:xfrm>
        </p:spPr>
        <p:txBody>
          <a:bodyPr>
            <a:normAutofit fontScale="70000" lnSpcReduction="20000"/>
          </a:bodyPr>
          <a:lstStyle/>
          <a:p>
            <a:pPr marL="320040" indent="-320040" algn="just" eaLnBrk="1" fontAlgn="auto" hangingPunct="1">
              <a:spcAft>
                <a:spcPts val="0"/>
              </a:spcAft>
              <a:buFont typeface="Wingdings"/>
              <a:buChar char=""/>
              <a:defRPr/>
            </a:pPr>
            <a:r>
              <a:rPr lang="es-MX" dirty="0">
                <a:latin typeface="Arial" pitchFamily="34" charset="0"/>
                <a:cs typeface="Arial" pitchFamily="34" charset="0"/>
              </a:rPr>
              <a:t>La racionalidad histórica es teleológica. Se trata de los fines con que la razón impregna la historia, y en los cuales hasta los individuos son medios e instrumentos. </a:t>
            </a:r>
          </a:p>
          <a:p>
            <a:pPr marL="320040" indent="-320040" algn="just" eaLnBrk="1" fontAlgn="auto" hangingPunct="1">
              <a:spcAft>
                <a:spcPts val="0"/>
              </a:spcAft>
              <a:buFont typeface="Wingdings"/>
              <a:buNone/>
              <a:defRPr/>
            </a:pPr>
            <a:endParaRPr lang="es-MX" dirty="0">
              <a:latin typeface="Arial" pitchFamily="34" charset="0"/>
              <a:cs typeface="Arial" pitchFamily="34" charset="0"/>
            </a:endParaRPr>
          </a:p>
          <a:p>
            <a:pPr marL="320040" indent="-320040" algn="just" eaLnBrk="1" fontAlgn="auto" hangingPunct="1">
              <a:spcAft>
                <a:spcPts val="0"/>
              </a:spcAft>
              <a:buFont typeface="Wingdings"/>
              <a:buChar char=""/>
              <a:defRPr/>
            </a:pPr>
            <a:r>
              <a:rPr lang="es-MX" dirty="0">
                <a:latin typeface="Arial" pitchFamily="34" charset="0"/>
                <a:cs typeface="Arial" pitchFamily="34" charset="0"/>
              </a:rPr>
              <a:t>La realidad espiritual es histórica “se expresa en formas de comunicación que permiten la comprensión entre los individuos”.</a:t>
            </a:r>
          </a:p>
          <a:p>
            <a:pPr marL="320040" indent="-320040" algn="just" eaLnBrk="1" fontAlgn="auto" hangingPunct="1">
              <a:spcAft>
                <a:spcPts val="0"/>
              </a:spcAft>
              <a:buFont typeface="Wingdings"/>
              <a:buNone/>
              <a:defRPr/>
            </a:pPr>
            <a:r>
              <a:rPr lang="es-MX" dirty="0">
                <a:latin typeface="Arial" pitchFamily="34" charset="0"/>
                <a:cs typeface="Arial" pitchFamily="34" charset="0"/>
              </a:rPr>
              <a:t> </a:t>
            </a:r>
          </a:p>
          <a:p>
            <a:pPr marL="320040" indent="-320040" algn="just" eaLnBrk="1" fontAlgn="auto" hangingPunct="1">
              <a:spcAft>
                <a:spcPts val="0"/>
              </a:spcAft>
              <a:buFont typeface="Wingdings"/>
              <a:buChar char=""/>
              <a:defRPr/>
            </a:pPr>
            <a:r>
              <a:rPr lang="es-MX" dirty="0">
                <a:latin typeface="Arial" pitchFamily="34" charset="0"/>
                <a:cs typeface="Arial" pitchFamily="34" charset="0"/>
              </a:rPr>
              <a:t>Hegel le da importancia también al lenguaje, pues éste es la manifestación inmediata del pensamiento. El lenguaje es mediación de autoconciencias. </a:t>
            </a:r>
          </a:p>
          <a:p>
            <a:pPr marL="320040" indent="-320040" algn="just" eaLnBrk="1" fontAlgn="auto" hangingPunct="1">
              <a:spcAft>
                <a:spcPts val="0"/>
              </a:spcAft>
              <a:buFont typeface="Wingdings"/>
              <a:buNone/>
              <a:defRPr/>
            </a:pPr>
            <a:endParaRPr lang="es-MX" dirty="0">
              <a:latin typeface="Arial" pitchFamily="34" charset="0"/>
              <a:cs typeface="Arial" pitchFamily="34" charset="0"/>
            </a:endParaRPr>
          </a:p>
          <a:p>
            <a:pPr marL="320040" indent="-320040" algn="just" eaLnBrk="1" fontAlgn="auto" hangingPunct="1">
              <a:spcAft>
                <a:spcPts val="0"/>
              </a:spcAft>
              <a:buFont typeface="Wingdings"/>
              <a:buChar char=""/>
              <a:defRPr/>
            </a:pPr>
            <a:r>
              <a:rPr lang="es-MX" dirty="0">
                <a:latin typeface="Arial" pitchFamily="34" charset="0"/>
                <a:cs typeface="Arial" pitchFamily="34" charset="0"/>
              </a:rPr>
              <a:t>Característica fundamental del pensamiento es la expresividad, y por la expresión el pensamiento se opone a la vía inmediata de la universalidad.</a:t>
            </a:r>
          </a:p>
          <a:p>
            <a:pPr marL="320040" indent="-320040" algn="just" eaLnBrk="1" fontAlgn="auto" hangingPunct="1">
              <a:spcAft>
                <a:spcPts val="0"/>
              </a:spcAft>
              <a:buFont typeface="Wingdings"/>
              <a:buChar char=""/>
              <a:defRPr/>
            </a:pPr>
            <a:endParaRPr lang="es-MX" dirty="0">
              <a:latin typeface="Arial" pitchFamily="34" charset="0"/>
              <a:cs typeface="Arial" pitchFamily="34" charset="0"/>
            </a:endParaRPr>
          </a:p>
        </p:txBody>
      </p:sp>
      <p:sp>
        <p:nvSpPr>
          <p:cNvPr id="219139" name="3 Rectángulo"/>
          <p:cNvSpPr>
            <a:spLocks noChangeArrowheads="1"/>
          </p:cNvSpPr>
          <p:nvPr/>
        </p:nvSpPr>
        <p:spPr bwMode="auto">
          <a:xfrm>
            <a:off x="539750" y="260350"/>
            <a:ext cx="7704138" cy="584200"/>
          </a:xfrm>
          <a:prstGeom prst="rect">
            <a:avLst/>
          </a:prstGeom>
          <a:noFill/>
          <a:ln w="9525">
            <a:noFill/>
            <a:miter lim="800000"/>
            <a:headEnd/>
            <a:tailEnd/>
          </a:ln>
        </p:spPr>
        <p:txBody>
          <a:bodyPr>
            <a:spAutoFit/>
          </a:bodyPr>
          <a:lstStyle/>
          <a:p>
            <a:pPr algn="ctr"/>
            <a:r>
              <a:rPr lang="es-MX" sz="3200" b="1"/>
              <a:t>HERMENÉUTICA</a:t>
            </a:r>
            <a:endParaRPr lang="es-ES" sz="3200"/>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F290768D-235D-4A68-A4D3-ECF4F0497510}" type="slidenum">
              <a:rPr lang="es-MX" smtClean="0"/>
              <a:pPr>
                <a:defRPr/>
              </a:pPr>
              <a:t>207</a:t>
            </a:fld>
            <a:endParaRPr lang="es-MX"/>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288" y="1700213"/>
            <a:ext cx="8229600" cy="4868862"/>
          </a:xfrm>
        </p:spPr>
        <p:txBody>
          <a:bodyPr>
            <a:normAutofit fontScale="77500" lnSpcReduction="20000"/>
          </a:bodyPr>
          <a:lstStyle/>
          <a:p>
            <a:pPr marL="320040" indent="-320040" algn="just" eaLnBrk="1" fontAlgn="auto" hangingPunct="1">
              <a:spcAft>
                <a:spcPts val="0"/>
              </a:spcAft>
              <a:buFont typeface="Wingdings"/>
              <a:buChar char=""/>
              <a:defRPr/>
            </a:pPr>
            <a:r>
              <a:rPr lang="es-MX" dirty="0">
                <a:latin typeface="Arial" pitchFamily="34" charset="0"/>
                <a:cs typeface="Arial" pitchFamily="34" charset="0"/>
              </a:rPr>
              <a:t>La conciencia inmediata se fija su fin. Lo universal no está sometido al arbitrio del azar. La finalidad de la historia es la libertad. Para la libertad “querer lo universal es la libertad misma”. La voluntad es libre cuando quiere la libertad.</a:t>
            </a:r>
          </a:p>
          <a:p>
            <a:pPr marL="320040" indent="-320040" algn="just" eaLnBrk="1" fontAlgn="auto" hangingPunct="1">
              <a:spcAft>
                <a:spcPts val="0"/>
              </a:spcAft>
              <a:buFont typeface="Wingdings"/>
              <a:buNone/>
              <a:defRPr/>
            </a:pPr>
            <a:endParaRPr lang="es-MX" dirty="0">
              <a:latin typeface="Arial" pitchFamily="34" charset="0"/>
              <a:cs typeface="Arial" pitchFamily="34" charset="0"/>
            </a:endParaRPr>
          </a:p>
          <a:p>
            <a:pPr marL="320040" indent="-320040" algn="just" eaLnBrk="1" fontAlgn="auto" hangingPunct="1">
              <a:spcAft>
                <a:spcPts val="0"/>
              </a:spcAft>
              <a:buFont typeface="Wingdings"/>
              <a:buChar char=""/>
              <a:defRPr/>
            </a:pPr>
            <a:r>
              <a:rPr lang="es-MX" dirty="0">
                <a:latin typeface="Arial" pitchFamily="34" charset="0"/>
                <a:cs typeface="Arial" pitchFamily="34" charset="0"/>
              </a:rPr>
              <a:t>Para Hegel parte del método histórico es el partidismo.“El partidismo del historiador es algo natural, pues su punto de vista es parte de lo que vive y le interesa como ser humano”.</a:t>
            </a:r>
          </a:p>
          <a:p>
            <a:pPr marL="320040" indent="-320040" algn="just" eaLnBrk="1" fontAlgn="auto" hangingPunct="1">
              <a:spcAft>
                <a:spcPts val="0"/>
              </a:spcAft>
              <a:buFont typeface="Wingdings"/>
              <a:buNone/>
              <a:defRPr/>
            </a:pPr>
            <a:endParaRPr lang="es-MX" dirty="0">
              <a:latin typeface="Arial" pitchFamily="34" charset="0"/>
              <a:cs typeface="Arial" pitchFamily="34" charset="0"/>
            </a:endParaRPr>
          </a:p>
          <a:p>
            <a:pPr marL="320040" indent="-320040" algn="just" eaLnBrk="1" fontAlgn="auto" hangingPunct="1">
              <a:spcAft>
                <a:spcPts val="0"/>
              </a:spcAft>
              <a:buFont typeface="Wingdings"/>
              <a:buChar char=""/>
              <a:defRPr/>
            </a:pPr>
            <a:r>
              <a:rPr lang="es-MX" dirty="0">
                <a:latin typeface="Arial" pitchFamily="34" charset="0"/>
                <a:cs typeface="Arial" pitchFamily="34" charset="0"/>
              </a:rPr>
              <a:t>El partidismo no es contrario con la necesaria objetividad científica. Hegel resaltó el hecho de que lo que primariamente es histórico es el pensamiento. La comprensión es interior al pensamiento. </a:t>
            </a:r>
          </a:p>
        </p:txBody>
      </p:sp>
      <p:sp>
        <p:nvSpPr>
          <p:cNvPr id="220163" name="3 Rectángulo"/>
          <p:cNvSpPr>
            <a:spLocks noChangeArrowheads="1"/>
          </p:cNvSpPr>
          <p:nvPr/>
        </p:nvSpPr>
        <p:spPr bwMode="auto">
          <a:xfrm>
            <a:off x="539750" y="404813"/>
            <a:ext cx="7704138" cy="584200"/>
          </a:xfrm>
          <a:prstGeom prst="rect">
            <a:avLst/>
          </a:prstGeom>
          <a:noFill/>
          <a:ln w="9525">
            <a:noFill/>
            <a:miter lim="800000"/>
            <a:headEnd/>
            <a:tailEnd/>
          </a:ln>
        </p:spPr>
        <p:txBody>
          <a:bodyPr>
            <a:spAutoFit/>
          </a:bodyPr>
          <a:lstStyle/>
          <a:p>
            <a:pPr algn="ctr"/>
            <a:r>
              <a:rPr lang="es-MX" sz="3200" b="1"/>
              <a:t>HERMENÉUTICA</a:t>
            </a:r>
            <a:endParaRPr lang="es-ES" sz="3200"/>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8B71B759-FA2D-4308-A58D-330D958A22B4}" type="slidenum">
              <a:rPr lang="es-MX" smtClean="0"/>
              <a:pPr>
                <a:defRPr/>
              </a:pPr>
              <a:t>208</a:t>
            </a:fld>
            <a:endParaRPr lang="es-MX"/>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773238"/>
            <a:ext cx="8229600" cy="4679950"/>
          </a:xfrm>
        </p:spPr>
        <p:txBody>
          <a:bodyPr>
            <a:normAutofit fontScale="62500" lnSpcReduction="20000"/>
          </a:bodyPr>
          <a:lstStyle/>
          <a:p>
            <a:pPr marL="320040" indent="-320040" eaLnBrk="1" fontAlgn="auto" hangingPunct="1">
              <a:spcAft>
                <a:spcPts val="0"/>
              </a:spcAft>
              <a:buFont typeface="Wingdings"/>
              <a:buNone/>
              <a:defRPr/>
            </a:pPr>
            <a:endParaRPr lang="es-MX" dirty="0"/>
          </a:p>
          <a:p>
            <a:pPr marL="320040" indent="-320040" algn="just" eaLnBrk="1" fontAlgn="auto" hangingPunct="1">
              <a:spcAft>
                <a:spcPts val="0"/>
              </a:spcAft>
              <a:buFont typeface="Wingdings"/>
              <a:buChar char=""/>
              <a:defRPr/>
            </a:pPr>
            <a:r>
              <a:rPr lang="es-MX" sz="3400" dirty="0">
                <a:latin typeface="Arial" pitchFamily="34" charset="0"/>
                <a:cs typeface="Arial" pitchFamily="34" charset="0"/>
              </a:rPr>
              <a:t>La hermenéutica como método de las ciencias del espíritu. </a:t>
            </a:r>
          </a:p>
          <a:p>
            <a:pPr marL="320040" indent="-320040" algn="just" eaLnBrk="1" fontAlgn="auto" hangingPunct="1">
              <a:spcAft>
                <a:spcPts val="0"/>
              </a:spcAft>
              <a:buFont typeface="Wingdings"/>
              <a:buChar char=""/>
              <a:defRPr/>
            </a:pPr>
            <a:endParaRPr lang="es-MX" sz="3400" dirty="0">
              <a:latin typeface="Arial" pitchFamily="34" charset="0"/>
              <a:cs typeface="Arial" pitchFamily="34" charset="0"/>
            </a:endParaRPr>
          </a:p>
          <a:p>
            <a:pPr marL="320040" indent="-320040" algn="just" eaLnBrk="1" fontAlgn="auto" hangingPunct="1">
              <a:spcAft>
                <a:spcPts val="0"/>
              </a:spcAft>
              <a:buFont typeface="Wingdings"/>
              <a:buChar char=""/>
              <a:defRPr/>
            </a:pPr>
            <a:r>
              <a:rPr lang="es-MX" sz="3400" dirty="0">
                <a:latin typeface="Arial" pitchFamily="34" charset="0"/>
                <a:cs typeface="Arial" pitchFamily="34" charset="0"/>
              </a:rPr>
              <a:t>Su punto de partida es la vida (la totalidad de la experiencia humana).</a:t>
            </a:r>
          </a:p>
          <a:p>
            <a:pPr marL="320040" indent="-320040" algn="just" eaLnBrk="1" fontAlgn="auto" hangingPunct="1">
              <a:spcAft>
                <a:spcPts val="0"/>
              </a:spcAft>
              <a:buFont typeface="Wingdings"/>
              <a:buNone/>
              <a:defRPr/>
            </a:pPr>
            <a:r>
              <a:rPr lang="es-MX" sz="3400" dirty="0">
                <a:latin typeface="Arial" pitchFamily="34" charset="0"/>
                <a:cs typeface="Arial" pitchFamily="34" charset="0"/>
              </a:rPr>
              <a:t> </a:t>
            </a:r>
          </a:p>
          <a:p>
            <a:pPr marL="320040" indent="-320040" algn="just" eaLnBrk="1" fontAlgn="auto" hangingPunct="1">
              <a:spcAft>
                <a:spcPts val="0"/>
              </a:spcAft>
              <a:buFont typeface="Wingdings"/>
              <a:buChar char=""/>
              <a:defRPr/>
            </a:pPr>
            <a:r>
              <a:rPr lang="es-MX" sz="3400" dirty="0">
                <a:latin typeface="Arial" pitchFamily="34" charset="0"/>
                <a:cs typeface="Arial" pitchFamily="34" charset="0"/>
              </a:rPr>
              <a:t>Pero experiencia es aquí vivencia (</a:t>
            </a:r>
            <a:r>
              <a:rPr lang="es-MX" sz="3400" dirty="0" err="1">
                <a:latin typeface="Arial" pitchFamily="34" charset="0"/>
                <a:cs typeface="Arial" pitchFamily="34" charset="0"/>
              </a:rPr>
              <a:t>Erlebnis</a:t>
            </a:r>
            <a:r>
              <a:rPr lang="es-MX" sz="3400" dirty="0">
                <a:latin typeface="Arial" pitchFamily="34" charset="0"/>
                <a:cs typeface="Arial" pitchFamily="34" charset="0"/>
              </a:rPr>
              <a:t>). “La vivencia es un modo característico distinto en el que la realidad está ahí para mí. La vivencia no se me enfrenta como algo percibido o representado; no nos es dada, sino que la realidad </a:t>
            </a:r>
            <a:r>
              <a:rPr lang="es-MX" sz="3400" dirty="0" err="1">
                <a:latin typeface="Arial" pitchFamily="34" charset="0"/>
                <a:cs typeface="Arial" pitchFamily="34" charset="0"/>
              </a:rPr>
              <a:t>vivenciada</a:t>
            </a:r>
            <a:r>
              <a:rPr lang="es-MX" sz="3400" dirty="0">
                <a:latin typeface="Arial" pitchFamily="34" charset="0"/>
                <a:cs typeface="Arial" pitchFamily="34" charset="0"/>
              </a:rPr>
              <a:t> está ahí para nosotros porque nos percatamos por dentro de ella, porque la tengo a modo inmediato como perteneciente a mí en algún sentido”.  </a:t>
            </a:r>
          </a:p>
          <a:p>
            <a:pPr marL="320040" indent="-320040" algn="just" eaLnBrk="1" fontAlgn="auto" hangingPunct="1">
              <a:spcAft>
                <a:spcPts val="0"/>
              </a:spcAft>
              <a:buFont typeface="Wingdings"/>
              <a:buNone/>
              <a:defRPr/>
            </a:pPr>
            <a:endParaRPr lang="es-MX" sz="3400" dirty="0">
              <a:latin typeface="Arial" pitchFamily="34" charset="0"/>
              <a:cs typeface="Arial" pitchFamily="34" charset="0"/>
            </a:endParaRPr>
          </a:p>
          <a:p>
            <a:pPr marL="320040" indent="-320040" algn="just" eaLnBrk="1" fontAlgn="auto" hangingPunct="1">
              <a:spcAft>
                <a:spcPts val="0"/>
              </a:spcAft>
              <a:buFont typeface="Wingdings"/>
              <a:buNone/>
              <a:defRPr/>
            </a:pPr>
            <a:r>
              <a:rPr lang="es-MX" sz="3400" dirty="0">
                <a:latin typeface="Arial" pitchFamily="34" charset="0"/>
                <a:cs typeface="Arial" pitchFamily="34" charset="0"/>
              </a:rPr>
              <a:t>	</a:t>
            </a:r>
          </a:p>
        </p:txBody>
      </p:sp>
      <p:sp>
        <p:nvSpPr>
          <p:cNvPr id="221187" name="3 Rectángulo"/>
          <p:cNvSpPr>
            <a:spLocks noChangeArrowheads="1"/>
          </p:cNvSpPr>
          <p:nvPr/>
        </p:nvSpPr>
        <p:spPr bwMode="auto">
          <a:xfrm>
            <a:off x="539750" y="404813"/>
            <a:ext cx="7704138" cy="584200"/>
          </a:xfrm>
          <a:prstGeom prst="rect">
            <a:avLst/>
          </a:prstGeom>
          <a:noFill/>
          <a:ln w="9525">
            <a:noFill/>
            <a:miter lim="800000"/>
            <a:headEnd/>
            <a:tailEnd/>
          </a:ln>
        </p:spPr>
        <p:txBody>
          <a:bodyPr>
            <a:spAutoFit/>
          </a:bodyPr>
          <a:lstStyle/>
          <a:p>
            <a:pPr algn="ctr"/>
            <a:r>
              <a:rPr lang="es-MX" sz="3200" b="1"/>
              <a:t>HERMENÉUTICA-DILTHEY</a:t>
            </a:r>
            <a:endParaRPr lang="es-ES" sz="3200"/>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C9456423-2E08-4BDA-8705-879183AEF519}" type="slidenum">
              <a:rPr lang="es-MX" smtClean="0"/>
              <a:pPr>
                <a:defRPr/>
              </a:pPr>
              <a:t>209</a:t>
            </a:fld>
            <a:endParaRPr lang="es-MX"/>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0825" y="1628775"/>
            <a:ext cx="6913563" cy="4824413"/>
          </a:xfrm>
        </p:spPr>
        <p:txBody>
          <a:bodyPr>
            <a:normAutofit fontScale="70000" lnSpcReduction="20000"/>
          </a:bodyPr>
          <a:lstStyle/>
          <a:p>
            <a:pPr marL="320040" indent="-320040" algn="just" eaLnBrk="1" fontAlgn="auto" hangingPunct="1">
              <a:spcAft>
                <a:spcPts val="0"/>
              </a:spcAft>
              <a:defRPr/>
            </a:pPr>
            <a:r>
              <a:rPr lang="es-MX" sz="2600" dirty="0">
                <a:latin typeface="Arial" pitchFamily="34" charset="0"/>
                <a:cs typeface="Arial" pitchFamily="34" charset="0"/>
              </a:rPr>
              <a:t>El programa causal aristotélico.</a:t>
            </a:r>
          </a:p>
          <a:p>
            <a:pPr marL="320040" indent="-320040" algn="just" eaLnBrk="1" fontAlgn="auto" hangingPunct="1">
              <a:spcAft>
                <a:spcPts val="0"/>
              </a:spcAft>
              <a:defRPr/>
            </a:pPr>
            <a:endParaRPr lang="es-MX" sz="2600" dirty="0">
              <a:latin typeface="Arial" pitchFamily="34" charset="0"/>
              <a:cs typeface="Arial" pitchFamily="34" charset="0"/>
            </a:endParaRPr>
          </a:p>
          <a:p>
            <a:pPr marL="320040" indent="-320040" algn="just" eaLnBrk="1" fontAlgn="auto" hangingPunct="1">
              <a:spcAft>
                <a:spcPts val="0"/>
              </a:spcAft>
              <a:defRPr/>
            </a:pPr>
            <a:r>
              <a:rPr lang="es-MX" sz="2600" dirty="0">
                <a:latin typeface="Arial" pitchFamily="34" charset="0"/>
                <a:cs typeface="Arial" pitchFamily="34" charset="0"/>
              </a:rPr>
              <a:t>Aristóteles estableció la idea de ciencia comparándola con la filosofía, el arte y la experiencia. Su opinión  se convirtió en el modelo de ciencia que a lo largo de veinte siglos habría de dominar el saber occidental. </a:t>
            </a:r>
          </a:p>
          <a:p>
            <a:pPr marL="320040" indent="-320040" algn="just" eaLnBrk="1" fontAlgn="auto" hangingPunct="1">
              <a:spcAft>
                <a:spcPts val="0"/>
              </a:spcAft>
              <a:defRPr/>
            </a:pPr>
            <a:endParaRPr lang="es-MX" sz="2600" dirty="0">
              <a:latin typeface="Arial" pitchFamily="34" charset="0"/>
              <a:cs typeface="Arial" pitchFamily="34" charset="0"/>
            </a:endParaRPr>
          </a:p>
          <a:p>
            <a:pPr marL="320040" indent="-320040" algn="just" eaLnBrk="1" fontAlgn="auto" hangingPunct="1">
              <a:spcAft>
                <a:spcPts val="0"/>
              </a:spcAft>
              <a:defRPr/>
            </a:pPr>
            <a:r>
              <a:rPr lang="es-MX" sz="2600" dirty="0">
                <a:latin typeface="Arial" pitchFamily="34" charset="0"/>
                <a:cs typeface="Arial" pitchFamily="34" charset="0"/>
              </a:rPr>
              <a:t>Aristóteles tomó como hilo conductor el principio de causalidad. De ahí que hablemos del programa causal aristotélico.</a:t>
            </a:r>
          </a:p>
          <a:p>
            <a:pPr marL="320040" indent="-320040" eaLnBrk="1" fontAlgn="auto" hangingPunct="1">
              <a:spcAft>
                <a:spcPts val="0"/>
              </a:spcAft>
              <a:buFont typeface="Wingdings" pitchFamily="2" charset="2"/>
              <a:buNone/>
              <a:defRPr/>
            </a:pPr>
            <a:r>
              <a:rPr lang="es-MX" sz="2600" dirty="0">
                <a:latin typeface="Arial" pitchFamily="34" charset="0"/>
                <a:cs typeface="Arial" pitchFamily="34" charset="0"/>
              </a:rPr>
              <a:t>	</a:t>
            </a:r>
          </a:p>
          <a:p>
            <a:pPr marL="320040" indent="-320040" algn="just" eaLnBrk="1" fontAlgn="auto" hangingPunct="1">
              <a:spcAft>
                <a:spcPts val="0"/>
              </a:spcAft>
              <a:defRPr/>
            </a:pPr>
            <a:r>
              <a:rPr lang="es-MX" sz="2600" dirty="0">
                <a:latin typeface="Arial" pitchFamily="34" charset="0"/>
                <a:cs typeface="Arial" pitchFamily="34" charset="0"/>
              </a:rPr>
              <a:t>La ciencia o </a:t>
            </a:r>
            <a:r>
              <a:rPr lang="es-MX" sz="2600" dirty="0" err="1">
                <a:latin typeface="Arial" pitchFamily="34" charset="0"/>
                <a:cs typeface="Arial" pitchFamily="34" charset="0"/>
              </a:rPr>
              <a:t>episteme</a:t>
            </a:r>
            <a:r>
              <a:rPr lang="es-MX" sz="2600" dirty="0">
                <a:latin typeface="Arial" pitchFamily="34" charset="0"/>
                <a:cs typeface="Arial" pitchFamily="34" charset="0"/>
              </a:rPr>
              <a:t> es también el saber de las causas inmediatas de las cosas, pero orientado hacia el saber desinteresado, más allá de los apremios de la vida. </a:t>
            </a:r>
          </a:p>
          <a:p>
            <a:pPr marL="320040" indent="-320040" eaLnBrk="1" fontAlgn="auto" hangingPunct="1">
              <a:spcAft>
                <a:spcPts val="0"/>
              </a:spcAft>
              <a:buFont typeface="Wingdings" pitchFamily="2" charset="2"/>
              <a:buNone/>
              <a:defRPr/>
            </a:pPr>
            <a:r>
              <a:rPr lang="es-MX" sz="2600" dirty="0">
                <a:latin typeface="Arial" pitchFamily="34" charset="0"/>
                <a:cs typeface="Arial" pitchFamily="34" charset="0"/>
              </a:rPr>
              <a:t>	</a:t>
            </a:r>
          </a:p>
          <a:p>
            <a:pPr marL="320040" indent="-320040" eaLnBrk="1" fontAlgn="auto" hangingPunct="1">
              <a:spcAft>
                <a:spcPts val="0"/>
              </a:spcAft>
              <a:defRPr/>
            </a:pPr>
            <a:r>
              <a:rPr lang="es-MX" sz="2600" dirty="0">
                <a:latin typeface="Arial" pitchFamily="34" charset="0"/>
                <a:cs typeface="Arial" pitchFamily="34" charset="0"/>
              </a:rPr>
              <a:t>La filosofía se distingue de la ciencia porque se ocupa de las causas y principios primeros.</a:t>
            </a:r>
          </a:p>
          <a:p>
            <a:pPr marL="320040" indent="-320040" algn="just" eaLnBrk="1" fontAlgn="auto" hangingPunct="1">
              <a:spcAft>
                <a:spcPts val="0"/>
              </a:spcAft>
              <a:buFont typeface="Wingdings"/>
              <a:buNone/>
              <a:defRPr/>
            </a:pPr>
            <a:endParaRPr lang="es-MX" sz="2400" dirty="0">
              <a:solidFill>
                <a:srgbClr val="FF0000"/>
              </a:solidFill>
              <a:latin typeface="Arial" pitchFamily="34" charset="0"/>
              <a:cs typeface="Arial" pitchFamily="34" charset="0"/>
            </a:endParaRPr>
          </a:p>
          <a:p>
            <a:pPr marL="320040" indent="-320040" algn="just" eaLnBrk="1" fontAlgn="auto" hangingPunct="1">
              <a:spcAft>
                <a:spcPts val="0"/>
              </a:spcAft>
              <a:buFont typeface="Wingdings"/>
              <a:buNone/>
              <a:defRPr/>
            </a:pPr>
            <a:endParaRPr lang="es-MX" sz="2400" dirty="0">
              <a:latin typeface="Arial" pitchFamily="34" charset="0"/>
              <a:cs typeface="Arial" pitchFamily="34" charset="0"/>
            </a:endParaRPr>
          </a:p>
          <a:p>
            <a:pPr marL="320040" indent="-320040" algn="just" eaLnBrk="1" fontAlgn="auto" hangingPunct="1">
              <a:spcAft>
                <a:spcPts val="0"/>
              </a:spcAft>
              <a:buFont typeface="Wingdings"/>
              <a:buNone/>
              <a:defRPr/>
            </a:pPr>
            <a:endParaRPr lang="es-MX" sz="2400" dirty="0"/>
          </a:p>
        </p:txBody>
      </p:sp>
      <p:sp>
        <p:nvSpPr>
          <p:cNvPr id="28675" name="3 Rectángulo"/>
          <p:cNvSpPr>
            <a:spLocks noChangeArrowheads="1"/>
          </p:cNvSpPr>
          <p:nvPr/>
        </p:nvSpPr>
        <p:spPr bwMode="auto">
          <a:xfrm>
            <a:off x="395288" y="188913"/>
            <a:ext cx="8208962" cy="584200"/>
          </a:xfrm>
          <a:prstGeom prst="rect">
            <a:avLst/>
          </a:prstGeom>
          <a:noFill/>
          <a:ln w="9525">
            <a:noFill/>
            <a:miter lim="800000"/>
            <a:headEnd/>
            <a:tailEnd/>
          </a:ln>
        </p:spPr>
        <p:txBody>
          <a:bodyPr>
            <a:spAutoFit/>
          </a:bodyPr>
          <a:lstStyle/>
          <a:p>
            <a:pPr algn="ctr"/>
            <a:r>
              <a:rPr lang="es-MX" sz="3200"/>
              <a:t>La Antigüedad griega y la Edad Media </a:t>
            </a:r>
            <a:endParaRPr lang="es-ES" sz="3200"/>
          </a:p>
        </p:txBody>
      </p:sp>
      <p:pic>
        <p:nvPicPr>
          <p:cNvPr id="28676" name="Picture 5" descr="C:\Users\REBELIN\Desktop\imagenes filosofia\aristoteles.jpg"/>
          <p:cNvPicPr>
            <a:picLocks noChangeAspect="1" noChangeArrowheads="1"/>
          </p:cNvPicPr>
          <p:nvPr/>
        </p:nvPicPr>
        <p:blipFill>
          <a:blip r:embed="rId2"/>
          <a:srcRect/>
          <a:stretch>
            <a:fillRect/>
          </a:stretch>
        </p:blipFill>
        <p:spPr bwMode="auto">
          <a:xfrm>
            <a:off x="7164388" y="2133600"/>
            <a:ext cx="1746250" cy="3959225"/>
          </a:xfrm>
          <a:prstGeom prst="rect">
            <a:avLst/>
          </a:prstGeom>
          <a:noFill/>
          <a:ln w="9525">
            <a:noFill/>
            <a:miter lim="800000"/>
            <a:headEnd/>
            <a:tailEnd/>
          </a:ln>
        </p:spPr>
      </p:pic>
      <p:sp>
        <p:nvSpPr>
          <p:cNvPr id="5" name="4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6" name="5 Marcador de número de diapositiva"/>
          <p:cNvSpPr>
            <a:spLocks noGrp="1"/>
          </p:cNvSpPr>
          <p:nvPr>
            <p:ph type="sldNum" sz="quarter" idx="12"/>
          </p:nvPr>
        </p:nvSpPr>
        <p:spPr/>
        <p:txBody>
          <a:bodyPr>
            <a:normAutofit fontScale="85000" lnSpcReduction="20000"/>
          </a:bodyPr>
          <a:lstStyle/>
          <a:p>
            <a:pPr>
              <a:defRPr/>
            </a:pPr>
            <a:fld id="{E047F05D-CE40-42F5-8105-1A2D245DF4BD}" type="slidenum">
              <a:rPr lang="es-MX" smtClean="0"/>
              <a:pPr>
                <a:defRPr/>
              </a:pPr>
              <a:t>21</a:t>
            </a:fld>
            <a:endParaRPr lang="es-MX"/>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700213"/>
            <a:ext cx="6491288" cy="4537075"/>
          </a:xfrm>
        </p:spPr>
        <p:txBody>
          <a:bodyPr>
            <a:normAutofit fontScale="70000" lnSpcReduction="20000"/>
          </a:bodyPr>
          <a:lstStyle/>
          <a:p>
            <a:pPr marL="320040" indent="-320040" algn="just" eaLnBrk="1" fontAlgn="auto" hangingPunct="1">
              <a:spcAft>
                <a:spcPts val="0"/>
              </a:spcAft>
              <a:buFont typeface="Wingdings"/>
              <a:buChar char=""/>
              <a:defRPr/>
            </a:pPr>
            <a:r>
              <a:rPr lang="es-MX" dirty="0">
                <a:latin typeface="Arial" pitchFamily="34" charset="0"/>
                <a:cs typeface="Arial" pitchFamily="34" charset="0"/>
              </a:rPr>
              <a:t>Lo interno se expresa en lo externo. Y viceversa, lo externo hace de signo de la vivencia interna. </a:t>
            </a:r>
          </a:p>
          <a:p>
            <a:pPr marL="320040" indent="-320040" algn="just" eaLnBrk="1" fontAlgn="auto" hangingPunct="1">
              <a:spcAft>
                <a:spcPts val="0"/>
              </a:spcAft>
              <a:buFont typeface="Wingdings"/>
              <a:buNone/>
              <a:defRPr/>
            </a:pPr>
            <a:endParaRPr lang="es-MX" dirty="0">
              <a:latin typeface="Arial" pitchFamily="34" charset="0"/>
              <a:cs typeface="Arial" pitchFamily="34" charset="0"/>
            </a:endParaRPr>
          </a:p>
          <a:p>
            <a:pPr marL="320040" indent="-320040" algn="just" eaLnBrk="1" fontAlgn="auto" hangingPunct="1">
              <a:spcAft>
                <a:spcPts val="0"/>
              </a:spcAft>
              <a:buFont typeface="Wingdings"/>
              <a:buChar char=""/>
              <a:defRPr/>
            </a:pPr>
            <a:r>
              <a:rPr lang="es-MX" dirty="0">
                <a:latin typeface="Arial" pitchFamily="34" charset="0"/>
                <a:cs typeface="Arial" pitchFamily="34" charset="0"/>
              </a:rPr>
              <a:t>El camino hermenéutico es inverso al psicológico. La vía hermenéutica consiste en ir desde la manifestación externa hasta su vivencia interna. </a:t>
            </a:r>
          </a:p>
          <a:p>
            <a:pPr marL="320040" indent="-320040" algn="just" eaLnBrk="1" fontAlgn="auto" hangingPunct="1">
              <a:spcAft>
                <a:spcPts val="0"/>
              </a:spcAft>
              <a:buFont typeface="Wingdings"/>
              <a:buNone/>
              <a:defRPr/>
            </a:pPr>
            <a:endParaRPr lang="es-MX" dirty="0">
              <a:latin typeface="Arial" pitchFamily="34" charset="0"/>
              <a:cs typeface="Arial" pitchFamily="34" charset="0"/>
            </a:endParaRPr>
          </a:p>
          <a:p>
            <a:pPr marL="320040" indent="-320040" algn="just" eaLnBrk="1" fontAlgn="auto" hangingPunct="1">
              <a:spcAft>
                <a:spcPts val="0"/>
              </a:spcAft>
              <a:buFont typeface="Wingdings"/>
              <a:buChar char=""/>
              <a:defRPr/>
            </a:pPr>
            <a:r>
              <a:rPr lang="es-MX" dirty="0">
                <a:latin typeface="Arial" pitchFamily="34" charset="0"/>
                <a:cs typeface="Arial" pitchFamily="34" charset="0"/>
              </a:rPr>
              <a:t>La vivencia interna es comprendida mediante otro proceso psicológico que </a:t>
            </a:r>
            <a:r>
              <a:rPr lang="es-MX" dirty="0" err="1">
                <a:latin typeface="Arial" pitchFamily="34" charset="0"/>
                <a:cs typeface="Arial" pitchFamily="34" charset="0"/>
              </a:rPr>
              <a:t>Dilthey</a:t>
            </a:r>
            <a:r>
              <a:rPr lang="es-MX" dirty="0">
                <a:latin typeface="Arial" pitchFamily="34" charset="0"/>
                <a:cs typeface="Arial" pitchFamily="34" charset="0"/>
              </a:rPr>
              <a:t> denomina comprensión. </a:t>
            </a:r>
          </a:p>
          <a:p>
            <a:pPr marL="320040" indent="-320040" algn="just" eaLnBrk="1" fontAlgn="auto" hangingPunct="1">
              <a:spcAft>
                <a:spcPts val="0"/>
              </a:spcAft>
              <a:buFont typeface="Wingdings"/>
              <a:buChar char=""/>
              <a:defRPr/>
            </a:pPr>
            <a:endParaRPr lang="es-MX" dirty="0">
              <a:latin typeface="Arial" pitchFamily="34" charset="0"/>
              <a:cs typeface="Arial" pitchFamily="34" charset="0"/>
            </a:endParaRPr>
          </a:p>
          <a:p>
            <a:pPr marL="320040" indent="-320040" algn="just" eaLnBrk="1" fontAlgn="auto" hangingPunct="1">
              <a:spcAft>
                <a:spcPts val="0"/>
              </a:spcAft>
              <a:buFont typeface="Wingdings"/>
              <a:buChar char=""/>
              <a:defRPr/>
            </a:pPr>
            <a:r>
              <a:rPr lang="es-MX" dirty="0">
                <a:latin typeface="Arial" pitchFamily="34" charset="0"/>
                <a:cs typeface="Arial" pitchFamily="34" charset="0"/>
              </a:rPr>
              <a:t>La comprensión me lleva a revivir lo que el otro ha vivido, su vivencia. Lo exterior se hace signo de lo interior, y lo exterior ha de ser revivido como interior. </a:t>
            </a:r>
          </a:p>
          <a:p>
            <a:pPr marL="320040" indent="-320040" eaLnBrk="1" fontAlgn="auto" hangingPunct="1">
              <a:spcAft>
                <a:spcPts val="0"/>
              </a:spcAft>
              <a:buFont typeface="Wingdings"/>
              <a:buChar char=""/>
              <a:defRPr/>
            </a:pPr>
            <a:endParaRPr lang="es-MX" dirty="0"/>
          </a:p>
        </p:txBody>
      </p:sp>
      <p:sp>
        <p:nvSpPr>
          <p:cNvPr id="222211" name="3 Rectángulo"/>
          <p:cNvSpPr>
            <a:spLocks noChangeArrowheads="1"/>
          </p:cNvSpPr>
          <p:nvPr/>
        </p:nvSpPr>
        <p:spPr bwMode="auto">
          <a:xfrm>
            <a:off x="539750" y="260350"/>
            <a:ext cx="7704138" cy="584200"/>
          </a:xfrm>
          <a:prstGeom prst="rect">
            <a:avLst/>
          </a:prstGeom>
          <a:noFill/>
          <a:ln w="9525">
            <a:noFill/>
            <a:miter lim="800000"/>
            <a:headEnd/>
            <a:tailEnd/>
          </a:ln>
        </p:spPr>
        <p:txBody>
          <a:bodyPr>
            <a:spAutoFit/>
          </a:bodyPr>
          <a:lstStyle/>
          <a:p>
            <a:pPr algn="ctr"/>
            <a:r>
              <a:rPr lang="es-MX" sz="3200" b="1"/>
              <a:t>HERMENÉUTICA</a:t>
            </a:r>
            <a:endParaRPr lang="es-ES" sz="3200"/>
          </a:p>
        </p:txBody>
      </p:sp>
      <p:pic>
        <p:nvPicPr>
          <p:cNvPr id="222212" name="Picture 7" descr="http://t2.gstatic.com/images?q=tbn:ANd9GcQxOzCz7GxFRkendfPMvy3UDo-DoggnhnPgshqJMdcRiLJAGE4h9A"/>
          <p:cNvPicPr>
            <a:picLocks noChangeAspect="1" noChangeArrowheads="1"/>
          </p:cNvPicPr>
          <p:nvPr/>
        </p:nvPicPr>
        <p:blipFill>
          <a:blip r:embed="rId2"/>
          <a:srcRect/>
          <a:stretch>
            <a:fillRect/>
          </a:stretch>
        </p:blipFill>
        <p:spPr bwMode="auto">
          <a:xfrm>
            <a:off x="7092950" y="2565400"/>
            <a:ext cx="1676400" cy="2514600"/>
          </a:xfrm>
          <a:prstGeom prst="rect">
            <a:avLst/>
          </a:prstGeom>
          <a:noFill/>
          <a:ln w="9525">
            <a:noFill/>
            <a:miter lim="800000"/>
            <a:headEnd/>
            <a:tailEnd/>
          </a:ln>
        </p:spPr>
      </p:pic>
      <p:sp>
        <p:nvSpPr>
          <p:cNvPr id="5" name="4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6" name="5 Marcador de número de diapositiva"/>
          <p:cNvSpPr>
            <a:spLocks noGrp="1"/>
          </p:cNvSpPr>
          <p:nvPr>
            <p:ph type="sldNum" sz="quarter" idx="12"/>
          </p:nvPr>
        </p:nvSpPr>
        <p:spPr/>
        <p:txBody>
          <a:bodyPr>
            <a:normAutofit fontScale="85000" lnSpcReduction="20000"/>
          </a:bodyPr>
          <a:lstStyle/>
          <a:p>
            <a:pPr>
              <a:defRPr/>
            </a:pPr>
            <a:fld id="{65715DF0-11A3-43CB-AE98-FD45502E537D}" type="slidenum">
              <a:rPr lang="es-MX" smtClean="0"/>
              <a:pPr>
                <a:defRPr/>
              </a:pPr>
              <a:t>210</a:t>
            </a:fld>
            <a:endParaRPr lang="es-MX"/>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8313" y="1773238"/>
            <a:ext cx="8229600" cy="4681537"/>
          </a:xfrm>
        </p:spPr>
        <p:txBody>
          <a:bodyPr>
            <a:normAutofit fontScale="77500" lnSpcReduction="20000"/>
          </a:bodyPr>
          <a:lstStyle/>
          <a:p>
            <a:pPr marL="320040" indent="-320040" algn="just" eaLnBrk="1" fontAlgn="auto" hangingPunct="1">
              <a:spcAft>
                <a:spcPts val="0"/>
              </a:spcAft>
              <a:buFont typeface="Wingdings"/>
              <a:buChar char=""/>
              <a:defRPr/>
            </a:pPr>
            <a:r>
              <a:rPr lang="es-MX" dirty="0">
                <a:latin typeface="Arial" pitchFamily="34" charset="0"/>
                <a:cs typeface="Arial" pitchFamily="34" charset="0"/>
              </a:rPr>
              <a:t>Las producciones históricas forman parte de la cultura y la cultura es histórica. </a:t>
            </a:r>
          </a:p>
          <a:p>
            <a:pPr marL="320040" indent="-320040" algn="just" eaLnBrk="1" fontAlgn="auto" hangingPunct="1">
              <a:spcAft>
                <a:spcPts val="0"/>
              </a:spcAft>
              <a:buFont typeface="Wingdings"/>
              <a:buChar char=""/>
              <a:defRPr/>
            </a:pPr>
            <a:endParaRPr lang="es-MX" dirty="0">
              <a:latin typeface="Arial" pitchFamily="34" charset="0"/>
              <a:cs typeface="Arial" pitchFamily="34" charset="0"/>
            </a:endParaRPr>
          </a:p>
          <a:p>
            <a:pPr marL="320040" indent="-320040" algn="just" eaLnBrk="1" fontAlgn="auto" hangingPunct="1">
              <a:spcAft>
                <a:spcPts val="0"/>
              </a:spcAft>
              <a:buFont typeface="Wingdings"/>
              <a:buChar char=""/>
              <a:defRPr/>
            </a:pPr>
            <a:r>
              <a:rPr lang="es-MX" dirty="0">
                <a:latin typeface="Arial" pitchFamily="34" charset="0"/>
                <a:cs typeface="Arial" pitchFamily="34" charset="0"/>
              </a:rPr>
              <a:t>La vida se expresa en las distintas concepciones del mundo. </a:t>
            </a:r>
          </a:p>
          <a:p>
            <a:pPr marL="320040" indent="-320040" algn="just" eaLnBrk="1" fontAlgn="auto" hangingPunct="1">
              <a:spcAft>
                <a:spcPts val="0"/>
              </a:spcAft>
              <a:buFont typeface="Wingdings"/>
              <a:buNone/>
              <a:defRPr/>
            </a:pPr>
            <a:r>
              <a:rPr lang="es-MX" dirty="0">
                <a:latin typeface="Arial" pitchFamily="34" charset="0"/>
                <a:cs typeface="Arial" pitchFamily="34" charset="0"/>
              </a:rPr>
              <a:t> </a:t>
            </a:r>
          </a:p>
          <a:p>
            <a:pPr marL="320040" indent="-320040" algn="just" eaLnBrk="1" fontAlgn="auto" hangingPunct="1">
              <a:spcAft>
                <a:spcPts val="0"/>
              </a:spcAft>
              <a:buFont typeface="Wingdings"/>
              <a:buChar char=""/>
              <a:defRPr/>
            </a:pPr>
            <a:r>
              <a:rPr lang="es-MX" dirty="0">
                <a:latin typeface="Arial" pitchFamily="34" charset="0"/>
                <a:cs typeface="Arial" pitchFamily="34" charset="0"/>
              </a:rPr>
              <a:t>Las ciencias del espíritu son ciencias que tratan de las formaciones históricas en que se desenvuelve la vida y el espíritu. </a:t>
            </a:r>
          </a:p>
          <a:p>
            <a:pPr marL="320040" indent="-320040" algn="just" eaLnBrk="1" fontAlgn="auto" hangingPunct="1">
              <a:spcAft>
                <a:spcPts val="0"/>
              </a:spcAft>
              <a:buFont typeface="Wingdings"/>
              <a:buChar char=""/>
              <a:defRPr/>
            </a:pPr>
            <a:endParaRPr lang="es-MX" dirty="0">
              <a:latin typeface="Arial" pitchFamily="34" charset="0"/>
              <a:cs typeface="Arial" pitchFamily="34" charset="0"/>
            </a:endParaRPr>
          </a:p>
          <a:p>
            <a:pPr marL="320040" indent="-320040" algn="just" eaLnBrk="1" fontAlgn="auto" hangingPunct="1">
              <a:spcAft>
                <a:spcPts val="0"/>
              </a:spcAft>
              <a:buFont typeface="Wingdings"/>
              <a:buChar char=""/>
              <a:defRPr/>
            </a:pPr>
            <a:r>
              <a:rPr lang="es-MX" dirty="0">
                <a:latin typeface="Arial" pitchFamily="34" charset="0"/>
                <a:cs typeface="Arial" pitchFamily="34" charset="0"/>
              </a:rPr>
              <a:t>En las ciencias históricas el objeto se va construyendo él mismo, poco a poco, mientras estas ciencias avanzan. No se trata de objetos de pura externalidad como los que ofrece la naturaleza.</a:t>
            </a:r>
          </a:p>
          <a:p>
            <a:pPr marL="320040" indent="-320040" algn="just" eaLnBrk="1" fontAlgn="auto" hangingPunct="1">
              <a:spcAft>
                <a:spcPts val="0"/>
              </a:spcAft>
              <a:buFont typeface="Wingdings"/>
              <a:buChar char=""/>
              <a:defRPr/>
            </a:pPr>
            <a:endParaRPr lang="es-MX" dirty="0"/>
          </a:p>
        </p:txBody>
      </p:sp>
      <p:sp>
        <p:nvSpPr>
          <p:cNvPr id="223235" name="3 Rectángulo"/>
          <p:cNvSpPr>
            <a:spLocks noChangeArrowheads="1"/>
          </p:cNvSpPr>
          <p:nvPr/>
        </p:nvSpPr>
        <p:spPr bwMode="auto">
          <a:xfrm>
            <a:off x="539750" y="404813"/>
            <a:ext cx="7704138" cy="584200"/>
          </a:xfrm>
          <a:prstGeom prst="rect">
            <a:avLst/>
          </a:prstGeom>
          <a:noFill/>
          <a:ln w="9525">
            <a:noFill/>
            <a:miter lim="800000"/>
            <a:headEnd/>
            <a:tailEnd/>
          </a:ln>
        </p:spPr>
        <p:txBody>
          <a:bodyPr>
            <a:spAutoFit/>
          </a:bodyPr>
          <a:lstStyle/>
          <a:p>
            <a:pPr algn="ctr"/>
            <a:r>
              <a:rPr lang="es-MX" sz="3200" b="1"/>
              <a:t>HERMENÉUTICA</a:t>
            </a:r>
            <a:endParaRPr lang="es-ES" sz="3200"/>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7579A5CD-FF1B-4B24-9A5D-58380E402B8F}" type="slidenum">
              <a:rPr lang="es-MX" smtClean="0"/>
              <a:pPr>
                <a:defRPr/>
              </a:pPr>
              <a:t>211</a:t>
            </a:fld>
            <a:endParaRPr lang="es-MX"/>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844675"/>
            <a:ext cx="8229600" cy="4281488"/>
          </a:xfrm>
        </p:spPr>
        <p:txBody>
          <a:bodyPr>
            <a:normAutofit fontScale="70000" lnSpcReduction="20000"/>
          </a:bodyPr>
          <a:lstStyle/>
          <a:p>
            <a:pPr marL="320040" indent="-320040" algn="just" eaLnBrk="1" fontAlgn="auto" hangingPunct="1">
              <a:spcAft>
                <a:spcPts val="0"/>
              </a:spcAft>
              <a:buFont typeface="Wingdings"/>
              <a:buChar char=""/>
              <a:defRPr/>
            </a:pPr>
            <a:r>
              <a:rPr lang="es-MX" sz="3100" dirty="0">
                <a:latin typeface="Arial" pitchFamily="34" charset="0"/>
                <a:cs typeface="Arial" pitchFamily="34" charset="0"/>
              </a:rPr>
              <a:t>Por la </a:t>
            </a:r>
            <a:r>
              <a:rPr lang="es-MX" sz="3100" b="1" dirty="0">
                <a:latin typeface="Arial" pitchFamily="34" charset="0"/>
                <a:cs typeface="Arial" pitchFamily="34" charset="0"/>
              </a:rPr>
              <a:t>comprensión </a:t>
            </a:r>
            <a:r>
              <a:rPr lang="es-MX" sz="3100" dirty="0">
                <a:latin typeface="Arial" pitchFamily="34" charset="0"/>
                <a:cs typeface="Arial" pitchFamily="34" charset="0"/>
              </a:rPr>
              <a:t>captamos el significado. La vida es totalidad y en esa totalidad las partes cobran significado por relación al todo. </a:t>
            </a:r>
          </a:p>
          <a:p>
            <a:pPr marL="320040" indent="-320040" algn="just" eaLnBrk="1" fontAlgn="auto" hangingPunct="1">
              <a:spcAft>
                <a:spcPts val="0"/>
              </a:spcAft>
              <a:buFont typeface="Wingdings"/>
              <a:buChar char=""/>
              <a:defRPr/>
            </a:pPr>
            <a:endParaRPr lang="es-MX" sz="3100" dirty="0">
              <a:latin typeface="Arial" pitchFamily="34" charset="0"/>
              <a:cs typeface="Arial" pitchFamily="34" charset="0"/>
            </a:endParaRPr>
          </a:p>
          <a:p>
            <a:pPr marL="320040" indent="-320040" algn="just" eaLnBrk="1" fontAlgn="auto" hangingPunct="1">
              <a:spcAft>
                <a:spcPts val="0"/>
              </a:spcAft>
              <a:buFont typeface="Wingdings"/>
              <a:buChar char=""/>
              <a:defRPr/>
            </a:pPr>
            <a:endParaRPr lang="es-MX" sz="3100" dirty="0">
              <a:latin typeface="Arial" pitchFamily="34" charset="0"/>
              <a:cs typeface="Arial" pitchFamily="34" charset="0"/>
            </a:endParaRPr>
          </a:p>
          <a:p>
            <a:pPr marL="320040" indent="-320040" algn="just" eaLnBrk="1" fontAlgn="auto" hangingPunct="1">
              <a:spcAft>
                <a:spcPts val="0"/>
              </a:spcAft>
              <a:buFont typeface="Wingdings"/>
              <a:buChar char=""/>
              <a:defRPr/>
            </a:pPr>
            <a:r>
              <a:rPr lang="es-MX" sz="3100" dirty="0" err="1">
                <a:latin typeface="Arial" pitchFamily="34" charset="0"/>
                <a:cs typeface="Arial" pitchFamily="34" charset="0"/>
              </a:rPr>
              <a:t>Dilthey</a:t>
            </a:r>
            <a:r>
              <a:rPr lang="es-MX" sz="3100" dirty="0">
                <a:latin typeface="Arial" pitchFamily="34" charset="0"/>
                <a:cs typeface="Arial" pitchFamily="34" charset="0"/>
              </a:rPr>
              <a:t> desarrolla el concepto de “tipo” como una manera de unir lo individual y lo universal del espíritu. Las ciencias del espíritu no funcionan con generalidades </a:t>
            </a:r>
            <a:r>
              <a:rPr lang="es-MX" sz="3100" dirty="0" err="1">
                <a:latin typeface="Arial" pitchFamily="34" charset="0"/>
                <a:cs typeface="Arial" pitchFamily="34" charset="0"/>
              </a:rPr>
              <a:t>nomológicas</a:t>
            </a:r>
            <a:r>
              <a:rPr lang="es-MX" sz="3100" dirty="0">
                <a:latin typeface="Arial" pitchFamily="34" charset="0"/>
                <a:cs typeface="Arial" pitchFamily="34" charset="0"/>
              </a:rPr>
              <a:t> o leyes, sino mediante la captación de lo individual y lo universal. Y esta captación conjunta de lo individual y lo universal es el tipo.</a:t>
            </a:r>
          </a:p>
          <a:p>
            <a:pPr marL="320040" indent="-320040" algn="just" eaLnBrk="1" fontAlgn="auto" hangingPunct="1">
              <a:spcAft>
                <a:spcPts val="0"/>
              </a:spcAft>
              <a:buFont typeface="Wingdings"/>
              <a:buNone/>
              <a:defRPr/>
            </a:pPr>
            <a:r>
              <a:rPr lang="es-MX" sz="3100" b="1" dirty="0">
                <a:latin typeface="Arial" pitchFamily="34" charset="0"/>
                <a:cs typeface="Arial" pitchFamily="34" charset="0"/>
              </a:rPr>
              <a:t> </a:t>
            </a:r>
            <a:endParaRPr lang="es-MX" sz="3100" dirty="0">
              <a:latin typeface="Arial" pitchFamily="34" charset="0"/>
              <a:cs typeface="Arial" pitchFamily="34" charset="0"/>
            </a:endParaRPr>
          </a:p>
          <a:p>
            <a:pPr marL="320040" indent="-320040" algn="just" eaLnBrk="1" fontAlgn="auto" hangingPunct="1">
              <a:spcAft>
                <a:spcPts val="0"/>
              </a:spcAft>
              <a:buFont typeface="Wingdings"/>
              <a:buNone/>
              <a:defRPr/>
            </a:pPr>
            <a:r>
              <a:rPr lang="es-MX" b="1" dirty="0">
                <a:latin typeface="Arial" pitchFamily="34" charset="0"/>
                <a:cs typeface="Arial" pitchFamily="34" charset="0"/>
              </a:rPr>
              <a:t> </a:t>
            </a:r>
            <a:endParaRPr lang="es-MX" dirty="0">
              <a:latin typeface="Arial" pitchFamily="34" charset="0"/>
              <a:cs typeface="Arial" pitchFamily="34" charset="0"/>
            </a:endParaRPr>
          </a:p>
          <a:p>
            <a:pPr marL="320040" indent="-320040" algn="just" eaLnBrk="1" fontAlgn="auto" hangingPunct="1">
              <a:spcAft>
                <a:spcPts val="0"/>
              </a:spcAft>
              <a:buFont typeface="Wingdings"/>
              <a:buChar char=""/>
              <a:defRPr/>
            </a:pPr>
            <a:endParaRPr lang="es-MX" dirty="0">
              <a:latin typeface="Arial" pitchFamily="34" charset="0"/>
              <a:cs typeface="Arial" pitchFamily="34" charset="0"/>
            </a:endParaRPr>
          </a:p>
        </p:txBody>
      </p:sp>
      <p:sp>
        <p:nvSpPr>
          <p:cNvPr id="224259" name="3 Rectángulo"/>
          <p:cNvSpPr>
            <a:spLocks noChangeArrowheads="1"/>
          </p:cNvSpPr>
          <p:nvPr/>
        </p:nvSpPr>
        <p:spPr bwMode="auto">
          <a:xfrm>
            <a:off x="539750" y="260350"/>
            <a:ext cx="7704138" cy="584200"/>
          </a:xfrm>
          <a:prstGeom prst="rect">
            <a:avLst/>
          </a:prstGeom>
          <a:noFill/>
          <a:ln w="9525">
            <a:noFill/>
            <a:miter lim="800000"/>
            <a:headEnd/>
            <a:tailEnd/>
          </a:ln>
        </p:spPr>
        <p:txBody>
          <a:bodyPr>
            <a:spAutoFit/>
          </a:bodyPr>
          <a:lstStyle/>
          <a:p>
            <a:pPr algn="ctr"/>
            <a:r>
              <a:rPr lang="es-MX" sz="3200" b="1"/>
              <a:t>HERMENÉUTICA</a:t>
            </a:r>
            <a:endParaRPr lang="es-ES" sz="3200"/>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CAE4D8FF-D491-46B6-AF70-E5CDD109FBC9}" type="slidenum">
              <a:rPr lang="es-MX" smtClean="0"/>
              <a:pPr>
                <a:defRPr/>
              </a:pPr>
              <a:t>212</a:t>
            </a:fld>
            <a:endParaRPr lang="es-MX"/>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700213"/>
            <a:ext cx="6059488" cy="4897437"/>
          </a:xfrm>
        </p:spPr>
        <p:txBody>
          <a:bodyPr>
            <a:normAutofit fontScale="62500" lnSpcReduction="20000"/>
          </a:bodyPr>
          <a:lstStyle/>
          <a:p>
            <a:pPr marL="320040" indent="-320040" algn="just" eaLnBrk="1" fontAlgn="auto" hangingPunct="1">
              <a:spcAft>
                <a:spcPts val="0"/>
              </a:spcAft>
              <a:buFont typeface="Wingdings"/>
              <a:buChar char=""/>
              <a:defRPr/>
            </a:pPr>
            <a:r>
              <a:rPr lang="es-MX" b="1" dirty="0" err="1">
                <a:latin typeface="Arial" pitchFamily="34" charset="0"/>
                <a:cs typeface="Arial" pitchFamily="34" charset="0"/>
              </a:rPr>
              <a:t>Jürgen</a:t>
            </a:r>
            <a:r>
              <a:rPr lang="es-MX" b="1" dirty="0">
                <a:latin typeface="Arial" pitchFamily="34" charset="0"/>
                <a:cs typeface="Arial" pitchFamily="34" charset="0"/>
              </a:rPr>
              <a:t> </a:t>
            </a:r>
            <a:r>
              <a:rPr lang="es-MX" b="1" dirty="0" err="1">
                <a:latin typeface="Arial" pitchFamily="34" charset="0"/>
                <a:cs typeface="Arial" pitchFamily="34" charset="0"/>
              </a:rPr>
              <a:t>Habermas</a:t>
            </a:r>
            <a:r>
              <a:rPr lang="es-MX" b="1" dirty="0">
                <a:latin typeface="Arial" pitchFamily="34" charset="0"/>
                <a:cs typeface="Arial" pitchFamily="34" charset="0"/>
              </a:rPr>
              <a:t> </a:t>
            </a:r>
            <a:r>
              <a:rPr lang="es-MX" dirty="0">
                <a:latin typeface="Arial" pitchFamily="34" charset="0"/>
                <a:cs typeface="Arial" pitchFamily="34" charset="0"/>
              </a:rPr>
              <a:t>también estudia la hermenéutica como parte de la metodología de las ciencias históricas. </a:t>
            </a:r>
          </a:p>
          <a:p>
            <a:pPr marL="320040" indent="-320040" algn="just" eaLnBrk="1" fontAlgn="auto" hangingPunct="1">
              <a:spcAft>
                <a:spcPts val="0"/>
              </a:spcAft>
              <a:buFont typeface="Wingdings"/>
              <a:buChar char=""/>
              <a:defRPr/>
            </a:pPr>
            <a:endParaRPr lang="es-MX" dirty="0">
              <a:latin typeface="Arial" pitchFamily="34" charset="0"/>
              <a:cs typeface="Arial" pitchFamily="34" charset="0"/>
            </a:endParaRPr>
          </a:p>
          <a:p>
            <a:pPr marL="320040" indent="-320040" algn="just" eaLnBrk="1" fontAlgn="auto" hangingPunct="1">
              <a:spcAft>
                <a:spcPts val="0"/>
              </a:spcAft>
              <a:buFont typeface="Wingdings"/>
              <a:buChar char=""/>
              <a:defRPr/>
            </a:pPr>
            <a:r>
              <a:rPr lang="es-MX" dirty="0">
                <a:latin typeface="Arial" pitchFamily="34" charset="0"/>
                <a:cs typeface="Arial" pitchFamily="34" charset="0"/>
              </a:rPr>
              <a:t>A las ciencias naturales, </a:t>
            </a:r>
            <a:r>
              <a:rPr lang="es-MX" dirty="0" err="1">
                <a:latin typeface="Arial" pitchFamily="34" charset="0"/>
                <a:cs typeface="Arial" pitchFamily="34" charset="0"/>
              </a:rPr>
              <a:t>Habermas</a:t>
            </a:r>
            <a:r>
              <a:rPr lang="es-MX" dirty="0">
                <a:latin typeface="Arial" pitchFamily="34" charset="0"/>
                <a:cs typeface="Arial" pitchFamily="34" charset="0"/>
              </a:rPr>
              <a:t> las denomina “</a:t>
            </a:r>
            <a:r>
              <a:rPr lang="es-MX" dirty="0" err="1">
                <a:latin typeface="Arial" pitchFamily="34" charset="0"/>
                <a:cs typeface="Arial" pitchFamily="34" charset="0"/>
              </a:rPr>
              <a:t>empíricoanalíticas</a:t>
            </a:r>
            <a:r>
              <a:rPr lang="es-MX" dirty="0">
                <a:latin typeface="Arial" pitchFamily="34" charset="0"/>
                <a:cs typeface="Arial" pitchFamily="34" charset="0"/>
              </a:rPr>
              <a:t>”. </a:t>
            </a:r>
          </a:p>
          <a:p>
            <a:pPr marL="320040" indent="-320040" algn="just" eaLnBrk="1" fontAlgn="auto" hangingPunct="1">
              <a:spcAft>
                <a:spcPts val="0"/>
              </a:spcAft>
              <a:buFont typeface="Wingdings"/>
              <a:buChar char=""/>
              <a:defRPr/>
            </a:pPr>
            <a:endParaRPr lang="es-MX" dirty="0">
              <a:latin typeface="Arial" pitchFamily="34" charset="0"/>
              <a:cs typeface="Arial" pitchFamily="34" charset="0"/>
            </a:endParaRPr>
          </a:p>
          <a:p>
            <a:pPr marL="320040" indent="-320040" algn="just" eaLnBrk="1" fontAlgn="auto" hangingPunct="1">
              <a:spcAft>
                <a:spcPts val="0"/>
              </a:spcAft>
              <a:buFont typeface="Wingdings"/>
              <a:buChar char=""/>
              <a:defRPr/>
            </a:pPr>
            <a:r>
              <a:rPr lang="es-MX" dirty="0">
                <a:latin typeface="Arial" pitchFamily="34" charset="0"/>
                <a:cs typeface="Arial" pitchFamily="34" charset="0"/>
              </a:rPr>
              <a:t>Estas tienen su limitación porque son ingenuamente objetivistas. Pero también las ciencias históricas tienen su propia limitación porque creen en el horizonte de mundo de donde recibe sentido el texto trasmitido.  </a:t>
            </a:r>
          </a:p>
          <a:p>
            <a:pPr marL="320040" indent="-320040" algn="just" eaLnBrk="1" fontAlgn="auto" hangingPunct="1">
              <a:spcAft>
                <a:spcPts val="0"/>
              </a:spcAft>
              <a:buFont typeface="Wingdings" pitchFamily="2" charset="2"/>
              <a:buNone/>
              <a:defRPr/>
            </a:pPr>
            <a:endParaRPr lang="es-MX" dirty="0">
              <a:latin typeface="Arial" pitchFamily="34" charset="0"/>
              <a:cs typeface="Arial" pitchFamily="34" charset="0"/>
            </a:endParaRPr>
          </a:p>
          <a:p>
            <a:pPr marL="320040" indent="-320040" algn="just" eaLnBrk="1" fontAlgn="auto" hangingPunct="1">
              <a:spcAft>
                <a:spcPts val="0"/>
              </a:spcAft>
              <a:buFont typeface="Wingdings"/>
              <a:buChar char=""/>
              <a:defRPr/>
            </a:pPr>
            <a:r>
              <a:rPr lang="es-MX" dirty="0">
                <a:latin typeface="Arial" pitchFamily="34" charset="0"/>
                <a:cs typeface="Arial" pitchFamily="34" charset="0"/>
              </a:rPr>
              <a:t>La dialéctica haría la crítica tanto del método analítico como del hermenéutico. Pues buscaría la crítica en que arraiga el entendimiento del mundo en una sociedad dada. Es necesario pasar por una fundamentación ética desde el lenguaje, en particular, a partir del hecho mismo del lenguaje. </a:t>
            </a:r>
          </a:p>
          <a:p>
            <a:pPr marL="320040" indent="-320040" algn="just" eaLnBrk="1" fontAlgn="auto" hangingPunct="1">
              <a:spcAft>
                <a:spcPts val="0"/>
              </a:spcAft>
              <a:buFont typeface="Wingdings"/>
              <a:buChar char=""/>
              <a:defRPr/>
            </a:pPr>
            <a:endParaRPr lang="es-MX" dirty="0">
              <a:latin typeface="Arial" pitchFamily="34" charset="0"/>
              <a:cs typeface="Arial" pitchFamily="34" charset="0"/>
            </a:endParaRPr>
          </a:p>
        </p:txBody>
      </p:sp>
      <p:sp>
        <p:nvSpPr>
          <p:cNvPr id="225283" name="3 Rectángulo"/>
          <p:cNvSpPr>
            <a:spLocks noChangeArrowheads="1"/>
          </p:cNvSpPr>
          <p:nvPr/>
        </p:nvSpPr>
        <p:spPr bwMode="auto">
          <a:xfrm>
            <a:off x="539750" y="260350"/>
            <a:ext cx="7704138" cy="584200"/>
          </a:xfrm>
          <a:prstGeom prst="rect">
            <a:avLst/>
          </a:prstGeom>
          <a:noFill/>
          <a:ln w="9525">
            <a:noFill/>
            <a:miter lim="800000"/>
            <a:headEnd/>
            <a:tailEnd/>
          </a:ln>
        </p:spPr>
        <p:txBody>
          <a:bodyPr>
            <a:spAutoFit/>
          </a:bodyPr>
          <a:lstStyle/>
          <a:p>
            <a:pPr algn="ctr"/>
            <a:r>
              <a:rPr lang="es-MX" sz="3200" b="1"/>
              <a:t>HERMENÉUTICA</a:t>
            </a:r>
            <a:endParaRPr lang="es-ES" sz="3200"/>
          </a:p>
        </p:txBody>
      </p:sp>
      <p:pic>
        <p:nvPicPr>
          <p:cNvPr id="225284" name="Picture 5" descr="http://t2.gstatic.com/images?q=tbn:ANd9GcTJo7Bt3VYLU5GkYnxVWe_az2SgLH8SN3B1Rtj9jfwXdCZjjuKJCw"/>
          <p:cNvPicPr>
            <a:picLocks noChangeAspect="1" noChangeArrowheads="1"/>
          </p:cNvPicPr>
          <p:nvPr/>
        </p:nvPicPr>
        <p:blipFill>
          <a:blip r:embed="rId2"/>
          <a:srcRect/>
          <a:stretch>
            <a:fillRect/>
          </a:stretch>
        </p:blipFill>
        <p:spPr bwMode="auto">
          <a:xfrm>
            <a:off x="6948488" y="2636838"/>
            <a:ext cx="1771650" cy="2581275"/>
          </a:xfrm>
          <a:prstGeom prst="rect">
            <a:avLst/>
          </a:prstGeom>
          <a:noFill/>
          <a:ln w="9525">
            <a:noFill/>
            <a:miter lim="800000"/>
            <a:headEnd/>
            <a:tailEnd/>
          </a:ln>
        </p:spPr>
      </p:pic>
      <p:sp>
        <p:nvSpPr>
          <p:cNvPr id="5" name="4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6" name="5 Marcador de número de diapositiva"/>
          <p:cNvSpPr>
            <a:spLocks noGrp="1"/>
          </p:cNvSpPr>
          <p:nvPr>
            <p:ph type="sldNum" sz="quarter" idx="12"/>
          </p:nvPr>
        </p:nvSpPr>
        <p:spPr/>
        <p:txBody>
          <a:bodyPr>
            <a:normAutofit fontScale="85000" lnSpcReduction="20000"/>
          </a:bodyPr>
          <a:lstStyle/>
          <a:p>
            <a:pPr>
              <a:defRPr/>
            </a:pPr>
            <a:fld id="{F995CFEF-7312-4A62-8EA7-033A7BEF861E}" type="slidenum">
              <a:rPr lang="es-MX" smtClean="0"/>
              <a:pPr>
                <a:defRPr/>
              </a:pPr>
              <a:t>213</a:t>
            </a:fld>
            <a:endParaRPr lang="es-MX"/>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557338"/>
            <a:ext cx="8229600" cy="4967287"/>
          </a:xfrm>
        </p:spPr>
        <p:txBody>
          <a:bodyPr>
            <a:normAutofit fontScale="85000" lnSpcReduction="20000"/>
          </a:bodyPr>
          <a:lstStyle/>
          <a:p>
            <a:pPr marL="320040" indent="-320040" algn="just" eaLnBrk="1" fontAlgn="auto" hangingPunct="1">
              <a:spcAft>
                <a:spcPts val="0"/>
              </a:spcAft>
              <a:defRPr/>
            </a:pPr>
            <a:r>
              <a:rPr lang="es-MX" dirty="0">
                <a:latin typeface="Arial" pitchFamily="34" charset="0"/>
                <a:cs typeface="Arial" pitchFamily="34" charset="0"/>
              </a:rPr>
              <a:t>La moral está fundada en el hecho estructural del lenguaje mismo, pues supone una voluntad de entenderse, se proyecta como comunicación, cuyos aspectos ideales podemos reconstruir. </a:t>
            </a:r>
          </a:p>
          <a:p>
            <a:pPr marL="320040" indent="-320040" algn="just" eaLnBrk="1" fontAlgn="auto" hangingPunct="1">
              <a:spcAft>
                <a:spcPts val="0"/>
              </a:spcAft>
              <a:buFont typeface="Wingdings"/>
              <a:buChar char=""/>
              <a:defRPr/>
            </a:pPr>
            <a:endParaRPr lang="es-MX" dirty="0">
              <a:latin typeface="Arial" pitchFamily="34" charset="0"/>
              <a:cs typeface="Arial" pitchFamily="34" charset="0"/>
            </a:endParaRPr>
          </a:p>
          <a:p>
            <a:pPr marL="320040" indent="-320040" algn="just" eaLnBrk="1" fontAlgn="auto" hangingPunct="1">
              <a:spcAft>
                <a:spcPts val="0"/>
              </a:spcAft>
              <a:buFont typeface="Wingdings"/>
              <a:buChar char=""/>
              <a:defRPr/>
            </a:pPr>
            <a:r>
              <a:rPr lang="es-MX" dirty="0">
                <a:latin typeface="Arial" pitchFamily="34" charset="0"/>
                <a:cs typeface="Arial" pitchFamily="34" charset="0"/>
              </a:rPr>
              <a:t>“La comunicación ideal excluye toda posible mutilación sistemática de la comunicación.</a:t>
            </a:r>
          </a:p>
          <a:p>
            <a:pPr marL="320040" indent="-320040" algn="just" eaLnBrk="1" fontAlgn="auto" hangingPunct="1">
              <a:spcAft>
                <a:spcPts val="0"/>
              </a:spcAft>
              <a:buFont typeface="Wingdings"/>
              <a:buNone/>
              <a:defRPr/>
            </a:pPr>
            <a:r>
              <a:rPr lang="es-MX" dirty="0">
                <a:latin typeface="Arial" pitchFamily="34" charset="0"/>
                <a:cs typeface="Arial" pitchFamily="34" charset="0"/>
              </a:rPr>
              <a:t> </a:t>
            </a:r>
          </a:p>
          <a:p>
            <a:pPr marL="320040" indent="-320040" algn="just" eaLnBrk="1" fontAlgn="auto" hangingPunct="1">
              <a:spcAft>
                <a:spcPts val="0"/>
              </a:spcAft>
              <a:buFont typeface="Wingdings"/>
              <a:buChar char=""/>
              <a:defRPr/>
            </a:pPr>
            <a:r>
              <a:rPr lang="es-MX" dirty="0">
                <a:latin typeface="Arial" pitchFamily="34" charset="0"/>
                <a:cs typeface="Arial" pitchFamily="34" charset="0"/>
              </a:rPr>
              <a:t>Sólo entonces domina la característica presión no represiva del mejor argumento”. La situación comunicativa incluye en su anticipación como forma el diálogo, la verdad (veracidad), la justicia y la libertad. La hermenéutica así entendida como base de la moral persigue un interés </a:t>
            </a:r>
            <a:r>
              <a:rPr lang="es-MX" dirty="0" err="1">
                <a:latin typeface="Arial" pitchFamily="34" charset="0"/>
                <a:cs typeface="Arial" pitchFamily="34" charset="0"/>
              </a:rPr>
              <a:t>emancipativo</a:t>
            </a:r>
            <a:r>
              <a:rPr lang="es-MX" dirty="0">
                <a:latin typeface="Arial" pitchFamily="34" charset="0"/>
                <a:cs typeface="Arial" pitchFamily="34" charset="0"/>
              </a:rPr>
              <a:t>.</a:t>
            </a:r>
          </a:p>
          <a:p>
            <a:pPr marL="320040" indent="-320040" algn="just" eaLnBrk="1" fontAlgn="auto" hangingPunct="1">
              <a:spcAft>
                <a:spcPts val="0"/>
              </a:spcAft>
              <a:buFont typeface="Wingdings"/>
              <a:buNone/>
              <a:defRPr/>
            </a:pPr>
            <a:endParaRPr lang="es-MX" dirty="0">
              <a:latin typeface="Arial" pitchFamily="34" charset="0"/>
              <a:cs typeface="Arial" pitchFamily="34" charset="0"/>
            </a:endParaRPr>
          </a:p>
        </p:txBody>
      </p:sp>
      <p:sp>
        <p:nvSpPr>
          <p:cNvPr id="226307" name="3 Rectángulo"/>
          <p:cNvSpPr>
            <a:spLocks noChangeArrowheads="1"/>
          </p:cNvSpPr>
          <p:nvPr/>
        </p:nvSpPr>
        <p:spPr bwMode="auto">
          <a:xfrm>
            <a:off x="539750" y="260350"/>
            <a:ext cx="7704138" cy="584200"/>
          </a:xfrm>
          <a:prstGeom prst="rect">
            <a:avLst/>
          </a:prstGeom>
          <a:noFill/>
          <a:ln w="9525">
            <a:noFill/>
            <a:miter lim="800000"/>
            <a:headEnd/>
            <a:tailEnd/>
          </a:ln>
        </p:spPr>
        <p:txBody>
          <a:bodyPr>
            <a:spAutoFit/>
          </a:bodyPr>
          <a:lstStyle/>
          <a:p>
            <a:pPr algn="ctr"/>
            <a:r>
              <a:rPr lang="es-MX" sz="3200" b="1"/>
              <a:t>HERMENÉUTICA</a:t>
            </a:r>
            <a:endParaRPr lang="es-ES" sz="3200"/>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D6B55FCA-1D59-4902-A3F3-5E83A8DC6ED5}" type="slidenum">
              <a:rPr lang="es-MX" smtClean="0"/>
              <a:pPr>
                <a:defRPr/>
              </a:pPr>
              <a:t>214</a:t>
            </a:fld>
            <a:endParaRPr lang="es-MX"/>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3 Título"/>
          <p:cNvSpPr>
            <a:spLocks noGrp="1"/>
          </p:cNvSpPr>
          <p:nvPr>
            <p:ph type="title"/>
          </p:nvPr>
        </p:nvSpPr>
        <p:spPr>
          <a:xfrm>
            <a:off x="612775" y="228600"/>
            <a:ext cx="8153400" cy="990600"/>
          </a:xfrm>
        </p:spPr>
        <p:txBody>
          <a:bodyPr/>
          <a:lstStyle/>
          <a:p>
            <a:r>
              <a:rPr lang="es-ES" sz="3600">
                <a:latin typeface="Arial" pitchFamily="34" charset="0"/>
                <a:cs typeface="Arial" pitchFamily="34" charset="0"/>
              </a:rPr>
              <a:t>LAS HIPÓTESIS EN LAS CIENCIAS</a:t>
            </a:r>
          </a:p>
        </p:txBody>
      </p:sp>
      <p:sp>
        <p:nvSpPr>
          <p:cNvPr id="3" name="2 Subtítulo"/>
          <p:cNvSpPr>
            <a:spLocks noGrp="1"/>
          </p:cNvSpPr>
          <p:nvPr>
            <p:ph sz="quarter" idx="1"/>
          </p:nvPr>
        </p:nvSpPr>
        <p:spPr>
          <a:xfrm>
            <a:off x="0" y="2852738"/>
            <a:ext cx="8569325" cy="3789362"/>
          </a:xfrm>
        </p:spPr>
        <p:txBody>
          <a:bodyPr>
            <a:normAutofit fontScale="25000" lnSpcReduction="20000"/>
          </a:bodyPr>
          <a:lstStyle/>
          <a:p>
            <a:pPr eaLnBrk="1" fontAlgn="auto" hangingPunct="1">
              <a:spcAft>
                <a:spcPts val="0"/>
              </a:spcAft>
              <a:buFont typeface="Wingdings"/>
              <a:buNone/>
              <a:defRPr/>
            </a:pPr>
            <a:r>
              <a:rPr lang="es-MX" dirty="0"/>
              <a:t> </a:t>
            </a:r>
          </a:p>
          <a:p>
            <a:pPr algn="just" eaLnBrk="1" fontAlgn="auto" hangingPunct="1">
              <a:spcAft>
                <a:spcPts val="0"/>
              </a:spcAft>
              <a:buFont typeface="Wingdings"/>
              <a:buNone/>
              <a:defRPr/>
            </a:pPr>
            <a:r>
              <a:rPr lang="es-MX" sz="5500" b="1" dirty="0">
                <a:latin typeface="Arial" pitchFamily="34" charset="0"/>
                <a:cs typeface="Arial" pitchFamily="34" charset="0"/>
              </a:rPr>
              <a:t>Significado de  las hipótesis en la ciencia.</a:t>
            </a:r>
            <a:endParaRPr lang="es-MX" sz="5500" dirty="0">
              <a:latin typeface="Arial" pitchFamily="34" charset="0"/>
              <a:cs typeface="Arial" pitchFamily="34" charset="0"/>
            </a:endParaRPr>
          </a:p>
          <a:p>
            <a:pPr algn="just" eaLnBrk="1" fontAlgn="auto" hangingPunct="1">
              <a:spcAft>
                <a:spcPts val="0"/>
              </a:spcAft>
              <a:buFont typeface="Wingdings"/>
              <a:buNone/>
              <a:defRPr/>
            </a:pPr>
            <a:r>
              <a:rPr lang="es-MX" sz="5500" dirty="0">
                <a:latin typeface="Arial" pitchFamily="34" charset="0"/>
                <a:cs typeface="Arial" pitchFamily="34" charset="0"/>
              </a:rPr>
              <a:t> </a:t>
            </a:r>
          </a:p>
          <a:p>
            <a:pPr algn="just" eaLnBrk="1" fontAlgn="auto" hangingPunct="1">
              <a:spcAft>
                <a:spcPts val="0"/>
              </a:spcAft>
              <a:buFont typeface="Wingdings"/>
              <a:buNone/>
              <a:defRPr/>
            </a:pPr>
            <a:r>
              <a:rPr lang="es-MX" sz="5500" dirty="0">
                <a:latin typeface="Arial" pitchFamily="34" charset="0"/>
                <a:cs typeface="Arial" pitchFamily="34" charset="0"/>
              </a:rPr>
              <a:t>	Los </a:t>
            </a:r>
            <a:r>
              <a:rPr lang="es-MX" sz="5500" dirty="0" err="1">
                <a:latin typeface="Arial" pitchFamily="34" charset="0"/>
                <a:cs typeface="Arial" pitchFamily="34" charset="0"/>
              </a:rPr>
              <a:t>inductivistas</a:t>
            </a:r>
            <a:r>
              <a:rPr lang="es-MX" sz="5500" dirty="0">
                <a:latin typeface="Arial" pitchFamily="34" charset="0"/>
                <a:cs typeface="Arial" pitchFamily="34" charset="0"/>
              </a:rPr>
              <a:t> piensan que la ciencia comienza con datos y observación de hechos, en el método hipotético-deductivo la indagación científica comienza al tomar conciencia del hecho de que los conocimientos de que disponemos no son suficientes para resolver un determinado problema. </a:t>
            </a:r>
          </a:p>
          <a:p>
            <a:pPr algn="just" eaLnBrk="1" fontAlgn="auto" hangingPunct="1">
              <a:spcAft>
                <a:spcPts val="0"/>
              </a:spcAft>
              <a:buFont typeface="Wingdings"/>
              <a:buNone/>
              <a:defRPr/>
            </a:pPr>
            <a:r>
              <a:rPr lang="es-MX" sz="5500" dirty="0">
                <a:latin typeface="Arial" pitchFamily="34" charset="0"/>
                <a:cs typeface="Arial" pitchFamily="34" charset="0"/>
              </a:rPr>
              <a:t> </a:t>
            </a:r>
          </a:p>
          <a:p>
            <a:pPr algn="just" eaLnBrk="1" fontAlgn="auto" hangingPunct="1">
              <a:spcAft>
                <a:spcPts val="0"/>
              </a:spcAft>
              <a:buFont typeface="Wingdings"/>
              <a:buNone/>
              <a:defRPr/>
            </a:pPr>
            <a:r>
              <a:rPr lang="es-MX" sz="5500" dirty="0">
                <a:latin typeface="Arial" pitchFamily="34" charset="0"/>
                <a:cs typeface="Arial" pitchFamily="34" charset="0"/>
              </a:rPr>
              <a:t>	“La actitud </a:t>
            </a:r>
            <a:r>
              <a:rPr lang="es-MX" sz="5500" dirty="0" err="1">
                <a:latin typeface="Arial" pitchFamily="34" charset="0"/>
                <a:cs typeface="Arial" pitchFamily="34" charset="0"/>
              </a:rPr>
              <a:t>problematizadora</a:t>
            </a:r>
            <a:r>
              <a:rPr lang="es-MX" sz="5500" dirty="0">
                <a:latin typeface="Arial" pitchFamily="34" charset="0"/>
                <a:cs typeface="Arial" pitchFamily="34" charset="0"/>
              </a:rPr>
              <a:t> es característica de toda actividad racional. Las necesidades prácticas pueden ser base de los problemas científicos, pero no necesariamente”. (Bunge, 1976). </a:t>
            </a:r>
          </a:p>
          <a:p>
            <a:pPr algn="just" eaLnBrk="1" fontAlgn="auto" hangingPunct="1">
              <a:spcAft>
                <a:spcPts val="0"/>
              </a:spcAft>
              <a:buFont typeface="Wingdings"/>
              <a:buNone/>
              <a:defRPr/>
            </a:pPr>
            <a:r>
              <a:rPr lang="es-MX" sz="5500" dirty="0">
                <a:latin typeface="Arial" pitchFamily="34" charset="0"/>
                <a:cs typeface="Arial" pitchFamily="34" charset="0"/>
              </a:rPr>
              <a:t> </a:t>
            </a:r>
          </a:p>
          <a:p>
            <a:pPr algn="just" eaLnBrk="1" fontAlgn="auto" hangingPunct="1">
              <a:spcAft>
                <a:spcPts val="0"/>
              </a:spcAft>
              <a:buFont typeface="Wingdings"/>
              <a:buNone/>
              <a:defRPr/>
            </a:pPr>
            <a:r>
              <a:rPr lang="es-MX" sz="5500" dirty="0">
                <a:latin typeface="Arial" pitchFamily="34" charset="0"/>
                <a:cs typeface="Arial" pitchFamily="34" charset="0"/>
              </a:rPr>
              <a:t>	Previo al conocimiento científico, manejamos un bagaje de ideas tomados de la experiencia común y del lenguaje corriente. La ciencia no comienza en una “tabula rasa”, no se inicia en el cero. </a:t>
            </a:r>
          </a:p>
          <a:p>
            <a:pPr algn="just" eaLnBrk="1" fontAlgn="auto" hangingPunct="1">
              <a:spcAft>
                <a:spcPts val="0"/>
              </a:spcAft>
              <a:buFont typeface="Wingdings"/>
              <a:buNone/>
              <a:defRPr/>
            </a:pPr>
            <a:endParaRPr lang="es-MX" sz="5500" dirty="0">
              <a:latin typeface="Arial" pitchFamily="34" charset="0"/>
              <a:cs typeface="Arial" pitchFamily="34" charset="0"/>
            </a:endParaRPr>
          </a:p>
          <a:p>
            <a:pPr algn="just" eaLnBrk="1" fontAlgn="auto" hangingPunct="1">
              <a:spcAft>
                <a:spcPts val="0"/>
              </a:spcAft>
              <a:buFont typeface="Wingdings"/>
              <a:buNone/>
              <a:defRPr/>
            </a:pPr>
            <a:r>
              <a:rPr lang="es-MX" sz="5500" dirty="0">
                <a:latin typeface="Arial" pitchFamily="34" charset="0"/>
                <a:cs typeface="Arial" pitchFamily="34" charset="0"/>
              </a:rPr>
              <a:t>	Pero la ciencia no es conocimiento ordinario meramente mejorado o rectificado. </a:t>
            </a:r>
            <a:r>
              <a:rPr lang="es-MX" sz="5500" dirty="0">
                <a:solidFill>
                  <a:srgbClr val="FF0000"/>
                </a:solidFill>
                <a:latin typeface="Arial" pitchFamily="34" charset="0"/>
                <a:cs typeface="Arial" pitchFamily="34" charset="0"/>
              </a:rPr>
              <a:t>Esta actitud </a:t>
            </a:r>
            <a:r>
              <a:rPr lang="es-MX" sz="5500" dirty="0" err="1">
                <a:solidFill>
                  <a:srgbClr val="FF0000"/>
                </a:solidFill>
                <a:latin typeface="Arial" pitchFamily="34" charset="0"/>
                <a:cs typeface="Arial" pitchFamily="34" charset="0"/>
              </a:rPr>
              <a:t>problematizadora</a:t>
            </a:r>
            <a:r>
              <a:rPr lang="es-MX" sz="5500" dirty="0">
                <a:solidFill>
                  <a:srgbClr val="FF0000"/>
                </a:solidFill>
                <a:latin typeface="Arial" pitchFamily="34" charset="0"/>
                <a:cs typeface="Arial" pitchFamily="34" charset="0"/>
              </a:rPr>
              <a:t> implica una actitud de duda</a:t>
            </a:r>
            <a:r>
              <a:rPr lang="es-MX" sz="5500" dirty="0">
                <a:latin typeface="Arial" pitchFamily="34" charset="0"/>
                <a:cs typeface="Arial" pitchFamily="34" charset="0"/>
              </a:rPr>
              <a:t>. </a:t>
            </a:r>
          </a:p>
          <a:p>
            <a:pPr algn="just" eaLnBrk="1" fontAlgn="auto" hangingPunct="1">
              <a:spcAft>
                <a:spcPts val="0"/>
              </a:spcAft>
              <a:buFont typeface="Wingdings"/>
              <a:buNone/>
              <a:defRPr/>
            </a:pPr>
            <a:r>
              <a:rPr lang="es-MX" sz="5500" dirty="0">
                <a:latin typeface="Arial" pitchFamily="34" charset="0"/>
                <a:cs typeface="Arial" pitchFamily="34" charset="0"/>
              </a:rPr>
              <a:t> </a:t>
            </a:r>
          </a:p>
          <a:p>
            <a:pPr eaLnBrk="1" fontAlgn="auto" hangingPunct="1">
              <a:spcAft>
                <a:spcPts val="0"/>
              </a:spcAft>
              <a:buFont typeface="Wingdings"/>
              <a:buNone/>
              <a:defRPr/>
            </a:pPr>
            <a:endParaRPr lang="es-MX" dirty="0"/>
          </a:p>
        </p:txBody>
      </p:sp>
      <p:pic>
        <p:nvPicPr>
          <p:cNvPr id="227332" name="Picture 4" descr="C:\Users\REBELIN\Desktop\imagenes filosofia\hipotesis.jpg"/>
          <p:cNvPicPr>
            <a:picLocks noChangeAspect="1" noChangeArrowheads="1"/>
          </p:cNvPicPr>
          <p:nvPr/>
        </p:nvPicPr>
        <p:blipFill>
          <a:blip r:embed="rId2"/>
          <a:srcRect/>
          <a:stretch>
            <a:fillRect/>
          </a:stretch>
        </p:blipFill>
        <p:spPr bwMode="auto">
          <a:xfrm>
            <a:off x="5003800" y="1628775"/>
            <a:ext cx="3686175" cy="1238250"/>
          </a:xfrm>
          <a:prstGeom prst="rect">
            <a:avLst/>
          </a:prstGeom>
          <a:noFill/>
          <a:ln w="9525">
            <a:noFill/>
            <a:miter lim="800000"/>
            <a:headEnd/>
            <a:tailEnd/>
          </a:ln>
        </p:spPr>
      </p:pic>
      <p:sp>
        <p:nvSpPr>
          <p:cNvPr id="5" name="4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6" name="5 Marcador de número de diapositiva"/>
          <p:cNvSpPr>
            <a:spLocks noGrp="1"/>
          </p:cNvSpPr>
          <p:nvPr>
            <p:ph type="sldNum" sz="quarter" idx="12"/>
          </p:nvPr>
        </p:nvSpPr>
        <p:spPr/>
        <p:txBody>
          <a:bodyPr>
            <a:normAutofit fontScale="85000" lnSpcReduction="20000"/>
          </a:bodyPr>
          <a:lstStyle/>
          <a:p>
            <a:pPr>
              <a:defRPr/>
            </a:pPr>
            <a:fld id="{E37B39C6-CC07-413C-B48F-3A36239D8B6B}" type="slidenum">
              <a:rPr lang="es-MX" smtClean="0"/>
              <a:pPr>
                <a:defRPr/>
              </a:pPr>
              <a:t>215</a:t>
            </a:fld>
            <a:endParaRPr lang="es-MX"/>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2 Marcador de contenido"/>
          <p:cNvSpPr>
            <a:spLocks noGrp="1"/>
          </p:cNvSpPr>
          <p:nvPr>
            <p:ph idx="1"/>
          </p:nvPr>
        </p:nvSpPr>
        <p:spPr>
          <a:xfrm>
            <a:off x="457200" y="1773238"/>
            <a:ext cx="8229600" cy="4352925"/>
          </a:xfrm>
        </p:spPr>
        <p:txBody>
          <a:bodyPr/>
          <a:lstStyle/>
          <a:p>
            <a:pPr algn="just" eaLnBrk="1" hangingPunct="1">
              <a:buFont typeface="Wingdings" pitchFamily="2" charset="2"/>
              <a:buNone/>
            </a:pPr>
            <a:r>
              <a:rPr lang="es-MX"/>
              <a:t>	</a:t>
            </a:r>
            <a:r>
              <a:rPr lang="es-MX">
                <a:latin typeface="Arial" pitchFamily="34" charset="0"/>
                <a:cs typeface="Arial" pitchFamily="34" charset="0"/>
              </a:rPr>
              <a:t>“La regla única y fundamental de la investigación científica se reduce a la duda, tal como ya lo han proclamado grandes científicos”. (Claude Bernard, 1976, p. 68). </a:t>
            </a:r>
          </a:p>
          <a:p>
            <a:pPr algn="just" eaLnBrk="1" hangingPunct="1">
              <a:buFont typeface="Wingdings" pitchFamily="2" charset="2"/>
              <a:buNone/>
            </a:pPr>
            <a:endParaRPr lang="es-MX">
              <a:latin typeface="Arial" pitchFamily="34" charset="0"/>
              <a:cs typeface="Arial" pitchFamily="34" charset="0"/>
            </a:endParaRPr>
          </a:p>
          <a:p>
            <a:pPr algn="just" eaLnBrk="1" hangingPunct="1">
              <a:buFont typeface="Wingdings" pitchFamily="2" charset="2"/>
              <a:buNone/>
            </a:pPr>
            <a:r>
              <a:rPr lang="es-MX">
                <a:latin typeface="Arial" pitchFamily="34" charset="0"/>
                <a:cs typeface="Arial" pitchFamily="34" charset="0"/>
              </a:rPr>
              <a:t>	“La conclusión de nuestro razonamiento debe siempre permanecer dubitativa cuando el punto de partida o el principio no es una verdad absoluta.”. (Ibídem).</a:t>
            </a:r>
          </a:p>
          <a:p>
            <a:pPr algn="just" eaLnBrk="1" hangingPunct="1"/>
            <a:endParaRPr lang="es-MX"/>
          </a:p>
        </p:txBody>
      </p:sp>
      <p:sp>
        <p:nvSpPr>
          <p:cNvPr id="3" name="2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228356" name="3 CuadroTexto"/>
          <p:cNvSpPr txBox="1">
            <a:spLocks noChangeArrowheads="1"/>
          </p:cNvSpPr>
          <p:nvPr/>
        </p:nvSpPr>
        <p:spPr bwMode="auto">
          <a:xfrm>
            <a:off x="1979613" y="476250"/>
            <a:ext cx="5545137" cy="523875"/>
          </a:xfrm>
          <a:prstGeom prst="rect">
            <a:avLst/>
          </a:prstGeom>
          <a:noFill/>
          <a:ln w="9525">
            <a:noFill/>
            <a:miter lim="800000"/>
            <a:headEnd/>
            <a:tailEnd/>
          </a:ln>
        </p:spPr>
        <p:txBody>
          <a:bodyPr>
            <a:spAutoFit/>
          </a:bodyPr>
          <a:lstStyle/>
          <a:p>
            <a:pPr algn="ctr"/>
            <a:r>
              <a:rPr lang="es-ES" sz="2800"/>
              <a:t>LA DUDA</a:t>
            </a:r>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3866E4A7-3FE7-4D82-8968-F4A53FF2C28E}" type="slidenum">
              <a:rPr lang="es-MX" smtClean="0"/>
              <a:pPr>
                <a:defRPr/>
              </a:pPr>
              <a:t>216</a:t>
            </a:fld>
            <a:endParaRPr lang="es-MX"/>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700213"/>
            <a:ext cx="8229600" cy="4425950"/>
          </a:xfrm>
        </p:spPr>
        <p:txBody>
          <a:bodyPr>
            <a:normAutofit fontScale="55000" lnSpcReduction="20000"/>
          </a:bodyPr>
          <a:lstStyle/>
          <a:p>
            <a:pPr marL="320040" indent="-320040" algn="just" eaLnBrk="1" fontAlgn="auto" hangingPunct="1">
              <a:spcAft>
                <a:spcPts val="0"/>
              </a:spcAft>
              <a:buFont typeface="Wingdings"/>
              <a:buChar char=""/>
              <a:defRPr/>
            </a:pPr>
            <a:r>
              <a:rPr lang="es-MX" dirty="0">
                <a:latin typeface="Arial" pitchFamily="34" charset="0"/>
                <a:cs typeface="Arial" pitchFamily="34" charset="0"/>
              </a:rPr>
              <a:t>La ciencia rompe con el sentido ordinario,  es un conocimiento de índole especial.</a:t>
            </a:r>
          </a:p>
          <a:p>
            <a:pPr marL="320040" indent="-320040" algn="just" eaLnBrk="1" fontAlgn="auto" hangingPunct="1">
              <a:spcAft>
                <a:spcPts val="0"/>
              </a:spcAft>
              <a:buFont typeface="Wingdings"/>
              <a:buNone/>
              <a:defRPr/>
            </a:pPr>
            <a:endParaRPr lang="es-MX" dirty="0">
              <a:latin typeface="Arial" pitchFamily="34" charset="0"/>
              <a:cs typeface="Arial" pitchFamily="34" charset="0"/>
            </a:endParaRPr>
          </a:p>
          <a:p>
            <a:pPr marL="320040" indent="-320040" algn="just" eaLnBrk="1" fontAlgn="auto" hangingPunct="1">
              <a:spcAft>
                <a:spcPts val="0"/>
              </a:spcAft>
              <a:buFont typeface="Wingdings"/>
              <a:buChar char=""/>
              <a:defRPr/>
            </a:pPr>
            <a:r>
              <a:rPr lang="es-MX" dirty="0">
                <a:latin typeface="Arial" pitchFamily="34" charset="0"/>
                <a:cs typeface="Arial" pitchFamily="34" charset="0"/>
              </a:rPr>
              <a:t>1) La ciencia es crítica. El conocimiento ordinario es ingenuo, acrítico. La ciencia se basa en indagaciones, pruebas, corroboraciones. Pero ningún criticismo es total y absoluto.</a:t>
            </a:r>
          </a:p>
          <a:p>
            <a:pPr marL="320040" indent="-320040" algn="just" eaLnBrk="1" fontAlgn="auto" hangingPunct="1">
              <a:spcAft>
                <a:spcPts val="0"/>
              </a:spcAft>
              <a:buFont typeface="Wingdings"/>
              <a:buNone/>
              <a:defRPr/>
            </a:pPr>
            <a:endParaRPr lang="es-MX" dirty="0">
              <a:latin typeface="Arial" pitchFamily="34" charset="0"/>
              <a:cs typeface="Arial" pitchFamily="34" charset="0"/>
            </a:endParaRPr>
          </a:p>
          <a:p>
            <a:pPr marL="320040" indent="-320040" algn="just" eaLnBrk="1" fontAlgn="auto" hangingPunct="1">
              <a:spcAft>
                <a:spcPts val="0"/>
              </a:spcAft>
              <a:buFont typeface="Wingdings"/>
              <a:buChar char=""/>
              <a:defRPr/>
            </a:pPr>
            <a:r>
              <a:rPr lang="es-MX" dirty="0">
                <a:latin typeface="Arial" pitchFamily="34" charset="0"/>
                <a:cs typeface="Arial" pitchFamily="34" charset="0"/>
              </a:rPr>
              <a:t>Los estudios históricos de la ciencia muestran la dependencia de la investigación científica con patrones establecidos:  métodos, procedimientos, tácticas, teorías dogmatizadas, etc. </a:t>
            </a:r>
          </a:p>
          <a:p>
            <a:pPr marL="320040" indent="-320040" algn="just" eaLnBrk="1" fontAlgn="auto" hangingPunct="1">
              <a:spcAft>
                <a:spcPts val="0"/>
              </a:spcAft>
              <a:buFont typeface="Wingdings"/>
              <a:buNone/>
              <a:defRPr/>
            </a:pPr>
            <a:endParaRPr lang="es-MX" dirty="0">
              <a:latin typeface="Arial" pitchFamily="34" charset="0"/>
              <a:cs typeface="Arial" pitchFamily="34" charset="0"/>
            </a:endParaRPr>
          </a:p>
          <a:p>
            <a:pPr marL="320040" indent="-320040" algn="just" eaLnBrk="1" fontAlgn="auto" hangingPunct="1">
              <a:spcAft>
                <a:spcPts val="0"/>
              </a:spcAft>
              <a:buFont typeface="Wingdings"/>
              <a:buChar char=""/>
              <a:defRPr/>
            </a:pPr>
            <a:r>
              <a:rPr lang="es-MX" dirty="0">
                <a:latin typeface="Arial" pitchFamily="34" charset="0"/>
                <a:cs typeface="Arial" pitchFamily="34" charset="0"/>
              </a:rPr>
              <a:t>2) A diferencia del conocimiento ordinario, la ciencia es un saber sistemático; organizado en forma estructuralmente coherente. </a:t>
            </a:r>
          </a:p>
          <a:p>
            <a:pPr marL="320040" indent="-320040" algn="just" eaLnBrk="1" fontAlgn="auto" hangingPunct="1">
              <a:spcAft>
                <a:spcPts val="0"/>
              </a:spcAft>
              <a:buFont typeface="Wingdings"/>
              <a:buNone/>
              <a:defRPr/>
            </a:pPr>
            <a:endParaRPr lang="es-MX" dirty="0">
              <a:latin typeface="Arial" pitchFamily="34" charset="0"/>
              <a:cs typeface="Arial" pitchFamily="34" charset="0"/>
            </a:endParaRPr>
          </a:p>
          <a:p>
            <a:pPr marL="320040" indent="-320040" algn="just" eaLnBrk="1" fontAlgn="auto" hangingPunct="1">
              <a:spcAft>
                <a:spcPts val="0"/>
              </a:spcAft>
              <a:buFont typeface="Wingdings"/>
              <a:buChar char=""/>
              <a:defRPr/>
            </a:pPr>
            <a:r>
              <a:rPr lang="es-MX" dirty="0">
                <a:latin typeface="Arial" pitchFamily="34" charset="0"/>
                <a:cs typeface="Arial" pitchFamily="34" charset="0"/>
              </a:rPr>
              <a:t>El grado de coherencia lógica y sistemática varia a través de la historia, depende del desarrollo del conocimiento. Con el progreso del saber algunas ciencias muestran mayor grado de sistematicidad y coherencia. Pero </a:t>
            </a:r>
            <a:r>
              <a:rPr lang="es-MX" dirty="0"/>
              <a:t>como el desarrollo de la ciencia no es lineal, otras ciencias muestran un menor grado.</a:t>
            </a:r>
          </a:p>
          <a:p>
            <a:pPr marL="320040" indent="-320040" eaLnBrk="1" fontAlgn="auto" hangingPunct="1">
              <a:spcAft>
                <a:spcPts val="0"/>
              </a:spcAft>
              <a:buFont typeface="Wingdings"/>
              <a:buNone/>
              <a:defRPr/>
            </a:pPr>
            <a:endParaRPr lang="es-MX" dirty="0"/>
          </a:p>
          <a:p>
            <a:pPr marL="320040" indent="-320040" eaLnBrk="1" fontAlgn="auto" hangingPunct="1">
              <a:spcAft>
                <a:spcPts val="0"/>
              </a:spcAft>
              <a:buFont typeface="Wingdings"/>
              <a:buChar char=""/>
              <a:defRPr/>
            </a:pPr>
            <a:endParaRPr lang="es-MX" dirty="0"/>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229380" name="4 CuadroTexto"/>
          <p:cNvSpPr txBox="1">
            <a:spLocks noChangeArrowheads="1"/>
          </p:cNvSpPr>
          <p:nvPr/>
        </p:nvSpPr>
        <p:spPr bwMode="auto">
          <a:xfrm>
            <a:off x="1547813" y="476250"/>
            <a:ext cx="6337300" cy="523875"/>
          </a:xfrm>
          <a:prstGeom prst="rect">
            <a:avLst/>
          </a:prstGeom>
          <a:noFill/>
          <a:ln w="9525">
            <a:noFill/>
            <a:miter lim="800000"/>
            <a:headEnd/>
            <a:tailEnd/>
          </a:ln>
        </p:spPr>
        <p:txBody>
          <a:bodyPr>
            <a:spAutoFit/>
          </a:bodyPr>
          <a:lstStyle/>
          <a:p>
            <a:pPr algn="ctr"/>
            <a:r>
              <a:rPr lang="es-ES" sz="2800"/>
              <a:t>CIENCIA Y SENTIDO COMÚN</a:t>
            </a:r>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7D833800-B821-4E2C-BF4C-349A0A53C576}" type="slidenum">
              <a:rPr lang="es-MX" smtClean="0"/>
              <a:pPr>
                <a:defRPr/>
              </a:pPr>
              <a:t>217</a:t>
            </a:fld>
            <a:endParaRPr lang="es-MX"/>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773238"/>
            <a:ext cx="8229600" cy="4352925"/>
          </a:xfrm>
        </p:spPr>
        <p:txBody>
          <a:bodyPr>
            <a:normAutofit fontScale="70000" lnSpcReduction="20000"/>
          </a:bodyPr>
          <a:lstStyle/>
          <a:p>
            <a:pPr marL="320040" indent="-320040" algn="just" eaLnBrk="1" fontAlgn="auto" hangingPunct="1">
              <a:spcAft>
                <a:spcPts val="0"/>
              </a:spcAft>
              <a:buFont typeface="Wingdings"/>
              <a:buChar char=""/>
              <a:defRPr/>
            </a:pPr>
            <a:r>
              <a:rPr lang="es-MX" dirty="0">
                <a:latin typeface="Arial" pitchFamily="34" charset="0"/>
                <a:cs typeface="Arial" pitchFamily="34" charset="0"/>
              </a:rPr>
              <a:t>La psicología no está muy sistematizada aún. La unidad completa de la ciencia a que aspiraba el empirismo lógico no es una realidad. La filosofía histórica de la ciencia muestra la </a:t>
            </a:r>
            <a:r>
              <a:rPr lang="es-MX" dirty="0" err="1">
                <a:latin typeface="Arial" pitchFamily="34" charset="0"/>
                <a:cs typeface="Arial" pitchFamily="34" charset="0"/>
              </a:rPr>
              <a:t>incompletud</a:t>
            </a:r>
            <a:r>
              <a:rPr lang="es-MX" dirty="0">
                <a:latin typeface="Arial" pitchFamily="34" charset="0"/>
                <a:cs typeface="Arial" pitchFamily="34" charset="0"/>
              </a:rPr>
              <a:t> en la sistematicidad de la ciencia.</a:t>
            </a:r>
          </a:p>
          <a:p>
            <a:pPr marL="320040" indent="-320040" algn="just" eaLnBrk="1" fontAlgn="auto" hangingPunct="1">
              <a:spcAft>
                <a:spcPts val="0"/>
              </a:spcAft>
              <a:buFont typeface="Wingdings"/>
              <a:buNone/>
              <a:defRPr/>
            </a:pPr>
            <a:r>
              <a:rPr lang="es-MX" dirty="0">
                <a:latin typeface="Arial" pitchFamily="34" charset="0"/>
                <a:cs typeface="Arial" pitchFamily="34" charset="0"/>
              </a:rPr>
              <a:t> </a:t>
            </a:r>
          </a:p>
          <a:p>
            <a:pPr marL="320040" indent="-320040" algn="just" eaLnBrk="1" fontAlgn="auto" hangingPunct="1">
              <a:spcAft>
                <a:spcPts val="0"/>
              </a:spcAft>
              <a:buFont typeface="Wingdings"/>
              <a:buChar char=""/>
              <a:defRPr/>
            </a:pPr>
            <a:r>
              <a:rPr lang="es-MX" dirty="0">
                <a:latin typeface="Arial" pitchFamily="34" charset="0"/>
                <a:cs typeface="Arial" pitchFamily="34" charset="0"/>
              </a:rPr>
              <a:t>3) A diferencia del sentido común o conocimiento ordinario, la ciencia imagina hipótesis que pueden contrastarse empíricamente. </a:t>
            </a:r>
          </a:p>
          <a:p>
            <a:pPr marL="320040" indent="-320040" algn="just" eaLnBrk="1" fontAlgn="auto" hangingPunct="1">
              <a:spcAft>
                <a:spcPts val="0"/>
              </a:spcAft>
              <a:buFont typeface="Wingdings"/>
              <a:buChar char=""/>
              <a:defRPr/>
            </a:pPr>
            <a:endParaRPr lang="es-MX" dirty="0">
              <a:latin typeface="Arial" pitchFamily="34" charset="0"/>
              <a:cs typeface="Arial" pitchFamily="34" charset="0"/>
            </a:endParaRPr>
          </a:p>
          <a:p>
            <a:pPr marL="320040" indent="-320040" algn="just" eaLnBrk="1" fontAlgn="auto" hangingPunct="1">
              <a:spcAft>
                <a:spcPts val="0"/>
              </a:spcAft>
              <a:buFont typeface="Wingdings"/>
              <a:buChar char=""/>
              <a:defRPr/>
            </a:pPr>
            <a:r>
              <a:rPr lang="es-MX" dirty="0">
                <a:latin typeface="Arial" pitchFamily="34" charset="0"/>
                <a:cs typeface="Arial" pitchFamily="34" charset="0"/>
              </a:rPr>
              <a:t>Como escribe Claude Bernard: “En el método experimental, la hipótesis es una idea científica que se trata de someter a la experiencia. </a:t>
            </a:r>
          </a:p>
          <a:p>
            <a:pPr marL="320040" indent="-320040" algn="just" eaLnBrk="1" fontAlgn="auto" hangingPunct="1">
              <a:spcAft>
                <a:spcPts val="0"/>
              </a:spcAft>
              <a:buFont typeface="Wingdings"/>
              <a:buNone/>
              <a:defRPr/>
            </a:pPr>
            <a:r>
              <a:rPr lang="es-MX" dirty="0">
                <a:latin typeface="Arial" pitchFamily="34" charset="0"/>
                <a:cs typeface="Arial" pitchFamily="34" charset="0"/>
              </a:rPr>
              <a:t> </a:t>
            </a:r>
          </a:p>
          <a:p>
            <a:pPr marL="320040" indent="-320040" algn="just" eaLnBrk="1" fontAlgn="auto" hangingPunct="1">
              <a:spcAft>
                <a:spcPts val="0"/>
              </a:spcAft>
              <a:buFont typeface="Wingdings"/>
              <a:buChar char=""/>
              <a:defRPr/>
            </a:pPr>
            <a:r>
              <a:rPr lang="es-MX" dirty="0">
                <a:latin typeface="Arial" pitchFamily="34" charset="0"/>
                <a:cs typeface="Arial" pitchFamily="34" charset="0"/>
              </a:rPr>
              <a:t>La invención científica reside en la creación de una hipótesis feliz y fecunda, dada por el sentimiento o por el genio del sabio que la ha creado”. (Bernard, 1976)</a:t>
            </a:r>
          </a:p>
          <a:p>
            <a:pPr marL="320040" indent="-320040" eaLnBrk="1" fontAlgn="auto" hangingPunct="1">
              <a:spcAft>
                <a:spcPts val="0"/>
              </a:spcAft>
              <a:buFont typeface="Wingdings"/>
              <a:buChar char=""/>
              <a:defRPr/>
            </a:pPr>
            <a:endParaRPr lang="es-MX" dirty="0"/>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230404" name="4 CuadroTexto"/>
          <p:cNvSpPr txBox="1">
            <a:spLocks noChangeArrowheads="1"/>
          </p:cNvSpPr>
          <p:nvPr/>
        </p:nvSpPr>
        <p:spPr bwMode="auto">
          <a:xfrm>
            <a:off x="1547813" y="476250"/>
            <a:ext cx="6337300" cy="523875"/>
          </a:xfrm>
          <a:prstGeom prst="rect">
            <a:avLst/>
          </a:prstGeom>
          <a:noFill/>
          <a:ln w="9525">
            <a:noFill/>
            <a:miter lim="800000"/>
            <a:headEnd/>
            <a:tailEnd/>
          </a:ln>
        </p:spPr>
        <p:txBody>
          <a:bodyPr>
            <a:spAutoFit/>
          </a:bodyPr>
          <a:lstStyle/>
          <a:p>
            <a:pPr algn="ctr"/>
            <a:r>
              <a:rPr lang="es-ES" sz="2800"/>
              <a:t>CIENCIA Y SENTIDO COMÚN</a:t>
            </a:r>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A05D8437-DDEA-43A0-A93F-65FFCA9B7472}" type="slidenum">
              <a:rPr lang="es-MX" smtClean="0"/>
              <a:pPr>
                <a:defRPr/>
              </a:pPr>
              <a:t>218</a:t>
            </a:fld>
            <a:endParaRPr lang="es-MX"/>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700213"/>
            <a:ext cx="8229600" cy="4824412"/>
          </a:xfrm>
        </p:spPr>
        <p:txBody>
          <a:bodyPr>
            <a:normAutofit fontScale="62500" lnSpcReduction="20000"/>
          </a:bodyPr>
          <a:lstStyle/>
          <a:p>
            <a:pPr marL="320040" indent="-320040" algn="just" eaLnBrk="1" fontAlgn="auto" hangingPunct="1">
              <a:spcAft>
                <a:spcPts val="0"/>
              </a:spcAft>
              <a:buFont typeface="Wingdings"/>
              <a:buChar char=""/>
              <a:defRPr/>
            </a:pPr>
            <a:r>
              <a:rPr lang="es-MX" dirty="0">
                <a:latin typeface="Arial" pitchFamily="34" charset="0"/>
                <a:cs typeface="Arial" pitchFamily="34" charset="0"/>
              </a:rPr>
              <a:t>Contrastable significa que una hipótesis es sensible a la experiencia. La ciencia es conocimiento metódico. </a:t>
            </a:r>
          </a:p>
          <a:p>
            <a:pPr marL="320040" indent="-320040" algn="just" eaLnBrk="1" fontAlgn="auto" hangingPunct="1">
              <a:spcAft>
                <a:spcPts val="0"/>
              </a:spcAft>
              <a:buFont typeface="Wingdings"/>
              <a:buNone/>
              <a:defRPr/>
            </a:pPr>
            <a:endParaRPr lang="es-MX" dirty="0">
              <a:latin typeface="Arial" pitchFamily="34" charset="0"/>
              <a:cs typeface="Arial" pitchFamily="34" charset="0"/>
            </a:endParaRPr>
          </a:p>
          <a:p>
            <a:pPr marL="320040" indent="-320040" algn="just" eaLnBrk="1" fontAlgn="auto" hangingPunct="1">
              <a:spcAft>
                <a:spcPts val="0"/>
              </a:spcAft>
              <a:buFont typeface="Wingdings"/>
              <a:buChar char=""/>
              <a:defRPr/>
            </a:pPr>
            <a:r>
              <a:rPr lang="es-MX" dirty="0">
                <a:latin typeface="Arial" pitchFamily="34" charset="0"/>
                <a:cs typeface="Arial" pitchFamily="34" charset="0"/>
              </a:rPr>
              <a:t>Un método “es un procedimiento para tratar un conjunto de problemas”. (Bunge, 1976). El procedimiento ha de ser regular, explícito y repetible.  </a:t>
            </a:r>
          </a:p>
          <a:p>
            <a:pPr marL="320040" indent="-320040" algn="just" eaLnBrk="1" fontAlgn="auto" hangingPunct="1">
              <a:spcAft>
                <a:spcPts val="0"/>
              </a:spcAft>
              <a:buFont typeface="Wingdings"/>
              <a:buChar char=""/>
              <a:defRPr/>
            </a:pPr>
            <a:endParaRPr lang="es-MX" dirty="0">
              <a:latin typeface="Arial" pitchFamily="34" charset="0"/>
              <a:cs typeface="Arial" pitchFamily="34" charset="0"/>
            </a:endParaRPr>
          </a:p>
          <a:p>
            <a:pPr marL="320040" indent="-320040" algn="just" eaLnBrk="1" fontAlgn="auto" hangingPunct="1">
              <a:spcAft>
                <a:spcPts val="0"/>
              </a:spcAft>
              <a:buFont typeface="Wingdings"/>
              <a:buChar char=""/>
              <a:defRPr/>
            </a:pPr>
            <a:r>
              <a:rPr lang="es-MX" dirty="0">
                <a:latin typeface="Arial" pitchFamily="34" charset="0"/>
                <a:cs typeface="Arial" pitchFamily="34" charset="0"/>
              </a:rPr>
              <a:t>Los métodos científicos no son infalibles. La ciencia da verdades parciales. En la investigación sólo conocemos verdades aproximadas. Pero el método científico se “corrige a sí mismo, puede identificar sus errores y buscar aproximaciones de orden superior.”</a:t>
            </a:r>
          </a:p>
          <a:p>
            <a:pPr marL="320040" indent="-320040" algn="just" eaLnBrk="1" fontAlgn="auto" hangingPunct="1">
              <a:spcAft>
                <a:spcPts val="0"/>
              </a:spcAft>
              <a:buFont typeface="Wingdings"/>
              <a:buNone/>
              <a:defRPr/>
            </a:pPr>
            <a:endParaRPr lang="es-MX" dirty="0">
              <a:latin typeface="Arial" pitchFamily="34" charset="0"/>
              <a:cs typeface="Arial" pitchFamily="34" charset="0"/>
            </a:endParaRPr>
          </a:p>
          <a:p>
            <a:pPr marL="320040" indent="-320040" algn="just" eaLnBrk="1" fontAlgn="auto" hangingPunct="1">
              <a:spcAft>
                <a:spcPts val="0"/>
              </a:spcAft>
              <a:buFont typeface="Wingdings"/>
              <a:buChar char=""/>
              <a:defRPr/>
            </a:pPr>
            <a:r>
              <a:rPr lang="es-MX" dirty="0">
                <a:latin typeface="Arial" pitchFamily="34" charset="0"/>
                <a:cs typeface="Arial" pitchFamily="34" charset="0"/>
              </a:rPr>
              <a:t>“Una fórmula es una hipótesis factual si y sólo si: </a:t>
            </a:r>
          </a:p>
          <a:p>
            <a:pPr marL="320040" indent="-320040" algn="just" eaLnBrk="1" fontAlgn="auto" hangingPunct="1">
              <a:spcAft>
                <a:spcPts val="0"/>
              </a:spcAft>
              <a:buFont typeface="Wingdings"/>
              <a:buChar char=""/>
              <a:defRPr/>
            </a:pPr>
            <a:r>
              <a:rPr lang="es-MX" dirty="0">
                <a:latin typeface="Arial" pitchFamily="34" charset="0"/>
                <a:cs typeface="Arial" pitchFamily="34" charset="0"/>
              </a:rPr>
              <a:t> i) se refiere, inmediata o mediatamente, a hechos no sujetos hasta ahora a experiencia o, en general, no </a:t>
            </a:r>
            <a:r>
              <a:rPr lang="es-MX" dirty="0" err="1">
                <a:latin typeface="Arial" pitchFamily="34" charset="0"/>
                <a:cs typeface="Arial" pitchFamily="34" charset="0"/>
              </a:rPr>
              <a:t>sometibles</a:t>
            </a:r>
            <a:r>
              <a:rPr lang="es-MX" dirty="0">
                <a:latin typeface="Arial" pitchFamily="34" charset="0"/>
                <a:cs typeface="Arial" pitchFamily="34" charset="0"/>
              </a:rPr>
              <a:t> a la misma y </a:t>
            </a:r>
          </a:p>
          <a:p>
            <a:pPr marL="320040" indent="-320040" algn="just" eaLnBrk="1" fontAlgn="auto" hangingPunct="1">
              <a:spcAft>
                <a:spcPts val="0"/>
              </a:spcAft>
              <a:buFont typeface="Wingdings"/>
              <a:buChar char=""/>
              <a:defRPr/>
            </a:pPr>
            <a:r>
              <a:rPr lang="es-MX" dirty="0" err="1">
                <a:latin typeface="Arial" pitchFamily="34" charset="0"/>
                <a:cs typeface="Arial" pitchFamily="34" charset="0"/>
              </a:rPr>
              <a:t>ii</a:t>
            </a:r>
            <a:r>
              <a:rPr lang="es-MX" dirty="0">
                <a:latin typeface="Arial" pitchFamily="34" charset="0"/>
                <a:cs typeface="Arial" pitchFamily="34" charset="0"/>
              </a:rPr>
              <a:t>) es corregible a la vista de nuevo conocimiento”.</a:t>
            </a:r>
          </a:p>
          <a:p>
            <a:pPr marL="320040" indent="-320040" algn="just" eaLnBrk="1" fontAlgn="auto" hangingPunct="1">
              <a:spcAft>
                <a:spcPts val="0"/>
              </a:spcAft>
              <a:buFont typeface="Wingdings"/>
              <a:buNone/>
              <a:defRPr/>
            </a:pPr>
            <a:r>
              <a:rPr lang="es-MX" dirty="0">
                <a:latin typeface="Arial" pitchFamily="34" charset="0"/>
                <a:cs typeface="Arial" pitchFamily="34" charset="0"/>
              </a:rPr>
              <a:t> </a:t>
            </a:r>
          </a:p>
          <a:p>
            <a:pPr marL="320040" indent="-320040" algn="just" eaLnBrk="1" fontAlgn="auto" hangingPunct="1">
              <a:spcAft>
                <a:spcPts val="0"/>
              </a:spcAft>
              <a:buFont typeface="Wingdings"/>
              <a:buChar char=""/>
              <a:defRPr/>
            </a:pPr>
            <a:endParaRPr lang="es-MX" dirty="0"/>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231428" name="4 CuadroTexto"/>
          <p:cNvSpPr txBox="1">
            <a:spLocks noChangeArrowheads="1"/>
          </p:cNvSpPr>
          <p:nvPr/>
        </p:nvSpPr>
        <p:spPr bwMode="auto">
          <a:xfrm>
            <a:off x="1547813" y="476250"/>
            <a:ext cx="6337300" cy="523875"/>
          </a:xfrm>
          <a:prstGeom prst="rect">
            <a:avLst/>
          </a:prstGeom>
          <a:noFill/>
          <a:ln w="9525">
            <a:noFill/>
            <a:miter lim="800000"/>
            <a:headEnd/>
            <a:tailEnd/>
          </a:ln>
        </p:spPr>
        <p:txBody>
          <a:bodyPr>
            <a:spAutoFit/>
          </a:bodyPr>
          <a:lstStyle/>
          <a:p>
            <a:pPr algn="ctr"/>
            <a:r>
              <a:rPr lang="es-ES" sz="2800"/>
              <a:t>LAS HIPÓTESIS</a:t>
            </a:r>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8D41F590-2B95-4764-B9C7-C265210CBB5A}" type="slidenum">
              <a:rPr lang="es-MX" smtClean="0"/>
              <a:pPr>
                <a:defRPr/>
              </a:pPr>
              <a:t>219</a:t>
            </a:fld>
            <a:endParaRPr lang="es-MX"/>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2 Marcador de contenido"/>
          <p:cNvSpPr>
            <a:spLocks noGrp="1"/>
          </p:cNvSpPr>
          <p:nvPr>
            <p:ph idx="1"/>
          </p:nvPr>
        </p:nvSpPr>
        <p:spPr>
          <a:xfrm>
            <a:off x="250825" y="1484313"/>
            <a:ext cx="6769100" cy="5113337"/>
          </a:xfrm>
        </p:spPr>
        <p:txBody>
          <a:bodyPr/>
          <a:lstStyle/>
          <a:p>
            <a:pPr algn="just" eaLnBrk="1" hangingPunct="1"/>
            <a:r>
              <a:rPr lang="es-MX" sz="1800">
                <a:latin typeface="Arial" pitchFamily="34" charset="0"/>
                <a:cs typeface="Arial" pitchFamily="34" charset="0"/>
              </a:rPr>
              <a:t>Aristóteles denomina arte a lo que actualmente se denomina técnica, y que esta </a:t>
            </a:r>
            <a:r>
              <a:rPr lang="es-MX" sz="1800" i="1">
                <a:latin typeface="Arial" pitchFamily="34" charset="0"/>
                <a:cs typeface="Arial" pitchFamily="34" charset="0"/>
              </a:rPr>
              <a:t>téchne</a:t>
            </a:r>
            <a:r>
              <a:rPr lang="es-MX" sz="1800">
                <a:latin typeface="Arial" pitchFamily="34" charset="0"/>
                <a:cs typeface="Arial" pitchFamily="34" charset="0"/>
              </a:rPr>
              <a:t> sólo se distingue de la ciencia porque la una es práctica y la otra es desinteresada.</a:t>
            </a:r>
          </a:p>
          <a:p>
            <a:pPr algn="just" eaLnBrk="1" hangingPunct="1"/>
            <a:endParaRPr lang="es-MX" sz="1800">
              <a:latin typeface="Arial" pitchFamily="34" charset="0"/>
              <a:cs typeface="Arial" pitchFamily="34" charset="0"/>
            </a:endParaRPr>
          </a:p>
          <a:p>
            <a:pPr algn="just" eaLnBrk="1" hangingPunct="1"/>
            <a:r>
              <a:rPr lang="es-MX" sz="1800">
                <a:latin typeface="Arial" pitchFamily="34" charset="0"/>
                <a:cs typeface="Arial" pitchFamily="34" charset="0"/>
              </a:rPr>
              <a:t>Para el mundo de hoy en el que todo saber es práctico no se consigue entender bien esta distinción aristotélica; de hecho estaba basada sobre un prejuicio clasista. El sabio pertenecía a una élite que nada quería saber del trabajo manual, de ahí que calificaba a la ciencia y a la filosofía de saberes no prácticos.</a:t>
            </a:r>
          </a:p>
          <a:p>
            <a:pPr algn="just" eaLnBrk="1" hangingPunct="1"/>
            <a:endParaRPr lang="es-MX" sz="1800">
              <a:latin typeface="Arial" pitchFamily="34" charset="0"/>
              <a:cs typeface="Arial" pitchFamily="34" charset="0"/>
            </a:endParaRPr>
          </a:p>
          <a:p>
            <a:pPr algn="just" eaLnBrk="1" hangingPunct="1"/>
            <a:r>
              <a:rPr lang="es-MX" sz="1800">
                <a:latin typeface="Arial" pitchFamily="34" charset="0"/>
                <a:cs typeface="Arial" pitchFamily="34" charset="0"/>
              </a:rPr>
              <a:t>Historiadores y filósofos han visto en este prejuicio clasista un grave obstáculo que impidió el desarrollo en Grecia de un saber experimental, con la excepción de la escuela de Alejandría, con Arquímedes.</a:t>
            </a:r>
          </a:p>
        </p:txBody>
      </p:sp>
      <p:sp>
        <p:nvSpPr>
          <p:cNvPr id="29699" name="2 Rectángulo"/>
          <p:cNvSpPr>
            <a:spLocks noChangeArrowheads="1"/>
          </p:cNvSpPr>
          <p:nvPr/>
        </p:nvSpPr>
        <p:spPr bwMode="auto">
          <a:xfrm>
            <a:off x="395288" y="188913"/>
            <a:ext cx="8208962" cy="584200"/>
          </a:xfrm>
          <a:prstGeom prst="rect">
            <a:avLst/>
          </a:prstGeom>
          <a:noFill/>
          <a:ln w="9525">
            <a:noFill/>
            <a:miter lim="800000"/>
            <a:headEnd/>
            <a:tailEnd/>
          </a:ln>
        </p:spPr>
        <p:txBody>
          <a:bodyPr>
            <a:spAutoFit/>
          </a:bodyPr>
          <a:lstStyle/>
          <a:p>
            <a:pPr algn="ctr"/>
            <a:r>
              <a:rPr lang="es-MX" sz="3200"/>
              <a:t>La Antigüedad griega y la Edad Media </a:t>
            </a:r>
            <a:endParaRPr lang="es-ES" sz="3200"/>
          </a:p>
        </p:txBody>
      </p:sp>
      <p:sp>
        <p:nvSpPr>
          <p:cNvPr id="29700" name="AutoShape 5" descr="data:image/jpg;base64,/9j/4AAQSkZJRgABAQAAAQABAAD/2wCEAAkGBhQSEBUUExQWFBUVGBwaGRgYGBofGhoeHRocIB8gHB8aHCYfIB0jIhkaHzIgIycpLCwsHB4xNzAqNSYrLCoBCQoKDgwOGg8PGi8iHyQsLCksLCkqLCwsKSwsKSkpLCwsLCwpLCwsKSwsLCwpKSwpLCwsLCwsLCwpLCwsLCkpKf/AABEIAKQAoAMBIgACEQEDEQH/xAAbAAACAgMBAAAAAAAAAAAAAAAEBQMGAAIHAf/EADwQAAIBAwMCBQMCBAQGAQUAAAECEQMSIQAEMQVBBhMiUWEycZFCgSNSYqEUscHwFTNyktHhggcWJNLx/8QAGQEAAwEBAQAAAAAAAAAAAAAAAQIDAAQF/8QAIxEAAgMAAgIDAAMBAAAAAAAAAAECESESMQNBIjJRE2Ghcf/aAAwDAQACEQMRAD8Asm224IAgFiZ94EH9yQJ0SlJFJA5IgyB/aOIyMYxoQA4t+MxzGAB788a0o7tSsxcrDHwO3fnB15p3BgzgFe4zJHaY9hN2sXENIEGec9/YQRz+dIdx163ceXawAgNHa6M8EhYPdhyTjUG78QMAUphHqAkMQBaJJgwWySAMAwJ0jQbLBV3iqRLEszFRBMnEnt7n/wBY1XvFW4qXIVeoEsN1jgEZWHIP1SL554B4EEBq+4qfU7iB/IABJ+D9/wBtRbzcK4bz1mpYVFUNmPURcoIB9uQYLDTxqxJaiKl16tRXy3uqpVIIcmHpkhiZAEBcEmfptYTkRtteu11pEh/OJaARax+IzIGfgcwcjUm6YIlQMtQVGEEEEGnLJdbfKkeluCJuiYMa9obSovmVgVYU6axPDU7gGAyIqoVX0lhk99PjJ/JDDp3Wdw6qzWAMQIUTgZuBCkkASSRgEHOTofa+Kt0TJFMqGIkI0KQQAsFFgMTiSC1pA40P1HpNIBWR1qkgkqgplQCBbaAfMlgwNpMTGV7yjqlNdu1NaCwykM4ZRJJIY2tSEMJJVZwTjuNakBtkVLxnWtUh6RUiRKqDAj1EXDBkyeJ9tWr/AIg7bZWtVi9GmxdSoIJQEmCQDFxIx2+PTQ6mxgurjhmapYBYQGYGBNwmCIKgrBJ5Wekr5S0EqXOV9DAM9JSAVEBy2DC84BkGNBpLoaLb7FnXesQVpoy0X8w4U+Y0KtQkG0WgMbMAXRcfaZeg1mqs5YklSKRAAsVhcTYYEzOZjge2q14ir0gq+WtXzObzXvDKs+kimPdO4wWGZOLL4Yp1EoAVFhlukNyZJPf3ljHIBj9OtIMbbHJhUU4WYmfnA+BxM62YCJPf+0/+J7ca0p1JADAq+FmcEyew4mT+V41DXqyk5E4aAYyrNkmcSGHyAD3whWwtKYnmMSYA91IjMTyI4z8jQm6rVARageSq4ukKxAkwZAAznmPjQu567SQuDVW6YUIZZjajwIwGw+DxMe2q91DrdauptdqYVLgOGn0yDbI7sZnKgHWrBOXpDf8A4jVJC+WRdUZZl8C2QxAUx3H3AiNAUurkoGalkU1qQTHDBIys8yf2nUDbmr6vUT5iX0zPoviGXkAZnGDJB1DR61UV1DViqkesHMG2Qc9jJXnsPfWoHIk694jREZAZYiIiQAR3kx2450kSnVpoBRqGzBOQvvkEcc/HbUVXZPUz5bhyslmDYA7mQBHGTA0X07wxEeYZukqIYKVGCQBFSpzMqEUR/wAzsWoDdi/b03DwqktExiCI5YzaB/USBzmdN/8AhbOAaigNEqaYNxXglTdJXj1BGX50bSsRYGYNwMrAb3Ag0wROHAqP8rqPa1RUqXfWFPqmmzIxOPUZJMDgsSfbjWsNP2BVOkLIhjjkHcUZIz70ViIPvgfl90boa3B1RSFA9TM9QA8CI9F03HAx7anodetJioi2j1W0q2I7khxxd76cdGqvUQOWD8QbTgLj3LdsyTGPfQbYVQN1noprUaowXHqpgeoCJIA4ksRb++qztPTtGPAuHlcnPo7TOGDnMgY9gNdDUywJBBU4BiCZkEfuBj51ybf722nYuUvdkn2I/sLVBgfzHSsN/ppT/hiXcKXZrQWMRc0sR3AECM5iODrSmFpiRWLgghgUVQuTawZmEBQ8kSZI5iDq0+H/AAnR8hKtamKlaqA8n9KnKgQRGDMkctjCxrRvAlMkg2r6mtEGFU8kSA1xBPqJIEA++qJ/pNxfpCHpuyr1U8uCBXYMCKZK8pMVCTKIRUJMkGVgDtc/OZNt5ZIaxFUzTeDCgNH/AOSMnJutHPA1nh3w2+3orTeW9IkoPSR25+AAcAd/nWdSSaTgzgGYIxHeI57cxzqc5lYQFfTPB4qv53mOEKlUVSQVwwYhJcBg0nLmbzIHe3JtIGDkDLcFvlivB5nOl3hiq3+GkDBY5kEwG4/p550F4m6q9JfKi30k3FSboGQJYDMsJMwe2Na+RvqadU8QBWZaQL1FUiWutb1A5YDmARcO4Tnsq34q7lHFRjaxOQpVlyWich8srSqjEe50T0KlTcwSjsWpBQ7cj1lycnEMRMY/tqw7zoVOoQjI9pBMAvIicAFjk47f5aykkI4t9sqe+q1aZP8ACNRqjFmJpuACRAklQCZnIzgfGlW53O7ASoVdEprwtOpa8yYa4Wzl1kGB6onuxqdGpi/ywKZUn1wC5PmFFHqMybXMzPo99aVujikjVVqhUDFfMusYExAc0pAyw7mCIwZ1VSVdEnB2Q7PdMR6aDVFAk05Nl0wWzNxi3OJk6sNLqVTCmjVp4MBfpEgyDYTyBMx2/fSnpzV0ACs04dAazACQbfS5UCROciI00Te1wpLiotoj9UnAPESQI54zqE6Z0ePMNavTvLpXhZAIklA0GMFRDANJ+so7dhGgm27kfSWLEFpTcZIzLHymZiOxJMYiBplv6DOhg+mxiQSc4An08wRwTGftqq0dgloHlIeLmKBmbn3HeSY5/E6plaJbTxD7Y9Bvh65ujIpi5Vx/NeFcnPAg49jp7T2Kvao9AEwFAAGBmCpA/bvn20vrVty7RT26ICSLqtQQM9kpHiJgFogcam6Ltt55qtuKlNkAb0JTEyVa3IXEH54jQYwPsei0wzgNVUtgkMJtBMTNP5jBzd3zp707ZeUgRZCrdFxkwcxOMZOAOTGhqNCXMqD6mJA+5iPV9hoLq/jFdtuPJq02AgMtRWBMMOQpAJUEZyeNBXYWklg46rvvLoVHJIKpK9vVgLAPPqYGB7a5e22urUaJUkO1NSJzDsAY/wDjq79e3dPdbCu1F1a0BpBg+l1MEfUCAfpIjPfXNU3BVg4OUIcTxKww/wAtNWiHaqSySIxOeABmIH4xj40q6l1IruDQolKLhLmqMFIE5X6mtA+oktj1CNOdxuKdEG42iW+SQCQIGWPI/wA5OIrfWN+HdqgUWhLDIknMh5EZ+kfAU4mRpR1oT4e3+5Z3pVz5yqt4Ytk3MogxgmJYYxafiAepb1Vupw7sysbaa3ROfUTAk8wI94yNM/C26F9RXFlQuo4Kq6gBVAE47sB3uJE5Ggup1/LqNTlxe/0gYzVZWJ9aiCoIgRALGTgANDR7pDPwOy1NuRHqRmlMXJcQVkQYDAAgzBg8Rqwf4SRGCpJEESDkT2yOefb81bwlWpUKlR6noFZv4ZYMLhTn2JzLkjHEydXOhVVkuVgye8gj08yQTMwMcjRpMnJuLKz1PwVQqcKUJzaGNp5iQQVX9udJa/g6xjZUqUiPvH5S3GPzGuiO8C057AseccnAgznH41BXoKZkDIB45OcAgTiPcn7aDi/RozXtHNtx4f3SrC1FYEgkHE2M7L9Snu7nnk50t6rsNyduKDUvQtTzZVSZY5zaxFs54B510bcbEoSILCJyPVEweOcn+40K9DGAST8f5xpLaLKMZdFD6z1gOiUvLdFVUXJBEKIPYcxwI5PxqCl1gLRVVf1XObc8T6cT7cnOru23JIEniZn5gd+dQV+m03FrortJ+oKTxmDyDjW5m/jf6QnagllkH0nkZmB+/wA/9vvpbQ6SgIIDk9jcOcZwvufyNO9rRliI5GeeRg/30OtIAAgR3j3n++nlgsV+h6rxk9j8847z3/ue2t9usuBkz8TxMnUFNj9xjI7+3uPjjvqak5BBjuQBE9iAW+/tH50A0iNTa7CZJJnMgwZgDk+3xGit70qnWp+XWUOp5kZHyp5Vh7j99D1Y8xsTDcHn/wDvGTpjRI/Ye0HvmPz++h7M1hznrXQH2TlVaUqIbW7ugYBkcRBZSwMiMGRE6re82jtJC3kowgZ4BAg/jXUvGlENRHYeakzzlXx8Z5P20i2uzpeW5KkKgEsFXAuxAcgZtfIIwO5MadOnZNRvB71Dfs71yLmU1CBUpsC4VZA4zH1GRIznA0h3vU1F11pa1mlViV97CRBGOPTOBBjQ+42tVNw6bZzCn1Ej6TIgZP1yLf240DvKQqMqsXcBoLOZLdyOAqj0iQAJ+4OnSUhLcXgZV6ivlNWEOCFi3IMLifi4kT2g51N1rdVdulOiGBr1lvru3qZnJAiZ7G4cHGANDeD67CnQUm1QQrETw10/tehntD/J038QdIG63QdaqqKYIEeWSYPADsoj0xHE6R0nTKxbatdgng7fl3r165Zyq04DcC/zrgB9I9QpiFjKj21a/wDGf4dvNUSST51IESRiSYwKikkwAPaeDqr9N8O1KfmBGNRanlwVAVmFMuSQA5BOQZWTEGBpszCwAsKa5YhVC3RmCSrFiJJHrJm0QNaTV2gcX0y3rubkVg6kEA3RAta7MeqMAgzwR94Qnxyrtimz0xi9YMe5gAkCI5ie3Ikfw9vFKVNq61Gp1JCpBn1qQ91sWr3BEReTiJ0k65uHNR6SrUqKrOii0rTvWoGAlCQWQQuYuxxrN+0LGKupHRdpuQwVl+lpzjEXc/8AScH5n76E3qKLiQBIgm4BT+7QATAgHGOdQ9L3NKhTSiob0gTaTAjJ5JiSxgScfYaVeKqCVPL8xWNOmWOHQMCowTIhiIgTm6p99HkjKErGCClUDeXVpNAElWJALSw4ciYkgZxHuNR1ujMQSWUAiTBMZjPHwQDI76pPSaz0uo0whdRNrqCSAjUy0EhmEqGuDmIP310Kj1CQSUaJJ9UTOCP1GAACAJ76VqPY/KaE+yoEvmRI5EfzD27xP99Ja2+VecXcQczE4Exj5I502oVfXE9p9J9oPfj9jqn1avnVrjUKLmDAQgGeAwkHEMw5H30asyLHQqs5NoPybWicCMiMRGMfnTHb0yWQwIUkz+IwJ5nGPfSPyBU/5YNIq0iohMt9YhuxyqgKS3MmO9go1botiCMASYB9o/cf640qGkjXc1AtRpjnj/we0fMaY0VyCZzMc4zn8RpNXZRUYyAJmS1o+TMxE/fnQ9frap6gVdU+oB1DhfgBsfp/7p1ljM1aGHiSktREpg3mVcCRBwQoPeATMfGqz1dqtJ3ulDb6ismR6oweBJC4zxxp91XdmVZWU4iQAVPJx9wR+de9YU1aat3ZCjK3PqVSD8kEKYODEHQv5DqCcUVBOqC8UHIDsfMLMWEkkiCe8Wr95jvOpqpS4jzFhIHIJt7nt3k/uNV2yrW3AVVprXBUzULWrBwG9LYJObsEmOBm+pu65ICVKNALJARA8D3ucd8xaome/bow5GmxL0/pH8JblAmG9UY9iAef1GcCCM6bNsMB7I5HCXcESLraaRP1G7A5nVg29FqlI03qXP2q/wAMTz8FRGAQFzP3Oq5v3ZKhpVF9VxiAQG/0n4nvgAEajK29KwaSpBHQuif4l2dSaIH0sh9RZmMMTFpHfAEjE6Y7LqHoSqFQuQVykphsVFH1EGBCyORBA1L01z5Py1dLjnhGTjudKuk72ki7cu4DzLDNwBpUyGYAEkXqMgdwe+iurQG9phvUq3oq1iIqStNcYEhajm1cSCC0kmDGde9O8PU1NKpTJls33EzjlZ4LXTPtPvJHbqKDcP6vSzW3AM1oxcFCS3mNCrmALZ7a93viWjRUCiKbsJhWuCopAgnHIAUfMnUXbOjrENaxNOpaqmoWBMXrAAgXGcCTgEDJmODqvb2N2AKqBFUGM3EyyAiVb+WmcgCDxMzorZ7wmg+5cqS1MEWgqpCKSiqJMAkxPOfc6YVd2q0grTFohrQFJjsZwfVMRFo5xoK10PSf2E/hfbqlOotw8x2ubAFqyFW0GblUNmYy2eQRYFUgc5X/APXkwMHk6BoMPOoyuHKIoOCVZK6XEezEkgf0gnnRm1qqKSEmfQp/qMLA+0576rKLSTZz8lbSKu+/qs8UyFW8pd3MGDAKkBQZF0HIbiNeb7pjIADBYNyTdcJn1mAWmJzMY0UKZp0wEFxNXiRLAuXYffLR8Ee+pdyjuqsECkHM4JyCffJyDHxqbkdEYpmvTgKdNF/SqiXgRLAMx+YLDn379m4lTOCcjMAYkZ+BM/MH7aq+42biiiVAYY2khvcWgqMmZAaD7D3OpB1SvuTailUMKzQWI9JmWAkkicCJ7nk6aFvsnNBW73lN6jU0AJZjKEALJGFbM5y37GeNA09sajLSqWmagJzA/hmGmDJBCyAJJAEk51JTFlOlURpvKs5yCSTbJIMyLuZjtGTqepsFJtdrwwiSxNpIjEGDJBBBH763KmNwzsh8ReKP8NTRikh2IUtgtBFxVQMwpBuPJK28zpVufGb0WDLTDqVLYu+k8M0oyhCYWASZ+qII086ZXCny2gwodQTlWucWrJkSPUB8Ae2qZ1pKqVn829m81jSLksCrhbbeZ+lUCiIt1eCjLTnk5wwsNDxHtd2oB2dQ1AP0qpIj2YVFbMziOdGbHxHtbLVrFQhu/i+aHguxb/mi5oM4UkiRnGqX0zf+VVAYhQQVeZ+kke2ZU+rvp6NqtVStYgFSy3soZVIMW1J/RLAq8i0MBJEHWcKMvLyWjvaeKadapZCqwHpDvIqAqSIhhDGIgjkGJ7PeoUV3NMAtay8SrA4Izi2CvfkEEnIweY19q3kv5dlSAQpTCSWGQAoJIznvnnXRqLVK1NSjhCwVwSbgQYYiAQQBNmIxP7JOkaKbA6u8YW02jzDcqsPoJNw7epWmCQfYEHtqLqVajQBuUQVimAxLtazM0iDCtegzwF41JW2opJ5tVjVKeZUYxx6pSASQImAJJJByNU6r1o16xcqWNyAI0ziSIibVGT8c860XlhlHaIRdVq31pGJASFVR8/qJNwgnP5A1GigG0LUKkZNyk+xgxIkE4n20SKg82lTDhwAXuB5YR6sTIknviF0H1DdrT9LG5o/SQDzyCuB2+3HGsrY0koou3huv59HyxQ861fUB6SJugC4iT6P0yPTzxpvR3rU3AdKwIwoekxyScLzHAGBGY76F8CdOZKbMbKhrRcDFtNEu9TkCWqS1uAJKnJidWDcUUQEkQsfUcEjHCr/y6eRn62/EleJLRX528asr++6tVuesA9QU4ZQyFS6/zI3cq2StuL49tTdH3ANBRcCyIBKtTKHAm1gWGSVETORiM6B/xTvvKdhKFAKYjgKFJYRP62AUicQRONT9N2oVygDoaRC1EYyRe5AGDbBAZhbgemJlpL6onjd9Czc9SajLNSvW4gOeBdBxBxyOeY1DVq1TSLtU8pLbgtIR+kkS0Dv9/vpnvdoLShAa4wRPMdpmRkDvqn7t2oOxQIVMhlAIptIIKgHJj+aMGfkahJK6R1Rm6LHX6eFLWytjfzNBsO2HuZ/5jnjOdNOiyUjICvVQAAzipdyFmSHPccCNRpVB2vn8KE8wgx6rk29SPvcrD7g6S+H961hRSDVaAogmWcEM+ZGApOjC+VE5P42GrvFpVKiNBou2Wj006h+oDGViAR2zyOCzuqaUEDcghsQAckLDZkRie/t7x7qolCiKazEETMAAzk24n5zme2k69cSlBpKpaCTKkKGxhQJmIiRByTPcaaV4UhJ8dC+qb2uKaPTZQv6qYHAzgieeQQ3OOwOja1daKrVetdTqsDTdgYBEGHABCMpEE4BBXJzqq9S63VdiQy0yc/w0RCcfqbLGPd25OM618NVaauadVyabgjLmFZin8Qjg/SoJIkfEaaFLRJ28Pep+ESpup5QBiBImDDACDDZjIz/nqHpnVmFS11iFhmIBbCwJByxgfScEMV7iLJuepqpRT2BBzxYFumO0tEgnjvqTe9Op1UJZUkCA+B9s4xkY74068v6if8PuLF9WmYkBYJCst0GncSAys0A0mMMH5hsiebV4b3ZbbUsRFNSI9oMwOVIgYxEaqG82DUUZBUWovq8scOQSCQt5C1aZYgFfSUIkdxqw9GrD/DUCebFbPIMn3zI+NJ5NWDxtOmNN5tldHpTh1KESM3ArInuCQfxrlVSgwIKuEa2G7cj1qROYMjjke+uv0AGMgG7PCnI9hj4GNUvxn0Yber5xJVKrEsSuPMgcE8zlog/qjW8dmk0VJNhy4aWIbAEAY9oA/T7gffOpxs2LNUNORSZCaYLEC94VVMQXdgYOMKcDRvh3w6+4ILVDt6JIPmEm9hn6FwF4yx9IjueC6NA1aaJtUcld1SkEHiyoUqMTOCQ7Ek4Ptgauu6ItYdK8FUCOn0L1gm+oRM4uYqDGMAg9wPxrTr03Wg3OfUFJlO0Bgcx+ok/pEYnTrodBVoKgANiimIiIXHMCTABMe2knUtxCSDLuTHYsJgtjIuICL7KD86MsROP2K/4Z2jDexJIRSSTGTBABPAaKlSofmr/SNH487dVAykNW26iziVQk/Sc/WJ0P4aYLuWuYBXDKSYyZVpJMYwR/nhRrXpu1RdpTZWC0626qVFtiLf4gVu2CqiBH8ugnlsZrcN2aSomcHHf6Y/2NV3qeylGePSAwUCfTSpH1GZzcYHzPJnVhDCUI5kTB44+xkGD7aB8XW09mlJR6msRQewWCxn2MKp97Trkn9jqi/iI9tv7tjt9tDGo1U0gTMBAyuZ+5dR7xOithFGt5iqztdWRVXlfWwzkCLbh21D4W2xNQSSVSSueIAUkDiWK89/L0YjiWIwwrVAROfWW4+9w/B1lL5ozj8GSb6ga/OzcOP1LUTmAMg1WXt7f66EbojqGNohVlgKySozBYLSImexPMe404224LSWuItMkE8CDODzmPnRfVdvKkUoZqlNrcqAVAyCcywOcnhI10uKZzxm0cxrhiW5xmQPU3vyeV5AHIII417tKIYoh/VEf6/vHfvjnRFSh6y3qXg3QZQgHnER/7BwZ0KKtrYNrcriVUwRAn9JkgfeOYOpu2qLLHY+8NCaqNP0GTPJBixTcZIl2wcenVv6LsUqU3psLrHZSDEQfUogiCIYc+3xqi9G3PrBYCZhgowIMgLnHJk8CROr74W3M1q0Ai+nTcAkHClknHwUESY99JH76NP6YSP/8AT+hYyoqUywIWoAWqZMzJJY+xEjHGoel9P320a0bda1OR9FZADP8ATUKsrDuJIM440+6l4oo7Zv4jEuB9CAFsTz/L/wDJgIGk228ZVty5CoKdNQtxX+JUFxKiL4HY8AxBi7Gux8VrOSLk8QV0wdUZg24qbPaoThFRqj/9M+ZYD3wW+2jfFvXdvS297L5hDKVW1TDT6SZBgAnmCfbVbq7IVDez3sRcHkYDFfSA30kEjCi2TJicQ7FAzf4ijBqoUi5ZumbpLMWEhxBVZBmAROpvy3lDrxVtjDw3Vq11dGoVKNNk/h1DdcL5lSGgyoPYRyO2S9n0ehtUreW/mVoCn1LeWLMUBVDgtUqMTPu3YRpFvPFNaobaVOoqFoMBhVZf6SUsWeLvV9WDjMvQTdXolqdZWeXYGkRTVzNyi0RbKocwfSO5MMqrBJW+y2BwKdjEubMorMA+JaP6Zbn2nB41XepozPgxUcA4Aikk2k/uP4aqPngXEvd7UkFYskTDYxgSx/SvOYycC841XevdVp0KdRPqYAVKkiGY24LTlUgwqnJzMzlP+jL8Qm3VS9hTEWKpu4IFyMpAnBe0soYzy79xo4b1rFpBop07VAIAE9zOSQSSJmYGtKKMaSh4DxLDMAmCRA7iQPkiftDVQhuMTBBjBjMdvntg6k5t4VUa7DNzubVHYyIJBMGTBgGe3P51WuovVqMGL3MwhS0QMfgRyRkgdxOZPD/UKrF/MqO5tFt13Bum20A+2Lhx20/6b0bPmOOREYwMkgfpHz2H5mXkdSK+PY2F9F2IRF5MkIpx+557Sfzqrbrq4p1a1O03G6qgM2vAUlQwkA+g8/Mad7/xbTRlsQvEiQwSmI9jYzN3khQNVrqm8Dur0mDSIJsZRMsDhxMQe576MPHtsE55gv33iLdsGFKKasZlYJ4iJfB5P6QfzqweH/ElR9nWd0C16aVKangPKXFiBwcGQDEkQBdGk+y6GzyLlAkzI/PJUY455mODpnsulVqH6wVgm21e4E5G4uB9IPtrpflisw5l45MqGz6jVBZ2ViXYksAIk5IjIPvHsI0SrW/ThSIAP+h5AgnBBj86sW83lOit1S0wSVp4KXTBABn9N4uDGDnnmv07WUtwRJj6pnI4PsY47aLqWoyco/Fku0rm6UmRwBkfaR9p/btqwU+tNYhpVLHtam4BF1pZW95jtOPvnS3pXlQfNViIIW2ZkgCZ5+cz9tb0qigqMRMXMj32kmSOw49p/OJOO2WTtVZsKMTDKIJIxjBAEAcEyPbvpj0reNQN0S16OpGZhWBBmDBDZ+w9tLN5Xoq0pVFQntY4IxiSVgydSM6IqszhVInI5+wGex7e+t5G8oWEVelpTqi1LQyt6WZuQoIKqvIY+zRgnCcRGtN91NtrTLgBldygWFBE3Ny3MBQMAfvJ0jp+INuoADmBzCVTmeSQmIzqTrm9WtskdJIFbuGWAKdX+ZQZjvHfnUlzumiz4a07Dz18lFa3Izlj9OIU4zEAYxnU/Ses/wAemYAF49Rfj94gYJ1Uqde7b3ITi0SQR+oTyMgx+2juk9WWk91Q3MWmQViw/UIgchT2POmUaX9iuSb/AKLF1jxi5YhFp0FDE3DLkj0hrmBAwDDWyJxpPuKd+3BWkGU1gSbiTaGkliR62ZoUk5M6SBZIJcDB9I7cxkCZBIzPv7622tZkzTqBT6hIEfUIP7Y47GSI1V6tZKLUX0PH6rbIZM+9xxBPMjiW1FV6wT+kAexJM5/ftI1W9yTUcE1IAGAGhRmYXGO2o1rOFhqobt9PwT8fPGtwQHNll8M02PmNAtVRMwMzIkXKTgTAM/nUXVOvNUS2owVBkIotX9+5/cmNQ9Kp7ijTKT5mTH1KfUpEECZAgGAR884Cbw4zMLi7meIgTJ7RkaPxu2Z3VInp1lqhlp1FLAfSMlv+mO+eCPzpZvt86G1Elh9gF75/37aK/wDtsAGEae2eOP8ATUjdAcSio2Im2IzHzHf/AN6KlFAlbGGw39RRIiECz6V7DE+4McfOmgWoYV3mF/QueCJk5DZmR3jONV+n0itn1VwGjCsyqBx9IOoW6G471MRGXIEEcSI9tQcL9/4VU69BXWN3Yj2G31uQbFMjOJYGAoEAA9h76qmwrOwBOIE8f21Y6/SizM5Vr3JkhSPuBj9vjUdPYnvTJn+kkmP2/wDeNWjJJUTn8nYLS3RAOecfOZOY54jRh3DgwGHuce/PImcf31LS2rR6VYcAwrEe/YfOjBtHgEqwyMkPMd8R2tJ7ROtaFoVG7+YYOPfOo9xVYiL5UHieOfzyfzprUJIAIIxyQY7e/wAHQ4VpgAHA9vn8aDaCAIJBkduSJ5Hb7/7OoavU3sFO7+HMxjJyP8iQdNrABBA9+3v2/tr1hEi37cY+3adFSBQpFZyQTUgxzf8APeB8+2iKfVoEEXHMTAPx2P50wANwER9x/v8A2NeeVBzEHHAjOPbWtGoW1OoCTCRE5JX3+ftxr1uprH0THsF9z8/Ojy5wM85+OfYR7/nWGTmD84Pv/vnWtGpimrv6XBUg8H0/551sOoJH0HPPoE/k6Mqz3JMmcnP75nk6jSixkQfYx/v27a3JGou9HaraMdp5PML8692VEWT/AKn+j/zrzWamyqB9wLbQOLGb8WgcdvUdFLtV+oYI/GJjmdZrNYy7JNvtlAGOf7AHAHwJ17V2gAaJBVcH73+/2GvNZoDM1oU7jPHqjHzzzx+2tU2guiTGDz/Td/Y517rNFGPF24BnkjGY/m+IGvQmY7EweP6fb76zWaIpNtunKAsSMdsRgcfjB5GtPJgGGbgmZzM6zWaVhNKIzEsPSeCZ/TqVKFxaWbj47ifbWazW9GNnpi488+/7/wC415S2wMDPAaZMzjP99ZrNAajZtiJtlo9Q7cZ+NQVtoAcFv+4+5/8AH+fvrNZogYGVywkxg8xMxzHPJ0M6/J59z7azWaKEZ//Z"/>
          <p:cNvSpPr>
            <a:spLocks noChangeAspect="1" noChangeArrowheads="1"/>
          </p:cNvSpPr>
          <p:nvPr/>
        </p:nvSpPr>
        <p:spPr bwMode="auto">
          <a:xfrm>
            <a:off x="77788" y="-758825"/>
            <a:ext cx="1524000" cy="1562100"/>
          </a:xfrm>
          <a:prstGeom prst="rect">
            <a:avLst/>
          </a:prstGeom>
          <a:noFill/>
          <a:ln w="9525">
            <a:noFill/>
            <a:miter lim="800000"/>
            <a:headEnd/>
            <a:tailEnd/>
          </a:ln>
        </p:spPr>
        <p:txBody>
          <a:bodyPr/>
          <a:lstStyle/>
          <a:p>
            <a:endParaRPr lang="es-ES"/>
          </a:p>
        </p:txBody>
      </p:sp>
      <p:pic>
        <p:nvPicPr>
          <p:cNvPr id="29701" name="Picture 7" descr="http://t0.gstatic.com/images?q=tbn:ANd9GcQ1XIZBmw_IRqt5LxG2BqDilfLyxd9vvMGIbse_pDuezF3P24vF"/>
          <p:cNvPicPr>
            <a:picLocks noChangeAspect="1" noChangeArrowheads="1"/>
          </p:cNvPicPr>
          <p:nvPr/>
        </p:nvPicPr>
        <p:blipFill>
          <a:blip r:embed="rId2"/>
          <a:srcRect/>
          <a:stretch>
            <a:fillRect/>
          </a:stretch>
        </p:blipFill>
        <p:spPr bwMode="auto">
          <a:xfrm>
            <a:off x="7092950" y="1700213"/>
            <a:ext cx="1755775" cy="3889375"/>
          </a:xfrm>
          <a:prstGeom prst="rect">
            <a:avLst/>
          </a:prstGeom>
          <a:noFill/>
          <a:ln w="9525">
            <a:noFill/>
            <a:miter lim="800000"/>
            <a:headEnd/>
            <a:tailEnd/>
          </a:ln>
        </p:spPr>
      </p:pic>
      <p:sp>
        <p:nvSpPr>
          <p:cNvPr id="6" name="5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7" name="6 Marcador de número de diapositiva"/>
          <p:cNvSpPr>
            <a:spLocks noGrp="1"/>
          </p:cNvSpPr>
          <p:nvPr>
            <p:ph type="sldNum" sz="quarter" idx="12"/>
          </p:nvPr>
        </p:nvSpPr>
        <p:spPr/>
        <p:txBody>
          <a:bodyPr>
            <a:normAutofit fontScale="85000" lnSpcReduction="20000"/>
          </a:bodyPr>
          <a:lstStyle/>
          <a:p>
            <a:pPr>
              <a:defRPr/>
            </a:pPr>
            <a:fld id="{BDCC4690-3D09-4508-8803-289A985E76EE}" type="slidenum">
              <a:rPr lang="es-MX" smtClean="0"/>
              <a:pPr>
                <a:defRPr/>
              </a:pPr>
              <a:t>22</a:t>
            </a:fld>
            <a:endParaRPr lang="es-MX"/>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8313" y="1700213"/>
            <a:ext cx="8229600" cy="4465637"/>
          </a:xfrm>
        </p:spPr>
        <p:txBody>
          <a:bodyPr>
            <a:normAutofit fontScale="62500" lnSpcReduction="20000"/>
          </a:bodyPr>
          <a:lstStyle/>
          <a:p>
            <a:pPr marL="320040" indent="-320040" algn="just" eaLnBrk="1" fontAlgn="auto" hangingPunct="1">
              <a:spcAft>
                <a:spcPts val="0"/>
              </a:spcAft>
              <a:buFont typeface="Wingdings"/>
              <a:buChar char=""/>
              <a:defRPr/>
            </a:pPr>
            <a:r>
              <a:rPr lang="es-MX" dirty="0">
                <a:latin typeface="Arial" pitchFamily="34" charset="0"/>
                <a:cs typeface="Arial" pitchFamily="34" charset="0"/>
              </a:rPr>
              <a:t>Las hipótesis son proposiciones y se contraponen a proposiciones empíricas particulares (datos de información).</a:t>
            </a:r>
          </a:p>
          <a:p>
            <a:pPr marL="320040" indent="-320040" algn="just" eaLnBrk="1" fontAlgn="auto" hangingPunct="1">
              <a:spcAft>
                <a:spcPts val="0"/>
              </a:spcAft>
              <a:buFont typeface="Wingdings"/>
              <a:buNone/>
              <a:defRPr/>
            </a:pPr>
            <a:r>
              <a:rPr lang="es-MX" dirty="0">
                <a:latin typeface="Arial" pitchFamily="34" charset="0"/>
                <a:cs typeface="Arial" pitchFamily="34" charset="0"/>
              </a:rPr>
              <a:t> </a:t>
            </a:r>
          </a:p>
          <a:p>
            <a:pPr marL="320040" indent="-320040" algn="just" eaLnBrk="1" fontAlgn="auto" hangingPunct="1">
              <a:spcAft>
                <a:spcPts val="0"/>
              </a:spcAft>
              <a:buFont typeface="Wingdings"/>
              <a:buChar char=""/>
              <a:defRPr/>
            </a:pPr>
            <a:r>
              <a:rPr lang="es-MX" dirty="0">
                <a:latin typeface="Arial" pitchFamily="34" charset="0"/>
                <a:cs typeface="Arial" pitchFamily="34" charset="0"/>
              </a:rPr>
              <a:t> “Un dato no es una hipótesis, ésta va más allá de la evidencia (datos) que intenta explicar”. (:249) La hipótesis tiene mayor contenido que los datos. </a:t>
            </a:r>
          </a:p>
          <a:p>
            <a:pPr marL="320040" indent="-320040" algn="just" eaLnBrk="1" fontAlgn="auto" hangingPunct="1">
              <a:spcAft>
                <a:spcPts val="0"/>
              </a:spcAft>
              <a:buFont typeface="Wingdings"/>
              <a:buNone/>
              <a:defRPr/>
            </a:pPr>
            <a:r>
              <a:rPr lang="es-MX" dirty="0">
                <a:latin typeface="Arial" pitchFamily="34" charset="0"/>
                <a:cs typeface="Arial" pitchFamily="34" charset="0"/>
              </a:rPr>
              <a:t>	</a:t>
            </a:r>
          </a:p>
          <a:p>
            <a:pPr marL="320040" indent="-320040" algn="just" eaLnBrk="1" fontAlgn="auto" hangingPunct="1">
              <a:spcAft>
                <a:spcPts val="0"/>
              </a:spcAft>
              <a:buFont typeface="Wingdings"/>
              <a:buNone/>
              <a:defRPr/>
            </a:pPr>
            <a:r>
              <a:rPr lang="es-MX" dirty="0">
                <a:latin typeface="Arial" pitchFamily="34" charset="0"/>
                <a:cs typeface="Arial" pitchFamily="34" charset="0"/>
              </a:rPr>
              <a:t>	“Los datos se refieren a experiencias ya efectuadas. Las hipótesis científicas más interesantes contienen predicados no-observacionales y no se pueden reducir a conjunciones de datos”. </a:t>
            </a:r>
          </a:p>
          <a:p>
            <a:pPr marL="320040" indent="-320040" algn="just" eaLnBrk="1" fontAlgn="auto" hangingPunct="1">
              <a:spcAft>
                <a:spcPts val="0"/>
              </a:spcAft>
              <a:buFont typeface="Wingdings"/>
              <a:buNone/>
              <a:defRPr/>
            </a:pPr>
            <a:endParaRPr lang="es-MX" dirty="0">
              <a:latin typeface="Arial" pitchFamily="34" charset="0"/>
              <a:cs typeface="Arial" pitchFamily="34" charset="0"/>
            </a:endParaRPr>
          </a:p>
          <a:p>
            <a:pPr marL="320040" indent="-320040" algn="just" eaLnBrk="1" fontAlgn="auto" hangingPunct="1">
              <a:spcAft>
                <a:spcPts val="0"/>
              </a:spcAft>
              <a:buFont typeface="Wingdings"/>
              <a:buChar char=""/>
              <a:defRPr/>
            </a:pPr>
            <a:r>
              <a:rPr lang="es-MX" dirty="0">
                <a:latin typeface="Arial" pitchFamily="34" charset="0"/>
                <a:cs typeface="Arial" pitchFamily="34" charset="0"/>
              </a:rPr>
              <a:t>Los datos mismos se acumulan en función de las hipótesis que conjeturamos. </a:t>
            </a:r>
          </a:p>
          <a:p>
            <a:pPr marL="320040" indent="-320040" algn="just" eaLnBrk="1" fontAlgn="auto" hangingPunct="1">
              <a:spcAft>
                <a:spcPts val="0"/>
              </a:spcAft>
              <a:buFont typeface="Wingdings"/>
              <a:buChar char=""/>
              <a:defRPr/>
            </a:pPr>
            <a:r>
              <a:rPr lang="es-MX" dirty="0">
                <a:latin typeface="Arial" pitchFamily="34" charset="0"/>
                <a:cs typeface="Arial" pitchFamily="34" charset="0"/>
              </a:rPr>
              <a:t>Hay un uso peyorativo del término “hipótesis’, como una suposición sin fundamento. A ello se refería Newton cuando dijo “hipótesis non </a:t>
            </a:r>
            <a:r>
              <a:rPr lang="es-MX" dirty="0" err="1">
                <a:latin typeface="Arial" pitchFamily="34" charset="0"/>
                <a:cs typeface="Arial" pitchFamily="34" charset="0"/>
              </a:rPr>
              <a:t>fingo</a:t>
            </a:r>
            <a:r>
              <a:rPr lang="es-MX" dirty="0">
                <a:latin typeface="Arial" pitchFamily="34" charset="0"/>
                <a:cs typeface="Arial" pitchFamily="34" charset="0"/>
              </a:rPr>
              <a:t>”. Pues él se sentía seguro que sus teorías científicas estaban deducidas de observaciones y experimentos.</a:t>
            </a:r>
          </a:p>
          <a:p>
            <a:pPr marL="320040" indent="-320040" eaLnBrk="1" fontAlgn="auto" hangingPunct="1">
              <a:spcAft>
                <a:spcPts val="0"/>
              </a:spcAft>
              <a:buFont typeface="Wingdings"/>
              <a:buChar char=""/>
              <a:defRPr/>
            </a:pPr>
            <a:endParaRPr lang="es-MX" dirty="0"/>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232452" name="4 CuadroTexto"/>
          <p:cNvSpPr txBox="1">
            <a:spLocks noChangeArrowheads="1"/>
          </p:cNvSpPr>
          <p:nvPr/>
        </p:nvSpPr>
        <p:spPr bwMode="auto">
          <a:xfrm>
            <a:off x="1547813" y="476250"/>
            <a:ext cx="6337300" cy="523875"/>
          </a:xfrm>
          <a:prstGeom prst="rect">
            <a:avLst/>
          </a:prstGeom>
          <a:noFill/>
          <a:ln w="9525">
            <a:noFill/>
            <a:miter lim="800000"/>
            <a:headEnd/>
            <a:tailEnd/>
          </a:ln>
        </p:spPr>
        <p:txBody>
          <a:bodyPr>
            <a:spAutoFit/>
          </a:bodyPr>
          <a:lstStyle/>
          <a:p>
            <a:pPr algn="ctr"/>
            <a:r>
              <a:rPr lang="es-ES" sz="2800"/>
              <a:t>LAS HIPÓTESIS</a:t>
            </a:r>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A34B49C5-018B-44A3-B640-91D36DD5618A}" type="slidenum">
              <a:rPr lang="es-MX" smtClean="0"/>
              <a:pPr>
                <a:defRPr/>
              </a:pPr>
              <a:t>220</a:t>
            </a:fld>
            <a:endParaRPr lang="es-MX"/>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28775"/>
            <a:ext cx="8002588" cy="4537075"/>
          </a:xfrm>
        </p:spPr>
        <p:txBody>
          <a:bodyPr>
            <a:normAutofit fontScale="70000" lnSpcReduction="20000"/>
          </a:bodyPr>
          <a:lstStyle/>
          <a:p>
            <a:pPr marL="320040" indent="-320040" algn="just" eaLnBrk="1" fontAlgn="auto" hangingPunct="1">
              <a:spcAft>
                <a:spcPts val="0"/>
              </a:spcAft>
              <a:defRPr/>
            </a:pPr>
            <a:r>
              <a:rPr lang="es-MX" dirty="0"/>
              <a:t> </a:t>
            </a:r>
            <a:r>
              <a:rPr lang="es-MX" dirty="0">
                <a:latin typeface="Arial" pitchFamily="34" charset="0"/>
                <a:cs typeface="Arial" pitchFamily="34" charset="0"/>
              </a:rPr>
              <a:t>El sentido lógico de “hipótesis” es significar el punto de partida de una argumentación. En este sentido una hipótesis es un axioma, un postulado. Y “son hipótesis todos los supuestos iniciales (axiomas) de una teoría formal o factual”. </a:t>
            </a:r>
          </a:p>
          <a:p>
            <a:pPr marL="320040" indent="-320040" algn="just" eaLnBrk="1" fontAlgn="auto" hangingPunct="1">
              <a:spcAft>
                <a:spcPts val="0"/>
              </a:spcAft>
              <a:buFont typeface="Wingdings"/>
              <a:buChar char=""/>
              <a:defRPr/>
            </a:pPr>
            <a:endParaRPr lang="es-MX" dirty="0">
              <a:latin typeface="Arial" pitchFamily="34" charset="0"/>
              <a:cs typeface="Arial" pitchFamily="34" charset="0"/>
            </a:endParaRPr>
          </a:p>
          <a:p>
            <a:pPr marL="320040" indent="-320040" algn="just" eaLnBrk="1" fontAlgn="auto" hangingPunct="1">
              <a:spcAft>
                <a:spcPts val="0"/>
              </a:spcAft>
              <a:buFont typeface="Wingdings"/>
              <a:buChar char=""/>
              <a:defRPr/>
            </a:pPr>
            <a:r>
              <a:rPr lang="es-MX" dirty="0">
                <a:latin typeface="Arial" pitchFamily="34" charset="0"/>
                <a:cs typeface="Arial" pitchFamily="34" charset="0"/>
              </a:rPr>
              <a:t>Se los distingue de las demás hipótesis llamándolas hipótesis fundamentales.</a:t>
            </a:r>
          </a:p>
          <a:p>
            <a:pPr marL="320040" indent="-320040" algn="just" eaLnBrk="1" fontAlgn="auto" hangingPunct="1">
              <a:spcAft>
                <a:spcPts val="0"/>
              </a:spcAft>
              <a:buFont typeface="Wingdings"/>
              <a:buNone/>
              <a:defRPr/>
            </a:pPr>
            <a:r>
              <a:rPr lang="es-MX" dirty="0">
                <a:latin typeface="Arial" pitchFamily="34" charset="0"/>
                <a:cs typeface="Arial" pitchFamily="34" charset="0"/>
              </a:rPr>
              <a:t> </a:t>
            </a:r>
          </a:p>
          <a:p>
            <a:pPr marL="320040" indent="-320040" algn="just" eaLnBrk="1" fontAlgn="auto" hangingPunct="1">
              <a:spcAft>
                <a:spcPts val="0"/>
              </a:spcAft>
              <a:buFont typeface="Wingdings"/>
              <a:buChar char=""/>
              <a:defRPr/>
            </a:pPr>
            <a:r>
              <a:rPr lang="es-MX" dirty="0">
                <a:latin typeface="Arial" pitchFamily="34" charset="0"/>
                <a:cs typeface="Arial" pitchFamily="34" charset="0"/>
              </a:rPr>
              <a:t>“El procedimiento que consiste en desarrollar una teoría empezando por formular sus puntos de partida o hipótesis básicas y deduciendo luego sus consecuencias con la ayuda de teorías científicas formales se llama método </a:t>
            </a:r>
            <a:r>
              <a:rPr lang="es-MX" b="1" dirty="0">
                <a:latin typeface="Arial" pitchFamily="34" charset="0"/>
                <a:cs typeface="Arial" pitchFamily="34" charset="0"/>
              </a:rPr>
              <a:t>hipotético deductivo</a:t>
            </a:r>
            <a:r>
              <a:rPr lang="es-MX" dirty="0">
                <a:latin typeface="Arial" pitchFamily="34" charset="0"/>
                <a:cs typeface="Arial" pitchFamily="34" charset="0"/>
              </a:rPr>
              <a:t>”. (Bunge).</a:t>
            </a:r>
          </a:p>
          <a:p>
            <a:pPr marL="320040" indent="-320040" algn="just" eaLnBrk="1" fontAlgn="auto" hangingPunct="1">
              <a:spcAft>
                <a:spcPts val="0"/>
              </a:spcAft>
              <a:buFont typeface="Wingdings"/>
              <a:buNone/>
              <a:defRPr/>
            </a:pPr>
            <a:r>
              <a:rPr lang="es-MX" dirty="0">
                <a:latin typeface="Arial" pitchFamily="34" charset="0"/>
                <a:cs typeface="Arial" pitchFamily="34" charset="0"/>
              </a:rPr>
              <a:t> </a:t>
            </a:r>
          </a:p>
          <a:p>
            <a:pPr marL="320040" indent="-320040" algn="just" eaLnBrk="1" fontAlgn="auto" hangingPunct="1">
              <a:spcAft>
                <a:spcPts val="0"/>
              </a:spcAft>
              <a:buFont typeface="Wingdings"/>
              <a:buChar char=""/>
              <a:defRPr/>
            </a:pPr>
            <a:endParaRPr lang="es-MX" dirty="0"/>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233476" name="4 CuadroTexto"/>
          <p:cNvSpPr txBox="1">
            <a:spLocks noChangeArrowheads="1"/>
          </p:cNvSpPr>
          <p:nvPr/>
        </p:nvSpPr>
        <p:spPr bwMode="auto">
          <a:xfrm>
            <a:off x="755650" y="476250"/>
            <a:ext cx="7129463" cy="523875"/>
          </a:xfrm>
          <a:prstGeom prst="rect">
            <a:avLst/>
          </a:prstGeom>
          <a:noFill/>
          <a:ln w="9525">
            <a:noFill/>
            <a:miter lim="800000"/>
            <a:headEnd/>
            <a:tailEnd/>
          </a:ln>
        </p:spPr>
        <p:txBody>
          <a:bodyPr>
            <a:spAutoFit/>
          </a:bodyPr>
          <a:lstStyle/>
          <a:p>
            <a:pPr algn="ctr"/>
            <a:r>
              <a:rPr lang="es-ES" sz="2800"/>
              <a:t>EL SENTIDO LÓGICO DE  HIPÓTESIS</a:t>
            </a:r>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DFDD945C-142D-4C0D-9975-17BD8E30CE38}" type="slidenum">
              <a:rPr lang="es-MX" smtClean="0"/>
              <a:pPr>
                <a:defRPr/>
              </a:pPr>
              <a:t>221</a:t>
            </a:fld>
            <a:endParaRPr lang="es-MX"/>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773238"/>
            <a:ext cx="8229600" cy="4551362"/>
          </a:xfrm>
        </p:spPr>
        <p:txBody>
          <a:bodyPr>
            <a:normAutofit fontScale="77500" lnSpcReduction="20000"/>
          </a:bodyPr>
          <a:lstStyle/>
          <a:p>
            <a:pPr marL="320040" indent="-320040" algn="just" eaLnBrk="1" fontAlgn="auto" hangingPunct="1">
              <a:spcAft>
                <a:spcPts val="0"/>
              </a:spcAft>
              <a:buFont typeface="Wingdings"/>
              <a:buChar char=""/>
              <a:defRPr/>
            </a:pPr>
            <a:r>
              <a:rPr lang="es-MX" dirty="0">
                <a:latin typeface="Arial" pitchFamily="34" charset="0"/>
                <a:cs typeface="Arial" pitchFamily="34" charset="0"/>
              </a:rPr>
              <a:t>“Las hipótesis factuales son conjeturas formuladas para dar razón de los hechos. Los datos no determinan unívocamente qué hipótesis pueden dar razón de los hechos”. (:255) De ahí que sean necesarias ciertas restricciones o condiciones para seleccionar hipótesis:</a:t>
            </a:r>
          </a:p>
          <a:p>
            <a:pPr marL="320040" indent="-320040" algn="just" eaLnBrk="1" fontAlgn="auto" hangingPunct="1">
              <a:spcAft>
                <a:spcPts val="0"/>
              </a:spcAft>
              <a:buFont typeface="Wingdings"/>
              <a:buNone/>
              <a:defRPr/>
            </a:pPr>
            <a:endParaRPr lang="es-MX" dirty="0">
              <a:latin typeface="Arial" pitchFamily="34" charset="0"/>
              <a:cs typeface="Arial" pitchFamily="34" charset="0"/>
            </a:endParaRPr>
          </a:p>
          <a:p>
            <a:pPr marL="320040" indent="-320040" algn="just" eaLnBrk="1" fontAlgn="auto" hangingPunct="1">
              <a:spcAft>
                <a:spcPts val="0"/>
              </a:spcAft>
              <a:buFont typeface="Wingdings"/>
              <a:buChar char=""/>
              <a:defRPr/>
            </a:pPr>
            <a:r>
              <a:rPr lang="es-MX" dirty="0">
                <a:latin typeface="Arial" pitchFamily="34" charset="0"/>
                <a:cs typeface="Arial" pitchFamily="34" charset="0"/>
              </a:rPr>
              <a:t>a. La hipótesis ha de ser bien formulada: formalmente correcta y significativa.</a:t>
            </a:r>
          </a:p>
          <a:p>
            <a:pPr marL="320040" indent="-320040" algn="just" eaLnBrk="1" fontAlgn="auto" hangingPunct="1">
              <a:spcAft>
                <a:spcPts val="0"/>
              </a:spcAft>
              <a:buFont typeface="Wingdings"/>
              <a:buNone/>
              <a:defRPr/>
            </a:pPr>
            <a:endParaRPr lang="es-MX" dirty="0">
              <a:latin typeface="Arial" pitchFamily="34" charset="0"/>
              <a:cs typeface="Arial" pitchFamily="34" charset="0"/>
            </a:endParaRPr>
          </a:p>
          <a:p>
            <a:pPr marL="320040" indent="-320040" algn="just" eaLnBrk="1" fontAlgn="auto" hangingPunct="1">
              <a:spcAft>
                <a:spcPts val="0"/>
              </a:spcAft>
              <a:buFont typeface="Wingdings"/>
              <a:buChar char=""/>
              <a:defRPr/>
            </a:pPr>
            <a:r>
              <a:rPr lang="es-MX" dirty="0">
                <a:latin typeface="Arial" pitchFamily="34" charset="0"/>
                <a:cs typeface="Arial" pitchFamily="34" charset="0"/>
              </a:rPr>
              <a:t>b. La hipótesis ha de estar fundada, hasta donde sea posible, en un cuerpo de conocimientos preciso o compatible con él.</a:t>
            </a:r>
          </a:p>
          <a:p>
            <a:pPr marL="320040" indent="-320040" algn="just" eaLnBrk="1" fontAlgn="auto" hangingPunct="1">
              <a:spcAft>
                <a:spcPts val="0"/>
              </a:spcAft>
              <a:buFont typeface="Wingdings"/>
              <a:buNone/>
              <a:defRPr/>
            </a:pPr>
            <a:r>
              <a:rPr lang="es-MX" dirty="0">
                <a:latin typeface="Arial" pitchFamily="34" charset="0"/>
                <a:cs typeface="Arial" pitchFamily="34" charset="0"/>
              </a:rPr>
              <a:t> </a:t>
            </a:r>
          </a:p>
          <a:p>
            <a:pPr marL="320040" indent="-320040" algn="just" eaLnBrk="1" fontAlgn="auto" hangingPunct="1">
              <a:spcAft>
                <a:spcPts val="0"/>
              </a:spcAft>
              <a:buFont typeface="Wingdings"/>
              <a:buChar char=""/>
              <a:defRPr/>
            </a:pPr>
            <a:r>
              <a:rPr lang="es-MX" dirty="0">
                <a:latin typeface="Arial" pitchFamily="34" charset="0"/>
                <a:cs typeface="Arial" pitchFamily="34" charset="0"/>
              </a:rPr>
              <a:t>c. La hipótesis ha de ser empíricamente contrastable.</a:t>
            </a:r>
          </a:p>
          <a:p>
            <a:pPr marL="320040" indent="-320040" eaLnBrk="1" fontAlgn="auto" hangingPunct="1">
              <a:spcAft>
                <a:spcPts val="0"/>
              </a:spcAft>
              <a:buFont typeface="Wingdings"/>
              <a:buChar char=""/>
              <a:defRPr/>
            </a:pPr>
            <a:endParaRPr lang="es-MX" dirty="0"/>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234500" name="4 CuadroTexto"/>
          <p:cNvSpPr txBox="1">
            <a:spLocks noChangeArrowheads="1"/>
          </p:cNvSpPr>
          <p:nvPr/>
        </p:nvSpPr>
        <p:spPr bwMode="auto">
          <a:xfrm>
            <a:off x="468313" y="404813"/>
            <a:ext cx="8064500" cy="954087"/>
          </a:xfrm>
          <a:prstGeom prst="rect">
            <a:avLst/>
          </a:prstGeom>
          <a:noFill/>
          <a:ln w="9525">
            <a:noFill/>
            <a:miter lim="800000"/>
            <a:headEnd/>
            <a:tailEnd/>
          </a:ln>
        </p:spPr>
        <p:txBody>
          <a:bodyPr>
            <a:spAutoFit/>
          </a:bodyPr>
          <a:lstStyle/>
          <a:p>
            <a:pPr algn="ctr"/>
            <a:r>
              <a:rPr lang="es-ES" sz="2800"/>
              <a:t>CONDICIONES PARA SELECCIONAR HIPÓTESIS</a:t>
            </a:r>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5E13B3B7-C9E9-40D3-B837-F6FDA0B58F51}" type="slidenum">
              <a:rPr lang="es-MX" smtClean="0"/>
              <a:pPr>
                <a:defRPr/>
              </a:pPr>
              <a:t>222</a:t>
            </a:fld>
            <a:endParaRPr lang="es-MX"/>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8313" y="1700213"/>
            <a:ext cx="8229600" cy="4479925"/>
          </a:xfrm>
        </p:spPr>
        <p:txBody>
          <a:bodyPr>
            <a:normAutofit fontScale="92500" lnSpcReduction="20000"/>
          </a:bodyPr>
          <a:lstStyle/>
          <a:p>
            <a:pPr marL="320040" indent="-320040" algn="just" eaLnBrk="1" fontAlgn="auto" hangingPunct="1">
              <a:spcAft>
                <a:spcPts val="0"/>
              </a:spcAft>
              <a:buFont typeface="Wingdings"/>
              <a:buNone/>
              <a:defRPr/>
            </a:pPr>
            <a:r>
              <a:rPr lang="es-MX" b="1" dirty="0"/>
              <a:t>	</a:t>
            </a:r>
            <a:r>
              <a:rPr lang="es-MX" dirty="0"/>
              <a:t>1</a:t>
            </a:r>
            <a:r>
              <a:rPr lang="es-MX" dirty="0">
                <a:latin typeface="Arial" pitchFamily="34" charset="0"/>
                <a:cs typeface="Arial" pitchFamily="34" charset="0"/>
              </a:rPr>
              <a:t>. Hipótesis inductivas: son aquéllas que son halladas sobre la base del “examen caso por caso”. Ejemplo: los cuerpos caen con la misma velocidad hacia la tierra, independientemente del peso (Galileo Galilei).</a:t>
            </a:r>
          </a:p>
          <a:p>
            <a:pPr marL="320040" indent="-320040" algn="just" eaLnBrk="1" fontAlgn="auto" hangingPunct="1">
              <a:spcAft>
                <a:spcPts val="0"/>
              </a:spcAft>
              <a:buFont typeface="Wingdings"/>
              <a:buNone/>
              <a:defRPr/>
            </a:pPr>
            <a:endParaRPr lang="es-MX" dirty="0">
              <a:latin typeface="Arial" pitchFamily="34" charset="0"/>
              <a:cs typeface="Arial" pitchFamily="34" charset="0"/>
            </a:endParaRPr>
          </a:p>
          <a:p>
            <a:pPr marL="320040" indent="-320040" algn="just" eaLnBrk="1" fontAlgn="auto" hangingPunct="1">
              <a:spcAft>
                <a:spcPts val="0"/>
              </a:spcAft>
              <a:buFont typeface="Wingdings"/>
              <a:buChar char=""/>
              <a:defRPr/>
            </a:pPr>
            <a:r>
              <a:rPr lang="es-MX" dirty="0">
                <a:latin typeface="Arial" pitchFamily="34" charset="0"/>
                <a:cs typeface="Arial" pitchFamily="34" charset="0"/>
              </a:rPr>
              <a:t>2. Hipótesis deductivas: son las que se desarrollan a partir de “proposiciones más fuertes”. (:243)  Se trata de inferencias basadas en teorías más fuertes. Ejemplo, Darwin retoma la hipótesis del crecimiento geométrico de la población (</a:t>
            </a:r>
            <a:r>
              <a:rPr lang="es-MX" dirty="0" err="1">
                <a:latin typeface="Arial" pitchFamily="34" charset="0"/>
                <a:cs typeface="Arial" pitchFamily="34" charset="0"/>
              </a:rPr>
              <a:t>Malthus</a:t>
            </a:r>
            <a:r>
              <a:rPr lang="es-MX" dirty="0">
                <a:latin typeface="Arial" pitchFamily="34" charset="0"/>
                <a:cs typeface="Arial" pitchFamily="34" charset="0"/>
              </a:rPr>
              <a:t>) para aplicarlo a su teoría de la selección natural.</a:t>
            </a:r>
          </a:p>
          <a:p>
            <a:pPr marL="320040" indent="-320040" eaLnBrk="1" fontAlgn="auto" hangingPunct="1">
              <a:spcAft>
                <a:spcPts val="0"/>
              </a:spcAft>
              <a:buFont typeface="Wingdings"/>
              <a:buChar char=""/>
              <a:defRPr/>
            </a:pPr>
            <a:endParaRPr lang="es-MX" dirty="0"/>
          </a:p>
        </p:txBody>
      </p:sp>
      <p:sp>
        <p:nvSpPr>
          <p:cNvPr id="235523" name="3 Rectángulo"/>
          <p:cNvSpPr>
            <a:spLocks noChangeArrowheads="1"/>
          </p:cNvSpPr>
          <p:nvPr/>
        </p:nvSpPr>
        <p:spPr bwMode="auto">
          <a:xfrm>
            <a:off x="1908175" y="404813"/>
            <a:ext cx="5407025" cy="584200"/>
          </a:xfrm>
          <a:prstGeom prst="rect">
            <a:avLst/>
          </a:prstGeom>
          <a:noFill/>
          <a:ln w="9525">
            <a:noFill/>
            <a:miter lim="800000"/>
            <a:headEnd/>
            <a:tailEnd/>
          </a:ln>
        </p:spPr>
        <p:txBody>
          <a:bodyPr wrap="none">
            <a:spAutoFit/>
          </a:bodyPr>
          <a:lstStyle/>
          <a:p>
            <a:r>
              <a:rPr lang="es-MX" sz="3200" b="1"/>
              <a:t>III. CLASES DE HIPÓTESIS</a:t>
            </a:r>
            <a:endParaRPr lang="es-ES" sz="3200"/>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0A52EC6B-62E3-43CD-B713-2774AEC72993}" type="slidenum">
              <a:rPr lang="es-MX" smtClean="0"/>
              <a:pPr>
                <a:defRPr/>
              </a:pPr>
              <a:t>223</a:t>
            </a:fld>
            <a:endParaRPr lang="es-MX"/>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773238"/>
            <a:ext cx="8229600" cy="4551362"/>
          </a:xfrm>
        </p:spPr>
        <p:txBody>
          <a:bodyPr>
            <a:normAutofit fontScale="62500" lnSpcReduction="20000"/>
          </a:bodyPr>
          <a:lstStyle/>
          <a:p>
            <a:pPr marL="320040" indent="-320040" algn="just" eaLnBrk="1" fontAlgn="auto" hangingPunct="1">
              <a:spcAft>
                <a:spcPts val="0"/>
              </a:spcAft>
              <a:buFont typeface="Wingdings"/>
              <a:buChar char=""/>
              <a:defRPr/>
            </a:pPr>
            <a:r>
              <a:rPr lang="es-MX" dirty="0">
                <a:latin typeface="Arial" pitchFamily="34" charset="0"/>
                <a:cs typeface="Arial" pitchFamily="34" charset="0"/>
              </a:rPr>
              <a:t>3. Construcciones: se trata de hipótesis imaginadas con ayuda de algunos instrumentos conceptuales. Newton probó con varias funciones para expresar la distancia entre cuerpos hasta dar con la ley de la razón inversa del cuadrado, única que llevaba a las leyes de </a:t>
            </a:r>
            <a:r>
              <a:rPr lang="es-MX" dirty="0" err="1">
                <a:latin typeface="Arial" pitchFamily="34" charset="0"/>
                <a:cs typeface="Arial" pitchFamily="34" charset="0"/>
              </a:rPr>
              <a:t>Kepler</a:t>
            </a:r>
            <a:r>
              <a:rPr lang="es-MX" dirty="0">
                <a:latin typeface="Arial" pitchFamily="34" charset="0"/>
                <a:cs typeface="Arial" pitchFamily="34" charset="0"/>
              </a:rPr>
              <a:t> a través de las propias leyes del movimiento. </a:t>
            </a:r>
          </a:p>
          <a:p>
            <a:pPr marL="320040" indent="-320040" eaLnBrk="1" fontAlgn="auto" hangingPunct="1">
              <a:spcAft>
                <a:spcPts val="0"/>
              </a:spcAft>
              <a:buFont typeface="Wingdings"/>
              <a:buNone/>
              <a:defRPr/>
            </a:pPr>
            <a:endParaRPr lang="es-MX" dirty="0">
              <a:latin typeface="Arial" pitchFamily="34" charset="0"/>
              <a:cs typeface="Arial" pitchFamily="34" charset="0"/>
            </a:endParaRPr>
          </a:p>
          <a:p>
            <a:pPr marL="320040" indent="-320040" algn="just" eaLnBrk="1" fontAlgn="auto" hangingPunct="1">
              <a:spcAft>
                <a:spcPts val="0"/>
              </a:spcAft>
              <a:buFont typeface="Wingdings"/>
              <a:buChar char=""/>
              <a:defRPr/>
            </a:pPr>
            <a:r>
              <a:rPr lang="es-MX" dirty="0">
                <a:latin typeface="Arial" pitchFamily="34" charset="0"/>
                <a:cs typeface="Arial" pitchFamily="34" charset="0"/>
              </a:rPr>
              <a:t>4. Por su grado de abstracción las hipótesis pueden ser observacionales o no observacionales. Las hipótesis observacionales son las que contienen conceptos observacionales; como posición, color, etc.</a:t>
            </a:r>
          </a:p>
          <a:p>
            <a:pPr marL="320040" indent="-320040" eaLnBrk="1" fontAlgn="auto" hangingPunct="1">
              <a:spcAft>
                <a:spcPts val="0"/>
              </a:spcAft>
              <a:buFont typeface="Wingdings"/>
              <a:buNone/>
              <a:defRPr/>
            </a:pPr>
            <a:endParaRPr lang="es-MX" dirty="0">
              <a:latin typeface="Arial" pitchFamily="34" charset="0"/>
              <a:cs typeface="Arial" pitchFamily="34" charset="0"/>
            </a:endParaRPr>
          </a:p>
          <a:p>
            <a:pPr marL="320040" indent="-320040" algn="just" eaLnBrk="1" fontAlgn="auto" hangingPunct="1">
              <a:spcAft>
                <a:spcPts val="0"/>
              </a:spcAft>
              <a:buFont typeface="Wingdings"/>
              <a:buChar char=""/>
              <a:defRPr/>
            </a:pPr>
            <a:r>
              <a:rPr lang="es-MX" dirty="0">
                <a:latin typeface="Arial" pitchFamily="34" charset="0"/>
                <a:cs typeface="Arial" pitchFamily="34" charset="0"/>
              </a:rPr>
              <a:t>5. Hipótesis no-observacionales: son las que contienen conceptos no observacionales; como inercia, promedio. </a:t>
            </a:r>
          </a:p>
          <a:p>
            <a:pPr marL="320040" indent="-320040" eaLnBrk="1" fontAlgn="auto" hangingPunct="1">
              <a:spcAft>
                <a:spcPts val="0"/>
              </a:spcAft>
              <a:buFont typeface="Wingdings"/>
              <a:buNone/>
              <a:defRPr/>
            </a:pPr>
            <a:r>
              <a:rPr lang="es-MX" dirty="0">
                <a:latin typeface="Arial" pitchFamily="34" charset="0"/>
                <a:cs typeface="Arial" pitchFamily="34" charset="0"/>
              </a:rPr>
              <a:t> </a:t>
            </a:r>
          </a:p>
          <a:p>
            <a:pPr marL="320040" indent="-320040" algn="just" eaLnBrk="1" fontAlgn="auto" hangingPunct="1">
              <a:spcAft>
                <a:spcPts val="0"/>
              </a:spcAft>
              <a:buFont typeface="Wingdings"/>
              <a:buChar char=""/>
              <a:defRPr/>
            </a:pPr>
            <a:r>
              <a:rPr lang="es-MX" dirty="0">
                <a:latin typeface="Arial" pitchFamily="34" charset="0"/>
                <a:cs typeface="Arial" pitchFamily="34" charset="0"/>
              </a:rPr>
              <a:t>En las teorías más elaboradas de la ciencia la mayoría de sus conceptos son no-observacionales. Lo decisivo para una hipótesis científica no es que sea observacional, sino que sea escrutable.</a:t>
            </a:r>
          </a:p>
          <a:p>
            <a:pPr marL="320040" indent="-320040" algn="just" eaLnBrk="1" fontAlgn="auto" hangingPunct="1">
              <a:spcAft>
                <a:spcPts val="0"/>
              </a:spcAft>
              <a:buFont typeface="Wingdings"/>
              <a:buChar char=""/>
              <a:defRPr/>
            </a:pPr>
            <a:endParaRPr lang="es-MX" dirty="0"/>
          </a:p>
          <a:p>
            <a:pPr marL="320040" indent="-320040" eaLnBrk="1" fontAlgn="auto" hangingPunct="1">
              <a:spcAft>
                <a:spcPts val="0"/>
              </a:spcAft>
              <a:buFont typeface="Wingdings"/>
              <a:buChar char=""/>
              <a:defRPr/>
            </a:pPr>
            <a:endParaRPr lang="es-MX" dirty="0"/>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236548" name="3 Rectángulo"/>
          <p:cNvSpPr>
            <a:spLocks noChangeArrowheads="1"/>
          </p:cNvSpPr>
          <p:nvPr/>
        </p:nvSpPr>
        <p:spPr bwMode="auto">
          <a:xfrm>
            <a:off x="1908175" y="404813"/>
            <a:ext cx="5407025" cy="584200"/>
          </a:xfrm>
          <a:prstGeom prst="rect">
            <a:avLst/>
          </a:prstGeom>
          <a:noFill/>
          <a:ln w="9525">
            <a:noFill/>
            <a:miter lim="800000"/>
            <a:headEnd/>
            <a:tailEnd/>
          </a:ln>
        </p:spPr>
        <p:txBody>
          <a:bodyPr wrap="none">
            <a:spAutoFit/>
          </a:bodyPr>
          <a:lstStyle/>
          <a:p>
            <a:r>
              <a:rPr lang="es-MX" sz="3200" b="1"/>
              <a:t>III. CLASES DE HIPÓTESIS</a:t>
            </a:r>
            <a:endParaRPr lang="es-ES" sz="3200"/>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0A8B35E8-85A7-4AED-9DE7-5EB2840682EC}" type="slidenum">
              <a:rPr lang="es-MX" smtClean="0"/>
              <a:pPr>
                <a:defRPr/>
              </a:pPr>
              <a:t>224</a:t>
            </a:fld>
            <a:endParaRPr lang="es-MX"/>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773238"/>
            <a:ext cx="8229600" cy="4551362"/>
          </a:xfrm>
        </p:spPr>
        <p:txBody>
          <a:bodyPr>
            <a:normAutofit fontScale="77500" lnSpcReduction="20000"/>
          </a:bodyPr>
          <a:lstStyle/>
          <a:p>
            <a:pPr marL="320040" indent="-320040" algn="just" eaLnBrk="1" fontAlgn="auto" hangingPunct="1">
              <a:spcAft>
                <a:spcPts val="0"/>
              </a:spcAft>
              <a:buFont typeface="Wingdings"/>
              <a:buChar char=""/>
              <a:defRPr/>
            </a:pPr>
            <a:r>
              <a:rPr lang="es-MX" dirty="0">
                <a:latin typeface="Arial" pitchFamily="34" charset="0"/>
                <a:cs typeface="Arial" pitchFamily="34" charset="0"/>
              </a:rPr>
              <a:t>6. Por su grado de profundidad las hipótesis pueden ser fenomenológicas o representacionales. Las fenomenológicas son aquellas que “no se refieren al funcionamiento interno del sistema” bajo estudio, “sino sólo a su comportamiento externo”. </a:t>
            </a:r>
          </a:p>
          <a:p>
            <a:pPr marL="320040" indent="-320040" eaLnBrk="1" fontAlgn="auto" hangingPunct="1">
              <a:spcAft>
                <a:spcPts val="0"/>
              </a:spcAft>
              <a:buFont typeface="Wingdings"/>
              <a:buNone/>
              <a:defRPr/>
            </a:pPr>
            <a:endParaRPr lang="es-MX" dirty="0">
              <a:latin typeface="Arial" pitchFamily="34" charset="0"/>
              <a:cs typeface="Arial" pitchFamily="34" charset="0"/>
            </a:endParaRPr>
          </a:p>
          <a:p>
            <a:pPr marL="320040" indent="-320040" algn="just" eaLnBrk="1" fontAlgn="auto" hangingPunct="1">
              <a:spcAft>
                <a:spcPts val="0"/>
              </a:spcAft>
              <a:buFont typeface="Wingdings"/>
              <a:buChar char=""/>
              <a:defRPr/>
            </a:pPr>
            <a:r>
              <a:rPr lang="es-MX" dirty="0">
                <a:latin typeface="Arial" pitchFamily="34" charset="0"/>
                <a:cs typeface="Arial" pitchFamily="34" charset="0"/>
              </a:rPr>
              <a:t>7. Hipótesis </a:t>
            </a:r>
            <a:r>
              <a:rPr lang="es-MX" b="1" dirty="0">
                <a:latin typeface="Arial" pitchFamily="34" charset="0"/>
                <a:cs typeface="Arial" pitchFamily="34" charset="0"/>
              </a:rPr>
              <a:t>representacionales </a:t>
            </a:r>
            <a:r>
              <a:rPr lang="es-MX" dirty="0">
                <a:latin typeface="Arial" pitchFamily="34" charset="0"/>
                <a:cs typeface="Arial" pitchFamily="34" charset="0"/>
              </a:rPr>
              <a:t>son las que especifican el mecanismo interno de funcionamiento de un sistema.</a:t>
            </a:r>
          </a:p>
          <a:p>
            <a:pPr marL="320040" indent="-320040" eaLnBrk="1" fontAlgn="auto" hangingPunct="1">
              <a:spcAft>
                <a:spcPts val="0"/>
              </a:spcAft>
              <a:buFont typeface="Wingdings"/>
              <a:buNone/>
              <a:defRPr/>
            </a:pPr>
            <a:endParaRPr lang="es-MX" dirty="0">
              <a:latin typeface="Arial" pitchFamily="34" charset="0"/>
              <a:cs typeface="Arial" pitchFamily="34" charset="0"/>
            </a:endParaRPr>
          </a:p>
          <a:p>
            <a:pPr marL="320040" indent="-320040" eaLnBrk="1" fontAlgn="auto" hangingPunct="1">
              <a:spcAft>
                <a:spcPts val="0"/>
              </a:spcAft>
              <a:buFont typeface="Wingdings"/>
              <a:buChar char=""/>
              <a:defRPr/>
            </a:pPr>
            <a:r>
              <a:rPr lang="es-MX" dirty="0">
                <a:latin typeface="Arial" pitchFamily="34" charset="0"/>
                <a:cs typeface="Arial" pitchFamily="34" charset="0"/>
              </a:rPr>
              <a:t>Los conceptos teoréticos de las hipótesis representacionales aspiran a denotar las propiedades reales, no son simples variables útiles para condensar y computar datos. </a:t>
            </a:r>
          </a:p>
          <a:p>
            <a:pPr marL="320040" indent="-320040" eaLnBrk="1" fontAlgn="auto" hangingPunct="1">
              <a:spcAft>
                <a:spcPts val="0"/>
              </a:spcAft>
              <a:buFont typeface="Wingdings"/>
              <a:buChar char=""/>
              <a:defRPr/>
            </a:pPr>
            <a:endParaRPr lang="es-MX" dirty="0"/>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237572" name="3 Rectángulo"/>
          <p:cNvSpPr>
            <a:spLocks noChangeArrowheads="1"/>
          </p:cNvSpPr>
          <p:nvPr/>
        </p:nvSpPr>
        <p:spPr bwMode="auto">
          <a:xfrm>
            <a:off x="1908175" y="404813"/>
            <a:ext cx="5407025" cy="584200"/>
          </a:xfrm>
          <a:prstGeom prst="rect">
            <a:avLst/>
          </a:prstGeom>
          <a:noFill/>
          <a:ln w="9525">
            <a:noFill/>
            <a:miter lim="800000"/>
            <a:headEnd/>
            <a:tailEnd/>
          </a:ln>
        </p:spPr>
        <p:txBody>
          <a:bodyPr wrap="none">
            <a:spAutoFit/>
          </a:bodyPr>
          <a:lstStyle/>
          <a:p>
            <a:r>
              <a:rPr lang="es-MX" sz="3200" b="1"/>
              <a:t>III. CLASES DE HIPÓTESIS</a:t>
            </a:r>
            <a:endParaRPr lang="es-ES" sz="3200"/>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94C331A0-4B5A-4E78-98FA-BC46DDB1DDC0}" type="slidenum">
              <a:rPr lang="es-MX" smtClean="0"/>
              <a:pPr>
                <a:defRPr/>
              </a:pPr>
              <a:t>225</a:t>
            </a:fld>
            <a:endParaRPr lang="es-MX"/>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8313" y="1773238"/>
            <a:ext cx="8229600" cy="4335462"/>
          </a:xfrm>
        </p:spPr>
        <p:txBody>
          <a:bodyPr>
            <a:normAutofit fontScale="55000" lnSpcReduction="20000"/>
          </a:bodyPr>
          <a:lstStyle/>
          <a:p>
            <a:pPr marL="320040" indent="-320040" algn="just" eaLnBrk="1" fontAlgn="auto" hangingPunct="1">
              <a:spcAft>
                <a:spcPts val="0"/>
              </a:spcAft>
              <a:buFont typeface="Wingdings"/>
              <a:buChar char=""/>
              <a:defRPr/>
            </a:pPr>
            <a:r>
              <a:rPr lang="es-MX" dirty="0">
                <a:latin typeface="Arial" pitchFamily="34" charset="0"/>
                <a:cs typeface="Arial" pitchFamily="34" charset="0"/>
              </a:rPr>
              <a:t>8. Por su </a:t>
            </a:r>
            <a:r>
              <a:rPr lang="es-MX" dirty="0" err="1">
                <a:latin typeface="Arial" pitchFamily="34" charset="0"/>
                <a:cs typeface="Arial" pitchFamily="34" charset="0"/>
              </a:rPr>
              <a:t>confirmabilidad</a:t>
            </a:r>
            <a:r>
              <a:rPr lang="es-MX" dirty="0">
                <a:latin typeface="Arial" pitchFamily="34" charset="0"/>
                <a:cs typeface="Arial" pitchFamily="34" charset="0"/>
              </a:rPr>
              <a:t> las hipótesis pueden ser: hipótesis </a:t>
            </a:r>
            <a:r>
              <a:rPr lang="es-MX" dirty="0" err="1">
                <a:latin typeface="Arial" pitchFamily="34" charset="0"/>
                <a:cs typeface="Arial" pitchFamily="34" charset="0"/>
              </a:rPr>
              <a:t>confirmables</a:t>
            </a:r>
            <a:r>
              <a:rPr lang="es-MX" dirty="0">
                <a:latin typeface="Arial" pitchFamily="34" charset="0"/>
                <a:cs typeface="Arial" pitchFamily="34" charset="0"/>
              </a:rPr>
              <a:t> pero no refutables. Son las que tienen un grado menor de </a:t>
            </a:r>
            <a:r>
              <a:rPr lang="es-MX" dirty="0" err="1">
                <a:latin typeface="Arial" pitchFamily="34" charset="0"/>
                <a:cs typeface="Arial" pitchFamily="34" charset="0"/>
              </a:rPr>
              <a:t>contrastabilidad</a:t>
            </a:r>
            <a:r>
              <a:rPr lang="es-MX" dirty="0">
                <a:latin typeface="Arial" pitchFamily="34" charset="0"/>
                <a:cs typeface="Arial" pitchFamily="34" charset="0"/>
              </a:rPr>
              <a:t>. </a:t>
            </a:r>
          </a:p>
          <a:p>
            <a:pPr marL="320040" indent="-320040" algn="just" eaLnBrk="1" fontAlgn="auto" hangingPunct="1">
              <a:spcAft>
                <a:spcPts val="0"/>
              </a:spcAft>
              <a:buFont typeface="Wingdings"/>
              <a:buNone/>
              <a:defRPr/>
            </a:pPr>
            <a:endParaRPr lang="es-MX" dirty="0">
              <a:latin typeface="Arial" pitchFamily="34" charset="0"/>
              <a:cs typeface="Arial" pitchFamily="34" charset="0"/>
            </a:endParaRPr>
          </a:p>
          <a:p>
            <a:pPr marL="320040" indent="-320040" algn="just" eaLnBrk="1" fontAlgn="auto" hangingPunct="1">
              <a:spcAft>
                <a:spcPts val="0"/>
              </a:spcAft>
              <a:buFont typeface="Wingdings"/>
              <a:buChar char=""/>
              <a:defRPr/>
            </a:pPr>
            <a:r>
              <a:rPr lang="es-MX" dirty="0">
                <a:latin typeface="Arial" pitchFamily="34" charset="0"/>
                <a:cs typeface="Arial" pitchFamily="34" charset="0"/>
              </a:rPr>
              <a:t>La confirmación es acuerdo con los hechos. “La </a:t>
            </a:r>
            <a:r>
              <a:rPr lang="es-MX" dirty="0" err="1">
                <a:latin typeface="Arial" pitchFamily="34" charset="0"/>
                <a:cs typeface="Arial" pitchFamily="34" charset="0"/>
              </a:rPr>
              <a:t>confirmabilidad</a:t>
            </a:r>
            <a:r>
              <a:rPr lang="es-MX" dirty="0">
                <a:latin typeface="Arial" pitchFamily="34" charset="0"/>
                <a:cs typeface="Arial" pitchFamily="34" charset="0"/>
              </a:rPr>
              <a:t> es necesaria y suficiente para la </a:t>
            </a:r>
            <a:r>
              <a:rPr lang="es-MX" dirty="0" err="1">
                <a:latin typeface="Arial" pitchFamily="34" charset="0"/>
                <a:cs typeface="Arial" pitchFamily="34" charset="0"/>
              </a:rPr>
              <a:t>contrastabilidad</a:t>
            </a:r>
            <a:r>
              <a:rPr lang="es-MX" dirty="0">
                <a:latin typeface="Arial" pitchFamily="34" charset="0"/>
                <a:cs typeface="Arial" pitchFamily="34" charset="0"/>
              </a:rPr>
              <a:t> empírica. La </a:t>
            </a:r>
            <a:r>
              <a:rPr lang="es-MX" dirty="0" err="1">
                <a:latin typeface="Arial" pitchFamily="34" charset="0"/>
                <a:cs typeface="Arial" pitchFamily="34" charset="0"/>
              </a:rPr>
              <a:t>refutabilidad</a:t>
            </a:r>
            <a:r>
              <a:rPr lang="es-MX" dirty="0">
                <a:latin typeface="Arial" pitchFamily="34" charset="0"/>
                <a:cs typeface="Arial" pitchFamily="34" charset="0"/>
              </a:rPr>
              <a:t>, en cambio, no es necesaria ni suficiente, es necesaria sólo para una </a:t>
            </a:r>
            <a:r>
              <a:rPr lang="es-MX" dirty="0" err="1">
                <a:latin typeface="Arial" pitchFamily="34" charset="0"/>
                <a:cs typeface="Arial" pitchFamily="34" charset="0"/>
              </a:rPr>
              <a:t>contrastabilidad</a:t>
            </a:r>
            <a:r>
              <a:rPr lang="es-MX" dirty="0">
                <a:latin typeface="Arial" pitchFamily="34" charset="0"/>
                <a:cs typeface="Arial" pitchFamily="34" charset="0"/>
              </a:rPr>
              <a:t> óptima”. (:295) </a:t>
            </a:r>
          </a:p>
          <a:p>
            <a:pPr marL="320040" indent="-320040" algn="just" eaLnBrk="1" fontAlgn="auto" hangingPunct="1">
              <a:spcAft>
                <a:spcPts val="0"/>
              </a:spcAft>
              <a:buFont typeface="Wingdings"/>
              <a:buChar char=""/>
              <a:defRPr/>
            </a:pPr>
            <a:endParaRPr lang="es-MX" dirty="0">
              <a:latin typeface="Arial" pitchFamily="34" charset="0"/>
              <a:cs typeface="Arial" pitchFamily="34" charset="0"/>
            </a:endParaRPr>
          </a:p>
          <a:p>
            <a:pPr marL="320040" indent="-320040" algn="just" eaLnBrk="1" fontAlgn="auto" hangingPunct="1">
              <a:spcAft>
                <a:spcPts val="0"/>
              </a:spcAft>
              <a:buFont typeface="Wingdings"/>
              <a:buChar char=""/>
              <a:defRPr/>
            </a:pPr>
            <a:r>
              <a:rPr lang="es-MX" dirty="0">
                <a:latin typeface="Arial" pitchFamily="34" charset="0"/>
                <a:cs typeface="Arial" pitchFamily="34" charset="0"/>
              </a:rPr>
              <a:t>Las hipótesis </a:t>
            </a:r>
            <a:r>
              <a:rPr lang="es-MX" dirty="0" err="1">
                <a:latin typeface="Arial" pitchFamily="34" charset="0"/>
                <a:cs typeface="Arial" pitchFamily="34" charset="0"/>
              </a:rPr>
              <a:t>confirmables</a:t>
            </a:r>
            <a:r>
              <a:rPr lang="es-MX" dirty="0">
                <a:latin typeface="Arial" pitchFamily="34" charset="0"/>
                <a:cs typeface="Arial" pitchFamily="34" charset="0"/>
              </a:rPr>
              <a:t> pero no refutables son: hipótesis existenciales e hipótesis probabilistas. “Las hipótesis probabilistas son </a:t>
            </a:r>
            <a:r>
              <a:rPr lang="es-MX" dirty="0" err="1">
                <a:latin typeface="Arial" pitchFamily="34" charset="0"/>
                <a:cs typeface="Arial" pitchFamily="34" charset="0"/>
              </a:rPr>
              <a:t>confirmables</a:t>
            </a:r>
            <a:r>
              <a:rPr lang="es-MX" dirty="0">
                <a:latin typeface="Arial" pitchFamily="34" charset="0"/>
                <a:cs typeface="Arial" pitchFamily="34" charset="0"/>
              </a:rPr>
              <a:t> e irrefutables, o a lo sumo débilmente refutables”. </a:t>
            </a:r>
          </a:p>
          <a:p>
            <a:pPr marL="320040" indent="-320040" algn="just" eaLnBrk="1" fontAlgn="auto" hangingPunct="1">
              <a:spcAft>
                <a:spcPts val="0"/>
              </a:spcAft>
              <a:buFont typeface="Wingdings"/>
              <a:buNone/>
              <a:defRPr/>
            </a:pPr>
            <a:r>
              <a:rPr lang="es-MX" dirty="0">
                <a:latin typeface="Arial" pitchFamily="34" charset="0"/>
                <a:cs typeface="Arial" pitchFamily="34" charset="0"/>
              </a:rPr>
              <a:t> </a:t>
            </a:r>
          </a:p>
          <a:p>
            <a:pPr marL="320040" indent="-320040" algn="just" eaLnBrk="1" fontAlgn="auto" hangingPunct="1">
              <a:spcAft>
                <a:spcPts val="0"/>
              </a:spcAft>
              <a:buFont typeface="Wingdings"/>
              <a:buChar char=""/>
              <a:defRPr/>
            </a:pPr>
            <a:r>
              <a:rPr lang="es-MX" dirty="0">
                <a:latin typeface="Arial" pitchFamily="34" charset="0"/>
                <a:cs typeface="Arial" pitchFamily="34" charset="0"/>
              </a:rPr>
              <a:t>“La ausencia de datos favorables no es una refutación fuerte en el caso de hipótesis estadísticas. Las leyes estadísticas no valen más que a largo plazo”. Las hipótesis estadísticas son difíciles de refutar empíricamente, pero son susceptibles de confirmación. </a:t>
            </a:r>
          </a:p>
          <a:p>
            <a:pPr marL="320040" indent="-320040" algn="just" eaLnBrk="1" fontAlgn="auto" hangingPunct="1">
              <a:spcAft>
                <a:spcPts val="0"/>
              </a:spcAft>
              <a:buFont typeface="Wingdings"/>
              <a:buNone/>
              <a:defRPr/>
            </a:pPr>
            <a:r>
              <a:rPr lang="es-MX" dirty="0">
                <a:latin typeface="Arial" pitchFamily="34" charset="0"/>
                <a:cs typeface="Arial" pitchFamily="34" charset="0"/>
              </a:rPr>
              <a:t> </a:t>
            </a:r>
          </a:p>
          <a:p>
            <a:pPr marL="320040" indent="-320040" algn="just" eaLnBrk="1" fontAlgn="auto" hangingPunct="1">
              <a:spcAft>
                <a:spcPts val="0"/>
              </a:spcAft>
              <a:buFont typeface="Wingdings"/>
              <a:buNone/>
              <a:defRPr/>
            </a:pPr>
            <a:endParaRPr lang="es-MX" dirty="0"/>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238596" name="3 Rectángulo"/>
          <p:cNvSpPr>
            <a:spLocks noChangeArrowheads="1"/>
          </p:cNvSpPr>
          <p:nvPr/>
        </p:nvSpPr>
        <p:spPr bwMode="auto">
          <a:xfrm>
            <a:off x="1908175" y="404813"/>
            <a:ext cx="5407025" cy="584200"/>
          </a:xfrm>
          <a:prstGeom prst="rect">
            <a:avLst/>
          </a:prstGeom>
          <a:noFill/>
          <a:ln w="9525">
            <a:noFill/>
            <a:miter lim="800000"/>
            <a:headEnd/>
            <a:tailEnd/>
          </a:ln>
        </p:spPr>
        <p:txBody>
          <a:bodyPr wrap="none">
            <a:spAutoFit/>
          </a:bodyPr>
          <a:lstStyle/>
          <a:p>
            <a:r>
              <a:rPr lang="es-MX" sz="3200" b="1"/>
              <a:t>III. CLASES DE HIPÓTESIS</a:t>
            </a:r>
            <a:endParaRPr lang="es-ES" sz="3200"/>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757F64BD-D146-43AC-B093-8E34790C5E0E}" type="slidenum">
              <a:rPr lang="es-MX" smtClean="0"/>
              <a:pPr>
                <a:defRPr/>
              </a:pPr>
              <a:t>226</a:t>
            </a:fld>
            <a:endParaRPr lang="es-MX"/>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773238"/>
            <a:ext cx="8229600" cy="4551362"/>
          </a:xfrm>
        </p:spPr>
        <p:txBody>
          <a:bodyPr>
            <a:normAutofit fontScale="55000" lnSpcReduction="20000"/>
          </a:bodyPr>
          <a:lstStyle/>
          <a:p>
            <a:pPr marL="320040" indent="-320040" algn="just" eaLnBrk="1" fontAlgn="auto" hangingPunct="1">
              <a:spcAft>
                <a:spcPts val="0"/>
              </a:spcAft>
              <a:buFont typeface="Wingdings"/>
              <a:buChar char=""/>
              <a:defRPr/>
            </a:pPr>
            <a:r>
              <a:rPr lang="es-MX" dirty="0">
                <a:latin typeface="Arial" pitchFamily="34" charset="0"/>
                <a:cs typeface="Arial" pitchFamily="34" charset="0"/>
              </a:rPr>
              <a:t>Las hipótesis existenciales también son débilmente refutables. Por ejemplo; “Hay alguna señal más rápida que la luz”. Es una hipótesis existencial indeterminada. Sólo es </a:t>
            </a:r>
            <a:r>
              <a:rPr lang="es-MX" dirty="0" err="1">
                <a:latin typeface="Arial" pitchFamily="34" charset="0"/>
                <a:cs typeface="Arial" pitchFamily="34" charset="0"/>
              </a:rPr>
              <a:t>confirmable</a:t>
            </a:r>
            <a:r>
              <a:rPr lang="es-MX" dirty="0">
                <a:latin typeface="Arial" pitchFamily="34" charset="0"/>
                <a:cs typeface="Arial" pitchFamily="34" charset="0"/>
              </a:rPr>
              <a:t>, pero no refutable. El hecho de que no se detecte ninguna señal más rápida que la luz no refuta concluyentemente su posibilidad de descubrirla en el futuro.</a:t>
            </a:r>
          </a:p>
          <a:p>
            <a:pPr marL="320040" indent="-320040" algn="just" eaLnBrk="1" fontAlgn="auto" hangingPunct="1">
              <a:spcAft>
                <a:spcPts val="0"/>
              </a:spcAft>
              <a:buFont typeface="Wingdings"/>
              <a:buNone/>
              <a:defRPr/>
            </a:pPr>
            <a:endParaRPr lang="es-MX" dirty="0">
              <a:latin typeface="Arial" pitchFamily="34" charset="0"/>
              <a:cs typeface="Arial" pitchFamily="34" charset="0"/>
            </a:endParaRPr>
          </a:p>
          <a:p>
            <a:pPr marL="320040" indent="-320040" algn="just" eaLnBrk="1" fontAlgn="auto" hangingPunct="1">
              <a:spcAft>
                <a:spcPts val="0"/>
              </a:spcAft>
              <a:buFont typeface="Wingdings"/>
              <a:buChar char=""/>
              <a:defRPr/>
            </a:pPr>
            <a:r>
              <a:rPr lang="es-MX" dirty="0">
                <a:latin typeface="Arial" pitchFamily="34" charset="0"/>
                <a:cs typeface="Arial" pitchFamily="34" charset="0"/>
              </a:rPr>
              <a:t>9. Hipótesis </a:t>
            </a:r>
            <a:r>
              <a:rPr lang="es-MX" dirty="0" err="1">
                <a:latin typeface="Arial" pitchFamily="34" charset="0"/>
                <a:cs typeface="Arial" pitchFamily="34" charset="0"/>
              </a:rPr>
              <a:t>confirmables</a:t>
            </a:r>
            <a:r>
              <a:rPr lang="es-MX" dirty="0">
                <a:latin typeface="Arial" pitchFamily="34" charset="0"/>
                <a:cs typeface="Arial" pitchFamily="34" charset="0"/>
              </a:rPr>
              <a:t> y refutables. Son las que contienen enunciados universales determinados, no infinitos.</a:t>
            </a:r>
          </a:p>
          <a:p>
            <a:pPr marL="320040" indent="-320040" algn="just" eaLnBrk="1" fontAlgn="auto" hangingPunct="1">
              <a:spcAft>
                <a:spcPts val="0"/>
              </a:spcAft>
              <a:buFont typeface="Wingdings"/>
              <a:buNone/>
              <a:defRPr/>
            </a:pPr>
            <a:endParaRPr lang="es-MX" dirty="0">
              <a:latin typeface="Arial" pitchFamily="34" charset="0"/>
              <a:cs typeface="Arial" pitchFamily="34" charset="0"/>
            </a:endParaRPr>
          </a:p>
          <a:p>
            <a:pPr marL="320040" indent="-320040" algn="just" eaLnBrk="1" fontAlgn="auto" hangingPunct="1">
              <a:spcAft>
                <a:spcPts val="0"/>
              </a:spcAft>
              <a:buFont typeface="Wingdings"/>
              <a:buChar char=""/>
              <a:defRPr/>
            </a:pPr>
            <a:r>
              <a:rPr lang="es-MX" dirty="0">
                <a:latin typeface="Arial" pitchFamily="34" charset="0"/>
                <a:cs typeface="Arial" pitchFamily="34" charset="0"/>
              </a:rPr>
              <a:t>Bunge aclara que no se exige que toda hipótesis sea directamente contrastable: pues esto haría imposible la teoría científica. Se exige más bien: a) que una hipótesis sea directamente contrastable o b) que sea implicada por fórmulas directamente contrastables. (:299)</a:t>
            </a:r>
          </a:p>
          <a:p>
            <a:pPr marL="320040" indent="-320040" algn="just" eaLnBrk="1" fontAlgn="auto" hangingPunct="1">
              <a:spcAft>
                <a:spcPts val="0"/>
              </a:spcAft>
              <a:buFont typeface="Wingdings"/>
              <a:buNone/>
              <a:defRPr/>
            </a:pPr>
            <a:endParaRPr lang="es-MX" dirty="0">
              <a:latin typeface="Arial" pitchFamily="34" charset="0"/>
              <a:cs typeface="Arial" pitchFamily="34" charset="0"/>
            </a:endParaRPr>
          </a:p>
          <a:p>
            <a:pPr marL="320040" indent="-320040" algn="just" eaLnBrk="1" fontAlgn="auto" hangingPunct="1">
              <a:spcAft>
                <a:spcPts val="0"/>
              </a:spcAft>
              <a:buFont typeface="Wingdings"/>
              <a:buChar char=""/>
              <a:defRPr/>
            </a:pPr>
            <a:r>
              <a:rPr lang="es-MX" dirty="0">
                <a:latin typeface="Arial" pitchFamily="34" charset="0"/>
                <a:cs typeface="Arial" pitchFamily="34" charset="0"/>
              </a:rPr>
              <a:t> “No se exige la </a:t>
            </a:r>
            <a:r>
              <a:rPr lang="es-MX" dirty="0" err="1">
                <a:latin typeface="Arial" pitchFamily="34" charset="0"/>
                <a:cs typeface="Arial" pitchFamily="34" charset="0"/>
              </a:rPr>
              <a:t>contrastabilidad</a:t>
            </a:r>
            <a:r>
              <a:rPr lang="es-MX" dirty="0">
                <a:latin typeface="Arial" pitchFamily="34" charset="0"/>
                <a:cs typeface="Arial" pitchFamily="34" charset="0"/>
              </a:rPr>
              <a:t> de toda fórmula que se presente en la ciencia porque algunas fórmulas, aunque fecundas, no pueden ser ni verdaderas ni falsas”. (:299) Así: las reglas de método, las convenciones y los criterios.</a:t>
            </a:r>
          </a:p>
          <a:p>
            <a:pPr marL="320040" indent="-320040" eaLnBrk="1" fontAlgn="auto" hangingPunct="1">
              <a:spcAft>
                <a:spcPts val="0"/>
              </a:spcAft>
              <a:buFont typeface="Wingdings"/>
              <a:buNone/>
              <a:defRPr/>
            </a:pPr>
            <a:endParaRPr lang="es-MX" dirty="0"/>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239620" name="3 Rectángulo"/>
          <p:cNvSpPr>
            <a:spLocks noChangeArrowheads="1"/>
          </p:cNvSpPr>
          <p:nvPr/>
        </p:nvSpPr>
        <p:spPr bwMode="auto">
          <a:xfrm>
            <a:off x="1908175" y="404813"/>
            <a:ext cx="5407025" cy="584200"/>
          </a:xfrm>
          <a:prstGeom prst="rect">
            <a:avLst/>
          </a:prstGeom>
          <a:noFill/>
          <a:ln w="9525">
            <a:noFill/>
            <a:miter lim="800000"/>
            <a:headEnd/>
            <a:tailEnd/>
          </a:ln>
        </p:spPr>
        <p:txBody>
          <a:bodyPr wrap="none">
            <a:spAutoFit/>
          </a:bodyPr>
          <a:lstStyle/>
          <a:p>
            <a:r>
              <a:rPr lang="es-MX" sz="3200" b="1"/>
              <a:t>III. CLASES DE HIPÓTESIS</a:t>
            </a:r>
            <a:endParaRPr lang="es-ES" sz="3200"/>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FA0F3321-9F7F-4E3D-825B-1BE305927165}" type="slidenum">
              <a:rPr lang="es-MX" smtClean="0"/>
              <a:pPr>
                <a:defRPr/>
              </a:pPr>
              <a:t>227</a:t>
            </a:fld>
            <a:endParaRPr lang="es-MX"/>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773238"/>
            <a:ext cx="8229600" cy="4551362"/>
          </a:xfrm>
        </p:spPr>
        <p:txBody>
          <a:bodyPr>
            <a:normAutofit fontScale="77500" lnSpcReduction="20000"/>
          </a:bodyPr>
          <a:lstStyle/>
          <a:p>
            <a:pPr marL="320040" indent="-320040" algn="just" eaLnBrk="1" fontAlgn="auto" hangingPunct="1">
              <a:spcAft>
                <a:spcPts val="0"/>
              </a:spcAft>
              <a:buFont typeface="Wingdings"/>
              <a:buChar char=""/>
              <a:defRPr/>
            </a:pPr>
            <a:r>
              <a:rPr lang="es-MX" dirty="0">
                <a:latin typeface="Arial" pitchFamily="34" charset="0"/>
                <a:cs typeface="Arial" pitchFamily="34" charset="0"/>
              </a:rPr>
              <a:t>La contrastación de hipótesis se hace mediante predicciones. La predicción es la piedra de toque de la contrastación, establece que “en tales circunstancias empíricas específicas se observará el fenómeno”. (</a:t>
            </a:r>
            <a:r>
              <a:rPr lang="es-MX" dirty="0" err="1">
                <a:latin typeface="Arial" pitchFamily="34" charset="0"/>
                <a:cs typeface="Arial" pitchFamily="34" charset="0"/>
              </a:rPr>
              <a:t>Moulines</a:t>
            </a:r>
            <a:r>
              <a:rPr lang="es-MX" dirty="0">
                <a:latin typeface="Arial" pitchFamily="34" charset="0"/>
                <a:cs typeface="Arial" pitchFamily="34" charset="0"/>
              </a:rPr>
              <a:t>/Díez, 1997, p. 73) </a:t>
            </a:r>
          </a:p>
          <a:p>
            <a:pPr marL="320040" indent="-320040" algn="just" eaLnBrk="1" fontAlgn="auto" hangingPunct="1">
              <a:spcAft>
                <a:spcPts val="0"/>
              </a:spcAft>
              <a:buFont typeface="Wingdings"/>
              <a:buNone/>
              <a:defRPr/>
            </a:pPr>
            <a:endParaRPr lang="es-MX" dirty="0">
              <a:latin typeface="Arial" pitchFamily="34" charset="0"/>
              <a:cs typeface="Arial" pitchFamily="34" charset="0"/>
            </a:endParaRPr>
          </a:p>
          <a:p>
            <a:pPr marL="320040" indent="-320040" algn="just" eaLnBrk="1" fontAlgn="auto" hangingPunct="1">
              <a:spcAft>
                <a:spcPts val="0"/>
              </a:spcAft>
              <a:buFont typeface="Wingdings"/>
              <a:buChar char=""/>
              <a:defRPr/>
            </a:pPr>
            <a:r>
              <a:rPr lang="es-MX" dirty="0">
                <a:latin typeface="Arial" pitchFamily="34" charset="0"/>
                <a:cs typeface="Arial" pitchFamily="34" charset="0"/>
              </a:rPr>
              <a:t>La predicción se describe siempre como un hecho particular, pero a veces se la describe en términos generales. “Los datos son los hechos efectivamente detectables en el momento de la contrastación, cuya coincidencia o no constituye la evidencia positiva o negativa para la hipótesis”. </a:t>
            </a:r>
          </a:p>
          <a:p>
            <a:pPr marL="320040" indent="-320040" algn="just" eaLnBrk="1" fontAlgn="auto" hangingPunct="1">
              <a:spcAft>
                <a:spcPts val="0"/>
              </a:spcAft>
              <a:buFont typeface="Wingdings"/>
              <a:buNone/>
              <a:defRPr/>
            </a:pPr>
            <a:endParaRPr lang="es-MX" dirty="0">
              <a:latin typeface="Arial" pitchFamily="34" charset="0"/>
              <a:cs typeface="Arial" pitchFamily="34" charset="0"/>
            </a:endParaRPr>
          </a:p>
          <a:p>
            <a:pPr marL="320040" indent="-320040" algn="just" eaLnBrk="1" fontAlgn="auto" hangingPunct="1">
              <a:spcAft>
                <a:spcPts val="0"/>
              </a:spcAft>
              <a:buFont typeface="Wingdings"/>
              <a:buChar char=""/>
              <a:defRPr/>
            </a:pPr>
            <a:r>
              <a:rPr lang="es-MX" dirty="0">
                <a:latin typeface="Arial" pitchFamily="34" charset="0"/>
                <a:cs typeface="Arial" pitchFamily="34" charset="0"/>
              </a:rPr>
              <a:t>Una condición esencial en el procedimiento para su recolección es que no se presuponga la verdad o falsedad de la hipótesis en cuestión; de no ser así la hipótesis sería </a:t>
            </a:r>
            <a:r>
              <a:rPr lang="es-MX" dirty="0" err="1">
                <a:latin typeface="Arial" pitchFamily="34" charset="0"/>
                <a:cs typeface="Arial" pitchFamily="34" charset="0"/>
              </a:rPr>
              <a:t>autoconfirmada</a:t>
            </a:r>
            <a:r>
              <a:rPr lang="es-MX" dirty="0">
                <a:latin typeface="Arial" pitchFamily="34" charset="0"/>
                <a:cs typeface="Arial" pitchFamily="34" charset="0"/>
              </a:rPr>
              <a:t>.</a:t>
            </a:r>
          </a:p>
          <a:p>
            <a:pPr marL="320040" indent="-320040" eaLnBrk="1" fontAlgn="auto" hangingPunct="1">
              <a:spcAft>
                <a:spcPts val="0"/>
              </a:spcAft>
              <a:buFont typeface="Wingdings"/>
              <a:buChar char=""/>
              <a:defRPr/>
            </a:pPr>
            <a:endParaRPr lang="es-MX" dirty="0"/>
          </a:p>
          <a:p>
            <a:pPr marL="320040" indent="-320040" algn="just" eaLnBrk="1" fontAlgn="auto" hangingPunct="1">
              <a:spcAft>
                <a:spcPts val="0"/>
              </a:spcAft>
              <a:buFont typeface="Wingdings"/>
              <a:buChar char=""/>
              <a:defRPr/>
            </a:pPr>
            <a:endParaRPr lang="es-MX" dirty="0"/>
          </a:p>
          <a:p>
            <a:pPr marL="320040" indent="-320040" eaLnBrk="1" fontAlgn="auto" hangingPunct="1">
              <a:spcAft>
                <a:spcPts val="0"/>
              </a:spcAft>
              <a:buFont typeface="Wingdings"/>
              <a:buChar char=""/>
              <a:defRPr/>
            </a:pPr>
            <a:endParaRPr lang="es-MX" dirty="0"/>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240644" name="3 Rectángulo"/>
          <p:cNvSpPr>
            <a:spLocks noChangeArrowheads="1"/>
          </p:cNvSpPr>
          <p:nvPr/>
        </p:nvSpPr>
        <p:spPr bwMode="auto">
          <a:xfrm>
            <a:off x="2411413" y="404813"/>
            <a:ext cx="3521075" cy="584200"/>
          </a:xfrm>
          <a:prstGeom prst="rect">
            <a:avLst/>
          </a:prstGeom>
          <a:noFill/>
          <a:ln w="9525">
            <a:noFill/>
            <a:miter lim="800000"/>
            <a:headEnd/>
            <a:tailEnd/>
          </a:ln>
        </p:spPr>
        <p:txBody>
          <a:bodyPr wrap="none">
            <a:spAutoFit/>
          </a:bodyPr>
          <a:lstStyle/>
          <a:p>
            <a:r>
              <a:rPr lang="es-MX" sz="3200" b="1"/>
              <a:t>LA PREDICCIÓN </a:t>
            </a:r>
            <a:endParaRPr lang="es-ES" sz="3200"/>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AFFEDF09-0C56-4D5F-B2D5-F5349E4FBC18}" type="slidenum">
              <a:rPr lang="es-MX" smtClean="0"/>
              <a:pPr>
                <a:defRPr/>
              </a:pPr>
              <a:t>228</a:t>
            </a:fld>
            <a:endParaRPr lang="es-MX"/>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28775"/>
            <a:ext cx="8229600" cy="4695825"/>
          </a:xfrm>
        </p:spPr>
        <p:txBody>
          <a:bodyPr>
            <a:normAutofit fontScale="77500" lnSpcReduction="20000"/>
          </a:bodyPr>
          <a:lstStyle/>
          <a:p>
            <a:pPr marL="320040" indent="-320040" algn="just" eaLnBrk="1" fontAlgn="auto" hangingPunct="1">
              <a:spcAft>
                <a:spcPts val="0"/>
              </a:spcAft>
              <a:buFont typeface="Wingdings"/>
              <a:buChar char=""/>
              <a:defRPr/>
            </a:pPr>
            <a:r>
              <a:rPr lang="es-MX" dirty="0">
                <a:latin typeface="Arial" pitchFamily="34" charset="0"/>
                <a:cs typeface="Arial" pitchFamily="34" charset="0"/>
              </a:rPr>
              <a:t>Si llamamos antecedente a las hipótesis a confirmar, y llamamos consecuente a la predicción, entonces la relación que debe haber antecedente y consecuente es el de implicación lógica, la predicción debe deducirse de sus antecedentes. </a:t>
            </a:r>
          </a:p>
          <a:p>
            <a:pPr marL="320040" indent="-320040" algn="just" eaLnBrk="1" fontAlgn="auto" hangingPunct="1">
              <a:spcAft>
                <a:spcPts val="0"/>
              </a:spcAft>
              <a:buFont typeface="Wingdings"/>
              <a:buNone/>
              <a:defRPr/>
            </a:pPr>
            <a:r>
              <a:rPr lang="es-MX" dirty="0">
                <a:latin typeface="Arial" pitchFamily="34" charset="0"/>
                <a:cs typeface="Arial" pitchFamily="34" charset="0"/>
              </a:rPr>
              <a:t>	</a:t>
            </a:r>
          </a:p>
          <a:p>
            <a:pPr marL="320040" indent="-320040" algn="just" eaLnBrk="1" fontAlgn="auto" hangingPunct="1">
              <a:spcAft>
                <a:spcPts val="0"/>
              </a:spcAft>
              <a:buFont typeface="Wingdings"/>
              <a:buNone/>
              <a:defRPr/>
            </a:pPr>
            <a:r>
              <a:rPr lang="es-MX" dirty="0">
                <a:latin typeface="Arial" pitchFamily="34" charset="0"/>
                <a:cs typeface="Arial" pitchFamily="34" charset="0"/>
              </a:rPr>
              <a:t>	(H1 + H2) ----&gt; P</a:t>
            </a:r>
          </a:p>
          <a:p>
            <a:pPr marL="320040" indent="-320040" algn="just" eaLnBrk="1" fontAlgn="auto" hangingPunct="1">
              <a:spcAft>
                <a:spcPts val="0"/>
              </a:spcAft>
              <a:buFont typeface="Wingdings"/>
              <a:buNone/>
              <a:defRPr/>
            </a:pPr>
            <a:r>
              <a:rPr lang="es-MX" dirty="0">
                <a:latin typeface="Arial" pitchFamily="34" charset="0"/>
                <a:cs typeface="Arial" pitchFamily="34" charset="0"/>
              </a:rPr>
              <a:t> </a:t>
            </a:r>
          </a:p>
          <a:p>
            <a:pPr marL="320040" indent="-320040" algn="just" eaLnBrk="1" fontAlgn="auto" hangingPunct="1">
              <a:spcAft>
                <a:spcPts val="0"/>
              </a:spcAft>
              <a:buFont typeface="Wingdings"/>
              <a:buChar char=""/>
              <a:defRPr/>
            </a:pPr>
            <a:r>
              <a:rPr lang="es-MX" dirty="0">
                <a:latin typeface="Arial" pitchFamily="34" charset="0"/>
                <a:cs typeface="Arial" pitchFamily="34" charset="0"/>
              </a:rPr>
              <a:t>Una hipótesis puede predecir hechos que otras hipótesis pueden predecir.  Pero  no es adecuado intentar contrastar una hipótesis mediante predicciones que comparta con otras hipótesis diferentes. </a:t>
            </a:r>
          </a:p>
          <a:p>
            <a:pPr marL="320040" indent="-320040" algn="just" eaLnBrk="1" fontAlgn="auto" hangingPunct="1">
              <a:spcAft>
                <a:spcPts val="0"/>
              </a:spcAft>
              <a:buFont typeface="Wingdings"/>
              <a:buChar char=""/>
              <a:defRPr/>
            </a:pPr>
            <a:endParaRPr lang="es-MX" dirty="0">
              <a:latin typeface="Arial" pitchFamily="34" charset="0"/>
              <a:cs typeface="Arial" pitchFamily="34" charset="0"/>
            </a:endParaRPr>
          </a:p>
          <a:p>
            <a:pPr marL="320040" indent="-320040" algn="just" eaLnBrk="1" fontAlgn="auto" hangingPunct="1">
              <a:spcAft>
                <a:spcPts val="0"/>
              </a:spcAft>
              <a:buFont typeface="Wingdings"/>
              <a:buChar char=""/>
              <a:defRPr/>
            </a:pPr>
            <a:r>
              <a:rPr lang="es-MX" dirty="0">
                <a:latin typeface="Arial" pitchFamily="34" charset="0"/>
                <a:cs typeface="Arial" pitchFamily="34" charset="0"/>
              </a:rPr>
              <a:t>Para que la contrastación sea satisfactoria la predicción debe estar ‘especialmente ligada’ a la hipótesis que se contrasta”.</a:t>
            </a:r>
          </a:p>
          <a:p>
            <a:pPr marL="320040" indent="-320040" eaLnBrk="1" fontAlgn="auto" hangingPunct="1">
              <a:spcAft>
                <a:spcPts val="0"/>
              </a:spcAft>
              <a:buFont typeface="Wingdings"/>
              <a:buChar char=""/>
              <a:defRPr/>
            </a:pPr>
            <a:endParaRPr lang="es-MX" dirty="0"/>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241668" name="3 Rectángulo"/>
          <p:cNvSpPr>
            <a:spLocks noChangeArrowheads="1"/>
          </p:cNvSpPr>
          <p:nvPr/>
        </p:nvSpPr>
        <p:spPr bwMode="auto">
          <a:xfrm>
            <a:off x="2411413" y="404813"/>
            <a:ext cx="3521075" cy="584200"/>
          </a:xfrm>
          <a:prstGeom prst="rect">
            <a:avLst/>
          </a:prstGeom>
          <a:noFill/>
          <a:ln w="9525">
            <a:noFill/>
            <a:miter lim="800000"/>
            <a:headEnd/>
            <a:tailEnd/>
          </a:ln>
        </p:spPr>
        <p:txBody>
          <a:bodyPr wrap="none">
            <a:spAutoFit/>
          </a:bodyPr>
          <a:lstStyle/>
          <a:p>
            <a:r>
              <a:rPr lang="es-MX" sz="3200" b="1"/>
              <a:t>LA PREDICCIÓN </a:t>
            </a:r>
            <a:endParaRPr lang="es-ES" sz="3200"/>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AE7BE543-B31F-40BB-B96D-047B1B10C1F1}" type="slidenum">
              <a:rPr lang="es-MX" smtClean="0"/>
              <a:pPr>
                <a:defRPr/>
              </a:pPr>
              <a:t>229</a:t>
            </a:fld>
            <a:endParaRPr lang="es-MX"/>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557338"/>
            <a:ext cx="8229600" cy="4568825"/>
          </a:xfrm>
        </p:spPr>
        <p:txBody>
          <a:bodyPr>
            <a:normAutofit fontScale="77500" lnSpcReduction="20000"/>
          </a:bodyPr>
          <a:lstStyle/>
          <a:p>
            <a:pPr marL="320040" indent="-320040" eaLnBrk="1" fontAlgn="auto" hangingPunct="1">
              <a:spcAft>
                <a:spcPts val="0"/>
              </a:spcAft>
              <a:buFont typeface="Wingdings"/>
              <a:buNone/>
              <a:defRPr/>
            </a:pPr>
            <a:r>
              <a:rPr lang="es-MX" dirty="0"/>
              <a:t> </a:t>
            </a:r>
            <a:r>
              <a:rPr lang="es-MX" sz="2600" dirty="0">
                <a:latin typeface="Arial" pitchFamily="34" charset="0"/>
                <a:cs typeface="Arial" pitchFamily="34" charset="0"/>
              </a:rPr>
              <a:t>	El conocimiento científico según el programa de Aristóteles es uno causal, conocemos algo cuando explicamos las causas.</a:t>
            </a:r>
          </a:p>
          <a:p>
            <a:pPr marL="320040" indent="-320040" algn="just" eaLnBrk="1" fontAlgn="auto" hangingPunct="1">
              <a:spcAft>
                <a:spcPts val="0"/>
              </a:spcAft>
              <a:buFont typeface="Wingdings"/>
              <a:buNone/>
              <a:defRPr/>
            </a:pPr>
            <a:endParaRPr lang="es-MX" sz="2600" dirty="0">
              <a:latin typeface="Arial" pitchFamily="34" charset="0"/>
              <a:cs typeface="Arial" pitchFamily="34" charset="0"/>
            </a:endParaRPr>
          </a:p>
          <a:p>
            <a:pPr marL="320040" indent="-320040" algn="just" eaLnBrk="1" fontAlgn="auto" hangingPunct="1">
              <a:spcAft>
                <a:spcPts val="0"/>
              </a:spcAft>
              <a:buFont typeface="Wingdings"/>
              <a:buNone/>
              <a:defRPr/>
            </a:pPr>
            <a:r>
              <a:rPr lang="es-MX" sz="2600" dirty="0">
                <a:latin typeface="Arial" pitchFamily="34" charset="0"/>
                <a:cs typeface="Arial" pitchFamily="34" charset="0"/>
              </a:rPr>
              <a:t>	Aristóteles entiende por causa el principio o los principios que entran en la producción de algo, pero esos principios son cuatro: </a:t>
            </a:r>
          </a:p>
          <a:p>
            <a:pPr marL="320040" indent="-320040" algn="just" eaLnBrk="1" fontAlgn="auto" hangingPunct="1">
              <a:spcAft>
                <a:spcPts val="0"/>
              </a:spcAft>
              <a:buFont typeface="Wingdings"/>
              <a:buNone/>
              <a:defRPr/>
            </a:pPr>
            <a:r>
              <a:rPr lang="es-MX" sz="2600" dirty="0">
                <a:latin typeface="Arial" pitchFamily="34" charset="0"/>
                <a:cs typeface="Arial" pitchFamily="34" charset="0"/>
              </a:rPr>
              <a:t>	</a:t>
            </a:r>
          </a:p>
          <a:p>
            <a:pPr marL="320040" indent="-320040" algn="just" eaLnBrk="1" fontAlgn="auto" hangingPunct="1">
              <a:spcAft>
                <a:spcPts val="0"/>
              </a:spcAft>
              <a:defRPr/>
            </a:pPr>
            <a:r>
              <a:rPr lang="es-MX" sz="2600" dirty="0">
                <a:latin typeface="Arial" pitchFamily="34" charset="0"/>
                <a:cs typeface="Arial" pitchFamily="34" charset="0"/>
              </a:rPr>
              <a:t>	La causa material  </a:t>
            </a:r>
          </a:p>
          <a:p>
            <a:pPr marL="320040" indent="-320040" algn="just" eaLnBrk="1" fontAlgn="auto" hangingPunct="1">
              <a:spcAft>
                <a:spcPts val="0"/>
              </a:spcAft>
              <a:buFont typeface="Wingdings" pitchFamily="2" charset="2"/>
              <a:buNone/>
              <a:defRPr/>
            </a:pPr>
            <a:r>
              <a:rPr lang="es-MX" sz="2600" dirty="0">
                <a:latin typeface="Arial" pitchFamily="34" charset="0"/>
                <a:cs typeface="Arial" pitchFamily="34" charset="0"/>
              </a:rPr>
              <a:t>(materia que entra en la producción de algo).</a:t>
            </a:r>
          </a:p>
          <a:p>
            <a:pPr marL="320040" indent="-320040" algn="just" eaLnBrk="1" fontAlgn="auto" hangingPunct="1">
              <a:spcAft>
                <a:spcPts val="0"/>
              </a:spcAft>
              <a:defRPr/>
            </a:pPr>
            <a:r>
              <a:rPr lang="es-MX" sz="2600" dirty="0">
                <a:latin typeface="Arial" pitchFamily="34" charset="0"/>
                <a:cs typeface="Arial" pitchFamily="34" charset="0"/>
              </a:rPr>
              <a:t>	La causa formal </a:t>
            </a:r>
          </a:p>
          <a:p>
            <a:pPr marL="320040" indent="-320040" algn="just" eaLnBrk="1" fontAlgn="auto" hangingPunct="1">
              <a:spcAft>
                <a:spcPts val="0"/>
              </a:spcAft>
              <a:buFont typeface="Wingdings" pitchFamily="2" charset="2"/>
              <a:buNone/>
              <a:defRPr/>
            </a:pPr>
            <a:r>
              <a:rPr lang="es-MX" sz="2600" dirty="0">
                <a:latin typeface="Arial" pitchFamily="34" charset="0"/>
                <a:cs typeface="Arial" pitchFamily="34" charset="0"/>
              </a:rPr>
              <a:t>(es la naturaleza o esencia de cada cosa). </a:t>
            </a:r>
          </a:p>
          <a:p>
            <a:pPr marL="320040" indent="-320040" algn="just" eaLnBrk="1" fontAlgn="auto" hangingPunct="1">
              <a:spcAft>
                <a:spcPts val="0"/>
              </a:spcAft>
              <a:defRPr/>
            </a:pPr>
            <a:r>
              <a:rPr lang="es-MX" sz="2600" dirty="0">
                <a:latin typeface="Arial" pitchFamily="34" charset="0"/>
                <a:cs typeface="Arial" pitchFamily="34" charset="0"/>
              </a:rPr>
              <a:t>	La causa eficiente </a:t>
            </a:r>
          </a:p>
          <a:p>
            <a:pPr marL="320040" indent="-320040" algn="just" eaLnBrk="1" fontAlgn="auto" hangingPunct="1">
              <a:spcAft>
                <a:spcPts val="0"/>
              </a:spcAft>
              <a:buFont typeface="Wingdings" pitchFamily="2" charset="2"/>
              <a:buNone/>
              <a:defRPr/>
            </a:pPr>
            <a:r>
              <a:rPr lang="es-MX" sz="2600" dirty="0">
                <a:latin typeface="Arial" pitchFamily="34" charset="0"/>
                <a:cs typeface="Arial" pitchFamily="34" charset="0"/>
              </a:rPr>
              <a:t>(es el movimiento circular de los planetas).</a:t>
            </a:r>
          </a:p>
          <a:p>
            <a:pPr marL="320040" indent="-320040" algn="just" eaLnBrk="1" fontAlgn="auto" hangingPunct="1">
              <a:spcAft>
                <a:spcPts val="0"/>
              </a:spcAft>
              <a:defRPr/>
            </a:pPr>
            <a:r>
              <a:rPr lang="es-MX" sz="2600" dirty="0">
                <a:latin typeface="Arial" pitchFamily="34" charset="0"/>
                <a:cs typeface="Arial" pitchFamily="34" charset="0"/>
              </a:rPr>
              <a:t>	La causa final</a:t>
            </a:r>
          </a:p>
          <a:p>
            <a:pPr marL="320040" indent="-320040" algn="just" eaLnBrk="1" fontAlgn="auto" hangingPunct="1">
              <a:spcAft>
                <a:spcPts val="0"/>
              </a:spcAft>
              <a:buFont typeface="Wingdings" pitchFamily="2" charset="2"/>
              <a:buNone/>
              <a:defRPr/>
            </a:pPr>
            <a:r>
              <a:rPr lang="es-MX" sz="2600" dirty="0">
                <a:latin typeface="Arial" pitchFamily="34" charset="0"/>
                <a:cs typeface="Arial" pitchFamily="34" charset="0"/>
              </a:rPr>
              <a:t> (La naturaleza obra siempre de acuerdo a un fin). </a:t>
            </a:r>
          </a:p>
          <a:p>
            <a:pPr marL="320040" indent="-320040" algn="just" eaLnBrk="1" fontAlgn="auto" hangingPunct="1">
              <a:spcAft>
                <a:spcPts val="0"/>
              </a:spcAft>
              <a:defRPr/>
            </a:pPr>
            <a:endParaRPr lang="es-MX" sz="2600" dirty="0">
              <a:latin typeface="Arial" pitchFamily="34" charset="0"/>
              <a:cs typeface="Arial" pitchFamily="34" charset="0"/>
            </a:endParaRPr>
          </a:p>
          <a:p>
            <a:pPr marL="320040" indent="-320040" algn="just" eaLnBrk="1" fontAlgn="auto" hangingPunct="1">
              <a:spcAft>
                <a:spcPts val="0"/>
              </a:spcAft>
              <a:buFont typeface="Wingdings" pitchFamily="2" charset="2"/>
              <a:buNone/>
              <a:defRPr/>
            </a:pPr>
            <a:endParaRPr lang="es-MX" sz="2600" dirty="0">
              <a:latin typeface="Arial" pitchFamily="34" charset="0"/>
              <a:cs typeface="Arial" pitchFamily="34" charset="0"/>
            </a:endParaRPr>
          </a:p>
        </p:txBody>
      </p:sp>
      <p:sp>
        <p:nvSpPr>
          <p:cNvPr id="30723" name="3 Rectángulo"/>
          <p:cNvSpPr>
            <a:spLocks noChangeArrowheads="1"/>
          </p:cNvSpPr>
          <p:nvPr/>
        </p:nvSpPr>
        <p:spPr bwMode="auto">
          <a:xfrm>
            <a:off x="395288" y="188913"/>
            <a:ext cx="8208962" cy="584200"/>
          </a:xfrm>
          <a:prstGeom prst="rect">
            <a:avLst/>
          </a:prstGeom>
          <a:noFill/>
          <a:ln w="9525">
            <a:noFill/>
            <a:miter lim="800000"/>
            <a:headEnd/>
            <a:tailEnd/>
          </a:ln>
        </p:spPr>
        <p:txBody>
          <a:bodyPr>
            <a:spAutoFit/>
          </a:bodyPr>
          <a:lstStyle/>
          <a:p>
            <a:pPr algn="ctr"/>
            <a:r>
              <a:rPr lang="es-MX" sz="3200"/>
              <a:t>La Antigüedad griega y la Edad Media </a:t>
            </a:r>
            <a:endParaRPr lang="es-ES" sz="3200"/>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CD208DF6-4190-4B27-81A3-157A97051032}" type="slidenum">
              <a:rPr lang="es-MX" smtClean="0"/>
              <a:pPr>
                <a:defRPr/>
              </a:pPr>
              <a:t>23</a:t>
            </a:fld>
            <a:endParaRPr lang="es-MX"/>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700213"/>
            <a:ext cx="8229600" cy="4624387"/>
          </a:xfrm>
        </p:spPr>
        <p:txBody>
          <a:bodyPr>
            <a:normAutofit fontScale="77500" lnSpcReduction="20000"/>
          </a:bodyPr>
          <a:lstStyle/>
          <a:p>
            <a:pPr marL="320040" indent="-320040" algn="just" eaLnBrk="1" fontAlgn="auto" hangingPunct="1">
              <a:spcAft>
                <a:spcPts val="0"/>
              </a:spcAft>
              <a:defRPr/>
            </a:pPr>
            <a:r>
              <a:rPr lang="es-MX" dirty="0">
                <a:latin typeface="Arial" pitchFamily="34" charset="0"/>
                <a:cs typeface="Arial" pitchFamily="34" charset="0"/>
              </a:rPr>
              <a:t>El principio de causalidad y el principio de legalidad han servido de principios fundamentales de la ciencia. </a:t>
            </a:r>
          </a:p>
          <a:p>
            <a:pPr marL="320040" indent="-320040" algn="just" eaLnBrk="1" fontAlgn="auto" hangingPunct="1">
              <a:spcAft>
                <a:spcPts val="0"/>
              </a:spcAft>
              <a:buFont typeface="Wingdings"/>
              <a:buNone/>
              <a:defRPr/>
            </a:pPr>
            <a:r>
              <a:rPr lang="es-MX" dirty="0">
                <a:latin typeface="Arial" pitchFamily="34" charset="0"/>
                <a:cs typeface="Arial" pitchFamily="34" charset="0"/>
              </a:rPr>
              <a:t> </a:t>
            </a:r>
          </a:p>
          <a:p>
            <a:pPr marL="320040" indent="-320040" algn="just" eaLnBrk="1" fontAlgn="auto" hangingPunct="1">
              <a:spcAft>
                <a:spcPts val="0"/>
              </a:spcAft>
              <a:buFont typeface="Wingdings"/>
              <a:buChar char=""/>
              <a:defRPr/>
            </a:pPr>
            <a:r>
              <a:rPr lang="es-MX" dirty="0">
                <a:latin typeface="Arial" pitchFamily="34" charset="0"/>
                <a:cs typeface="Arial" pitchFamily="34" charset="0"/>
              </a:rPr>
              <a:t>Aristóteles afirmaba, con razón, que los principios no se demuestran. Él consideraba que o bien son evidentes o bien son principios aceptados por la mayoría o al menos por los más sabios. También Descartes buscó principios evidentes.</a:t>
            </a:r>
          </a:p>
          <a:p>
            <a:pPr marL="320040" indent="-320040" algn="just" eaLnBrk="1" fontAlgn="auto" hangingPunct="1">
              <a:spcAft>
                <a:spcPts val="0"/>
              </a:spcAft>
              <a:buFont typeface="Wingdings"/>
              <a:buNone/>
              <a:defRPr/>
            </a:pPr>
            <a:r>
              <a:rPr lang="es-MX" dirty="0">
                <a:latin typeface="Arial" pitchFamily="34" charset="0"/>
                <a:cs typeface="Arial" pitchFamily="34" charset="0"/>
              </a:rPr>
              <a:t> </a:t>
            </a:r>
          </a:p>
          <a:p>
            <a:pPr marL="320040" indent="-320040" algn="just" eaLnBrk="1" fontAlgn="auto" hangingPunct="1">
              <a:spcAft>
                <a:spcPts val="0"/>
              </a:spcAft>
              <a:buFont typeface="Wingdings"/>
              <a:buNone/>
              <a:defRPr/>
            </a:pPr>
            <a:r>
              <a:rPr lang="es-MX" dirty="0">
                <a:latin typeface="Arial" pitchFamily="34" charset="0"/>
                <a:cs typeface="Arial" pitchFamily="34" charset="0"/>
              </a:rPr>
              <a:t>	Ni la causalidad ni la legalidad son intrínsecamente evidentes. Uno y otro requieren ir más allá de la experiencia para ser afirmados como principios. Por eso se pueden pensar los principios filosóficos como hipótesis. Hipótesis en tanto que supuestos que van siempre más allá de la experiencia. </a:t>
            </a:r>
          </a:p>
          <a:p>
            <a:pPr marL="320040" indent="-320040" algn="just" eaLnBrk="1" fontAlgn="auto" hangingPunct="1">
              <a:spcAft>
                <a:spcPts val="0"/>
              </a:spcAft>
              <a:buFont typeface="Wingdings"/>
              <a:buChar char=""/>
              <a:defRPr/>
            </a:pPr>
            <a:endParaRPr lang="es-MX" dirty="0"/>
          </a:p>
        </p:txBody>
      </p:sp>
      <p:sp>
        <p:nvSpPr>
          <p:cNvPr id="242691" name="3 Rectángulo"/>
          <p:cNvSpPr>
            <a:spLocks noChangeArrowheads="1"/>
          </p:cNvSpPr>
          <p:nvPr/>
        </p:nvSpPr>
        <p:spPr bwMode="auto">
          <a:xfrm>
            <a:off x="1258888" y="476250"/>
            <a:ext cx="6756400" cy="461963"/>
          </a:xfrm>
          <a:prstGeom prst="rect">
            <a:avLst/>
          </a:prstGeom>
          <a:noFill/>
          <a:ln w="9525">
            <a:noFill/>
            <a:miter lim="800000"/>
            <a:headEnd/>
            <a:tailEnd/>
          </a:ln>
        </p:spPr>
        <p:txBody>
          <a:bodyPr wrap="none">
            <a:spAutoFit/>
          </a:bodyPr>
          <a:lstStyle/>
          <a:p>
            <a:r>
              <a:rPr lang="es-MX" sz="2400" b="1"/>
              <a:t>IV. HIPÓTESIS FILOSÓFICAS DE LA CIENCIA</a:t>
            </a:r>
            <a:endParaRPr lang="es-ES" sz="2400"/>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8E11F800-F479-4CD4-848F-9911CCE2AD68}" type="slidenum">
              <a:rPr lang="es-MX" smtClean="0"/>
              <a:pPr>
                <a:defRPr/>
              </a:pPr>
              <a:t>230</a:t>
            </a:fld>
            <a:endParaRPr lang="es-MX"/>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844675"/>
            <a:ext cx="8229600" cy="4479925"/>
          </a:xfrm>
        </p:spPr>
        <p:txBody>
          <a:bodyPr>
            <a:normAutofit fontScale="77500" lnSpcReduction="20000"/>
          </a:bodyPr>
          <a:lstStyle/>
          <a:p>
            <a:pPr marL="320040" indent="-320040" algn="just" eaLnBrk="1" fontAlgn="auto" hangingPunct="1">
              <a:spcAft>
                <a:spcPts val="0"/>
              </a:spcAft>
              <a:buFont typeface="Wingdings"/>
              <a:buChar char=""/>
              <a:defRPr/>
            </a:pPr>
            <a:r>
              <a:rPr lang="es-MX" dirty="0">
                <a:latin typeface="Arial" pitchFamily="34" charset="0"/>
                <a:cs typeface="Arial" pitchFamily="34" charset="0"/>
              </a:rPr>
              <a:t>Pero hipótesis fundamentales en tanto están supuestas por toda la investigación científica y filosófica.</a:t>
            </a:r>
          </a:p>
          <a:p>
            <a:pPr marL="320040" indent="-320040" algn="just" eaLnBrk="1" fontAlgn="auto" hangingPunct="1">
              <a:spcAft>
                <a:spcPts val="0"/>
              </a:spcAft>
              <a:buFont typeface="Wingdings"/>
              <a:buNone/>
              <a:defRPr/>
            </a:pPr>
            <a:endParaRPr lang="es-MX" dirty="0">
              <a:latin typeface="Arial" pitchFamily="34" charset="0"/>
              <a:cs typeface="Arial" pitchFamily="34" charset="0"/>
            </a:endParaRPr>
          </a:p>
          <a:p>
            <a:pPr marL="320040" indent="-320040" algn="just" eaLnBrk="1" fontAlgn="auto" hangingPunct="1">
              <a:spcAft>
                <a:spcPts val="0"/>
              </a:spcAft>
              <a:buFont typeface="Wingdings"/>
              <a:buChar char=""/>
              <a:defRPr/>
            </a:pPr>
            <a:r>
              <a:rPr lang="es-MX" dirty="0">
                <a:latin typeface="Arial" pitchFamily="34" charset="0"/>
                <a:cs typeface="Arial" pitchFamily="34" charset="0"/>
              </a:rPr>
              <a:t>Común a los distintos principios que se han enunciado –y más radical que ellos– es el principio o hipótesis de la inteligibilidad de lo real.</a:t>
            </a:r>
          </a:p>
          <a:p>
            <a:pPr marL="320040" indent="-320040" algn="just" eaLnBrk="1" fontAlgn="auto" hangingPunct="1">
              <a:spcAft>
                <a:spcPts val="0"/>
              </a:spcAft>
              <a:buFont typeface="Wingdings" pitchFamily="2" charset="2"/>
              <a:buNone/>
              <a:defRPr/>
            </a:pPr>
            <a:r>
              <a:rPr lang="es-MX" dirty="0">
                <a:latin typeface="Arial" pitchFamily="34" charset="0"/>
                <a:cs typeface="Arial" pitchFamily="34" charset="0"/>
              </a:rPr>
              <a:t> </a:t>
            </a:r>
          </a:p>
          <a:p>
            <a:pPr marL="320040" indent="-320040" algn="just" eaLnBrk="1" fontAlgn="auto" hangingPunct="1">
              <a:spcAft>
                <a:spcPts val="0"/>
              </a:spcAft>
              <a:buFont typeface="Wingdings"/>
              <a:buChar char=""/>
              <a:defRPr/>
            </a:pPr>
            <a:r>
              <a:rPr lang="es-MX" dirty="0">
                <a:latin typeface="Arial" pitchFamily="34" charset="0"/>
                <a:cs typeface="Arial" pitchFamily="34" charset="0"/>
              </a:rPr>
              <a:t>No nos es inmediatamente evidente que lo real sea intrínsecamente inteligible. La mayor parte de los supuestos de inteligibilidad o racionalidad de lo real son de naturaleza teológica. </a:t>
            </a:r>
          </a:p>
          <a:p>
            <a:pPr marL="320040" indent="-320040" eaLnBrk="1" fontAlgn="auto" hangingPunct="1">
              <a:spcAft>
                <a:spcPts val="0"/>
              </a:spcAft>
              <a:buFont typeface="Wingdings"/>
              <a:buNone/>
              <a:defRPr/>
            </a:pPr>
            <a:r>
              <a:rPr lang="es-MX" dirty="0">
                <a:latin typeface="Arial" pitchFamily="34" charset="0"/>
                <a:cs typeface="Arial" pitchFamily="34" charset="0"/>
              </a:rPr>
              <a:t> </a:t>
            </a:r>
          </a:p>
          <a:p>
            <a:pPr marL="320040" indent="-320040" eaLnBrk="1" fontAlgn="auto" hangingPunct="1">
              <a:spcAft>
                <a:spcPts val="0"/>
              </a:spcAft>
              <a:buFont typeface="Wingdings"/>
              <a:buChar char=""/>
              <a:defRPr/>
            </a:pPr>
            <a:endParaRPr lang="es-MX" dirty="0"/>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243716" name="3 Rectángulo"/>
          <p:cNvSpPr>
            <a:spLocks noChangeArrowheads="1"/>
          </p:cNvSpPr>
          <p:nvPr/>
        </p:nvSpPr>
        <p:spPr bwMode="auto">
          <a:xfrm>
            <a:off x="1258888" y="476250"/>
            <a:ext cx="6756400" cy="461963"/>
          </a:xfrm>
          <a:prstGeom prst="rect">
            <a:avLst/>
          </a:prstGeom>
          <a:noFill/>
          <a:ln w="9525">
            <a:noFill/>
            <a:miter lim="800000"/>
            <a:headEnd/>
            <a:tailEnd/>
          </a:ln>
        </p:spPr>
        <p:txBody>
          <a:bodyPr wrap="none">
            <a:spAutoFit/>
          </a:bodyPr>
          <a:lstStyle/>
          <a:p>
            <a:r>
              <a:rPr lang="es-MX" sz="2400" b="1"/>
              <a:t>IV. HIPÓTESIS FILOSÓFICAS DE LA CIENCIA</a:t>
            </a:r>
            <a:endParaRPr lang="es-ES" sz="2400"/>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5E32BCEB-D485-48BE-887E-F63BBAC892F4}" type="slidenum">
              <a:rPr lang="es-MX" smtClean="0"/>
              <a:pPr>
                <a:defRPr/>
              </a:pPr>
              <a:t>231</a:t>
            </a:fld>
            <a:endParaRPr lang="es-MX"/>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700213"/>
            <a:ext cx="8229600" cy="4681537"/>
          </a:xfrm>
        </p:spPr>
        <p:txBody>
          <a:bodyPr>
            <a:normAutofit fontScale="62500" lnSpcReduction="20000"/>
          </a:bodyPr>
          <a:lstStyle/>
          <a:p>
            <a:pPr marL="320040" indent="-320040" algn="just" eaLnBrk="1" fontAlgn="auto" hangingPunct="1">
              <a:spcAft>
                <a:spcPts val="0"/>
              </a:spcAft>
              <a:buFont typeface="Wingdings"/>
              <a:buChar char=""/>
              <a:defRPr/>
            </a:pPr>
            <a:r>
              <a:rPr lang="es-MX" dirty="0">
                <a:latin typeface="Arial" pitchFamily="34" charset="0"/>
                <a:cs typeface="Arial" pitchFamily="34" charset="0"/>
              </a:rPr>
              <a:t>Hasta Hegel no hemos salido de la inteligibilidad de lo real entendida como un principio eminentemente teológico. Con la disolución de la filosofía hegeliana quedó definitivamente destruida la correspondencia natural e inmediata entre logos y ser. </a:t>
            </a:r>
          </a:p>
          <a:p>
            <a:pPr marL="320040" indent="-320040" algn="just" eaLnBrk="1" fontAlgn="auto" hangingPunct="1">
              <a:spcAft>
                <a:spcPts val="0"/>
              </a:spcAft>
              <a:buFont typeface="Wingdings"/>
              <a:buChar char=""/>
              <a:defRPr/>
            </a:pPr>
            <a:endParaRPr lang="es-MX" dirty="0">
              <a:latin typeface="Arial" pitchFamily="34" charset="0"/>
              <a:cs typeface="Arial" pitchFamily="34" charset="0"/>
            </a:endParaRPr>
          </a:p>
          <a:p>
            <a:pPr marL="320040" indent="-320040" algn="just" eaLnBrk="1" fontAlgn="auto" hangingPunct="1">
              <a:spcAft>
                <a:spcPts val="0"/>
              </a:spcAft>
              <a:buFont typeface="Wingdings"/>
              <a:buChar char=""/>
              <a:defRPr/>
            </a:pPr>
            <a:r>
              <a:rPr lang="es-MX" dirty="0">
                <a:latin typeface="Arial" pitchFamily="34" charset="0"/>
                <a:cs typeface="Arial" pitchFamily="34" charset="0"/>
              </a:rPr>
              <a:t>De </a:t>
            </a:r>
            <a:r>
              <a:rPr lang="es-MX" dirty="0" err="1">
                <a:latin typeface="Arial" pitchFamily="34" charset="0"/>
                <a:cs typeface="Arial" pitchFamily="34" charset="0"/>
              </a:rPr>
              <a:t>Parménides</a:t>
            </a:r>
            <a:r>
              <a:rPr lang="es-MX" dirty="0">
                <a:latin typeface="Arial" pitchFamily="34" charset="0"/>
                <a:cs typeface="Arial" pitchFamily="34" charset="0"/>
              </a:rPr>
              <a:t> a Hegel se supone que hay, pues, esa intrínseca inteligibilidad, esa mutua pertenencia de lo real y el conocer. No hay que olvidar, que para los iniciadores de la ciencia moderna Dios</a:t>
            </a:r>
            <a:r>
              <a:rPr lang="es-MX" b="1" dirty="0">
                <a:latin typeface="Arial" pitchFamily="34" charset="0"/>
                <a:cs typeface="Arial" pitchFamily="34" charset="0"/>
              </a:rPr>
              <a:t> </a:t>
            </a:r>
            <a:r>
              <a:rPr lang="es-MX" dirty="0">
                <a:latin typeface="Arial" pitchFamily="34" charset="0"/>
                <a:cs typeface="Arial" pitchFamily="34" charset="0"/>
              </a:rPr>
              <a:t>funge de legislador; la idea moderna de legalidad en la escritura</a:t>
            </a:r>
            <a:r>
              <a:rPr lang="es-MX" b="1" dirty="0">
                <a:latin typeface="Arial" pitchFamily="34" charset="0"/>
                <a:cs typeface="Arial" pitchFamily="34" charset="0"/>
              </a:rPr>
              <a:t> </a:t>
            </a:r>
            <a:r>
              <a:rPr lang="es-MX" dirty="0">
                <a:latin typeface="Arial" pitchFamily="34" charset="0"/>
                <a:cs typeface="Arial" pitchFamily="34" charset="0"/>
              </a:rPr>
              <a:t>de </a:t>
            </a:r>
            <a:r>
              <a:rPr lang="es-MX" dirty="0" err="1">
                <a:latin typeface="Arial" pitchFamily="34" charset="0"/>
                <a:cs typeface="Arial" pitchFamily="34" charset="0"/>
              </a:rPr>
              <a:t>Kepler</a:t>
            </a:r>
            <a:r>
              <a:rPr lang="es-MX" dirty="0">
                <a:latin typeface="Arial" pitchFamily="34" charset="0"/>
                <a:cs typeface="Arial" pitchFamily="34" charset="0"/>
              </a:rPr>
              <a:t> y Descartes (y muchos otros) supone que el legislador</a:t>
            </a:r>
            <a:r>
              <a:rPr lang="es-MX" b="1" dirty="0">
                <a:latin typeface="Arial" pitchFamily="34" charset="0"/>
                <a:cs typeface="Arial" pitchFamily="34" charset="0"/>
              </a:rPr>
              <a:t> </a:t>
            </a:r>
            <a:r>
              <a:rPr lang="es-MX" dirty="0">
                <a:latin typeface="Arial" pitchFamily="34" charset="0"/>
                <a:cs typeface="Arial" pitchFamily="34" charset="0"/>
              </a:rPr>
              <a:t>de esas leyes es Dios. </a:t>
            </a:r>
          </a:p>
          <a:p>
            <a:pPr marL="320040" indent="-320040" algn="just" eaLnBrk="1" fontAlgn="auto" hangingPunct="1">
              <a:spcAft>
                <a:spcPts val="0"/>
              </a:spcAft>
              <a:buFont typeface="Wingdings"/>
              <a:buChar char=""/>
              <a:defRPr/>
            </a:pPr>
            <a:endParaRPr lang="es-MX" dirty="0">
              <a:latin typeface="Arial" pitchFamily="34" charset="0"/>
              <a:cs typeface="Arial" pitchFamily="34" charset="0"/>
            </a:endParaRPr>
          </a:p>
          <a:p>
            <a:pPr marL="320040" indent="-320040" algn="just" eaLnBrk="1" fontAlgn="auto" hangingPunct="1">
              <a:spcAft>
                <a:spcPts val="0"/>
              </a:spcAft>
              <a:buFont typeface="Wingdings"/>
              <a:buChar char=""/>
              <a:defRPr/>
            </a:pPr>
            <a:r>
              <a:rPr lang="es-MX" dirty="0">
                <a:latin typeface="Arial" pitchFamily="34" charset="0"/>
                <a:cs typeface="Arial" pitchFamily="34" charset="0"/>
              </a:rPr>
              <a:t>Hay que esperar a Denis </a:t>
            </a:r>
            <a:r>
              <a:rPr lang="es-MX" dirty="0" err="1">
                <a:latin typeface="Arial" pitchFamily="34" charset="0"/>
                <a:cs typeface="Arial" pitchFamily="34" charset="0"/>
              </a:rPr>
              <a:t>Diderot</a:t>
            </a:r>
            <a:r>
              <a:rPr lang="es-MX" dirty="0">
                <a:latin typeface="Arial" pitchFamily="34" charset="0"/>
                <a:cs typeface="Arial" pitchFamily="34" charset="0"/>
              </a:rPr>
              <a:t> para</a:t>
            </a:r>
            <a:r>
              <a:rPr lang="es-MX" b="1" dirty="0">
                <a:latin typeface="Arial" pitchFamily="34" charset="0"/>
                <a:cs typeface="Arial" pitchFamily="34" charset="0"/>
              </a:rPr>
              <a:t> </a:t>
            </a:r>
            <a:r>
              <a:rPr lang="es-MX" dirty="0">
                <a:latin typeface="Arial" pitchFamily="34" charset="0"/>
                <a:cs typeface="Arial" pitchFamily="34" charset="0"/>
              </a:rPr>
              <a:t>suponer que las matemáticas son una especie de juego y no la</a:t>
            </a:r>
            <a:r>
              <a:rPr lang="es-MX" b="1" dirty="0">
                <a:latin typeface="Arial" pitchFamily="34" charset="0"/>
                <a:cs typeface="Arial" pitchFamily="34" charset="0"/>
              </a:rPr>
              <a:t> </a:t>
            </a:r>
            <a:r>
              <a:rPr lang="es-MX" dirty="0">
                <a:latin typeface="Arial" pitchFamily="34" charset="0"/>
                <a:cs typeface="Arial" pitchFamily="34" charset="0"/>
              </a:rPr>
              <a:t>garantía suprema de inteligibilidad de un Dios que </a:t>
            </a:r>
            <a:r>
              <a:rPr lang="es-MX" dirty="0" err="1">
                <a:latin typeface="Arial" pitchFamily="34" charset="0"/>
                <a:cs typeface="Arial" pitchFamily="34" charset="0"/>
              </a:rPr>
              <a:t>geometriza</a:t>
            </a:r>
            <a:r>
              <a:rPr lang="es-MX" b="1" dirty="0">
                <a:latin typeface="Arial" pitchFamily="34" charset="0"/>
                <a:cs typeface="Arial" pitchFamily="34" charset="0"/>
              </a:rPr>
              <a:t> </a:t>
            </a:r>
            <a:r>
              <a:rPr lang="es-MX" dirty="0">
                <a:latin typeface="Arial" pitchFamily="34" charset="0"/>
                <a:cs typeface="Arial" pitchFamily="34" charset="0"/>
              </a:rPr>
              <a:t>como escribiera </a:t>
            </a:r>
            <a:r>
              <a:rPr lang="es-MX" dirty="0" err="1">
                <a:latin typeface="Arial" pitchFamily="34" charset="0"/>
                <a:cs typeface="Arial" pitchFamily="34" charset="0"/>
              </a:rPr>
              <a:t>Kepler</a:t>
            </a:r>
            <a:r>
              <a:rPr lang="es-MX" dirty="0">
                <a:latin typeface="Arial" pitchFamily="34" charset="0"/>
                <a:cs typeface="Arial" pitchFamily="34" charset="0"/>
              </a:rPr>
              <a:t>. </a:t>
            </a:r>
          </a:p>
          <a:p>
            <a:pPr marL="320040" indent="-320040" algn="just" eaLnBrk="1" fontAlgn="auto" hangingPunct="1">
              <a:spcAft>
                <a:spcPts val="0"/>
              </a:spcAft>
              <a:buFont typeface="Wingdings"/>
              <a:buNone/>
              <a:defRPr/>
            </a:pPr>
            <a:r>
              <a:rPr lang="es-MX" dirty="0">
                <a:latin typeface="Arial" pitchFamily="34" charset="0"/>
                <a:cs typeface="Arial" pitchFamily="34" charset="0"/>
              </a:rPr>
              <a:t> </a:t>
            </a:r>
          </a:p>
          <a:p>
            <a:pPr marL="320040" indent="-320040" algn="just" eaLnBrk="1" fontAlgn="auto" hangingPunct="1">
              <a:spcAft>
                <a:spcPts val="0"/>
              </a:spcAft>
              <a:buFont typeface="Wingdings"/>
              <a:buChar char=""/>
              <a:defRPr/>
            </a:pPr>
            <a:r>
              <a:rPr lang="es-MX" dirty="0">
                <a:latin typeface="Arial" pitchFamily="34" charset="0"/>
                <a:cs typeface="Arial" pitchFamily="34" charset="0"/>
              </a:rPr>
              <a:t>Con </a:t>
            </a:r>
            <a:r>
              <a:rPr lang="es-MX" dirty="0" err="1">
                <a:latin typeface="Arial" pitchFamily="34" charset="0"/>
                <a:cs typeface="Arial" pitchFamily="34" charset="0"/>
              </a:rPr>
              <a:t>Diderot</a:t>
            </a:r>
            <a:r>
              <a:rPr lang="es-MX" dirty="0">
                <a:latin typeface="Arial" pitchFamily="34" charset="0"/>
                <a:cs typeface="Arial" pitchFamily="34" charset="0"/>
              </a:rPr>
              <a:t> las leyes de la naturaleza</a:t>
            </a:r>
            <a:r>
              <a:rPr lang="es-MX" b="1" dirty="0">
                <a:latin typeface="Arial" pitchFamily="34" charset="0"/>
                <a:cs typeface="Arial" pitchFamily="34" charset="0"/>
              </a:rPr>
              <a:t> </a:t>
            </a:r>
            <a:r>
              <a:rPr lang="es-MX" dirty="0">
                <a:latin typeface="Arial" pitchFamily="34" charset="0"/>
                <a:cs typeface="Arial" pitchFamily="34" charset="0"/>
              </a:rPr>
              <a:t>dejan de tener el supuesto teológico.</a:t>
            </a:r>
          </a:p>
          <a:p>
            <a:pPr marL="320040" indent="-320040" algn="just" eaLnBrk="1" fontAlgn="auto" hangingPunct="1">
              <a:spcAft>
                <a:spcPts val="0"/>
              </a:spcAft>
              <a:buFont typeface="Wingdings"/>
              <a:buNone/>
              <a:defRPr/>
            </a:pPr>
            <a:r>
              <a:rPr lang="es-MX" b="1" dirty="0">
                <a:latin typeface="Arial" pitchFamily="34" charset="0"/>
                <a:cs typeface="Arial" pitchFamily="34" charset="0"/>
              </a:rPr>
              <a:t> </a:t>
            </a:r>
            <a:endParaRPr lang="es-MX" dirty="0">
              <a:latin typeface="Arial" pitchFamily="34" charset="0"/>
              <a:cs typeface="Arial" pitchFamily="34" charset="0"/>
            </a:endParaRPr>
          </a:p>
          <a:p>
            <a:pPr marL="320040" indent="-320040" algn="just" eaLnBrk="1" fontAlgn="auto" hangingPunct="1">
              <a:spcAft>
                <a:spcPts val="0"/>
              </a:spcAft>
              <a:buFont typeface="Wingdings"/>
              <a:buChar char=""/>
              <a:defRPr/>
            </a:pPr>
            <a:endParaRPr lang="es-MX" dirty="0">
              <a:latin typeface="Arial" pitchFamily="34" charset="0"/>
              <a:cs typeface="Arial" pitchFamily="34" charset="0"/>
            </a:endParaRPr>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244740" name="3 Rectángulo"/>
          <p:cNvSpPr>
            <a:spLocks noChangeArrowheads="1"/>
          </p:cNvSpPr>
          <p:nvPr/>
        </p:nvSpPr>
        <p:spPr bwMode="auto">
          <a:xfrm>
            <a:off x="1258888" y="476250"/>
            <a:ext cx="6756400" cy="461963"/>
          </a:xfrm>
          <a:prstGeom prst="rect">
            <a:avLst/>
          </a:prstGeom>
          <a:noFill/>
          <a:ln w="9525">
            <a:noFill/>
            <a:miter lim="800000"/>
            <a:headEnd/>
            <a:tailEnd/>
          </a:ln>
        </p:spPr>
        <p:txBody>
          <a:bodyPr wrap="none">
            <a:spAutoFit/>
          </a:bodyPr>
          <a:lstStyle/>
          <a:p>
            <a:r>
              <a:rPr lang="es-MX" sz="2400" b="1"/>
              <a:t>IV. HIPÓTESIS FILOSÓFICAS DE LA CIENCIA</a:t>
            </a:r>
            <a:endParaRPr lang="es-ES" sz="2400"/>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F7FBA80E-9A96-48D3-94A2-0E0B7433E907}" type="slidenum">
              <a:rPr lang="es-MX" smtClean="0"/>
              <a:pPr>
                <a:defRPr/>
              </a:pPr>
              <a:t>232</a:t>
            </a:fld>
            <a:endParaRPr lang="es-MX"/>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773238"/>
            <a:ext cx="8229600" cy="4103687"/>
          </a:xfrm>
        </p:spPr>
        <p:txBody>
          <a:bodyPr>
            <a:normAutofit fontScale="62500" lnSpcReduction="20000"/>
          </a:bodyPr>
          <a:lstStyle/>
          <a:p>
            <a:pPr marL="320040" indent="-320040" algn="just" eaLnBrk="1" fontAlgn="auto" hangingPunct="1">
              <a:spcAft>
                <a:spcPts val="0"/>
              </a:spcAft>
              <a:buFont typeface="Wingdings"/>
              <a:buChar char=""/>
              <a:defRPr/>
            </a:pPr>
            <a:r>
              <a:rPr lang="es-MX" dirty="0">
                <a:latin typeface="Arial" pitchFamily="34" charset="0"/>
                <a:cs typeface="Arial" pitchFamily="34" charset="0"/>
              </a:rPr>
              <a:t>La otra hipótesis de la ciencia, en su versión contemporánea, es el carácter procesual o dinámico de todo lo real. </a:t>
            </a:r>
          </a:p>
          <a:p>
            <a:pPr marL="320040" indent="-320040" algn="just" eaLnBrk="1" fontAlgn="auto" hangingPunct="1">
              <a:spcAft>
                <a:spcPts val="0"/>
              </a:spcAft>
              <a:buFont typeface="Wingdings"/>
              <a:buNone/>
              <a:defRPr/>
            </a:pPr>
            <a:endParaRPr lang="es-MX" dirty="0">
              <a:latin typeface="Arial" pitchFamily="34" charset="0"/>
              <a:cs typeface="Arial" pitchFamily="34" charset="0"/>
            </a:endParaRPr>
          </a:p>
          <a:p>
            <a:pPr marL="320040" indent="-320040" algn="just" eaLnBrk="1" fontAlgn="auto" hangingPunct="1">
              <a:spcAft>
                <a:spcPts val="0"/>
              </a:spcAft>
              <a:buFont typeface="Wingdings"/>
              <a:buChar char=""/>
              <a:defRPr/>
            </a:pPr>
            <a:r>
              <a:rPr lang="es-MX" dirty="0">
                <a:latin typeface="Arial" pitchFamily="34" charset="0"/>
                <a:cs typeface="Arial" pitchFamily="34" charset="0"/>
              </a:rPr>
              <a:t>Lo real se estructura en estratos, que tienen sus propias leyes, pero los estratos superiores surgen a partir de los estratos inferiores. El principio de autonomía (relativa) de los estratos nos dice que cada estrato de lo real tiene sus propias leyes. Leyes físicas y químicas para el estrato físico.  Leyes biológicas para el estrato biótico. Principios para el estrato psicológico y sociocultural. Pero como los estratos surgen unos a partir de otros, hay leyes que conectan un estrato con otro. Hay leyes bioquímicas; hay leyes </a:t>
            </a:r>
            <a:r>
              <a:rPr lang="es-MX" dirty="0" err="1">
                <a:latin typeface="Arial" pitchFamily="34" charset="0"/>
                <a:cs typeface="Arial" pitchFamily="34" charset="0"/>
              </a:rPr>
              <a:t>biopsicológicas</a:t>
            </a:r>
            <a:r>
              <a:rPr lang="es-MX" dirty="0">
                <a:latin typeface="Arial" pitchFamily="34" charset="0"/>
                <a:cs typeface="Arial" pitchFamily="34" charset="0"/>
              </a:rPr>
              <a:t>, etcétera. </a:t>
            </a:r>
          </a:p>
          <a:p>
            <a:pPr marL="320040" indent="-320040" algn="just" eaLnBrk="1" fontAlgn="auto" hangingPunct="1">
              <a:spcAft>
                <a:spcPts val="0"/>
              </a:spcAft>
              <a:buFont typeface="Wingdings"/>
              <a:buNone/>
              <a:defRPr/>
            </a:pPr>
            <a:r>
              <a:rPr lang="es-MX" dirty="0">
                <a:latin typeface="Arial" pitchFamily="34" charset="0"/>
                <a:cs typeface="Arial" pitchFamily="34" charset="0"/>
              </a:rPr>
              <a:t> </a:t>
            </a:r>
          </a:p>
          <a:p>
            <a:pPr marL="320040" indent="-320040" algn="just" eaLnBrk="1" fontAlgn="auto" hangingPunct="1">
              <a:spcAft>
                <a:spcPts val="0"/>
              </a:spcAft>
              <a:buFont typeface="Wingdings"/>
              <a:buChar char=""/>
              <a:defRPr/>
            </a:pPr>
            <a:r>
              <a:rPr lang="es-MX" dirty="0">
                <a:latin typeface="Arial" pitchFamily="34" charset="0"/>
                <a:cs typeface="Arial" pitchFamily="34" charset="0"/>
              </a:rPr>
              <a:t>La vida tiene leyes y caracteres propios que no son los del nivel físico; aunque algunas leyes conectan el nivel biótico con el físico-químico. Por ejemplo, el código genético tiene una estructura química.</a:t>
            </a:r>
          </a:p>
          <a:p>
            <a:pPr marL="320040" indent="-320040" algn="just" eaLnBrk="1" fontAlgn="auto" hangingPunct="1">
              <a:spcAft>
                <a:spcPts val="0"/>
              </a:spcAft>
              <a:buFont typeface="Wingdings"/>
              <a:buNone/>
              <a:defRPr/>
            </a:pPr>
            <a:r>
              <a:rPr lang="es-MX" dirty="0">
                <a:latin typeface="Arial" pitchFamily="34" charset="0"/>
                <a:cs typeface="Arial" pitchFamily="34" charset="0"/>
              </a:rPr>
              <a:t> </a:t>
            </a:r>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245764" name="3 Rectángulo"/>
          <p:cNvSpPr>
            <a:spLocks noChangeArrowheads="1"/>
          </p:cNvSpPr>
          <p:nvPr/>
        </p:nvSpPr>
        <p:spPr bwMode="auto">
          <a:xfrm>
            <a:off x="1258888" y="476250"/>
            <a:ext cx="6756400" cy="461963"/>
          </a:xfrm>
          <a:prstGeom prst="rect">
            <a:avLst/>
          </a:prstGeom>
          <a:noFill/>
          <a:ln w="9525">
            <a:noFill/>
            <a:miter lim="800000"/>
            <a:headEnd/>
            <a:tailEnd/>
          </a:ln>
        </p:spPr>
        <p:txBody>
          <a:bodyPr wrap="none">
            <a:spAutoFit/>
          </a:bodyPr>
          <a:lstStyle/>
          <a:p>
            <a:r>
              <a:rPr lang="es-MX" sz="2400" b="1"/>
              <a:t>IV. HIPÓTESIS FILOSÓFICAS DE LA CIENCIA</a:t>
            </a:r>
            <a:endParaRPr lang="es-ES" sz="2400"/>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8697B138-954A-4F06-9AFC-DECA76D1185E}" type="slidenum">
              <a:rPr lang="es-MX" smtClean="0"/>
              <a:pPr>
                <a:defRPr/>
              </a:pPr>
              <a:t>233</a:t>
            </a:fld>
            <a:endParaRPr lang="es-MX"/>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6 Marcador de texto"/>
          <p:cNvSpPr>
            <a:spLocks noGrp="1"/>
          </p:cNvSpPr>
          <p:nvPr>
            <p:ph type="body" idx="2"/>
          </p:nvPr>
        </p:nvSpPr>
        <p:spPr/>
        <p:txBody>
          <a:bodyPr/>
          <a:lstStyle/>
          <a:p>
            <a:pPr eaLnBrk="1" hangingPunct="1"/>
            <a:endParaRPr lang="es-ES">
              <a:solidFill>
                <a:srgbClr val="FFFFFF"/>
              </a:solidFill>
            </a:endParaRPr>
          </a:p>
        </p:txBody>
      </p:sp>
      <p:sp>
        <p:nvSpPr>
          <p:cNvPr id="246787" name="5 Marcador de contenido"/>
          <p:cNvSpPr>
            <a:spLocks noGrp="1"/>
          </p:cNvSpPr>
          <p:nvPr>
            <p:ph sz="quarter" idx="1"/>
          </p:nvPr>
        </p:nvSpPr>
        <p:spPr/>
        <p:txBody>
          <a:bodyPr/>
          <a:lstStyle/>
          <a:p>
            <a:pPr eaLnBrk="1" hangingPunct="1"/>
            <a:r>
              <a:rPr lang="es-ES"/>
              <a:t>UNIDAD V</a:t>
            </a:r>
          </a:p>
          <a:p>
            <a:pPr eaLnBrk="1" hangingPunct="1">
              <a:buFont typeface="Wingdings" pitchFamily="2" charset="2"/>
              <a:buNone/>
            </a:pPr>
            <a:r>
              <a:rPr lang="es-ES"/>
              <a:t>POSTURAS DIVERSAS SOBRE LA </a:t>
            </a:r>
          </a:p>
          <a:p>
            <a:pPr eaLnBrk="1" hangingPunct="1">
              <a:buFont typeface="Wingdings" pitchFamily="2" charset="2"/>
              <a:buNone/>
            </a:pPr>
            <a:r>
              <a:rPr lang="es-ES"/>
              <a:t>FILOSOFÍA DE LA CIENCIA.</a:t>
            </a:r>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155E3F4C-C5C2-450E-AB97-CC1785FC1A62}" type="slidenum">
              <a:rPr lang="es-MX" smtClean="0"/>
              <a:pPr>
                <a:defRPr/>
              </a:pPr>
              <a:t>234</a:t>
            </a:fld>
            <a:endParaRPr lang="es-MX"/>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1 Título"/>
          <p:cNvSpPr>
            <a:spLocks noGrp="1"/>
          </p:cNvSpPr>
          <p:nvPr>
            <p:ph type="title"/>
          </p:nvPr>
        </p:nvSpPr>
        <p:spPr>
          <a:xfrm>
            <a:off x="612775" y="228600"/>
            <a:ext cx="8153400" cy="990600"/>
          </a:xfrm>
        </p:spPr>
        <p:txBody>
          <a:bodyPr/>
          <a:lstStyle/>
          <a:p>
            <a:pPr algn="ctr"/>
            <a:br>
              <a:rPr lang="es-ES" sz="1800" b="1"/>
            </a:br>
            <a:br>
              <a:rPr lang="es-ES" sz="1800" b="1"/>
            </a:br>
            <a:br>
              <a:rPr lang="es-ES" sz="1800" b="1"/>
            </a:br>
            <a:r>
              <a:rPr lang="es-ES" sz="2400" b="1"/>
              <a:t>THOMAS S. KUHN</a:t>
            </a:r>
            <a:r>
              <a:rPr lang="es-ES" sz="2400"/>
              <a:t> </a:t>
            </a:r>
            <a:r>
              <a:rPr lang="es-ES" sz="2400" b="1"/>
              <a:t>Y EL CAMBIO EN</a:t>
            </a:r>
            <a:br>
              <a:rPr lang="es-ES" sz="2400"/>
            </a:br>
            <a:r>
              <a:rPr lang="es-ES" sz="2400" b="1"/>
              <a:t>LAS TEORÍAS CIENTÍFICAS</a:t>
            </a:r>
            <a:br>
              <a:rPr lang="es-ES" sz="5400"/>
            </a:br>
            <a:endParaRPr lang="es-ES" sz="5400"/>
          </a:p>
        </p:txBody>
      </p:sp>
      <p:sp>
        <p:nvSpPr>
          <p:cNvPr id="247811" name="2 Marcador de contenido"/>
          <p:cNvSpPr>
            <a:spLocks noGrp="1"/>
          </p:cNvSpPr>
          <p:nvPr>
            <p:ph sz="quarter" idx="1"/>
          </p:nvPr>
        </p:nvSpPr>
        <p:spPr>
          <a:xfrm>
            <a:off x="250825" y="1412875"/>
            <a:ext cx="6913563" cy="4924425"/>
          </a:xfrm>
        </p:spPr>
        <p:txBody>
          <a:bodyPr/>
          <a:lstStyle/>
          <a:p>
            <a:pPr algn="just"/>
            <a:r>
              <a:rPr lang="es-ES" sz="2000">
                <a:latin typeface="Arial" pitchFamily="34" charset="0"/>
                <a:cs typeface="Arial" pitchFamily="34" charset="0"/>
              </a:rPr>
              <a:t>La importancia del punto de vista histórico en la filosofía de la ciencia en los medios anglosajones es prácticamente debida a THOMAS S. KUHN. </a:t>
            </a:r>
          </a:p>
          <a:p>
            <a:pPr algn="just"/>
            <a:r>
              <a:rPr lang="es-ES" sz="2000">
                <a:latin typeface="Arial" pitchFamily="34" charset="0"/>
                <a:cs typeface="Arial" pitchFamily="34" charset="0"/>
              </a:rPr>
              <a:t>su obra Estructura de las revoluciones científicas (l962) se inicia con un capítulo que reclama un lugar para la historia. Dos ejes centrales forman la teoría histórica de la ciencia de Kuhn: </a:t>
            </a:r>
          </a:p>
          <a:p>
            <a:pPr algn="just"/>
            <a:r>
              <a:rPr lang="es-ES" sz="2000">
                <a:latin typeface="Arial" pitchFamily="34" charset="0"/>
                <a:cs typeface="Arial" pitchFamily="34" charset="0"/>
              </a:rPr>
              <a:t>1) La existencia de paradigmas para cada disciplina o disciplinas científicas dentro de una época dada</a:t>
            </a:r>
          </a:p>
          <a:p>
            <a:pPr algn="just"/>
            <a:r>
              <a:rPr lang="es-ES" sz="2000">
                <a:latin typeface="Arial" pitchFamily="34" charset="0"/>
                <a:cs typeface="Arial" pitchFamily="34" charset="0"/>
              </a:rPr>
              <a:t>2) la existencia de revoluciones científicas que establecen una discontinuidad radical entre paradigmas establecidos y otro que se trata de establecer.</a:t>
            </a:r>
          </a:p>
          <a:p>
            <a:endParaRPr lang="es-ES" sz="3600"/>
          </a:p>
        </p:txBody>
      </p:sp>
      <p:pic>
        <p:nvPicPr>
          <p:cNvPr id="247812" name="Picture 5" descr="C:\Users\REBELIN\Desktop\imagenes filosofia\Kuhn.jpg"/>
          <p:cNvPicPr>
            <a:picLocks noChangeAspect="1" noChangeArrowheads="1"/>
          </p:cNvPicPr>
          <p:nvPr/>
        </p:nvPicPr>
        <p:blipFill>
          <a:blip r:embed="rId2"/>
          <a:srcRect/>
          <a:stretch>
            <a:fillRect/>
          </a:stretch>
        </p:blipFill>
        <p:spPr bwMode="auto">
          <a:xfrm>
            <a:off x="7164388" y="2636838"/>
            <a:ext cx="1676400" cy="2733675"/>
          </a:xfrm>
          <a:prstGeom prst="rect">
            <a:avLst/>
          </a:prstGeom>
          <a:noFill/>
          <a:ln w="9525">
            <a:noFill/>
            <a:miter lim="800000"/>
            <a:headEnd/>
            <a:tailEnd/>
          </a:ln>
        </p:spPr>
      </p:pic>
      <p:sp>
        <p:nvSpPr>
          <p:cNvPr id="5" name="4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6" name="5 Marcador de número de diapositiva"/>
          <p:cNvSpPr>
            <a:spLocks noGrp="1"/>
          </p:cNvSpPr>
          <p:nvPr>
            <p:ph type="sldNum" sz="quarter" idx="12"/>
          </p:nvPr>
        </p:nvSpPr>
        <p:spPr/>
        <p:txBody>
          <a:bodyPr>
            <a:normAutofit fontScale="85000" lnSpcReduction="20000"/>
          </a:bodyPr>
          <a:lstStyle/>
          <a:p>
            <a:pPr>
              <a:defRPr/>
            </a:pPr>
            <a:fld id="{81693DC2-D91F-49D0-B265-910FB209AD75}" type="slidenum">
              <a:rPr lang="es-MX" smtClean="0"/>
              <a:pPr>
                <a:defRPr/>
              </a:pPr>
              <a:t>235</a:t>
            </a:fld>
            <a:endParaRPr lang="es-MX"/>
          </a:p>
        </p:txBody>
      </p:sp>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1 Título"/>
          <p:cNvSpPr>
            <a:spLocks noGrp="1"/>
          </p:cNvSpPr>
          <p:nvPr>
            <p:ph type="title"/>
          </p:nvPr>
        </p:nvSpPr>
        <p:spPr>
          <a:xfrm>
            <a:off x="612775" y="228600"/>
            <a:ext cx="8153400" cy="990600"/>
          </a:xfrm>
        </p:spPr>
        <p:txBody>
          <a:bodyPr/>
          <a:lstStyle/>
          <a:p>
            <a:pPr algn="ctr"/>
            <a:r>
              <a:rPr lang="es-ES">
                <a:latin typeface="Arial" pitchFamily="34" charset="0"/>
                <a:cs typeface="Arial" pitchFamily="34" charset="0"/>
              </a:rPr>
              <a:t>PARADIGMA</a:t>
            </a:r>
          </a:p>
        </p:txBody>
      </p:sp>
      <p:sp>
        <p:nvSpPr>
          <p:cNvPr id="248835" name="2 Marcador de contenido"/>
          <p:cNvSpPr>
            <a:spLocks noGrp="1"/>
          </p:cNvSpPr>
          <p:nvPr>
            <p:ph sz="quarter" idx="1"/>
          </p:nvPr>
        </p:nvSpPr>
        <p:spPr>
          <a:xfrm>
            <a:off x="612775" y="1600200"/>
            <a:ext cx="8153400" cy="4495800"/>
          </a:xfrm>
        </p:spPr>
        <p:txBody>
          <a:bodyPr/>
          <a:lstStyle/>
          <a:p>
            <a:pPr algn="just"/>
            <a:r>
              <a:rPr lang="es-ES" sz="2000">
                <a:latin typeface="Arial" pitchFamily="34" charset="0"/>
                <a:cs typeface="Arial" pitchFamily="34" charset="0"/>
              </a:rPr>
              <a:t>Un paradigma científico es un logro científico universalmente reconocido, que durante cierto tiempo provee de modelos de problemas y modelos de soluciones a una comunidad científica. (Kuhn, ERC, p. 37)</a:t>
            </a:r>
          </a:p>
          <a:p>
            <a:pPr algn="just"/>
            <a:r>
              <a:rPr lang="es-ES" sz="2000">
                <a:latin typeface="Arial" pitchFamily="34" charset="0"/>
                <a:cs typeface="Arial" pitchFamily="34" charset="0"/>
              </a:rPr>
              <a:t>Un paradigma es también una filosofía, o cuando menos un conjunto de presuposiciones filosóficas adoptadas por una comunidad científica.</a:t>
            </a:r>
          </a:p>
          <a:p>
            <a:pPr algn="just"/>
            <a:r>
              <a:rPr lang="es-ES" sz="2000">
                <a:latin typeface="Arial" pitchFamily="34" charset="0"/>
                <a:cs typeface="Arial" pitchFamily="34" charset="0"/>
              </a:rPr>
              <a:t>Un paradigma es también una manera de ver las cosas. O sea, unos principios organizativos (Gestalten) de la percepción científica. Un paradigma es una condición previa a la percepción misma.</a:t>
            </a:r>
          </a:p>
          <a:p>
            <a:endParaRPr lang="es-ES"/>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7EFC628D-8C6E-4362-855C-814C6F6A43AC}" type="slidenum">
              <a:rPr lang="es-MX" smtClean="0"/>
              <a:pPr>
                <a:defRPr/>
              </a:pPr>
              <a:t>236</a:t>
            </a:fld>
            <a:endParaRPr lang="es-MX"/>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1 Título"/>
          <p:cNvSpPr>
            <a:spLocks noGrp="1"/>
          </p:cNvSpPr>
          <p:nvPr>
            <p:ph type="title"/>
          </p:nvPr>
        </p:nvSpPr>
        <p:spPr>
          <a:xfrm>
            <a:off x="179388" y="228600"/>
            <a:ext cx="8586787" cy="990600"/>
          </a:xfrm>
        </p:spPr>
        <p:txBody>
          <a:bodyPr/>
          <a:lstStyle/>
          <a:p>
            <a:r>
              <a:rPr lang="es-ES" sz="3600">
                <a:latin typeface="Arial" pitchFamily="34" charset="0"/>
                <a:cs typeface="Arial" pitchFamily="34" charset="0"/>
              </a:rPr>
              <a:t>COMPONENTES DE UN PARADIGMA</a:t>
            </a:r>
          </a:p>
        </p:txBody>
      </p:sp>
      <p:sp>
        <p:nvSpPr>
          <p:cNvPr id="249859" name="2 Marcador de contenido"/>
          <p:cNvSpPr>
            <a:spLocks noGrp="1"/>
          </p:cNvSpPr>
          <p:nvPr>
            <p:ph sz="quarter" idx="1"/>
          </p:nvPr>
        </p:nvSpPr>
        <p:spPr>
          <a:xfrm>
            <a:off x="612775" y="1600200"/>
            <a:ext cx="5183188" cy="4495800"/>
          </a:xfrm>
        </p:spPr>
        <p:txBody>
          <a:bodyPr/>
          <a:lstStyle/>
          <a:p>
            <a:pPr algn="just"/>
            <a:r>
              <a:rPr lang="es-ES" sz="1200">
                <a:latin typeface="Arial" pitchFamily="34" charset="0"/>
                <a:cs typeface="Arial" pitchFamily="34" charset="0"/>
              </a:rPr>
              <a:t>Kuhn determina mejor el contenido de un paradigma o matriz disciplinaria al elucidar los componentes del mismo:</a:t>
            </a:r>
          </a:p>
          <a:p>
            <a:pPr algn="just"/>
            <a:r>
              <a:rPr lang="es-ES" sz="1200">
                <a:latin typeface="Arial" pitchFamily="34" charset="0"/>
                <a:cs typeface="Arial" pitchFamily="34" charset="0"/>
              </a:rPr>
              <a:t>un paradigma contiene generalizaciones simbólicas o expresiones legaliformes tales como F: M x A; I (V/R). O en forma</a:t>
            </a:r>
          </a:p>
          <a:p>
            <a:pPr algn="just">
              <a:buFont typeface="Wingdings" pitchFamily="2" charset="2"/>
              <a:buNone/>
            </a:pPr>
            <a:r>
              <a:rPr lang="es-ES" sz="1200">
                <a:latin typeface="Arial" pitchFamily="34" charset="0"/>
                <a:cs typeface="Arial" pitchFamily="34" charset="0"/>
              </a:rPr>
              <a:t>de definiciones. </a:t>
            </a:r>
          </a:p>
          <a:p>
            <a:pPr algn="just"/>
            <a:r>
              <a:rPr lang="es-ES" sz="1200">
                <a:latin typeface="Arial" pitchFamily="34" charset="0"/>
                <a:cs typeface="Arial" pitchFamily="34" charset="0"/>
              </a:rPr>
              <a:t>Un segundo componente de un paradigma son sus aspectos metafísicos, es decir, las creencias o modelos particulares</a:t>
            </a:r>
          </a:p>
          <a:p>
            <a:pPr algn="just">
              <a:buFont typeface="Wingdings" pitchFamily="2" charset="2"/>
              <a:buNone/>
            </a:pPr>
            <a:r>
              <a:rPr lang="es-ES" sz="1200">
                <a:latin typeface="Arial" pitchFamily="34" charset="0"/>
                <a:cs typeface="Arial" pitchFamily="34" charset="0"/>
              </a:rPr>
              <a:t>que comparten los miembros de una comunidad científica; como el atomismo de la química moderna.</a:t>
            </a:r>
          </a:p>
          <a:p>
            <a:pPr algn="just"/>
            <a:r>
              <a:rPr lang="es-ES" sz="1200">
                <a:latin typeface="Arial" pitchFamily="34" charset="0"/>
                <a:cs typeface="Arial" pitchFamily="34" charset="0"/>
              </a:rPr>
              <a:t>Un tercer elemento de un paradigma o matriz disciplinaria son los valores que integran: valor de exactitud, en las predicciones; la coherencia y simplicidad de las teorías; etc. Estos valores son compartidos por los miembros de la comunidad científica.</a:t>
            </a:r>
          </a:p>
          <a:p>
            <a:pPr algn="just"/>
            <a:r>
              <a:rPr lang="es-ES" sz="1200">
                <a:latin typeface="Arial" pitchFamily="34" charset="0"/>
                <a:cs typeface="Arial" pitchFamily="34" charset="0"/>
              </a:rPr>
              <a:t>Un elemento central del paradigma son los ejemplos compartidos, como se enseña a los estudiantes de física a identificar</a:t>
            </a:r>
          </a:p>
          <a:p>
            <a:pPr algn="just">
              <a:buFont typeface="Wingdings" pitchFamily="2" charset="2"/>
              <a:buNone/>
            </a:pPr>
            <a:r>
              <a:rPr lang="es-ES" sz="1200">
                <a:latin typeface="Arial" pitchFamily="34" charset="0"/>
                <a:cs typeface="Arial" pitchFamily="34" charset="0"/>
              </a:rPr>
              <a:t>fuerzas, masas, aceleraciones, rayos de luz, etc.</a:t>
            </a:r>
          </a:p>
          <a:p>
            <a:pPr algn="just"/>
            <a:r>
              <a:rPr lang="es-ES" sz="1200">
                <a:latin typeface="Arial" pitchFamily="34" charset="0"/>
                <a:cs typeface="Arial" pitchFamily="34" charset="0"/>
              </a:rPr>
              <a:t>Con todo lo anterior nos hemos hecho ya una cierta idea de lo que constituye un paradigma científico para Kuhn. La ciencia normal funciona a base de paradigmas. El problema es cuando éstos estallan, es decir, cuando llegan las revoluciones científicas.</a:t>
            </a:r>
          </a:p>
          <a:p>
            <a:pPr algn="just"/>
            <a:endParaRPr lang="es-ES"/>
          </a:p>
        </p:txBody>
      </p:sp>
      <p:pic>
        <p:nvPicPr>
          <p:cNvPr id="249860" name="Picture 4" descr="C:\Users\REBELIN\Desktop\imagenes filosofia\ciencia normal.jpg"/>
          <p:cNvPicPr>
            <a:picLocks noChangeAspect="1" noChangeArrowheads="1"/>
          </p:cNvPicPr>
          <p:nvPr/>
        </p:nvPicPr>
        <p:blipFill>
          <a:blip r:embed="rId2"/>
          <a:srcRect/>
          <a:stretch>
            <a:fillRect/>
          </a:stretch>
        </p:blipFill>
        <p:spPr bwMode="auto">
          <a:xfrm>
            <a:off x="6156325" y="2060575"/>
            <a:ext cx="2657475" cy="1724025"/>
          </a:xfrm>
          <a:prstGeom prst="rect">
            <a:avLst/>
          </a:prstGeom>
          <a:noFill/>
          <a:ln w="9525">
            <a:noFill/>
            <a:miter lim="800000"/>
            <a:headEnd/>
            <a:tailEnd/>
          </a:ln>
        </p:spPr>
      </p:pic>
      <p:sp>
        <p:nvSpPr>
          <p:cNvPr id="5" name="4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6" name="5 Marcador de número de diapositiva"/>
          <p:cNvSpPr>
            <a:spLocks noGrp="1"/>
          </p:cNvSpPr>
          <p:nvPr>
            <p:ph type="sldNum" sz="quarter" idx="12"/>
          </p:nvPr>
        </p:nvSpPr>
        <p:spPr/>
        <p:txBody>
          <a:bodyPr>
            <a:normAutofit fontScale="85000" lnSpcReduction="20000"/>
          </a:bodyPr>
          <a:lstStyle/>
          <a:p>
            <a:pPr>
              <a:defRPr/>
            </a:pPr>
            <a:fld id="{29DEFFB8-241A-4980-BB36-BA1BF32EEA1E}" type="slidenum">
              <a:rPr lang="es-MX" smtClean="0"/>
              <a:pPr>
                <a:defRPr/>
              </a:pPr>
              <a:t>237</a:t>
            </a:fld>
            <a:endParaRPr lang="es-MX"/>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1 Título"/>
          <p:cNvSpPr>
            <a:spLocks noGrp="1"/>
          </p:cNvSpPr>
          <p:nvPr>
            <p:ph type="title"/>
          </p:nvPr>
        </p:nvSpPr>
        <p:spPr>
          <a:xfrm>
            <a:off x="612775" y="228600"/>
            <a:ext cx="8153400" cy="990600"/>
          </a:xfrm>
        </p:spPr>
        <p:txBody>
          <a:bodyPr/>
          <a:lstStyle/>
          <a:p>
            <a:r>
              <a:rPr lang="es-ES" sz="3600">
                <a:latin typeface="Arial" pitchFamily="34" charset="0"/>
                <a:cs typeface="Arial" pitchFamily="34" charset="0"/>
              </a:rPr>
              <a:t>LAS REVOLUCIONES CIENTÍFICAS</a:t>
            </a:r>
          </a:p>
        </p:txBody>
      </p:sp>
      <p:sp>
        <p:nvSpPr>
          <p:cNvPr id="250883" name="2 Marcador de contenido"/>
          <p:cNvSpPr>
            <a:spLocks noGrp="1"/>
          </p:cNvSpPr>
          <p:nvPr>
            <p:ph sz="quarter" idx="1"/>
          </p:nvPr>
        </p:nvSpPr>
        <p:spPr>
          <a:xfrm>
            <a:off x="612775" y="1600200"/>
            <a:ext cx="8153400" cy="4565650"/>
          </a:xfrm>
        </p:spPr>
        <p:txBody>
          <a:bodyPr/>
          <a:lstStyle/>
          <a:p>
            <a:pPr algn="just"/>
            <a:r>
              <a:rPr lang="es-ES" sz="1800">
                <a:latin typeface="Arial" pitchFamily="34" charset="0"/>
                <a:cs typeface="Arial" pitchFamily="34" charset="0"/>
              </a:rPr>
              <a:t>El desarrollo de la ciencia no es continuo, sino que hay momentos en que los paradigmas de la ciencia normal entran en crisis hasta llegar un momento en que el paradigma original es substituido por otro. </a:t>
            </a:r>
          </a:p>
          <a:p>
            <a:pPr algn="just">
              <a:buFont typeface="Wingdings" pitchFamily="2" charset="2"/>
              <a:buNone/>
            </a:pPr>
            <a:endParaRPr lang="es-ES" sz="1800">
              <a:latin typeface="Arial" pitchFamily="34" charset="0"/>
              <a:cs typeface="Arial" pitchFamily="34" charset="0"/>
            </a:endParaRPr>
          </a:p>
          <a:p>
            <a:pPr algn="just"/>
            <a:r>
              <a:rPr lang="es-ES" sz="1800">
                <a:latin typeface="Arial" pitchFamily="34" charset="0"/>
                <a:cs typeface="Arial" pitchFamily="34" charset="0"/>
              </a:rPr>
              <a:t>El proceso de crisis, profundización de la crisis y cambio de paradigma constituye una revolución científica. </a:t>
            </a:r>
          </a:p>
          <a:p>
            <a:pPr algn="just">
              <a:buFont typeface="Wingdings" pitchFamily="2" charset="2"/>
              <a:buNone/>
            </a:pPr>
            <a:endParaRPr lang="es-ES" sz="1800">
              <a:latin typeface="Arial" pitchFamily="34" charset="0"/>
              <a:cs typeface="Arial" pitchFamily="34" charset="0"/>
            </a:endParaRPr>
          </a:p>
          <a:p>
            <a:pPr algn="just"/>
            <a:r>
              <a:rPr lang="es-ES" sz="1800">
                <a:latin typeface="Arial" pitchFamily="34" charset="0"/>
                <a:cs typeface="Arial" pitchFamily="34" charset="0"/>
              </a:rPr>
              <a:t>Las revoluciones científicas implican crisis tan profundas que llegan a situaciones de incomprensión entre los miembros de una comunidad científica, y esta incomprensión puede llegar hasta la incomunicación parcial o total. En última instancia se alcanza lo que Kuhn denomina incomensurabilidad de un paradigma respecto del anterior.</a:t>
            </a:r>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45D5A416-6138-42E6-8D8B-806FFF7B74DC}" type="slidenum">
              <a:rPr lang="es-MX" smtClean="0"/>
              <a:pPr>
                <a:defRPr/>
              </a:pPr>
              <a:t>238</a:t>
            </a:fld>
            <a:endParaRPr lang="es-MX"/>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2 Marcador de contenido"/>
          <p:cNvSpPr>
            <a:spLocks noGrp="1"/>
          </p:cNvSpPr>
          <p:nvPr>
            <p:ph sz="quarter" idx="1"/>
          </p:nvPr>
        </p:nvSpPr>
        <p:spPr>
          <a:xfrm>
            <a:off x="612775" y="1600200"/>
            <a:ext cx="8153400" cy="4495800"/>
          </a:xfrm>
        </p:spPr>
        <p:txBody>
          <a:bodyPr/>
          <a:lstStyle/>
          <a:p>
            <a:pPr algn="just"/>
            <a:r>
              <a:rPr lang="es-ES" sz="2400">
                <a:latin typeface="Arial" pitchFamily="34" charset="0"/>
                <a:cs typeface="Arial" pitchFamily="34" charset="0"/>
              </a:rPr>
              <a:t>Las revoluciones se inician con descubrimientos que hacen entrar en crisis los paradigmas establecidos.</a:t>
            </a:r>
          </a:p>
          <a:p>
            <a:pPr algn="just"/>
            <a:r>
              <a:rPr lang="es-ES" sz="2400">
                <a:latin typeface="Arial" pitchFamily="34" charset="0"/>
                <a:cs typeface="Arial" pitchFamily="34" charset="0"/>
              </a:rPr>
              <a:t>Entonces llega un período de aflojamiento de las reglas normales de la investigación.</a:t>
            </a:r>
          </a:p>
          <a:p>
            <a:pPr algn="just"/>
            <a:r>
              <a:rPr lang="es-ES" sz="2400">
                <a:latin typeface="Arial" pitchFamily="34" charset="0"/>
                <a:cs typeface="Arial" pitchFamily="34" charset="0"/>
              </a:rPr>
              <a:t>Durante la ciencia normal la actitud crítica de la ciencia es menor, y viceversa, es en los períodos de crisis cuando la actitud crítica se vuelve sobresaliente. </a:t>
            </a:r>
          </a:p>
          <a:p>
            <a:pPr algn="just"/>
            <a:r>
              <a:rPr lang="es-ES" sz="2400">
                <a:latin typeface="Arial" pitchFamily="34" charset="0"/>
                <a:cs typeface="Arial" pitchFamily="34" charset="0"/>
              </a:rPr>
              <a:t>La ciencia normal es tradicional, la revolución científica es la ruptura de una tradición. Después de una revolución científica los libros de texto tienen que volver a escribirse. </a:t>
            </a:r>
          </a:p>
        </p:txBody>
      </p:sp>
      <p:sp>
        <p:nvSpPr>
          <p:cNvPr id="251907" name="1 Título"/>
          <p:cNvSpPr>
            <a:spLocks noGrp="1"/>
          </p:cNvSpPr>
          <p:nvPr>
            <p:ph type="title"/>
          </p:nvPr>
        </p:nvSpPr>
        <p:spPr>
          <a:xfrm>
            <a:off x="612775" y="228600"/>
            <a:ext cx="8153400" cy="990600"/>
          </a:xfrm>
        </p:spPr>
        <p:txBody>
          <a:bodyPr/>
          <a:lstStyle/>
          <a:p>
            <a:r>
              <a:rPr lang="es-ES" sz="3600">
                <a:latin typeface="Arial" pitchFamily="34" charset="0"/>
                <a:cs typeface="Arial" pitchFamily="34" charset="0"/>
              </a:rPr>
              <a:t>LAS REVOLUCIONES CIENTÍFICAS</a:t>
            </a:r>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D7370C6E-9FCF-4FF3-8AEB-75BCC5C0DEDD}" type="slidenum">
              <a:rPr lang="es-MX" smtClean="0"/>
              <a:pPr>
                <a:defRPr/>
              </a:pPr>
              <a:t>239</a:t>
            </a:fld>
            <a:endParaRPr lang="es-MX"/>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700213"/>
            <a:ext cx="8229600" cy="4897437"/>
          </a:xfrm>
        </p:spPr>
        <p:txBody>
          <a:bodyPr>
            <a:normAutofit fontScale="77500" lnSpcReduction="20000"/>
          </a:bodyPr>
          <a:lstStyle/>
          <a:p>
            <a:pPr marL="320040" indent="-320040" algn="just" eaLnBrk="1" fontAlgn="auto" hangingPunct="1">
              <a:spcAft>
                <a:spcPts val="0"/>
              </a:spcAft>
              <a:defRPr/>
            </a:pPr>
            <a:r>
              <a:rPr lang="es-MX" sz="2800" dirty="0">
                <a:latin typeface="Arial" pitchFamily="34" charset="0"/>
                <a:cs typeface="Arial" pitchFamily="34" charset="0"/>
              </a:rPr>
              <a:t>El concepto aristotélico de ciencia proviene más de la biología que de la física, y será la física la que asuma en la modernidad la crítica del programa causal aristotélico. </a:t>
            </a:r>
          </a:p>
          <a:p>
            <a:pPr marL="320040" indent="-320040" algn="just" eaLnBrk="1" fontAlgn="auto" hangingPunct="1">
              <a:spcAft>
                <a:spcPts val="0"/>
              </a:spcAft>
              <a:buFont typeface="Wingdings" pitchFamily="2" charset="2"/>
              <a:buNone/>
              <a:defRPr/>
            </a:pPr>
            <a:r>
              <a:rPr lang="es-MX" sz="2800" dirty="0">
                <a:latin typeface="Arial" pitchFamily="34" charset="0"/>
                <a:cs typeface="Arial" pitchFamily="34" charset="0"/>
              </a:rPr>
              <a:t>	</a:t>
            </a:r>
          </a:p>
          <a:p>
            <a:pPr marL="320040" indent="-320040" algn="just" eaLnBrk="1" fontAlgn="auto" hangingPunct="1">
              <a:spcAft>
                <a:spcPts val="0"/>
              </a:spcAft>
              <a:defRPr/>
            </a:pPr>
            <a:r>
              <a:rPr lang="es-MX" sz="2800" dirty="0">
                <a:latin typeface="Arial" pitchFamily="34" charset="0"/>
                <a:cs typeface="Arial" pitchFamily="34" charset="0"/>
              </a:rPr>
              <a:t>El programa causal aristotélico es a la vez inductivo y deductivo. </a:t>
            </a:r>
          </a:p>
          <a:p>
            <a:pPr marL="320040" indent="-320040" algn="just" eaLnBrk="1" fontAlgn="auto" hangingPunct="1">
              <a:spcAft>
                <a:spcPts val="0"/>
              </a:spcAft>
              <a:defRPr/>
            </a:pPr>
            <a:endParaRPr lang="es-MX" sz="2800" dirty="0">
              <a:latin typeface="Arial" pitchFamily="34" charset="0"/>
              <a:cs typeface="Arial" pitchFamily="34" charset="0"/>
            </a:endParaRPr>
          </a:p>
          <a:p>
            <a:pPr marL="320040" indent="-320040" algn="just" eaLnBrk="1" fontAlgn="auto" hangingPunct="1">
              <a:spcAft>
                <a:spcPts val="0"/>
              </a:spcAft>
              <a:defRPr/>
            </a:pPr>
            <a:r>
              <a:rPr lang="es-MX" sz="2800" dirty="0">
                <a:latin typeface="Arial" pitchFamily="34" charset="0"/>
                <a:cs typeface="Arial" pitchFamily="34" charset="0"/>
              </a:rPr>
              <a:t>Aristóteles destacó la axiomatización como ideal teórico.</a:t>
            </a:r>
          </a:p>
          <a:p>
            <a:pPr marL="320040" indent="-320040" algn="just" eaLnBrk="1" fontAlgn="auto" hangingPunct="1">
              <a:spcAft>
                <a:spcPts val="0"/>
              </a:spcAft>
              <a:buFont typeface="Wingdings" pitchFamily="2" charset="2"/>
              <a:buNone/>
              <a:defRPr/>
            </a:pPr>
            <a:r>
              <a:rPr lang="es-MX" sz="2800" dirty="0">
                <a:latin typeface="Arial" pitchFamily="34" charset="0"/>
                <a:cs typeface="Arial" pitchFamily="34" charset="0"/>
              </a:rPr>
              <a:t>	</a:t>
            </a:r>
          </a:p>
          <a:p>
            <a:pPr marL="320040" indent="-320040" algn="just" eaLnBrk="1" fontAlgn="auto" hangingPunct="1">
              <a:spcAft>
                <a:spcPts val="0"/>
              </a:spcAft>
              <a:defRPr/>
            </a:pPr>
            <a:r>
              <a:rPr lang="es-MX" sz="2800" dirty="0">
                <a:latin typeface="Arial" pitchFamily="34" charset="0"/>
                <a:cs typeface="Arial" pitchFamily="34" charset="0"/>
              </a:rPr>
              <a:t>Para Aristóteles la ciencia es universalista, es decir, explica lo universal en la esencia de cada clase de cosas; en cambio, de lo accidental e individual no hay ciencia.</a:t>
            </a:r>
          </a:p>
          <a:p>
            <a:pPr marL="320040" indent="-320040" algn="just" eaLnBrk="1" fontAlgn="auto" hangingPunct="1">
              <a:spcAft>
                <a:spcPts val="0"/>
              </a:spcAft>
              <a:buFont typeface="Wingdings"/>
              <a:buNone/>
              <a:defRPr/>
            </a:pPr>
            <a:endParaRPr lang="es-MX" sz="2600" dirty="0">
              <a:latin typeface="Arial" pitchFamily="34" charset="0"/>
              <a:cs typeface="Arial" pitchFamily="34" charset="0"/>
            </a:endParaRPr>
          </a:p>
          <a:p>
            <a:pPr marL="320040" indent="-320040" algn="just" eaLnBrk="1" fontAlgn="auto" hangingPunct="1">
              <a:spcAft>
                <a:spcPts val="0"/>
              </a:spcAft>
              <a:buFont typeface="Wingdings"/>
              <a:buNone/>
              <a:defRPr/>
            </a:pPr>
            <a:r>
              <a:rPr lang="es-MX" sz="2600" dirty="0">
                <a:latin typeface="Arial" pitchFamily="34" charset="0"/>
                <a:cs typeface="Arial" pitchFamily="34" charset="0"/>
              </a:rPr>
              <a:t>	</a:t>
            </a:r>
          </a:p>
        </p:txBody>
      </p:sp>
      <p:sp>
        <p:nvSpPr>
          <p:cNvPr id="31747" name="4 Rectángulo"/>
          <p:cNvSpPr>
            <a:spLocks noChangeArrowheads="1"/>
          </p:cNvSpPr>
          <p:nvPr/>
        </p:nvSpPr>
        <p:spPr bwMode="auto">
          <a:xfrm>
            <a:off x="395288" y="188913"/>
            <a:ext cx="8208962" cy="584200"/>
          </a:xfrm>
          <a:prstGeom prst="rect">
            <a:avLst/>
          </a:prstGeom>
          <a:noFill/>
          <a:ln w="9525">
            <a:noFill/>
            <a:miter lim="800000"/>
            <a:headEnd/>
            <a:tailEnd/>
          </a:ln>
        </p:spPr>
        <p:txBody>
          <a:bodyPr>
            <a:spAutoFit/>
          </a:bodyPr>
          <a:lstStyle/>
          <a:p>
            <a:pPr algn="ctr"/>
            <a:r>
              <a:rPr lang="es-MX" sz="3200"/>
              <a:t>La Antigüedad griega y la Edad Media </a:t>
            </a:r>
            <a:endParaRPr lang="es-ES" sz="3200"/>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CB7E5DAF-43BE-4D5F-80D0-C5CD97FE0788}" type="slidenum">
              <a:rPr lang="es-MX" smtClean="0"/>
              <a:pPr>
                <a:defRPr/>
              </a:pPr>
              <a:t>24</a:t>
            </a:fld>
            <a:endParaRPr lang="es-MX"/>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2 Marcador de contenido"/>
          <p:cNvSpPr>
            <a:spLocks noGrp="1"/>
          </p:cNvSpPr>
          <p:nvPr>
            <p:ph sz="quarter" idx="1"/>
          </p:nvPr>
        </p:nvSpPr>
        <p:spPr>
          <a:xfrm>
            <a:off x="612775" y="1600200"/>
            <a:ext cx="8153400" cy="4495800"/>
          </a:xfrm>
        </p:spPr>
        <p:txBody>
          <a:bodyPr/>
          <a:lstStyle/>
          <a:p>
            <a:pPr algn="just"/>
            <a:r>
              <a:rPr lang="es-ES" sz="2400">
                <a:latin typeface="Arial" pitchFamily="34" charset="0"/>
                <a:cs typeface="Arial" pitchFamily="34" charset="0"/>
              </a:rPr>
              <a:t>En la posdata de 1969 Kuhn aclara que, aunque los paradigmas rivales sean inconmensurables, ello no significa que sean intraducibles.</a:t>
            </a:r>
          </a:p>
          <a:p>
            <a:pPr algn="just"/>
            <a:r>
              <a:rPr lang="es-ES" sz="2400">
                <a:latin typeface="Arial" pitchFamily="34" charset="0"/>
                <a:cs typeface="Arial" pitchFamily="34" charset="0"/>
              </a:rPr>
              <a:t>Kuhn llega a denominar conversión a la  internalización que un miembro del viejo paradigma hace del nuevo.</a:t>
            </a:r>
          </a:p>
          <a:p>
            <a:pPr algn="just"/>
            <a:r>
              <a:rPr lang="es-ES" sz="2400">
                <a:latin typeface="Arial" pitchFamily="34" charset="0"/>
                <a:cs typeface="Arial" pitchFamily="34" charset="0"/>
              </a:rPr>
              <a:t>Esta conversión es un cambio de Gestalt, es decir, la adopción de un punto de vista organizativo distinto. La conversión es el núcleo mismo del proceso revolucionario. No es que no haya razonamiento, sino que para aceptar el nuevo paradigma se requiere mucho más: la conversión a una nueva manera de ver las cosas. </a:t>
            </a:r>
          </a:p>
        </p:txBody>
      </p:sp>
      <p:sp>
        <p:nvSpPr>
          <p:cNvPr id="252931" name="1 Título"/>
          <p:cNvSpPr>
            <a:spLocks noGrp="1"/>
          </p:cNvSpPr>
          <p:nvPr>
            <p:ph type="title"/>
          </p:nvPr>
        </p:nvSpPr>
        <p:spPr>
          <a:xfrm>
            <a:off x="612775" y="228600"/>
            <a:ext cx="8153400" cy="990600"/>
          </a:xfrm>
        </p:spPr>
        <p:txBody>
          <a:bodyPr/>
          <a:lstStyle/>
          <a:p>
            <a:r>
              <a:rPr lang="es-ES" sz="3600">
                <a:latin typeface="Arial" pitchFamily="34" charset="0"/>
                <a:cs typeface="Arial" pitchFamily="34" charset="0"/>
              </a:rPr>
              <a:t>LAS REVOLUCIONES CIENTÍFICAS</a:t>
            </a:r>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AE842B00-D938-42A1-8404-A733B45C6D5C}" type="slidenum">
              <a:rPr lang="es-MX" smtClean="0"/>
              <a:pPr>
                <a:defRPr/>
              </a:pPr>
              <a:t>240</a:t>
            </a:fld>
            <a:endParaRPr lang="es-MX"/>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2 Marcador de contenido"/>
          <p:cNvSpPr>
            <a:spLocks noGrp="1"/>
          </p:cNvSpPr>
          <p:nvPr>
            <p:ph sz="quarter" idx="1"/>
          </p:nvPr>
        </p:nvSpPr>
        <p:spPr>
          <a:xfrm>
            <a:off x="612775" y="1600200"/>
            <a:ext cx="8153400" cy="4495800"/>
          </a:xfrm>
        </p:spPr>
        <p:txBody>
          <a:bodyPr/>
          <a:lstStyle/>
          <a:p>
            <a:pPr algn="just"/>
            <a:r>
              <a:rPr lang="es-ES" sz="1800">
                <a:latin typeface="Arial" pitchFamily="34" charset="0"/>
                <a:cs typeface="Arial" pitchFamily="34" charset="0"/>
              </a:rPr>
              <a:t>La crítica principal que se ha hecho de la teoría de las revoluciones científicas se refiere al problema de la inconmensurabilidad de los paradigmas. </a:t>
            </a:r>
          </a:p>
          <a:p>
            <a:pPr algn="just">
              <a:buFont typeface="Wingdings" pitchFamily="2" charset="2"/>
              <a:buNone/>
            </a:pPr>
            <a:endParaRPr lang="es-ES" sz="1800">
              <a:latin typeface="Arial" pitchFamily="34" charset="0"/>
              <a:cs typeface="Arial" pitchFamily="34" charset="0"/>
            </a:endParaRPr>
          </a:p>
          <a:p>
            <a:pPr algn="just"/>
            <a:r>
              <a:rPr lang="es-ES" sz="1800">
                <a:latin typeface="Arial" pitchFamily="34" charset="0"/>
                <a:cs typeface="Arial" pitchFamily="34" charset="0"/>
              </a:rPr>
              <a:t>«Las teorías científicas posteriores son mejores que las anteriores para resolver enigmas en los medios a menudo distintos a los que se aplican. Tal no es una posición relativista y muestra el sentido en el cual sí soy un convencido creyente en el progreso científico. (ERC, Posdata, p. 319). </a:t>
            </a:r>
          </a:p>
          <a:p>
            <a:pPr algn="just">
              <a:buFont typeface="Wingdings" pitchFamily="2" charset="2"/>
              <a:buNone/>
            </a:pPr>
            <a:endParaRPr lang="es-ES" sz="1800">
              <a:latin typeface="Arial" pitchFamily="34" charset="0"/>
              <a:cs typeface="Arial" pitchFamily="34" charset="0"/>
            </a:endParaRPr>
          </a:p>
          <a:p>
            <a:pPr algn="just"/>
            <a:r>
              <a:rPr lang="es-ES" sz="1800">
                <a:latin typeface="Arial" pitchFamily="34" charset="0"/>
                <a:cs typeface="Arial" pitchFamily="34" charset="0"/>
              </a:rPr>
              <a:t>La posición del kuhn es instrumentalista y fenomenalista». </a:t>
            </a:r>
          </a:p>
          <a:p>
            <a:pPr algn="just"/>
            <a:endParaRPr lang="es-ES" sz="1800">
              <a:latin typeface="Arial" pitchFamily="34" charset="0"/>
              <a:cs typeface="Arial" pitchFamily="34" charset="0"/>
            </a:endParaRPr>
          </a:p>
          <a:p>
            <a:pPr algn="just"/>
            <a:endParaRPr lang="es-ES" sz="900"/>
          </a:p>
        </p:txBody>
      </p:sp>
      <p:sp>
        <p:nvSpPr>
          <p:cNvPr id="253955" name="1 Título"/>
          <p:cNvSpPr>
            <a:spLocks noGrp="1"/>
          </p:cNvSpPr>
          <p:nvPr>
            <p:ph type="title"/>
          </p:nvPr>
        </p:nvSpPr>
        <p:spPr>
          <a:xfrm>
            <a:off x="612775" y="228600"/>
            <a:ext cx="8153400" cy="990600"/>
          </a:xfrm>
        </p:spPr>
        <p:txBody>
          <a:bodyPr/>
          <a:lstStyle/>
          <a:p>
            <a:r>
              <a:rPr lang="es-ES" sz="3600">
                <a:latin typeface="Arial" pitchFamily="34" charset="0"/>
                <a:cs typeface="Arial" pitchFamily="34" charset="0"/>
              </a:rPr>
              <a:t>LAS REVOLUCIONES CIENTÍFICAS</a:t>
            </a:r>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19E9E07E-E7CC-4310-9DF9-3C031DF0D97E}" type="slidenum">
              <a:rPr lang="es-MX" smtClean="0"/>
              <a:pPr>
                <a:defRPr/>
              </a:pPr>
              <a:t>241</a:t>
            </a:fld>
            <a:endParaRPr lang="es-MX"/>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2 Marcador de contenido"/>
          <p:cNvSpPr>
            <a:spLocks noGrp="1"/>
          </p:cNvSpPr>
          <p:nvPr>
            <p:ph sz="quarter" idx="1"/>
          </p:nvPr>
        </p:nvSpPr>
        <p:spPr>
          <a:xfrm>
            <a:off x="250825" y="1484313"/>
            <a:ext cx="8642350" cy="4537075"/>
          </a:xfrm>
        </p:spPr>
        <p:txBody>
          <a:bodyPr/>
          <a:lstStyle/>
          <a:p>
            <a:pPr algn="just"/>
            <a:r>
              <a:rPr lang="es-ES" sz="2000"/>
              <a:t>Kuhn introdujo para el pensamiento anglosajón la importancia decisiva de la historia en la comprensión de los principios, métodos y teorías científicas.  él señala la actividad científica como la actividad de individuos humanos comprometidos en una empresa comunitaria.</a:t>
            </a:r>
          </a:p>
          <a:p>
            <a:pPr algn="just">
              <a:buFont typeface="Wingdings" pitchFamily="2" charset="2"/>
              <a:buNone/>
            </a:pPr>
            <a:endParaRPr lang="es-ES" sz="2000"/>
          </a:p>
          <a:p>
            <a:pPr algn="just"/>
            <a:r>
              <a:rPr lang="es-ES" sz="2000"/>
              <a:t>Al insistir en la historicidad del saber científico se completa la imagen de la historicidad de todas las producciones humanas.</a:t>
            </a:r>
          </a:p>
          <a:p>
            <a:pPr algn="just">
              <a:buFont typeface="Wingdings" pitchFamily="2" charset="2"/>
              <a:buNone/>
            </a:pPr>
            <a:endParaRPr lang="es-ES" sz="2000"/>
          </a:p>
          <a:p>
            <a:pPr algn="just"/>
            <a:r>
              <a:rPr lang="es-ES" sz="2000"/>
              <a:t>Hegel había iniciado este movimiento para la historia de las ideas filosóficas. Dilthey la generalizó para el arte, las concepciones del mundo, y las religiones, y ahora le ha tocado el turno a la ciencia. Llegó de último a la visión temporalista, pero llegó y lo hizo estruendosamente, sacudiendo los dogmas formalistas que se habían erigido desde principios de siglo.</a:t>
            </a:r>
          </a:p>
          <a:p>
            <a:pPr algn="just"/>
            <a:endParaRPr lang="es-ES"/>
          </a:p>
          <a:p>
            <a:pPr algn="just"/>
            <a:endParaRPr lang="es-ES"/>
          </a:p>
        </p:txBody>
      </p:sp>
      <p:sp>
        <p:nvSpPr>
          <p:cNvPr id="254979" name="1 Título"/>
          <p:cNvSpPr>
            <a:spLocks noGrp="1"/>
          </p:cNvSpPr>
          <p:nvPr>
            <p:ph type="title"/>
          </p:nvPr>
        </p:nvSpPr>
        <p:spPr>
          <a:xfrm>
            <a:off x="612775" y="228600"/>
            <a:ext cx="8153400" cy="990600"/>
          </a:xfrm>
        </p:spPr>
        <p:txBody>
          <a:bodyPr/>
          <a:lstStyle/>
          <a:p>
            <a:r>
              <a:rPr lang="es-ES" sz="3600">
                <a:latin typeface="Arial" pitchFamily="34" charset="0"/>
                <a:cs typeface="Arial" pitchFamily="34" charset="0"/>
              </a:rPr>
              <a:t>LAS REVOLUCIONES CIENTÍFICAS</a:t>
            </a:r>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6A16EAAA-AEFA-48BD-8A27-CEB4552DFE75}" type="slidenum">
              <a:rPr lang="es-MX" smtClean="0"/>
              <a:pPr>
                <a:defRPr/>
              </a:pPr>
              <a:t>242</a:t>
            </a:fld>
            <a:endParaRPr lang="es-MX"/>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3 Título"/>
          <p:cNvSpPr>
            <a:spLocks noGrp="1"/>
          </p:cNvSpPr>
          <p:nvPr>
            <p:ph type="title"/>
          </p:nvPr>
        </p:nvSpPr>
        <p:spPr>
          <a:xfrm>
            <a:off x="612775" y="549275"/>
            <a:ext cx="8153400" cy="669925"/>
          </a:xfrm>
        </p:spPr>
        <p:txBody>
          <a:bodyPr/>
          <a:lstStyle/>
          <a:p>
            <a:pPr algn="ctr"/>
            <a:r>
              <a:rPr lang="es-MX" sz="3200" b="1">
                <a:latin typeface="Arial" pitchFamily="34" charset="0"/>
                <a:cs typeface="Arial" pitchFamily="34" charset="0"/>
              </a:rPr>
              <a:t>ESTRUCTURA DE LAS TEORÍAS CIENTÍFICAS</a:t>
            </a:r>
            <a:br>
              <a:rPr lang="es-MX" b="1">
                <a:latin typeface="Arial" pitchFamily="34" charset="0"/>
                <a:cs typeface="Arial" pitchFamily="34" charset="0"/>
              </a:rPr>
            </a:br>
            <a:endParaRPr lang="es-ES"/>
          </a:p>
        </p:txBody>
      </p:sp>
      <p:sp>
        <p:nvSpPr>
          <p:cNvPr id="3" name="2 Subtítulo"/>
          <p:cNvSpPr>
            <a:spLocks noGrp="1"/>
          </p:cNvSpPr>
          <p:nvPr>
            <p:ph sz="quarter" idx="1"/>
          </p:nvPr>
        </p:nvSpPr>
        <p:spPr>
          <a:xfrm>
            <a:off x="612775" y="1600200"/>
            <a:ext cx="8153400" cy="4495800"/>
          </a:xfrm>
        </p:spPr>
        <p:txBody>
          <a:bodyPr>
            <a:normAutofit fontScale="77500" lnSpcReduction="20000"/>
          </a:bodyPr>
          <a:lstStyle/>
          <a:p>
            <a:pPr eaLnBrk="1" fontAlgn="auto" hangingPunct="1">
              <a:spcAft>
                <a:spcPts val="0"/>
              </a:spcAft>
              <a:buFont typeface="Wingdings"/>
              <a:buNone/>
              <a:defRPr/>
            </a:pPr>
            <a:endParaRPr lang="es-MX" b="1" dirty="0">
              <a:latin typeface="Arial" pitchFamily="34" charset="0"/>
              <a:cs typeface="Arial" pitchFamily="34" charset="0"/>
            </a:endParaRPr>
          </a:p>
          <a:p>
            <a:pPr algn="just" eaLnBrk="1" fontAlgn="auto" hangingPunct="1">
              <a:spcAft>
                <a:spcPts val="0"/>
              </a:spcAft>
              <a:defRPr/>
            </a:pPr>
            <a:r>
              <a:rPr lang="es-MX" dirty="0">
                <a:latin typeface="Arial" pitchFamily="34" charset="0"/>
                <a:cs typeface="Arial" pitchFamily="34" charset="0"/>
              </a:rPr>
              <a:t>El estudio de una teoría científica cubre dos grandes  temas: la estructura de la teoría y el cambio o dinámica de ésta.</a:t>
            </a:r>
          </a:p>
          <a:p>
            <a:pPr algn="just" eaLnBrk="1" fontAlgn="auto" hangingPunct="1">
              <a:spcAft>
                <a:spcPts val="0"/>
              </a:spcAft>
              <a:defRPr/>
            </a:pPr>
            <a:endParaRPr lang="es-MX" dirty="0">
              <a:latin typeface="Arial" pitchFamily="34" charset="0"/>
              <a:cs typeface="Arial" pitchFamily="34" charset="0"/>
            </a:endParaRPr>
          </a:p>
          <a:p>
            <a:pPr algn="just" eaLnBrk="1" fontAlgn="auto" hangingPunct="1">
              <a:spcAft>
                <a:spcPts val="0"/>
              </a:spcAft>
              <a:defRPr/>
            </a:pPr>
            <a:r>
              <a:rPr lang="es-MX" dirty="0">
                <a:latin typeface="Arial" pitchFamily="34" charset="0"/>
                <a:cs typeface="Arial" pitchFamily="34" charset="0"/>
              </a:rPr>
              <a:t>Han sido temas tratados en la epistemología del siglo XX. </a:t>
            </a:r>
          </a:p>
          <a:p>
            <a:pPr algn="just" eaLnBrk="1" fontAlgn="auto" hangingPunct="1">
              <a:spcAft>
                <a:spcPts val="0"/>
              </a:spcAft>
              <a:defRPr/>
            </a:pPr>
            <a:endParaRPr lang="es-MX" dirty="0">
              <a:latin typeface="Arial" pitchFamily="34" charset="0"/>
              <a:cs typeface="Arial" pitchFamily="34" charset="0"/>
            </a:endParaRPr>
          </a:p>
          <a:p>
            <a:pPr algn="just" eaLnBrk="1" fontAlgn="auto" hangingPunct="1">
              <a:spcAft>
                <a:spcPts val="0"/>
              </a:spcAft>
              <a:defRPr/>
            </a:pPr>
            <a:r>
              <a:rPr lang="es-MX" dirty="0">
                <a:latin typeface="Arial" pitchFamily="34" charset="0"/>
                <a:cs typeface="Arial" pitchFamily="34" charset="0"/>
              </a:rPr>
              <a:t>Estudiaremos la estructura de las teorías y la versión de C. Ulises </a:t>
            </a:r>
            <a:r>
              <a:rPr lang="es-MX" dirty="0" err="1">
                <a:latin typeface="Arial" pitchFamily="34" charset="0"/>
                <a:cs typeface="Arial" pitchFamily="34" charset="0"/>
              </a:rPr>
              <a:t>Moulines</a:t>
            </a:r>
            <a:r>
              <a:rPr lang="es-MX" dirty="0">
                <a:latin typeface="Arial" pitchFamily="34" charset="0"/>
                <a:cs typeface="Arial" pitchFamily="34" charset="0"/>
              </a:rPr>
              <a:t> y José Díez del cambio,  posteriormente </a:t>
            </a:r>
          </a:p>
          <a:p>
            <a:pPr algn="just" eaLnBrk="1" fontAlgn="auto" hangingPunct="1">
              <a:spcAft>
                <a:spcPts val="0"/>
              </a:spcAft>
              <a:defRPr/>
            </a:pPr>
            <a:r>
              <a:rPr lang="es-MX" dirty="0">
                <a:latin typeface="Arial" pitchFamily="34" charset="0"/>
                <a:cs typeface="Arial" pitchFamily="34" charset="0"/>
              </a:rPr>
              <a:t>eremos otras versiones de la dinámica de teorías. </a:t>
            </a:r>
          </a:p>
          <a:p>
            <a:pPr algn="just" eaLnBrk="1" fontAlgn="auto" hangingPunct="1">
              <a:spcAft>
                <a:spcPts val="0"/>
              </a:spcAft>
              <a:defRPr/>
            </a:pPr>
            <a:endParaRPr lang="es-MX" dirty="0">
              <a:latin typeface="Arial" pitchFamily="34" charset="0"/>
              <a:cs typeface="Arial" pitchFamily="34" charset="0"/>
            </a:endParaRPr>
          </a:p>
          <a:p>
            <a:pPr algn="just" eaLnBrk="1" fontAlgn="auto" hangingPunct="1">
              <a:spcAft>
                <a:spcPts val="0"/>
              </a:spcAft>
              <a:defRPr/>
            </a:pPr>
            <a:r>
              <a:rPr lang="es-MX" dirty="0">
                <a:latin typeface="Arial" pitchFamily="34" charset="0"/>
                <a:cs typeface="Arial" pitchFamily="34" charset="0"/>
              </a:rPr>
              <a:t>Hay dos concepciones sobre la estructura de las teorías científicas. </a:t>
            </a:r>
          </a:p>
          <a:p>
            <a:pPr algn="just" eaLnBrk="1" fontAlgn="auto" hangingPunct="1">
              <a:spcAft>
                <a:spcPts val="0"/>
              </a:spcAft>
              <a:buFont typeface="Wingdings" pitchFamily="2" charset="2"/>
              <a:buNone/>
              <a:defRPr/>
            </a:pPr>
            <a:r>
              <a:rPr lang="es-MX" dirty="0">
                <a:latin typeface="Arial" pitchFamily="34" charset="0"/>
                <a:cs typeface="Arial" pitchFamily="34" charset="0"/>
              </a:rPr>
              <a:t>A) la de Bunge y  B) la concepción estructuralista.</a:t>
            </a:r>
          </a:p>
          <a:p>
            <a:pPr eaLnBrk="1" fontAlgn="auto" hangingPunct="1">
              <a:spcAft>
                <a:spcPts val="0"/>
              </a:spcAft>
              <a:buFont typeface="Wingdings"/>
              <a:buNone/>
              <a:defRPr/>
            </a:pPr>
            <a:endParaRPr lang="es-MX" dirty="0"/>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13708716-91ED-4FA7-AF6E-C6E74DAA3508}" type="slidenum">
              <a:rPr lang="es-MX" smtClean="0"/>
              <a:pPr>
                <a:defRPr/>
              </a:pPr>
              <a:t>243</a:t>
            </a:fld>
            <a:endParaRPr lang="es-MX"/>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844675"/>
            <a:ext cx="8229600" cy="4281488"/>
          </a:xfrm>
        </p:spPr>
        <p:txBody>
          <a:bodyPr>
            <a:normAutofit fontScale="62500" lnSpcReduction="20000"/>
          </a:bodyPr>
          <a:lstStyle/>
          <a:p>
            <a:pPr marL="320040" indent="-320040" algn="just" eaLnBrk="1" fontAlgn="auto" hangingPunct="1">
              <a:spcAft>
                <a:spcPts val="0"/>
              </a:spcAft>
              <a:buFont typeface="Wingdings"/>
              <a:buNone/>
              <a:defRPr/>
            </a:pPr>
            <a:r>
              <a:rPr lang="es-MX" dirty="0"/>
              <a:t>	</a:t>
            </a:r>
            <a:r>
              <a:rPr lang="es-MX" dirty="0">
                <a:latin typeface="Arial" pitchFamily="34" charset="0"/>
                <a:cs typeface="Arial" pitchFamily="34" charset="0"/>
              </a:rPr>
              <a:t>Bunge afirma:  “Una teoría científica es un conjunto de hipótesis y/o leyes relacionadas entre sí en </a:t>
            </a:r>
            <a:r>
              <a:rPr lang="es-MX" dirty="0">
                <a:solidFill>
                  <a:srgbClr val="FF0000"/>
                </a:solidFill>
                <a:latin typeface="Arial" pitchFamily="34" charset="0"/>
                <a:cs typeface="Arial" pitchFamily="34" charset="0"/>
              </a:rPr>
              <a:t>forma deductiva.</a:t>
            </a:r>
            <a:r>
              <a:rPr lang="es-MX" dirty="0">
                <a:latin typeface="Arial" pitchFamily="34" charset="0"/>
                <a:cs typeface="Arial" pitchFamily="34" charset="0"/>
              </a:rPr>
              <a:t> Significa que cada miembro del conjunto es o un supuesto inicial (axioma, supuesto, definiciones) o una consecuencia lógica de los supuestos iniciales”. </a:t>
            </a:r>
          </a:p>
          <a:p>
            <a:pPr marL="320040" indent="-320040" algn="just" eaLnBrk="1" fontAlgn="auto" hangingPunct="1">
              <a:spcAft>
                <a:spcPts val="0"/>
              </a:spcAft>
              <a:buFont typeface="Wingdings"/>
              <a:buNone/>
              <a:defRPr/>
            </a:pPr>
            <a:endParaRPr lang="es-MX" dirty="0">
              <a:latin typeface="Arial" pitchFamily="34" charset="0"/>
              <a:cs typeface="Arial" pitchFamily="34" charset="0"/>
            </a:endParaRPr>
          </a:p>
          <a:p>
            <a:pPr marL="320040" indent="-320040" algn="just" eaLnBrk="1" fontAlgn="auto" hangingPunct="1">
              <a:spcAft>
                <a:spcPts val="0"/>
              </a:spcAft>
              <a:buFont typeface="Wingdings"/>
              <a:buNone/>
              <a:defRPr/>
            </a:pPr>
            <a:r>
              <a:rPr lang="es-MX" dirty="0">
                <a:latin typeface="Arial" pitchFamily="34" charset="0"/>
                <a:cs typeface="Arial" pitchFamily="34" charset="0"/>
              </a:rPr>
              <a:t>	El progreso de la ciencia supone un aumento en sistematicidad o coordinación.</a:t>
            </a:r>
          </a:p>
          <a:p>
            <a:pPr marL="320040" indent="-320040" algn="just" eaLnBrk="1" fontAlgn="auto" hangingPunct="1">
              <a:spcAft>
                <a:spcPts val="0"/>
              </a:spcAft>
              <a:buFont typeface="Wingdings"/>
              <a:buNone/>
              <a:defRPr/>
            </a:pPr>
            <a:endParaRPr lang="es-MX" dirty="0">
              <a:latin typeface="Arial" pitchFamily="34" charset="0"/>
              <a:cs typeface="Arial" pitchFamily="34" charset="0"/>
            </a:endParaRPr>
          </a:p>
          <a:p>
            <a:pPr marL="320040" indent="-320040" algn="just" eaLnBrk="1" fontAlgn="auto" hangingPunct="1">
              <a:spcAft>
                <a:spcPts val="0"/>
              </a:spcAft>
              <a:buFont typeface="Wingdings"/>
              <a:buNone/>
              <a:defRPr/>
            </a:pPr>
            <a:r>
              <a:rPr lang="es-MX" dirty="0">
                <a:latin typeface="Arial" pitchFamily="34" charset="0"/>
                <a:cs typeface="Arial" pitchFamily="34" charset="0"/>
              </a:rPr>
              <a:t> Las ventajas son: </a:t>
            </a:r>
          </a:p>
          <a:p>
            <a:pPr marL="320040" indent="-320040" algn="just" eaLnBrk="1" fontAlgn="auto" hangingPunct="1">
              <a:spcAft>
                <a:spcPts val="0"/>
              </a:spcAft>
              <a:buFont typeface="Wingdings"/>
              <a:buNone/>
              <a:defRPr/>
            </a:pPr>
            <a:r>
              <a:rPr lang="es-MX" dirty="0">
                <a:latin typeface="Arial" pitchFamily="34" charset="0"/>
                <a:cs typeface="Arial" pitchFamily="34" charset="0"/>
              </a:rPr>
              <a:t>	i) una proposición factual toma pleno sentido en un campo lógicamente relacionado, mientras que para una proposición aislada su significación es mucho más problemática. </a:t>
            </a:r>
          </a:p>
          <a:p>
            <a:pPr marL="320040" indent="-320040" algn="just" eaLnBrk="1" fontAlgn="auto" hangingPunct="1">
              <a:spcAft>
                <a:spcPts val="0"/>
              </a:spcAft>
              <a:buFont typeface="Wingdings"/>
              <a:buNone/>
              <a:defRPr/>
            </a:pPr>
            <a:endParaRPr lang="es-MX" dirty="0">
              <a:latin typeface="Arial" pitchFamily="34" charset="0"/>
              <a:cs typeface="Arial" pitchFamily="34" charset="0"/>
            </a:endParaRPr>
          </a:p>
          <a:p>
            <a:pPr marL="320040" indent="-320040" algn="just" eaLnBrk="1" fontAlgn="auto" hangingPunct="1">
              <a:spcAft>
                <a:spcPts val="0"/>
              </a:spcAft>
              <a:buFont typeface="Wingdings"/>
              <a:buNone/>
              <a:defRPr/>
            </a:pPr>
            <a:r>
              <a:rPr lang="es-MX" dirty="0" err="1">
                <a:latin typeface="Arial" pitchFamily="34" charset="0"/>
                <a:cs typeface="Arial" pitchFamily="34" charset="0"/>
              </a:rPr>
              <a:t>ii</a:t>
            </a:r>
            <a:r>
              <a:rPr lang="es-MX" dirty="0">
                <a:latin typeface="Arial" pitchFamily="34" charset="0"/>
                <a:cs typeface="Arial" pitchFamily="34" charset="0"/>
              </a:rPr>
              <a:t>) Al quedar incluida en una teoría «recibe apoyo de un campo factual más amplio », a saber, «el campo entero cubierto por la teoría». </a:t>
            </a:r>
          </a:p>
          <a:p>
            <a:pPr marL="320040" indent="-320040" eaLnBrk="1" fontAlgn="auto" hangingPunct="1">
              <a:spcAft>
                <a:spcPts val="0"/>
              </a:spcAft>
              <a:buFont typeface="Wingdings"/>
              <a:buNone/>
              <a:defRPr/>
            </a:pPr>
            <a:endParaRPr lang="es-MX" dirty="0"/>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257028" name="4 CuadroTexto"/>
          <p:cNvSpPr txBox="1">
            <a:spLocks noChangeArrowheads="1"/>
          </p:cNvSpPr>
          <p:nvPr/>
        </p:nvSpPr>
        <p:spPr bwMode="auto">
          <a:xfrm>
            <a:off x="611188" y="333375"/>
            <a:ext cx="7921625" cy="522288"/>
          </a:xfrm>
          <a:prstGeom prst="rect">
            <a:avLst/>
          </a:prstGeom>
          <a:noFill/>
          <a:ln w="9525">
            <a:noFill/>
            <a:miter lim="800000"/>
            <a:headEnd/>
            <a:tailEnd/>
          </a:ln>
        </p:spPr>
        <p:txBody>
          <a:bodyPr>
            <a:spAutoFit/>
          </a:bodyPr>
          <a:lstStyle/>
          <a:p>
            <a:pPr algn="ctr"/>
            <a:r>
              <a:rPr lang="es-ES" sz="2800"/>
              <a:t>ESTRUCTURA DE LAS TEORÍAS CIENTÍFICAS </a:t>
            </a:r>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3B3C1AB9-F863-4D9B-B3D3-B2DED1EB274F}" type="slidenum">
              <a:rPr lang="es-MX" smtClean="0"/>
              <a:pPr>
                <a:defRPr/>
              </a:pPr>
              <a:t>244</a:t>
            </a:fld>
            <a:endParaRPr lang="es-MX"/>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700213"/>
            <a:ext cx="8291513" cy="4752975"/>
          </a:xfrm>
        </p:spPr>
        <p:txBody>
          <a:bodyPr>
            <a:normAutofit fontScale="55000" lnSpcReduction="20000"/>
          </a:bodyPr>
          <a:lstStyle/>
          <a:p>
            <a:pPr marL="320040" indent="-320040" algn="just" eaLnBrk="1" fontAlgn="auto" hangingPunct="1">
              <a:spcAft>
                <a:spcPts val="0"/>
              </a:spcAft>
              <a:defRPr/>
            </a:pPr>
            <a:r>
              <a:rPr lang="es-MX" sz="3400" dirty="0">
                <a:latin typeface="Arial" pitchFamily="34" charset="0"/>
                <a:cs typeface="Arial" pitchFamily="34" charset="0"/>
              </a:rPr>
              <a:t>La teorización «hace más precisa la significación de las hipótesis y refuerza su </a:t>
            </a:r>
            <a:r>
              <a:rPr lang="es-MX" sz="3400" dirty="0" err="1">
                <a:latin typeface="Arial" pitchFamily="34" charset="0"/>
                <a:cs typeface="Arial" pitchFamily="34" charset="0"/>
              </a:rPr>
              <a:t>contrastabilidad</a:t>
            </a:r>
            <a:r>
              <a:rPr lang="es-MX" sz="3400" dirty="0">
                <a:latin typeface="Arial" pitchFamily="34" charset="0"/>
                <a:cs typeface="Arial" pitchFamily="34" charset="0"/>
              </a:rPr>
              <a:t>». Los datos sólo tienen sentido dentro de una teoría. </a:t>
            </a:r>
          </a:p>
          <a:p>
            <a:pPr marL="320040" indent="-320040" algn="just" eaLnBrk="1" fontAlgn="auto" hangingPunct="1">
              <a:spcAft>
                <a:spcPts val="0"/>
              </a:spcAft>
              <a:defRPr/>
            </a:pPr>
            <a:endParaRPr lang="es-MX" sz="3400" dirty="0">
              <a:latin typeface="Arial" pitchFamily="34" charset="0"/>
              <a:cs typeface="Arial" pitchFamily="34" charset="0"/>
            </a:endParaRPr>
          </a:p>
          <a:p>
            <a:pPr marL="320040" indent="-320040" algn="just" eaLnBrk="1" fontAlgn="auto" hangingPunct="1">
              <a:spcAft>
                <a:spcPts val="0"/>
              </a:spcAft>
              <a:defRPr/>
            </a:pPr>
            <a:r>
              <a:rPr lang="es-MX" sz="3400" dirty="0">
                <a:latin typeface="Arial" pitchFamily="34" charset="0"/>
                <a:cs typeface="Arial" pitchFamily="34" charset="0"/>
              </a:rPr>
              <a:t>La teoría ayuda a sistematizar el conocimiento estableciendo relaciones lógicas entre hipótesis inconexas. </a:t>
            </a:r>
          </a:p>
          <a:p>
            <a:pPr marL="320040" indent="-320040" algn="just" eaLnBrk="1" fontAlgn="auto" hangingPunct="1">
              <a:spcAft>
                <a:spcPts val="0"/>
              </a:spcAft>
              <a:defRPr/>
            </a:pPr>
            <a:endParaRPr lang="es-MX" sz="3400" dirty="0">
              <a:latin typeface="Arial" pitchFamily="34" charset="0"/>
              <a:cs typeface="Arial" pitchFamily="34" charset="0"/>
            </a:endParaRPr>
          </a:p>
          <a:p>
            <a:pPr marL="320040" indent="-320040" algn="just" eaLnBrk="1" fontAlgn="auto" hangingPunct="1">
              <a:spcAft>
                <a:spcPts val="0"/>
              </a:spcAft>
              <a:buFont typeface="Wingdings" pitchFamily="2" charset="2"/>
              <a:buNone/>
              <a:defRPr/>
            </a:pPr>
            <a:r>
              <a:rPr lang="es-MX" sz="3400" dirty="0" err="1">
                <a:latin typeface="Arial" pitchFamily="34" charset="0"/>
                <a:cs typeface="Arial" pitchFamily="34" charset="0"/>
              </a:rPr>
              <a:t>ii</a:t>
            </a:r>
            <a:r>
              <a:rPr lang="es-MX" sz="3400" dirty="0">
                <a:latin typeface="Arial" pitchFamily="34" charset="0"/>
                <a:cs typeface="Arial" pitchFamily="34" charset="0"/>
              </a:rPr>
              <a:t>) Explica hechos por medio de proposiciones que implican hechos. </a:t>
            </a:r>
          </a:p>
          <a:p>
            <a:pPr marL="320040" indent="-320040" algn="just" eaLnBrk="1" fontAlgn="auto" hangingPunct="1">
              <a:spcAft>
                <a:spcPts val="0"/>
              </a:spcAft>
              <a:defRPr/>
            </a:pPr>
            <a:endParaRPr lang="es-MX" sz="3400" dirty="0">
              <a:latin typeface="Arial" pitchFamily="34" charset="0"/>
              <a:cs typeface="Arial" pitchFamily="34" charset="0"/>
            </a:endParaRPr>
          </a:p>
          <a:p>
            <a:pPr marL="320040" indent="-320040" algn="just" eaLnBrk="1" fontAlgn="auto" hangingPunct="1">
              <a:spcAft>
                <a:spcPts val="0"/>
              </a:spcAft>
              <a:buFont typeface="Wingdings" pitchFamily="2" charset="2"/>
              <a:buNone/>
              <a:defRPr/>
            </a:pPr>
            <a:r>
              <a:rPr lang="es-MX" sz="3400" dirty="0" err="1">
                <a:latin typeface="Arial" pitchFamily="34" charset="0"/>
                <a:cs typeface="Arial" pitchFamily="34" charset="0"/>
              </a:rPr>
              <a:t>iii</a:t>
            </a:r>
            <a:r>
              <a:rPr lang="es-MX" sz="3400" dirty="0">
                <a:latin typeface="Arial" pitchFamily="34" charset="0"/>
                <a:cs typeface="Arial" pitchFamily="34" charset="0"/>
              </a:rPr>
              <a:t>) «Incrementa el conocimiento derivando nuevas proposiciones». </a:t>
            </a:r>
          </a:p>
          <a:p>
            <a:pPr marL="320040" indent="-320040" algn="just" eaLnBrk="1" fontAlgn="auto" hangingPunct="1">
              <a:spcAft>
                <a:spcPts val="0"/>
              </a:spcAft>
              <a:defRPr/>
            </a:pPr>
            <a:endParaRPr lang="es-MX" sz="3400" dirty="0">
              <a:latin typeface="Arial" pitchFamily="34" charset="0"/>
              <a:cs typeface="Arial" pitchFamily="34" charset="0"/>
            </a:endParaRPr>
          </a:p>
          <a:p>
            <a:pPr marL="320040" indent="-320040" algn="just" eaLnBrk="1" fontAlgn="auto" hangingPunct="1">
              <a:spcAft>
                <a:spcPts val="0"/>
              </a:spcAft>
              <a:buFont typeface="Wingdings" pitchFamily="2" charset="2"/>
              <a:buNone/>
              <a:defRPr/>
            </a:pPr>
            <a:r>
              <a:rPr lang="es-MX" sz="3400" dirty="0" err="1">
                <a:latin typeface="Arial" pitchFamily="34" charset="0"/>
                <a:cs typeface="Arial" pitchFamily="34" charset="0"/>
              </a:rPr>
              <a:t>iv</a:t>
            </a:r>
            <a:r>
              <a:rPr lang="es-MX" sz="3400" dirty="0">
                <a:latin typeface="Arial" pitchFamily="34" charset="0"/>
                <a:cs typeface="Arial" pitchFamily="34" charset="0"/>
              </a:rPr>
              <a:t>) Refuerza la </a:t>
            </a:r>
            <a:r>
              <a:rPr lang="es-MX" sz="3400" dirty="0" err="1">
                <a:latin typeface="Arial" pitchFamily="34" charset="0"/>
                <a:cs typeface="Arial" pitchFamily="34" charset="0"/>
              </a:rPr>
              <a:t>constrastabilidad</a:t>
            </a:r>
            <a:r>
              <a:rPr lang="es-MX" sz="3400" dirty="0">
                <a:latin typeface="Arial" pitchFamily="34" charset="0"/>
                <a:cs typeface="Arial" pitchFamily="34" charset="0"/>
              </a:rPr>
              <a:t> de las hipótesis manteniendo el control de las demás hipótesis. </a:t>
            </a:r>
          </a:p>
          <a:p>
            <a:pPr marL="320040" indent="-320040" algn="just" eaLnBrk="1" fontAlgn="auto" hangingPunct="1">
              <a:spcAft>
                <a:spcPts val="0"/>
              </a:spcAft>
              <a:buFont typeface="Wingdings" pitchFamily="2" charset="2"/>
              <a:buNone/>
              <a:defRPr/>
            </a:pPr>
            <a:r>
              <a:rPr lang="es-MX" sz="3400" dirty="0">
                <a:latin typeface="Arial" pitchFamily="34" charset="0"/>
                <a:cs typeface="Arial" pitchFamily="34" charset="0"/>
              </a:rPr>
              <a:t>	</a:t>
            </a:r>
          </a:p>
          <a:p>
            <a:pPr marL="320040" indent="-320040" algn="just" eaLnBrk="1" fontAlgn="auto" hangingPunct="1">
              <a:spcAft>
                <a:spcPts val="0"/>
              </a:spcAft>
              <a:defRPr/>
            </a:pPr>
            <a:r>
              <a:rPr lang="es-MX" sz="3400" dirty="0">
                <a:latin typeface="Arial" pitchFamily="34" charset="0"/>
                <a:cs typeface="Arial" pitchFamily="34" charset="0"/>
              </a:rPr>
              <a:t>«Donde no hay teoría no hay ciencia».</a:t>
            </a:r>
          </a:p>
          <a:p>
            <a:pPr marL="320040" indent="-320040" algn="just" eaLnBrk="1" fontAlgn="auto" hangingPunct="1">
              <a:spcAft>
                <a:spcPts val="0"/>
              </a:spcAft>
              <a:buFont typeface="Wingdings"/>
              <a:buChar char=""/>
              <a:defRPr/>
            </a:pPr>
            <a:endParaRPr lang="es-MX" sz="3400" b="1" dirty="0"/>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258052" name="4 CuadroTexto"/>
          <p:cNvSpPr txBox="1">
            <a:spLocks noChangeArrowheads="1"/>
          </p:cNvSpPr>
          <p:nvPr/>
        </p:nvSpPr>
        <p:spPr bwMode="auto">
          <a:xfrm>
            <a:off x="611188" y="333375"/>
            <a:ext cx="7921625" cy="522288"/>
          </a:xfrm>
          <a:prstGeom prst="rect">
            <a:avLst/>
          </a:prstGeom>
          <a:noFill/>
          <a:ln w="9525">
            <a:noFill/>
            <a:miter lim="800000"/>
            <a:headEnd/>
            <a:tailEnd/>
          </a:ln>
        </p:spPr>
        <p:txBody>
          <a:bodyPr>
            <a:spAutoFit/>
          </a:bodyPr>
          <a:lstStyle/>
          <a:p>
            <a:pPr algn="ctr"/>
            <a:r>
              <a:rPr lang="es-ES" sz="2800"/>
              <a:t>ESTRUCTURA DE LAS TEORÍAS CIENTÍFICAS </a:t>
            </a:r>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1B3E6090-B585-45F6-8B50-23F2FAF4FE30}" type="slidenum">
              <a:rPr lang="es-MX" smtClean="0"/>
              <a:pPr>
                <a:defRPr/>
              </a:pPr>
              <a:t>245</a:t>
            </a:fld>
            <a:endParaRPr lang="es-MX"/>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700213"/>
            <a:ext cx="8229600" cy="4968875"/>
          </a:xfrm>
        </p:spPr>
        <p:txBody>
          <a:bodyPr>
            <a:normAutofit fontScale="62500" lnSpcReduction="20000"/>
          </a:bodyPr>
          <a:lstStyle/>
          <a:p>
            <a:pPr marL="320040" indent="-320040" algn="just" eaLnBrk="1" fontAlgn="auto" hangingPunct="1">
              <a:spcAft>
                <a:spcPts val="0"/>
              </a:spcAft>
              <a:buFont typeface="Wingdings"/>
              <a:buNone/>
              <a:defRPr/>
            </a:pPr>
            <a:r>
              <a:rPr lang="es-MX" dirty="0">
                <a:latin typeface="Arial" pitchFamily="34" charset="0"/>
                <a:cs typeface="Arial" pitchFamily="34" charset="0"/>
              </a:rPr>
              <a:t>	La unidad de una teoría científica puede ser unidad formal y unidad semántica. </a:t>
            </a:r>
          </a:p>
          <a:p>
            <a:pPr marL="320040" indent="-320040" algn="just" eaLnBrk="1" fontAlgn="auto" hangingPunct="1">
              <a:spcAft>
                <a:spcPts val="0"/>
              </a:spcAft>
              <a:buFont typeface="Wingdings"/>
              <a:buNone/>
              <a:defRPr/>
            </a:pPr>
            <a:endParaRPr lang="es-MX" dirty="0">
              <a:latin typeface="Arial" pitchFamily="34" charset="0"/>
              <a:cs typeface="Arial" pitchFamily="34" charset="0"/>
            </a:endParaRPr>
          </a:p>
          <a:p>
            <a:pPr marL="320040" indent="-320040" algn="just" eaLnBrk="1" fontAlgn="auto" hangingPunct="1">
              <a:spcAft>
                <a:spcPts val="0"/>
              </a:spcAft>
              <a:buFont typeface="Wingdings"/>
              <a:buNone/>
              <a:defRPr/>
            </a:pPr>
            <a:r>
              <a:rPr lang="es-MX" dirty="0">
                <a:latin typeface="Arial" pitchFamily="34" charset="0"/>
                <a:cs typeface="Arial" pitchFamily="34" charset="0"/>
              </a:rPr>
              <a:t>	«La </a:t>
            </a:r>
            <a:r>
              <a:rPr lang="es-MX" b="1" dirty="0">
                <a:latin typeface="Arial" pitchFamily="34" charset="0"/>
                <a:cs typeface="Arial" pitchFamily="34" charset="0"/>
              </a:rPr>
              <a:t>U d T </a:t>
            </a:r>
            <a:r>
              <a:rPr lang="es-MX" dirty="0">
                <a:latin typeface="Arial" pitchFamily="34" charset="0"/>
                <a:cs typeface="Arial" pitchFamily="34" charset="0"/>
              </a:rPr>
              <a:t>consiste en la existencia de relaciones lógicas entre las fórmulas de la  teoría de modo que ninguna quede aislada. La unidad formal consiste en ser un sistema hipotético-deductivo». </a:t>
            </a:r>
          </a:p>
          <a:p>
            <a:pPr marL="320040" indent="-320040" algn="just" eaLnBrk="1" fontAlgn="auto" hangingPunct="1">
              <a:spcAft>
                <a:spcPts val="0"/>
              </a:spcAft>
              <a:buFont typeface="Wingdings"/>
              <a:buNone/>
              <a:defRPr/>
            </a:pPr>
            <a:endParaRPr lang="es-MX" dirty="0">
              <a:latin typeface="Arial" pitchFamily="34" charset="0"/>
              <a:cs typeface="Arial" pitchFamily="34" charset="0"/>
            </a:endParaRPr>
          </a:p>
          <a:p>
            <a:pPr marL="320040" indent="-320040" algn="just" eaLnBrk="1" fontAlgn="auto" hangingPunct="1">
              <a:spcAft>
                <a:spcPts val="0"/>
              </a:spcAft>
              <a:buFont typeface="Wingdings"/>
              <a:buNone/>
              <a:defRPr/>
            </a:pPr>
            <a:r>
              <a:rPr lang="es-MX" dirty="0">
                <a:latin typeface="Arial" pitchFamily="34" charset="0"/>
                <a:cs typeface="Arial" pitchFamily="34" charset="0"/>
              </a:rPr>
              <a:t>	La unidad material de </a:t>
            </a:r>
            <a:r>
              <a:rPr lang="es-MX" b="1" dirty="0">
                <a:latin typeface="Arial" pitchFamily="34" charset="0"/>
                <a:cs typeface="Arial" pitchFamily="34" charset="0"/>
              </a:rPr>
              <a:t>U d T </a:t>
            </a:r>
            <a:r>
              <a:rPr lang="es-MX" dirty="0">
                <a:latin typeface="Arial" pitchFamily="34" charset="0"/>
                <a:cs typeface="Arial" pitchFamily="34" charset="0"/>
              </a:rPr>
              <a:t>se relaciona con la común referencia de sus partes. La referencia a un campo de objetos hace posible la objetividad de la teoría. La unidad de referencia la llamamos consistencia semántica. Esto significa que los conceptos de una teoría deben ser semánticamente homogéneos, es decir, que «pertenezcan a la misma familia semántica». </a:t>
            </a:r>
          </a:p>
          <a:p>
            <a:pPr marL="320040" indent="-320040" algn="just" eaLnBrk="1" fontAlgn="auto" hangingPunct="1">
              <a:spcAft>
                <a:spcPts val="0"/>
              </a:spcAft>
              <a:buFont typeface="Wingdings"/>
              <a:buNone/>
              <a:defRPr/>
            </a:pPr>
            <a:endParaRPr lang="es-MX" dirty="0">
              <a:latin typeface="Arial" pitchFamily="34" charset="0"/>
              <a:cs typeface="Arial" pitchFamily="34" charset="0"/>
            </a:endParaRPr>
          </a:p>
          <a:p>
            <a:pPr marL="320040" indent="-320040" algn="just" eaLnBrk="1" fontAlgn="auto" hangingPunct="1">
              <a:spcAft>
                <a:spcPts val="0"/>
              </a:spcAft>
              <a:buFont typeface="Wingdings"/>
              <a:buNone/>
              <a:defRPr/>
            </a:pPr>
            <a:r>
              <a:rPr lang="es-MX" dirty="0">
                <a:latin typeface="Arial" pitchFamily="34" charset="0"/>
                <a:cs typeface="Arial" pitchFamily="34" charset="0"/>
              </a:rPr>
              <a:t>	Otra característica de una teoría científica es el cierre semántico: que «los predicados de una teoría puedan ser sólo los que se presentan en los supuestos iniciales». Además, los conceptos claves de una teoría han estar conectados entre sí. 					</a:t>
            </a:r>
          </a:p>
          <a:p>
            <a:pPr marL="320040" indent="-320040" eaLnBrk="1" fontAlgn="auto" hangingPunct="1">
              <a:spcAft>
                <a:spcPts val="0"/>
              </a:spcAft>
              <a:buFont typeface="Wingdings"/>
              <a:buChar char=""/>
              <a:defRPr/>
            </a:pPr>
            <a:endParaRPr lang="es-MX" dirty="0">
              <a:latin typeface="Arial" pitchFamily="34" charset="0"/>
              <a:cs typeface="Arial" pitchFamily="34" charset="0"/>
            </a:endParaRPr>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259076" name="4 Rectángulo"/>
          <p:cNvSpPr>
            <a:spLocks noChangeArrowheads="1"/>
          </p:cNvSpPr>
          <p:nvPr/>
        </p:nvSpPr>
        <p:spPr bwMode="auto">
          <a:xfrm>
            <a:off x="2339975" y="476250"/>
            <a:ext cx="4498975" cy="523875"/>
          </a:xfrm>
          <a:prstGeom prst="rect">
            <a:avLst/>
          </a:prstGeom>
          <a:noFill/>
          <a:ln w="9525">
            <a:noFill/>
            <a:miter lim="800000"/>
            <a:headEnd/>
            <a:tailEnd/>
          </a:ln>
        </p:spPr>
        <p:txBody>
          <a:bodyPr wrap="none">
            <a:spAutoFit/>
          </a:bodyPr>
          <a:lstStyle/>
          <a:p>
            <a:pPr marL="319088" indent="-319088" algn="just">
              <a:buFont typeface="Wingdings" pitchFamily="2" charset="2"/>
              <a:buNone/>
            </a:pPr>
            <a:r>
              <a:rPr lang="es-MX" sz="2800" b="1"/>
              <a:t>	UNIDAD CONCEPTUAL</a:t>
            </a:r>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51F7B536-12E4-4348-94CB-12310A0AAED3}" type="slidenum">
              <a:rPr lang="es-MX" smtClean="0"/>
              <a:pPr>
                <a:defRPr/>
              </a:pPr>
              <a:t>246</a:t>
            </a:fld>
            <a:endParaRPr lang="es-MX"/>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700213"/>
            <a:ext cx="8229600" cy="4752975"/>
          </a:xfrm>
        </p:spPr>
        <p:txBody>
          <a:bodyPr>
            <a:normAutofit fontScale="62500" lnSpcReduction="20000"/>
          </a:bodyPr>
          <a:lstStyle/>
          <a:p>
            <a:pPr marL="320040" indent="-320040" algn="just" eaLnBrk="1" fontAlgn="auto" hangingPunct="1">
              <a:spcAft>
                <a:spcPts val="0"/>
              </a:spcAft>
              <a:buFont typeface="Wingdings"/>
              <a:buNone/>
              <a:defRPr/>
            </a:pPr>
            <a:r>
              <a:rPr lang="es-MX" dirty="0">
                <a:latin typeface="Arial" pitchFamily="34" charset="0"/>
                <a:cs typeface="Arial" pitchFamily="34" charset="0"/>
              </a:rPr>
              <a:t>	El método deductivo consiste en la totalidad de las reglas y procesos lógicos que hacen posible deducir conclusiones finales a partir de enunciados llamados supuestos o premisas. </a:t>
            </a:r>
          </a:p>
          <a:p>
            <a:pPr marL="320040" indent="-320040" algn="just" eaLnBrk="1" fontAlgn="auto" hangingPunct="1">
              <a:spcAft>
                <a:spcPts val="0"/>
              </a:spcAft>
              <a:buFont typeface="Wingdings"/>
              <a:buNone/>
              <a:defRPr/>
            </a:pPr>
            <a:r>
              <a:rPr lang="es-MX" dirty="0">
                <a:latin typeface="Arial" pitchFamily="34" charset="0"/>
                <a:cs typeface="Arial" pitchFamily="34" charset="0"/>
              </a:rPr>
              <a:t>	La relación de </a:t>
            </a:r>
            <a:r>
              <a:rPr lang="es-MX" dirty="0" err="1">
                <a:latin typeface="Arial" pitchFamily="34" charset="0"/>
                <a:cs typeface="Arial" pitchFamily="34" charset="0"/>
              </a:rPr>
              <a:t>deductibilidad</a:t>
            </a:r>
            <a:r>
              <a:rPr lang="es-MX" dirty="0">
                <a:latin typeface="Arial" pitchFamily="34" charset="0"/>
                <a:cs typeface="Arial" pitchFamily="34" charset="0"/>
              </a:rPr>
              <a:t> es una relación de implicación lógica.</a:t>
            </a:r>
          </a:p>
          <a:p>
            <a:pPr marL="320040" indent="-320040" algn="just" eaLnBrk="1" fontAlgn="auto" hangingPunct="1">
              <a:spcAft>
                <a:spcPts val="0"/>
              </a:spcAft>
              <a:buFont typeface="Wingdings"/>
              <a:buNone/>
              <a:defRPr/>
            </a:pPr>
            <a:endParaRPr lang="es-MX" dirty="0">
              <a:latin typeface="Arial" pitchFamily="34" charset="0"/>
              <a:cs typeface="Arial" pitchFamily="34" charset="0"/>
            </a:endParaRPr>
          </a:p>
          <a:p>
            <a:pPr marL="320040" indent="-320040" algn="just" eaLnBrk="1" fontAlgn="auto" hangingPunct="1">
              <a:spcAft>
                <a:spcPts val="0"/>
              </a:spcAft>
              <a:buFont typeface="Wingdings"/>
              <a:buNone/>
              <a:defRPr/>
            </a:pPr>
            <a:r>
              <a:rPr lang="es-MX" dirty="0">
                <a:latin typeface="Arial" pitchFamily="34" charset="0"/>
                <a:cs typeface="Arial" pitchFamily="34" charset="0"/>
              </a:rPr>
              <a:t>	La axiomatización consiste en reconstruir una teoría a partir de sus supuestos iniciales. Los axiomas son las premisas fundamentales de toda demostración. La conclusión de la deducción a partir de los axiomas y definiciones se denominan ‘teoremas’.</a:t>
            </a:r>
          </a:p>
          <a:p>
            <a:pPr marL="320040" indent="-320040" algn="just" eaLnBrk="1" fontAlgn="auto" hangingPunct="1">
              <a:spcAft>
                <a:spcPts val="0"/>
              </a:spcAft>
              <a:buFont typeface="Wingdings"/>
              <a:buNone/>
              <a:defRPr/>
            </a:pPr>
            <a:endParaRPr lang="es-MX" dirty="0">
              <a:latin typeface="Arial" pitchFamily="34" charset="0"/>
              <a:cs typeface="Arial" pitchFamily="34" charset="0"/>
            </a:endParaRPr>
          </a:p>
          <a:p>
            <a:pPr marL="320040" indent="-320040" algn="just" eaLnBrk="1" fontAlgn="auto" hangingPunct="1">
              <a:spcAft>
                <a:spcPts val="0"/>
              </a:spcAft>
              <a:buFont typeface="Wingdings"/>
              <a:buNone/>
              <a:defRPr/>
            </a:pPr>
            <a:r>
              <a:rPr lang="es-MX" dirty="0">
                <a:latin typeface="Arial" pitchFamily="34" charset="0"/>
                <a:cs typeface="Arial" pitchFamily="34" charset="0"/>
              </a:rPr>
              <a:t>	Un axioma es «una fórmula sin demostrar pero que sirve para demostrar otros enunciados». Las premisas de una teoría están constituidas por: los axiomas, las definiciones y las premisas subsidiarias. </a:t>
            </a:r>
          </a:p>
          <a:p>
            <a:pPr marL="320040" indent="-320040" algn="just" eaLnBrk="1" fontAlgn="auto" hangingPunct="1">
              <a:spcAft>
                <a:spcPts val="0"/>
              </a:spcAft>
              <a:buFont typeface="Wingdings"/>
              <a:buNone/>
              <a:defRPr/>
            </a:pPr>
            <a:endParaRPr lang="es-MX" dirty="0">
              <a:latin typeface="Arial" pitchFamily="34" charset="0"/>
              <a:cs typeface="Arial" pitchFamily="34" charset="0"/>
            </a:endParaRPr>
          </a:p>
          <a:p>
            <a:pPr marL="320040" indent="-320040" algn="just" eaLnBrk="1" fontAlgn="auto" hangingPunct="1">
              <a:spcAft>
                <a:spcPts val="0"/>
              </a:spcAft>
              <a:buFont typeface="Wingdings"/>
              <a:buNone/>
              <a:defRPr/>
            </a:pPr>
            <a:r>
              <a:rPr lang="es-MX" dirty="0">
                <a:latin typeface="Arial" pitchFamily="34" charset="0"/>
                <a:cs typeface="Arial" pitchFamily="34" charset="0"/>
              </a:rPr>
              <a:t>	Una teoría axiomática de A es el conjunto de consecuencias lógicas de A.</a:t>
            </a:r>
          </a:p>
          <a:p>
            <a:pPr marL="320040" indent="-320040" eaLnBrk="1" fontAlgn="auto" hangingPunct="1">
              <a:spcAft>
                <a:spcPts val="0"/>
              </a:spcAft>
              <a:buFont typeface="Wingdings"/>
              <a:buNone/>
              <a:defRPr/>
            </a:pPr>
            <a:endParaRPr lang="es-MX" dirty="0"/>
          </a:p>
        </p:txBody>
      </p:sp>
      <p:sp>
        <p:nvSpPr>
          <p:cNvPr id="260099" name="3 Rectángulo"/>
          <p:cNvSpPr>
            <a:spLocks noChangeArrowheads="1"/>
          </p:cNvSpPr>
          <p:nvPr/>
        </p:nvSpPr>
        <p:spPr bwMode="auto">
          <a:xfrm>
            <a:off x="250825" y="333375"/>
            <a:ext cx="8632825" cy="646113"/>
          </a:xfrm>
          <a:prstGeom prst="rect">
            <a:avLst/>
          </a:prstGeom>
          <a:noFill/>
          <a:ln w="9525">
            <a:noFill/>
            <a:miter lim="800000"/>
            <a:headEnd/>
            <a:tailEnd/>
          </a:ln>
        </p:spPr>
        <p:txBody>
          <a:bodyPr wrap="none">
            <a:spAutoFit/>
          </a:bodyPr>
          <a:lstStyle/>
          <a:p>
            <a:r>
              <a:rPr lang="es-MX" sz="3600" b="1"/>
              <a:t>DEDUCTIBILIDAD Y AXIOMATIZACIÓN</a:t>
            </a:r>
            <a:endParaRPr lang="es-ES" sz="3600"/>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CCF8AE77-1A22-4722-B4EA-F789EF78DDB6}" type="slidenum">
              <a:rPr lang="es-MX" smtClean="0"/>
              <a:pPr>
                <a:defRPr/>
              </a:pPr>
              <a:t>247</a:t>
            </a:fld>
            <a:endParaRPr lang="es-MX"/>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844675"/>
            <a:ext cx="8229600" cy="4281488"/>
          </a:xfrm>
        </p:spPr>
        <p:txBody>
          <a:bodyPr>
            <a:normAutofit fontScale="70000" lnSpcReduction="20000"/>
          </a:bodyPr>
          <a:lstStyle/>
          <a:p>
            <a:pPr marL="320040" indent="-320040" algn="just" eaLnBrk="1" fontAlgn="auto" hangingPunct="1">
              <a:spcAft>
                <a:spcPts val="0"/>
              </a:spcAft>
              <a:buFont typeface="Wingdings"/>
              <a:buNone/>
              <a:defRPr/>
            </a:pPr>
            <a:r>
              <a:rPr lang="es-MX" dirty="0"/>
              <a:t>	</a:t>
            </a:r>
            <a:r>
              <a:rPr lang="es-MX" dirty="0">
                <a:latin typeface="Arial" pitchFamily="34" charset="0"/>
                <a:cs typeface="Arial" pitchFamily="34" charset="0"/>
              </a:rPr>
              <a:t>Una teoría está formalizada «si su base está formulada de una manera exacta y total». (La formalización exacta requiere una formulación simbólica explícita de sus axiomas, supuestos y reglas de la teoría.   </a:t>
            </a:r>
          </a:p>
          <a:p>
            <a:pPr marL="320040" indent="-320040" algn="just" eaLnBrk="1" fontAlgn="auto" hangingPunct="1">
              <a:spcAft>
                <a:spcPts val="0"/>
              </a:spcAft>
              <a:buFont typeface="Wingdings"/>
              <a:buNone/>
              <a:defRPr/>
            </a:pPr>
            <a:endParaRPr lang="es-MX" dirty="0">
              <a:latin typeface="Arial" pitchFamily="34" charset="0"/>
              <a:cs typeface="Arial" pitchFamily="34" charset="0"/>
            </a:endParaRPr>
          </a:p>
          <a:p>
            <a:pPr marL="320040" indent="-320040" algn="just" eaLnBrk="1" fontAlgn="auto" hangingPunct="1">
              <a:spcAft>
                <a:spcPts val="0"/>
              </a:spcAft>
              <a:buFont typeface="Wingdings"/>
              <a:buNone/>
              <a:defRPr/>
            </a:pPr>
            <a:r>
              <a:rPr lang="es-MX" dirty="0">
                <a:latin typeface="Arial" pitchFamily="34" charset="0"/>
                <a:cs typeface="Arial" pitchFamily="34" charset="0"/>
              </a:rPr>
              <a:t>	Formalización: axiomatización + simbolización</a:t>
            </a:r>
          </a:p>
          <a:p>
            <a:pPr marL="320040" indent="-320040" algn="just" eaLnBrk="1" fontAlgn="auto" hangingPunct="1">
              <a:spcAft>
                <a:spcPts val="0"/>
              </a:spcAft>
              <a:buFont typeface="Wingdings"/>
              <a:buNone/>
              <a:defRPr/>
            </a:pPr>
            <a:endParaRPr lang="es-MX" dirty="0">
              <a:latin typeface="Arial" pitchFamily="34" charset="0"/>
              <a:cs typeface="Arial" pitchFamily="34" charset="0"/>
            </a:endParaRPr>
          </a:p>
          <a:p>
            <a:pPr marL="320040" indent="-320040" algn="just" eaLnBrk="1" fontAlgn="auto" hangingPunct="1">
              <a:spcAft>
                <a:spcPts val="0"/>
              </a:spcAft>
              <a:buFont typeface="Wingdings"/>
              <a:buNone/>
              <a:defRPr/>
            </a:pPr>
            <a:r>
              <a:rPr lang="es-MX" dirty="0">
                <a:latin typeface="Arial" pitchFamily="34" charset="0"/>
                <a:cs typeface="Arial" pitchFamily="34" charset="0"/>
              </a:rPr>
              <a:t>	La axiomatización comprende la enumeración de los símbolos primitivos y la definición explícita de los conceptos derivados. La axiomatización es deseable porque «favorece el reconocimiento de la independencia de los axiomas y de su consistencia».  La </a:t>
            </a:r>
            <a:r>
              <a:rPr lang="es-MX" b="1" dirty="0">
                <a:latin typeface="Arial" pitchFamily="34" charset="0"/>
                <a:cs typeface="Arial" pitchFamily="34" charset="0"/>
              </a:rPr>
              <a:t>simbolización </a:t>
            </a:r>
            <a:r>
              <a:rPr lang="es-MX" dirty="0">
                <a:latin typeface="Arial" pitchFamily="34" charset="0"/>
                <a:cs typeface="Arial" pitchFamily="34" charset="0"/>
              </a:rPr>
              <a:t>puede ser lógica (lógica matemática) o matemática. </a:t>
            </a:r>
          </a:p>
          <a:p>
            <a:pPr marL="320040" indent="-320040" algn="just" eaLnBrk="1" fontAlgn="auto" hangingPunct="1">
              <a:spcAft>
                <a:spcPts val="0"/>
              </a:spcAft>
              <a:buFont typeface="Wingdings"/>
              <a:buNone/>
              <a:defRPr/>
            </a:pPr>
            <a:endParaRPr lang="es-MX" dirty="0">
              <a:latin typeface="Arial" pitchFamily="34" charset="0"/>
              <a:cs typeface="Arial" pitchFamily="34" charset="0"/>
            </a:endParaRPr>
          </a:p>
          <a:p>
            <a:pPr marL="320040" indent="-320040" algn="just" eaLnBrk="1" fontAlgn="auto" hangingPunct="1">
              <a:spcAft>
                <a:spcPts val="0"/>
              </a:spcAft>
              <a:buFont typeface="Wingdings"/>
              <a:buNone/>
              <a:defRPr/>
            </a:pPr>
            <a:r>
              <a:rPr lang="es-MX" dirty="0">
                <a:latin typeface="Arial" pitchFamily="34" charset="0"/>
                <a:cs typeface="Arial" pitchFamily="34" charset="0"/>
              </a:rPr>
              <a:t>	</a:t>
            </a:r>
          </a:p>
        </p:txBody>
      </p:sp>
      <p:sp>
        <p:nvSpPr>
          <p:cNvPr id="261123" name="3 Rectángulo"/>
          <p:cNvSpPr>
            <a:spLocks noChangeArrowheads="1"/>
          </p:cNvSpPr>
          <p:nvPr/>
        </p:nvSpPr>
        <p:spPr bwMode="auto">
          <a:xfrm>
            <a:off x="3492500" y="476250"/>
            <a:ext cx="2184400" cy="369888"/>
          </a:xfrm>
          <a:prstGeom prst="rect">
            <a:avLst/>
          </a:prstGeom>
          <a:noFill/>
          <a:ln w="9525">
            <a:noFill/>
            <a:miter lim="800000"/>
            <a:headEnd/>
            <a:tailEnd/>
          </a:ln>
        </p:spPr>
        <p:txBody>
          <a:bodyPr wrap="none">
            <a:spAutoFit/>
          </a:bodyPr>
          <a:lstStyle/>
          <a:p>
            <a:pPr marL="319088" indent="-319088">
              <a:buFont typeface="Wingdings" pitchFamily="2" charset="2"/>
              <a:buNone/>
            </a:pPr>
            <a:r>
              <a:rPr lang="es-MX" b="1"/>
              <a:t>FORMALIZACIÓN </a:t>
            </a:r>
            <a:endParaRPr lang="es-MX"/>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F579A177-E5E5-4CA3-90DB-66EDBE28C9FD}" type="slidenum">
              <a:rPr lang="es-MX" smtClean="0"/>
              <a:pPr>
                <a:defRPr/>
              </a:pPr>
              <a:t>248</a:t>
            </a:fld>
            <a:endParaRPr lang="es-MX"/>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773238"/>
            <a:ext cx="8229600" cy="4824412"/>
          </a:xfrm>
        </p:spPr>
        <p:txBody>
          <a:bodyPr>
            <a:normAutofit fontScale="55000" lnSpcReduction="20000"/>
          </a:bodyPr>
          <a:lstStyle/>
          <a:p>
            <a:pPr marL="320040" indent="-320040" algn="just" eaLnBrk="1" fontAlgn="auto" hangingPunct="1">
              <a:spcAft>
                <a:spcPts val="0"/>
              </a:spcAft>
              <a:buFont typeface="Wingdings"/>
              <a:buNone/>
              <a:defRPr/>
            </a:pPr>
            <a:r>
              <a:rPr lang="es-MX" dirty="0"/>
              <a:t>	</a:t>
            </a:r>
            <a:r>
              <a:rPr lang="es-MX" dirty="0">
                <a:latin typeface="Arial" pitchFamily="34" charset="0"/>
                <a:cs typeface="Arial" pitchFamily="34" charset="0"/>
              </a:rPr>
              <a:t>i)utilidad para la construcción de teorías, «en la medida en que aumenta el número de variables y se hacen más complejas las relaciones entre ellas, la matemática se impone, porque resulta imposible manejarlas sin su ayuda».  </a:t>
            </a:r>
          </a:p>
          <a:p>
            <a:pPr marL="320040" indent="-320040" algn="just" eaLnBrk="1" fontAlgn="auto" hangingPunct="1">
              <a:spcAft>
                <a:spcPts val="0"/>
              </a:spcAft>
              <a:buFont typeface="Wingdings"/>
              <a:buNone/>
              <a:defRPr/>
            </a:pPr>
            <a:endParaRPr lang="es-MX" dirty="0">
              <a:latin typeface="Arial" pitchFamily="34" charset="0"/>
              <a:cs typeface="Arial" pitchFamily="34" charset="0"/>
            </a:endParaRPr>
          </a:p>
          <a:p>
            <a:pPr marL="320040" indent="-320040" algn="just" eaLnBrk="1" fontAlgn="auto" hangingPunct="1">
              <a:spcAft>
                <a:spcPts val="0"/>
              </a:spcAft>
              <a:buFont typeface="Wingdings"/>
              <a:buNone/>
              <a:defRPr/>
            </a:pPr>
            <a:r>
              <a:rPr lang="es-MX" dirty="0">
                <a:latin typeface="Arial" pitchFamily="34" charset="0"/>
                <a:cs typeface="Arial" pitchFamily="34" charset="0"/>
              </a:rPr>
              <a:t>	</a:t>
            </a:r>
            <a:r>
              <a:rPr lang="es-MX" dirty="0" err="1">
                <a:latin typeface="Arial" pitchFamily="34" charset="0"/>
                <a:cs typeface="Arial" pitchFamily="34" charset="0"/>
              </a:rPr>
              <a:t>ii</a:t>
            </a:r>
            <a:r>
              <a:rPr lang="es-MX" dirty="0">
                <a:latin typeface="Arial" pitchFamily="34" charset="0"/>
                <a:cs typeface="Arial" pitchFamily="34" charset="0"/>
              </a:rPr>
              <a:t>) Precisión: los enunciados matemáticos permiten hacer más exactos los conceptos y teorías. </a:t>
            </a:r>
          </a:p>
          <a:p>
            <a:pPr marL="320040" indent="-320040" algn="just" eaLnBrk="1" fontAlgn="auto" hangingPunct="1">
              <a:spcAft>
                <a:spcPts val="0"/>
              </a:spcAft>
              <a:buFont typeface="Wingdings"/>
              <a:buNone/>
              <a:defRPr/>
            </a:pPr>
            <a:endParaRPr lang="es-MX" dirty="0">
              <a:latin typeface="Arial" pitchFamily="34" charset="0"/>
              <a:cs typeface="Arial" pitchFamily="34" charset="0"/>
            </a:endParaRPr>
          </a:p>
          <a:p>
            <a:pPr marL="320040" indent="-320040" algn="just" eaLnBrk="1" fontAlgn="auto" hangingPunct="1">
              <a:spcAft>
                <a:spcPts val="0"/>
              </a:spcAft>
              <a:buFont typeface="Wingdings"/>
              <a:buNone/>
              <a:defRPr/>
            </a:pPr>
            <a:r>
              <a:rPr lang="es-MX" dirty="0">
                <a:latin typeface="Arial" pitchFamily="34" charset="0"/>
                <a:cs typeface="Arial" pitchFamily="34" charset="0"/>
              </a:rPr>
              <a:t>	</a:t>
            </a:r>
            <a:r>
              <a:rPr lang="es-MX" dirty="0" err="1">
                <a:latin typeface="Arial" pitchFamily="34" charset="0"/>
                <a:cs typeface="Arial" pitchFamily="34" charset="0"/>
              </a:rPr>
              <a:t>iii</a:t>
            </a:r>
            <a:r>
              <a:rPr lang="es-MX" dirty="0">
                <a:latin typeface="Arial" pitchFamily="34" charset="0"/>
                <a:cs typeface="Arial" pitchFamily="34" charset="0"/>
              </a:rPr>
              <a:t>) Potencia deductiva: las consecuencias o implicaciones de una teoría pueden obtenerse más fácilmente si está formulada matemáticamente. Esto puede conseguirse también por la simbolización lógica. </a:t>
            </a:r>
          </a:p>
          <a:p>
            <a:pPr marL="320040" indent="-320040" algn="just" eaLnBrk="1" fontAlgn="auto" hangingPunct="1">
              <a:spcAft>
                <a:spcPts val="0"/>
              </a:spcAft>
              <a:buFont typeface="Wingdings"/>
              <a:buNone/>
              <a:defRPr/>
            </a:pPr>
            <a:endParaRPr lang="es-MX" dirty="0">
              <a:latin typeface="Arial" pitchFamily="34" charset="0"/>
              <a:cs typeface="Arial" pitchFamily="34" charset="0"/>
            </a:endParaRPr>
          </a:p>
          <a:p>
            <a:pPr marL="320040" indent="-320040" algn="just" eaLnBrk="1" fontAlgn="auto" hangingPunct="1">
              <a:spcAft>
                <a:spcPts val="0"/>
              </a:spcAft>
              <a:buFont typeface="Wingdings"/>
              <a:buNone/>
              <a:defRPr/>
            </a:pPr>
            <a:r>
              <a:rPr lang="es-MX" dirty="0">
                <a:latin typeface="Arial" pitchFamily="34" charset="0"/>
                <a:cs typeface="Arial" pitchFamily="34" charset="0"/>
              </a:rPr>
              <a:t>	</a:t>
            </a:r>
            <a:r>
              <a:rPr lang="es-MX" dirty="0" err="1">
                <a:latin typeface="Arial" pitchFamily="34" charset="0"/>
                <a:cs typeface="Arial" pitchFamily="34" charset="0"/>
              </a:rPr>
              <a:t>iv</a:t>
            </a:r>
            <a:r>
              <a:rPr lang="es-MX" dirty="0">
                <a:latin typeface="Arial" pitchFamily="34" charset="0"/>
                <a:cs typeface="Arial" pitchFamily="34" charset="0"/>
              </a:rPr>
              <a:t>)</a:t>
            </a:r>
            <a:r>
              <a:rPr lang="es-MX" dirty="0" err="1">
                <a:latin typeface="Arial" pitchFamily="34" charset="0"/>
                <a:cs typeface="Arial" pitchFamily="34" charset="0"/>
              </a:rPr>
              <a:t>Contrastabilidad</a:t>
            </a:r>
            <a:r>
              <a:rPr lang="es-MX" dirty="0">
                <a:latin typeface="Arial" pitchFamily="34" charset="0"/>
                <a:cs typeface="Arial" pitchFamily="34" charset="0"/>
              </a:rPr>
              <a:t>: cuanto más consecuencias lógicas se siguen de una teoría mejor puede contrastarse. </a:t>
            </a:r>
          </a:p>
          <a:p>
            <a:pPr marL="320040" indent="-320040" algn="just" eaLnBrk="1" fontAlgn="auto" hangingPunct="1">
              <a:spcAft>
                <a:spcPts val="0"/>
              </a:spcAft>
              <a:buFont typeface="Wingdings"/>
              <a:buNone/>
              <a:defRPr/>
            </a:pPr>
            <a:endParaRPr lang="es-MX" dirty="0">
              <a:latin typeface="Arial" pitchFamily="34" charset="0"/>
              <a:cs typeface="Arial" pitchFamily="34" charset="0"/>
            </a:endParaRPr>
          </a:p>
          <a:p>
            <a:pPr marL="320040" indent="-320040" algn="just" eaLnBrk="1" fontAlgn="auto" hangingPunct="1">
              <a:spcAft>
                <a:spcPts val="0"/>
              </a:spcAft>
              <a:buFont typeface="Wingdings"/>
              <a:buNone/>
              <a:defRPr/>
            </a:pPr>
            <a:r>
              <a:rPr lang="es-MX" dirty="0">
                <a:latin typeface="Arial" pitchFamily="34" charset="0"/>
                <a:cs typeface="Arial" pitchFamily="34" charset="0"/>
              </a:rPr>
              <a:t>	v) Ventaja </a:t>
            </a:r>
            <a:r>
              <a:rPr lang="es-MX" dirty="0" err="1">
                <a:latin typeface="Arial" pitchFamily="34" charset="0"/>
                <a:cs typeface="Arial" pitchFamily="34" charset="0"/>
              </a:rPr>
              <a:t>metateórica</a:t>
            </a:r>
            <a:r>
              <a:rPr lang="es-MX" dirty="0">
                <a:latin typeface="Arial" pitchFamily="34" charset="0"/>
                <a:cs typeface="Arial" pitchFamily="34" charset="0"/>
              </a:rPr>
              <a:t>: con una formulación precisa se pueden «evidenciar mejor las inconsistencias o la falta de independencia de los axiomas».</a:t>
            </a:r>
          </a:p>
          <a:p>
            <a:pPr marL="320040" indent="-320040" algn="just" eaLnBrk="1" fontAlgn="auto" hangingPunct="1">
              <a:spcAft>
                <a:spcPts val="0"/>
              </a:spcAft>
              <a:buFont typeface="Wingdings"/>
              <a:buNone/>
              <a:defRPr/>
            </a:pPr>
            <a:endParaRPr lang="es-MX" dirty="0">
              <a:latin typeface="Arial" pitchFamily="34" charset="0"/>
              <a:cs typeface="Arial" pitchFamily="34" charset="0"/>
            </a:endParaRPr>
          </a:p>
          <a:p>
            <a:pPr marL="320040" indent="-320040" algn="just" eaLnBrk="1" fontAlgn="auto" hangingPunct="1">
              <a:spcAft>
                <a:spcPts val="0"/>
              </a:spcAft>
              <a:buFont typeface="Wingdings"/>
              <a:buNone/>
              <a:defRPr/>
            </a:pPr>
            <a:r>
              <a:rPr lang="es-MX" dirty="0">
                <a:latin typeface="Arial" pitchFamily="34" charset="0"/>
                <a:cs typeface="Arial" pitchFamily="34" charset="0"/>
              </a:rPr>
              <a:t>	vi) Comparación con otras teorías rivales: se pueden localizar mejor los desacuerdos.</a:t>
            </a:r>
          </a:p>
          <a:p>
            <a:pPr marL="320040" indent="-320040" eaLnBrk="1" fontAlgn="auto" hangingPunct="1">
              <a:spcAft>
                <a:spcPts val="0"/>
              </a:spcAft>
              <a:buFont typeface="Wingdings"/>
              <a:buChar char=""/>
              <a:defRPr/>
            </a:pPr>
            <a:endParaRPr lang="es-MX" dirty="0"/>
          </a:p>
        </p:txBody>
      </p:sp>
      <p:sp>
        <p:nvSpPr>
          <p:cNvPr id="262147" name="3 Rectángulo"/>
          <p:cNvSpPr>
            <a:spLocks noChangeArrowheads="1"/>
          </p:cNvSpPr>
          <p:nvPr/>
        </p:nvSpPr>
        <p:spPr bwMode="auto">
          <a:xfrm>
            <a:off x="1331913" y="404813"/>
            <a:ext cx="6446837" cy="522287"/>
          </a:xfrm>
          <a:prstGeom prst="rect">
            <a:avLst/>
          </a:prstGeom>
          <a:noFill/>
          <a:ln w="9525">
            <a:noFill/>
            <a:miter lim="800000"/>
            <a:headEnd/>
            <a:tailEnd/>
          </a:ln>
        </p:spPr>
        <p:txBody>
          <a:bodyPr wrap="none">
            <a:spAutoFit/>
          </a:bodyPr>
          <a:lstStyle/>
          <a:p>
            <a:pPr marL="319088" indent="-319088">
              <a:buFont typeface="Wingdings" pitchFamily="2" charset="2"/>
              <a:buNone/>
            </a:pPr>
            <a:r>
              <a:rPr lang="es-MX" sz="2800"/>
              <a:t>VENTAJAS DE LA </a:t>
            </a:r>
            <a:r>
              <a:rPr lang="es-MX" sz="2800" b="1"/>
              <a:t>MATEMATIZACIÓN</a:t>
            </a:r>
            <a:endParaRPr lang="es-MX" sz="2800"/>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674ACD6B-5D31-4F5F-A21E-B95984394C9D}" type="slidenum">
              <a:rPr lang="es-MX" smtClean="0"/>
              <a:pPr>
                <a:defRPr/>
              </a:pPr>
              <a:t>249</a:t>
            </a:fld>
            <a:endParaRPr lang="es-MX"/>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28775"/>
            <a:ext cx="6418263" cy="4968875"/>
          </a:xfrm>
        </p:spPr>
        <p:txBody>
          <a:bodyPr>
            <a:normAutofit fontScale="70000" lnSpcReduction="20000"/>
          </a:bodyPr>
          <a:lstStyle/>
          <a:p>
            <a:pPr marL="320040" indent="-320040" algn="just" eaLnBrk="1" fontAlgn="auto" hangingPunct="1">
              <a:spcAft>
                <a:spcPts val="0"/>
              </a:spcAft>
              <a:buFont typeface="Wingdings"/>
              <a:buNone/>
              <a:defRPr/>
            </a:pPr>
            <a:r>
              <a:rPr lang="es-MX" dirty="0"/>
              <a:t> </a:t>
            </a:r>
            <a:r>
              <a:rPr lang="es-MX" dirty="0">
                <a:latin typeface="Arial" pitchFamily="34" charset="0"/>
                <a:cs typeface="Arial" pitchFamily="34" charset="0"/>
              </a:rPr>
              <a:t>	La tesis que plantea que no hay conocimiento sino de lo universal perdura en la ciencia moderna; pero el neokantismo de </a:t>
            </a:r>
            <a:r>
              <a:rPr lang="es-MX" dirty="0" err="1">
                <a:latin typeface="Arial" pitchFamily="34" charset="0"/>
                <a:cs typeface="Arial" pitchFamily="34" charset="0"/>
              </a:rPr>
              <a:t>Rickert</a:t>
            </a:r>
            <a:r>
              <a:rPr lang="es-MX" dirty="0">
                <a:latin typeface="Arial" pitchFamily="34" charset="0"/>
                <a:cs typeface="Arial" pitchFamily="34" charset="0"/>
              </a:rPr>
              <a:t> y, sobre todo, la hermenéutica van a reparar en un grupo de ciencias que no son </a:t>
            </a:r>
            <a:r>
              <a:rPr lang="es-MX" dirty="0" err="1">
                <a:latin typeface="Arial" pitchFamily="34" charset="0"/>
                <a:cs typeface="Arial" pitchFamily="34" charset="0"/>
              </a:rPr>
              <a:t>universalizadoras</a:t>
            </a:r>
            <a:r>
              <a:rPr lang="es-MX" dirty="0">
                <a:latin typeface="Arial" pitchFamily="34" charset="0"/>
                <a:cs typeface="Arial" pitchFamily="34" charset="0"/>
              </a:rPr>
              <a:t> y que no  buscan leyes según el ideal metódico de la modernidad. </a:t>
            </a:r>
          </a:p>
          <a:p>
            <a:pPr marL="320040" indent="-320040" algn="just" eaLnBrk="1" fontAlgn="auto" hangingPunct="1">
              <a:spcAft>
                <a:spcPts val="0"/>
              </a:spcAft>
              <a:buFont typeface="Wingdings"/>
              <a:buNone/>
              <a:defRPr/>
            </a:pPr>
            <a:endParaRPr lang="es-MX" dirty="0">
              <a:latin typeface="Arial" pitchFamily="34" charset="0"/>
              <a:cs typeface="Arial" pitchFamily="34" charset="0"/>
            </a:endParaRPr>
          </a:p>
          <a:p>
            <a:pPr marL="320040" indent="-320040" algn="just" eaLnBrk="1" fontAlgn="auto" hangingPunct="1">
              <a:spcAft>
                <a:spcPts val="0"/>
              </a:spcAft>
              <a:buFont typeface="Wingdings"/>
              <a:buNone/>
              <a:defRPr/>
            </a:pPr>
            <a:r>
              <a:rPr lang="es-MX" dirty="0">
                <a:latin typeface="Arial" pitchFamily="34" charset="0"/>
                <a:cs typeface="Arial" pitchFamily="34" charset="0"/>
              </a:rPr>
              <a:t>	A grandes rasgos el programa causal aristotélico: saber cualitativo, no cuantitativo, Aristóteles no reputaba importante las matemáticas para la física, en clara diferencia con el pitagorismo. </a:t>
            </a:r>
          </a:p>
          <a:p>
            <a:pPr marL="320040" indent="-320040" algn="just" eaLnBrk="1" fontAlgn="auto" hangingPunct="1">
              <a:spcAft>
                <a:spcPts val="0"/>
              </a:spcAft>
              <a:buFont typeface="Wingdings"/>
              <a:buNone/>
              <a:defRPr/>
            </a:pPr>
            <a:endParaRPr lang="es-MX" dirty="0">
              <a:latin typeface="Arial" pitchFamily="34" charset="0"/>
              <a:cs typeface="Arial" pitchFamily="34" charset="0"/>
            </a:endParaRPr>
          </a:p>
          <a:p>
            <a:pPr marL="320040" indent="-320040" algn="just" eaLnBrk="1" fontAlgn="auto" hangingPunct="1">
              <a:spcAft>
                <a:spcPts val="0"/>
              </a:spcAft>
              <a:buFont typeface="Wingdings"/>
              <a:buNone/>
              <a:defRPr/>
            </a:pPr>
            <a:r>
              <a:rPr lang="es-MX" dirty="0">
                <a:latin typeface="Arial" pitchFamily="34" charset="0"/>
                <a:cs typeface="Arial" pitchFamily="34" charset="0"/>
              </a:rPr>
              <a:t>	Encontraremos el programa causal de la ciencia antigua vigente en investigadores como: </a:t>
            </a:r>
            <a:r>
              <a:rPr lang="es-MX" dirty="0" err="1">
                <a:latin typeface="Arial" pitchFamily="34" charset="0"/>
                <a:cs typeface="Arial" pitchFamily="34" charset="0"/>
              </a:rPr>
              <a:t>Boecio</a:t>
            </a:r>
            <a:r>
              <a:rPr lang="es-MX" dirty="0">
                <a:latin typeface="Arial" pitchFamily="34" charset="0"/>
                <a:cs typeface="Arial" pitchFamily="34" charset="0"/>
              </a:rPr>
              <a:t>, Avicena, </a:t>
            </a:r>
            <a:r>
              <a:rPr lang="es-MX" dirty="0" err="1">
                <a:latin typeface="Arial" pitchFamily="34" charset="0"/>
                <a:cs typeface="Arial" pitchFamily="34" charset="0"/>
              </a:rPr>
              <a:t>Averroes</a:t>
            </a:r>
            <a:r>
              <a:rPr lang="es-MX" dirty="0">
                <a:latin typeface="Arial" pitchFamily="34" charset="0"/>
                <a:cs typeface="Arial" pitchFamily="34" charset="0"/>
              </a:rPr>
              <a:t>, San Alberto Magno, Santo Tomás de Aquino, etc.</a:t>
            </a:r>
          </a:p>
        </p:txBody>
      </p:sp>
      <p:sp>
        <p:nvSpPr>
          <p:cNvPr id="32771" name="3 Rectángulo"/>
          <p:cNvSpPr>
            <a:spLocks noChangeArrowheads="1"/>
          </p:cNvSpPr>
          <p:nvPr/>
        </p:nvSpPr>
        <p:spPr bwMode="auto">
          <a:xfrm>
            <a:off x="395288" y="188913"/>
            <a:ext cx="8208962" cy="584200"/>
          </a:xfrm>
          <a:prstGeom prst="rect">
            <a:avLst/>
          </a:prstGeom>
          <a:noFill/>
          <a:ln w="9525">
            <a:noFill/>
            <a:miter lim="800000"/>
            <a:headEnd/>
            <a:tailEnd/>
          </a:ln>
        </p:spPr>
        <p:txBody>
          <a:bodyPr>
            <a:spAutoFit/>
          </a:bodyPr>
          <a:lstStyle/>
          <a:p>
            <a:pPr algn="ctr"/>
            <a:r>
              <a:rPr lang="es-MX" sz="3200"/>
              <a:t>La Antigüedad griega y la Edad Media </a:t>
            </a:r>
            <a:endParaRPr lang="es-ES" sz="3200"/>
          </a:p>
        </p:txBody>
      </p:sp>
      <p:pic>
        <p:nvPicPr>
          <p:cNvPr id="32772" name="Picture 5" descr="http://t1.gstatic.com/images?q=tbn:ANd9GcTfuhilM1XGVeCk_BeXvrx5RbMsPEzuueW-5ma_czy0MSJxAlzy"/>
          <p:cNvPicPr>
            <a:picLocks noChangeAspect="1" noChangeArrowheads="1"/>
          </p:cNvPicPr>
          <p:nvPr/>
        </p:nvPicPr>
        <p:blipFill>
          <a:blip r:embed="rId2"/>
          <a:srcRect/>
          <a:stretch>
            <a:fillRect/>
          </a:stretch>
        </p:blipFill>
        <p:spPr bwMode="auto">
          <a:xfrm>
            <a:off x="7308850" y="2420938"/>
            <a:ext cx="1266825" cy="2952750"/>
          </a:xfrm>
          <a:prstGeom prst="rect">
            <a:avLst/>
          </a:prstGeom>
          <a:noFill/>
          <a:ln w="9525">
            <a:noFill/>
            <a:miter lim="800000"/>
            <a:headEnd/>
            <a:tailEnd/>
          </a:ln>
        </p:spPr>
      </p:pic>
      <p:sp>
        <p:nvSpPr>
          <p:cNvPr id="5" name="4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6" name="5 Marcador de número de diapositiva"/>
          <p:cNvSpPr>
            <a:spLocks noGrp="1"/>
          </p:cNvSpPr>
          <p:nvPr>
            <p:ph type="sldNum" sz="quarter" idx="12"/>
          </p:nvPr>
        </p:nvSpPr>
        <p:spPr/>
        <p:txBody>
          <a:bodyPr>
            <a:normAutofit fontScale="85000" lnSpcReduction="20000"/>
          </a:bodyPr>
          <a:lstStyle/>
          <a:p>
            <a:pPr>
              <a:defRPr/>
            </a:pPr>
            <a:fld id="{5864DD65-C41F-4667-B799-230D357BD102}" type="slidenum">
              <a:rPr lang="es-MX" smtClean="0"/>
              <a:pPr>
                <a:defRPr/>
              </a:pPr>
              <a:t>25</a:t>
            </a:fld>
            <a:endParaRPr lang="es-MX"/>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773238"/>
            <a:ext cx="8229600" cy="4352925"/>
          </a:xfrm>
        </p:spPr>
        <p:txBody>
          <a:bodyPr>
            <a:normAutofit fontScale="70000" lnSpcReduction="20000"/>
          </a:bodyPr>
          <a:lstStyle/>
          <a:p>
            <a:pPr marL="320040" indent="-320040" eaLnBrk="1" fontAlgn="auto" hangingPunct="1">
              <a:spcAft>
                <a:spcPts val="0"/>
              </a:spcAft>
              <a:buFont typeface="Wingdings"/>
              <a:buNone/>
              <a:defRPr/>
            </a:pPr>
            <a:endParaRPr lang="es-MX" dirty="0"/>
          </a:p>
          <a:p>
            <a:pPr marL="320040" indent="-320040" algn="just" eaLnBrk="1" fontAlgn="auto" hangingPunct="1">
              <a:spcAft>
                <a:spcPts val="0"/>
              </a:spcAft>
              <a:buFont typeface="Wingdings"/>
              <a:buNone/>
              <a:defRPr/>
            </a:pPr>
            <a:r>
              <a:rPr lang="es-MX" dirty="0"/>
              <a:t>	</a:t>
            </a:r>
            <a:r>
              <a:rPr lang="es-MX" dirty="0">
                <a:latin typeface="Arial" pitchFamily="34" charset="0"/>
                <a:cs typeface="Arial" pitchFamily="34" charset="0"/>
              </a:rPr>
              <a:t>Según Bunge, las teorías formales no se refieren a nada específico. Son combinaciones de símbolos (lógica y  matemáticas). </a:t>
            </a:r>
          </a:p>
          <a:p>
            <a:pPr marL="320040" indent="-320040" algn="just" eaLnBrk="1" fontAlgn="auto" hangingPunct="1">
              <a:spcAft>
                <a:spcPts val="0"/>
              </a:spcAft>
              <a:buFont typeface="Wingdings"/>
              <a:buNone/>
              <a:defRPr/>
            </a:pPr>
            <a:r>
              <a:rPr lang="es-MX" dirty="0">
                <a:latin typeface="Arial" pitchFamily="34" charset="0"/>
                <a:cs typeface="Arial" pitchFamily="34" charset="0"/>
              </a:rPr>
              <a:t>	En cambio, las teorías factuales suponen que dan razón de algún aspecto de lo real. Representan ciertos hechos reales. La adecuación de esta referencia se contrasta con la experiencia. </a:t>
            </a:r>
          </a:p>
          <a:p>
            <a:pPr marL="320040" indent="-320040" algn="just" eaLnBrk="1" fontAlgn="auto" hangingPunct="1">
              <a:spcAft>
                <a:spcPts val="0"/>
              </a:spcAft>
              <a:buFont typeface="Wingdings"/>
              <a:buNone/>
              <a:defRPr/>
            </a:pPr>
            <a:endParaRPr lang="es-MX" dirty="0">
              <a:latin typeface="Arial" pitchFamily="34" charset="0"/>
              <a:cs typeface="Arial" pitchFamily="34" charset="0"/>
            </a:endParaRPr>
          </a:p>
          <a:p>
            <a:pPr marL="320040" indent="-320040" algn="just" eaLnBrk="1" fontAlgn="auto" hangingPunct="1">
              <a:spcAft>
                <a:spcPts val="0"/>
              </a:spcAft>
              <a:buFont typeface="Wingdings"/>
              <a:buNone/>
              <a:defRPr/>
            </a:pPr>
            <a:r>
              <a:rPr lang="es-MX" dirty="0">
                <a:latin typeface="Arial" pitchFamily="34" charset="0"/>
                <a:cs typeface="Arial" pitchFamily="34" charset="0"/>
              </a:rPr>
              <a:t>	 Una teoría científica se refiere sólo a algunos aspectos que se suponen representan de modo simbólico y aproximado ciertos aspectos reales y jamás todos sus aspectos. </a:t>
            </a:r>
          </a:p>
          <a:p>
            <a:pPr marL="320040" indent="-320040" algn="just" eaLnBrk="1" fontAlgn="auto" hangingPunct="1">
              <a:spcAft>
                <a:spcPts val="0"/>
              </a:spcAft>
              <a:buFont typeface="Wingdings"/>
              <a:buNone/>
              <a:defRPr/>
            </a:pPr>
            <a:endParaRPr lang="es-MX" dirty="0">
              <a:latin typeface="Arial" pitchFamily="34" charset="0"/>
              <a:cs typeface="Arial" pitchFamily="34" charset="0"/>
            </a:endParaRPr>
          </a:p>
          <a:p>
            <a:pPr marL="320040" indent="-320040" algn="just" eaLnBrk="1" fontAlgn="auto" hangingPunct="1">
              <a:spcAft>
                <a:spcPts val="0"/>
              </a:spcAft>
              <a:buFont typeface="Wingdings"/>
              <a:buNone/>
              <a:defRPr/>
            </a:pPr>
            <a:r>
              <a:rPr lang="es-MX" dirty="0">
                <a:latin typeface="Arial" pitchFamily="34" charset="0"/>
                <a:cs typeface="Arial" pitchFamily="34" charset="0"/>
              </a:rPr>
              <a:t>	«Las teorías científicas tratan de modelos ideales que representan ciertos aspectos de sistemas reales»</a:t>
            </a:r>
          </a:p>
        </p:txBody>
      </p:sp>
      <p:sp>
        <p:nvSpPr>
          <p:cNvPr id="263171" name="3 Rectángulo"/>
          <p:cNvSpPr>
            <a:spLocks noChangeArrowheads="1"/>
          </p:cNvSpPr>
          <p:nvPr/>
        </p:nvSpPr>
        <p:spPr bwMode="auto">
          <a:xfrm>
            <a:off x="1908175" y="333375"/>
            <a:ext cx="5988050" cy="522288"/>
          </a:xfrm>
          <a:prstGeom prst="rect">
            <a:avLst/>
          </a:prstGeom>
          <a:noFill/>
          <a:ln w="9525">
            <a:noFill/>
            <a:miter lim="800000"/>
            <a:headEnd/>
            <a:tailEnd/>
          </a:ln>
        </p:spPr>
        <p:txBody>
          <a:bodyPr wrap="none">
            <a:spAutoFit/>
          </a:bodyPr>
          <a:lstStyle/>
          <a:p>
            <a:pPr marL="319088" indent="-319088">
              <a:buFont typeface="Wingdings" pitchFamily="2" charset="2"/>
              <a:buNone/>
            </a:pPr>
            <a:r>
              <a:rPr lang="es-MX" sz="2800" b="1"/>
              <a:t>LA REFERENCIA DE UNA TEORÍA</a:t>
            </a:r>
            <a:endParaRPr lang="es-MX" sz="2800"/>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27F4F4CF-C026-44B8-BD46-D5F772EA22EB}" type="slidenum">
              <a:rPr lang="es-MX" smtClean="0"/>
              <a:pPr>
                <a:defRPr/>
              </a:pPr>
              <a:t>250</a:t>
            </a:fld>
            <a:endParaRPr lang="es-MX"/>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773238"/>
            <a:ext cx="8229600" cy="4535487"/>
          </a:xfrm>
        </p:spPr>
        <p:txBody>
          <a:bodyPr>
            <a:normAutofit fontScale="70000" lnSpcReduction="20000"/>
          </a:bodyPr>
          <a:lstStyle/>
          <a:p>
            <a:pPr marL="320040" indent="-320040" algn="just" eaLnBrk="1" fontAlgn="auto" hangingPunct="1">
              <a:spcAft>
                <a:spcPts val="0"/>
              </a:spcAft>
              <a:buFont typeface="Wingdings"/>
              <a:buNone/>
              <a:defRPr/>
            </a:pPr>
            <a:r>
              <a:rPr lang="es-MX" dirty="0"/>
              <a:t>	</a:t>
            </a:r>
            <a:r>
              <a:rPr lang="es-MX" dirty="0">
                <a:latin typeface="Arial" pitchFamily="34" charset="0"/>
                <a:cs typeface="Arial" pitchFamily="34" charset="0"/>
              </a:rPr>
              <a:t>Las teorías suponen modelos, y estos modelos representan aspectos de sistemas reales. Teorías que son rivales tienen el mismo correlato (cosa), pero lo representan de modo diferente. Ninguna teoría es un retrato de la realidad. Un modelo es una representación idealizada de una clase de objetos reales.</a:t>
            </a:r>
          </a:p>
          <a:p>
            <a:pPr marL="320040" indent="-320040" algn="just" eaLnBrk="1" fontAlgn="auto" hangingPunct="1">
              <a:spcAft>
                <a:spcPts val="0"/>
              </a:spcAft>
              <a:buFont typeface="Wingdings"/>
              <a:buNone/>
              <a:defRPr/>
            </a:pPr>
            <a:r>
              <a:rPr lang="es-MX" dirty="0">
                <a:latin typeface="Arial" pitchFamily="34" charset="0"/>
                <a:cs typeface="Arial" pitchFamily="34" charset="0"/>
              </a:rPr>
              <a:t>	</a:t>
            </a:r>
          </a:p>
          <a:p>
            <a:pPr marL="320040" indent="-320040" algn="just" eaLnBrk="1" fontAlgn="auto" hangingPunct="1">
              <a:spcAft>
                <a:spcPts val="0"/>
              </a:spcAft>
              <a:buFont typeface="Wingdings"/>
              <a:buNone/>
              <a:defRPr/>
            </a:pPr>
            <a:r>
              <a:rPr lang="es-MX" dirty="0">
                <a:latin typeface="Arial" pitchFamily="34" charset="0"/>
                <a:cs typeface="Arial" pitchFamily="34" charset="0"/>
              </a:rPr>
              <a:t>	Una teoría tampoco es un mero resumen de datos. Todas las teorías científicas son parciales porque tratan sólo algunos aspectos del sistema real, y aproximados, no libres de errores. </a:t>
            </a:r>
          </a:p>
          <a:p>
            <a:pPr marL="320040" indent="-320040" algn="just" eaLnBrk="1" fontAlgn="auto" hangingPunct="1">
              <a:spcAft>
                <a:spcPts val="0"/>
              </a:spcAft>
              <a:buFont typeface="Wingdings"/>
              <a:buNone/>
              <a:defRPr/>
            </a:pPr>
            <a:endParaRPr lang="es-MX" dirty="0">
              <a:latin typeface="Arial" pitchFamily="34" charset="0"/>
              <a:cs typeface="Arial" pitchFamily="34" charset="0"/>
            </a:endParaRPr>
          </a:p>
          <a:p>
            <a:pPr marL="320040" indent="-320040" algn="just" eaLnBrk="1" fontAlgn="auto" hangingPunct="1">
              <a:spcAft>
                <a:spcPts val="0"/>
              </a:spcAft>
              <a:buFont typeface="Wingdings"/>
              <a:buNone/>
              <a:defRPr/>
            </a:pPr>
            <a:r>
              <a:rPr lang="es-MX" dirty="0">
                <a:latin typeface="Arial" pitchFamily="34" charset="0"/>
                <a:cs typeface="Arial" pitchFamily="34" charset="0"/>
              </a:rPr>
              <a:t>	Una teoría científica es una idealización de sistemas reales porque supone una simplificación tanto en la selección de variables relevantes como en la formulación de hipótesis y sus relaciones.</a:t>
            </a:r>
          </a:p>
          <a:p>
            <a:pPr marL="320040" indent="-320040" eaLnBrk="1" fontAlgn="auto" hangingPunct="1">
              <a:spcAft>
                <a:spcPts val="0"/>
              </a:spcAft>
              <a:buFont typeface="Wingdings"/>
              <a:buChar char=""/>
              <a:defRPr/>
            </a:pPr>
            <a:endParaRPr lang="es-MX" dirty="0">
              <a:latin typeface="Arial" pitchFamily="34" charset="0"/>
              <a:cs typeface="Arial" pitchFamily="34" charset="0"/>
            </a:endParaRPr>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264196" name="4 CuadroTexto"/>
          <p:cNvSpPr txBox="1">
            <a:spLocks noChangeArrowheads="1"/>
          </p:cNvSpPr>
          <p:nvPr/>
        </p:nvSpPr>
        <p:spPr bwMode="auto">
          <a:xfrm>
            <a:off x="2484438" y="476250"/>
            <a:ext cx="4751387" cy="523875"/>
          </a:xfrm>
          <a:prstGeom prst="rect">
            <a:avLst/>
          </a:prstGeom>
          <a:noFill/>
          <a:ln w="9525">
            <a:noFill/>
            <a:miter lim="800000"/>
            <a:headEnd/>
            <a:tailEnd/>
          </a:ln>
        </p:spPr>
        <p:txBody>
          <a:bodyPr>
            <a:spAutoFit/>
          </a:bodyPr>
          <a:lstStyle/>
          <a:p>
            <a:pPr algn="ctr"/>
            <a:r>
              <a:rPr lang="es-ES" sz="2800"/>
              <a:t>LAS TEORÍAS </a:t>
            </a:r>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0DE52F6B-7D68-47CC-89AA-BE8B77A0D12A}" type="slidenum">
              <a:rPr lang="es-MX" smtClean="0"/>
              <a:pPr>
                <a:defRPr/>
              </a:pPr>
              <a:t>251</a:t>
            </a:fld>
            <a:endParaRPr lang="es-MX"/>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8313" y="1557338"/>
            <a:ext cx="8229600" cy="4713287"/>
          </a:xfrm>
        </p:spPr>
        <p:txBody>
          <a:bodyPr>
            <a:normAutofit fontScale="62500" lnSpcReduction="20000"/>
          </a:bodyPr>
          <a:lstStyle/>
          <a:p>
            <a:pPr marL="320040" indent="-320040" eaLnBrk="1" fontAlgn="auto" hangingPunct="1">
              <a:spcAft>
                <a:spcPts val="0"/>
              </a:spcAft>
              <a:buFont typeface="Wingdings"/>
              <a:buNone/>
              <a:defRPr/>
            </a:pPr>
            <a:r>
              <a:rPr lang="es-MX" dirty="0"/>
              <a:t> </a:t>
            </a:r>
          </a:p>
          <a:p>
            <a:pPr marL="320040" indent="-320040" algn="just" eaLnBrk="1" fontAlgn="auto" hangingPunct="1">
              <a:spcAft>
                <a:spcPts val="0"/>
              </a:spcAft>
              <a:buFont typeface="Wingdings"/>
              <a:buNone/>
              <a:defRPr/>
            </a:pPr>
            <a:r>
              <a:rPr lang="es-MX" dirty="0"/>
              <a:t>	</a:t>
            </a:r>
            <a:r>
              <a:rPr lang="es-MX" sz="3200" dirty="0">
                <a:latin typeface="Arial" pitchFamily="34" charset="0"/>
                <a:cs typeface="Arial" pitchFamily="34" charset="0"/>
              </a:rPr>
              <a:t>Si una teoría factual representa adecuadamente su objeto real lo comprobamos por medio de la observación y el experimento.</a:t>
            </a:r>
          </a:p>
          <a:p>
            <a:pPr marL="320040" indent="-320040" algn="just" eaLnBrk="1" fontAlgn="auto" hangingPunct="1">
              <a:spcAft>
                <a:spcPts val="0"/>
              </a:spcAft>
              <a:buFont typeface="Wingdings"/>
              <a:buNone/>
              <a:defRPr/>
            </a:pPr>
            <a:endParaRPr lang="es-MX" sz="3200" dirty="0">
              <a:latin typeface="Arial" pitchFamily="34" charset="0"/>
              <a:cs typeface="Arial" pitchFamily="34" charset="0"/>
            </a:endParaRPr>
          </a:p>
          <a:p>
            <a:pPr marL="320040" indent="-320040" algn="just" eaLnBrk="1" fontAlgn="auto" hangingPunct="1">
              <a:spcAft>
                <a:spcPts val="0"/>
              </a:spcAft>
              <a:buFont typeface="Wingdings"/>
              <a:buNone/>
              <a:defRPr/>
            </a:pPr>
            <a:r>
              <a:rPr lang="es-MX" sz="3200" dirty="0">
                <a:latin typeface="Arial" pitchFamily="34" charset="0"/>
                <a:cs typeface="Arial" pitchFamily="34" charset="0"/>
              </a:rPr>
              <a:t>	Respecto a la evidencia una teoría alude indirectamente a un conjunto de hechos observados que es su evidencia disponible y de un modo mediato (indirecto) a un conjunto de hechos observables. </a:t>
            </a:r>
          </a:p>
          <a:p>
            <a:pPr marL="320040" indent="-320040" algn="just" eaLnBrk="1" fontAlgn="auto" hangingPunct="1">
              <a:spcAft>
                <a:spcPts val="0"/>
              </a:spcAft>
              <a:buFont typeface="Wingdings"/>
              <a:buNone/>
              <a:defRPr/>
            </a:pPr>
            <a:endParaRPr lang="es-MX" sz="3200" dirty="0">
              <a:latin typeface="Arial" pitchFamily="34" charset="0"/>
              <a:cs typeface="Arial" pitchFamily="34" charset="0"/>
            </a:endParaRPr>
          </a:p>
          <a:p>
            <a:pPr marL="320040" indent="-320040" algn="just" eaLnBrk="1" fontAlgn="auto" hangingPunct="1">
              <a:spcAft>
                <a:spcPts val="0"/>
              </a:spcAft>
              <a:buFont typeface="Wingdings"/>
              <a:buNone/>
              <a:defRPr/>
            </a:pPr>
            <a:r>
              <a:rPr lang="es-MX" sz="3200" dirty="0">
                <a:latin typeface="Arial" pitchFamily="34" charset="0"/>
                <a:cs typeface="Arial" pitchFamily="34" charset="0"/>
              </a:rPr>
              <a:t>	Los correlatos reales de una teoría no siempre son directamente observables. La paleontología se refiere a construcciones hipotéticas de animales extinguidos pero no directamente conocidos. Su apoya en restos fósiles y huellas. </a:t>
            </a:r>
          </a:p>
          <a:p>
            <a:pPr marL="320040" indent="-320040" algn="just" eaLnBrk="1" fontAlgn="auto" hangingPunct="1">
              <a:spcAft>
                <a:spcPts val="0"/>
              </a:spcAft>
              <a:buFont typeface="Wingdings"/>
              <a:buNone/>
              <a:defRPr/>
            </a:pPr>
            <a:endParaRPr lang="es-MX" sz="3200" dirty="0">
              <a:latin typeface="Arial" pitchFamily="34" charset="0"/>
              <a:cs typeface="Arial" pitchFamily="34" charset="0"/>
            </a:endParaRPr>
          </a:p>
          <a:p>
            <a:pPr marL="320040" indent="-320040" algn="just" eaLnBrk="1" fontAlgn="auto" hangingPunct="1">
              <a:spcAft>
                <a:spcPts val="0"/>
              </a:spcAft>
              <a:buFont typeface="Wingdings"/>
              <a:buNone/>
              <a:defRPr/>
            </a:pPr>
            <a:r>
              <a:rPr lang="es-MX" sz="3200" dirty="0">
                <a:latin typeface="Arial" pitchFamily="34" charset="0"/>
                <a:cs typeface="Arial" pitchFamily="34" charset="0"/>
              </a:rPr>
              <a:t>	La evidencia de una teoría es en general diferente de las descripciones de los correlatos de la teoría.</a:t>
            </a:r>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265220" name="4 CuadroTexto"/>
          <p:cNvSpPr txBox="1">
            <a:spLocks noChangeArrowheads="1"/>
          </p:cNvSpPr>
          <p:nvPr/>
        </p:nvSpPr>
        <p:spPr bwMode="auto">
          <a:xfrm>
            <a:off x="2484438" y="476250"/>
            <a:ext cx="4751387" cy="523875"/>
          </a:xfrm>
          <a:prstGeom prst="rect">
            <a:avLst/>
          </a:prstGeom>
          <a:noFill/>
          <a:ln w="9525">
            <a:noFill/>
            <a:miter lim="800000"/>
            <a:headEnd/>
            <a:tailEnd/>
          </a:ln>
        </p:spPr>
        <p:txBody>
          <a:bodyPr>
            <a:spAutoFit/>
          </a:bodyPr>
          <a:lstStyle/>
          <a:p>
            <a:pPr algn="ctr"/>
            <a:r>
              <a:rPr lang="es-ES" sz="2800"/>
              <a:t>LAS TEORÍAS </a:t>
            </a:r>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7FDC57A8-62BF-42A6-BE57-804EC0882950}" type="slidenum">
              <a:rPr lang="es-MX" smtClean="0"/>
              <a:pPr>
                <a:defRPr/>
              </a:pPr>
              <a:t>252</a:t>
            </a:fld>
            <a:endParaRPr lang="es-MX"/>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844675"/>
            <a:ext cx="8229600" cy="4281488"/>
          </a:xfrm>
        </p:spPr>
        <p:txBody>
          <a:bodyPr>
            <a:normAutofit fontScale="70000" lnSpcReduction="20000"/>
          </a:bodyPr>
          <a:lstStyle/>
          <a:p>
            <a:pPr marL="320040" indent="-320040" algn="just" eaLnBrk="1" fontAlgn="auto" hangingPunct="1">
              <a:spcAft>
                <a:spcPts val="0"/>
              </a:spcAft>
              <a:buFont typeface="Wingdings"/>
              <a:buNone/>
              <a:defRPr/>
            </a:pPr>
            <a:r>
              <a:rPr lang="es-MX" dirty="0"/>
              <a:t>	</a:t>
            </a:r>
            <a:r>
              <a:rPr lang="es-MX" dirty="0">
                <a:latin typeface="Arial" pitchFamily="34" charset="0"/>
                <a:cs typeface="Arial" pitchFamily="34" charset="0"/>
              </a:rPr>
              <a:t>La </a:t>
            </a:r>
            <a:r>
              <a:rPr lang="es-MX" dirty="0" err="1">
                <a:latin typeface="Arial" pitchFamily="34" charset="0"/>
                <a:cs typeface="Arial" pitchFamily="34" charset="0"/>
              </a:rPr>
              <a:t>contrastabilidad</a:t>
            </a:r>
            <a:r>
              <a:rPr lang="es-MX" dirty="0">
                <a:latin typeface="Arial" pitchFamily="34" charset="0"/>
                <a:cs typeface="Arial" pitchFamily="34" charset="0"/>
              </a:rPr>
              <a:t> de una teoría se posibilita mediante un conjunto de reglas </a:t>
            </a:r>
            <a:r>
              <a:rPr lang="es-MX" dirty="0" err="1">
                <a:latin typeface="Arial" pitchFamily="34" charset="0"/>
                <a:cs typeface="Arial" pitchFamily="34" charset="0"/>
              </a:rPr>
              <a:t>evidenciales</a:t>
            </a:r>
            <a:r>
              <a:rPr lang="es-MX" dirty="0">
                <a:latin typeface="Arial" pitchFamily="34" charset="0"/>
                <a:cs typeface="Arial" pitchFamily="34" charset="0"/>
              </a:rPr>
              <a:t> de interpretación.</a:t>
            </a:r>
          </a:p>
          <a:p>
            <a:pPr marL="320040" indent="-320040" algn="just" eaLnBrk="1" fontAlgn="auto" hangingPunct="1">
              <a:spcAft>
                <a:spcPts val="0"/>
              </a:spcAft>
              <a:buFont typeface="Wingdings"/>
              <a:buNone/>
              <a:defRPr/>
            </a:pPr>
            <a:endParaRPr lang="es-MX" dirty="0">
              <a:latin typeface="Arial" pitchFamily="34" charset="0"/>
              <a:cs typeface="Arial" pitchFamily="34" charset="0"/>
            </a:endParaRPr>
          </a:p>
          <a:p>
            <a:pPr marL="320040" indent="-320040" algn="just" eaLnBrk="1" fontAlgn="auto" hangingPunct="1">
              <a:spcAft>
                <a:spcPts val="0"/>
              </a:spcAft>
              <a:buFont typeface="Wingdings"/>
              <a:buNone/>
              <a:defRPr/>
            </a:pPr>
            <a:r>
              <a:rPr lang="es-MX" dirty="0">
                <a:latin typeface="Arial" pitchFamily="34" charset="0"/>
                <a:cs typeface="Arial" pitchFamily="34" charset="0"/>
              </a:rPr>
              <a:t>	Si las contrastaciones empíricas no presuponen realidad objetiva no serían empíricas.</a:t>
            </a:r>
          </a:p>
          <a:p>
            <a:pPr marL="320040" indent="-320040" algn="just" eaLnBrk="1" fontAlgn="auto" hangingPunct="1">
              <a:spcAft>
                <a:spcPts val="0"/>
              </a:spcAft>
              <a:buFont typeface="Wingdings"/>
              <a:buNone/>
              <a:defRPr/>
            </a:pPr>
            <a:endParaRPr lang="es-MX" dirty="0">
              <a:latin typeface="Arial" pitchFamily="34" charset="0"/>
              <a:cs typeface="Arial" pitchFamily="34" charset="0"/>
            </a:endParaRPr>
          </a:p>
          <a:p>
            <a:pPr marL="320040" indent="-320040" algn="just" eaLnBrk="1" fontAlgn="auto" hangingPunct="1">
              <a:spcAft>
                <a:spcPts val="0"/>
              </a:spcAft>
              <a:buFont typeface="Wingdings"/>
              <a:buNone/>
              <a:defRPr/>
            </a:pPr>
            <a:r>
              <a:rPr lang="es-MX" dirty="0">
                <a:latin typeface="Arial" pitchFamily="34" charset="0"/>
                <a:cs typeface="Arial" pitchFamily="34" charset="0"/>
              </a:rPr>
              <a:t>	«Las teorías no se infieren a partir de datos, sino que los datos son la </a:t>
            </a:r>
            <a:r>
              <a:rPr lang="es-MX" dirty="0" err="1">
                <a:latin typeface="Arial" pitchFamily="34" charset="0"/>
                <a:cs typeface="Arial" pitchFamily="34" charset="0"/>
              </a:rPr>
              <a:t>contrastastación</a:t>
            </a:r>
            <a:r>
              <a:rPr lang="es-MX" dirty="0">
                <a:latin typeface="Arial" pitchFamily="34" charset="0"/>
                <a:cs typeface="Arial" pitchFamily="34" charset="0"/>
              </a:rPr>
              <a:t> de las teorías a través de ciertas inferencias». </a:t>
            </a:r>
          </a:p>
          <a:p>
            <a:pPr marL="320040" indent="-320040" algn="just" eaLnBrk="1" fontAlgn="auto" hangingPunct="1">
              <a:spcAft>
                <a:spcPts val="0"/>
              </a:spcAft>
              <a:buFont typeface="Wingdings"/>
              <a:buNone/>
              <a:defRPr/>
            </a:pPr>
            <a:endParaRPr lang="es-MX" dirty="0">
              <a:latin typeface="Arial" pitchFamily="34" charset="0"/>
              <a:cs typeface="Arial" pitchFamily="34" charset="0"/>
            </a:endParaRPr>
          </a:p>
          <a:p>
            <a:pPr marL="320040" indent="-320040" algn="just" eaLnBrk="1" fontAlgn="auto" hangingPunct="1">
              <a:spcAft>
                <a:spcPts val="0"/>
              </a:spcAft>
              <a:buFont typeface="Wingdings"/>
              <a:buNone/>
              <a:defRPr/>
            </a:pPr>
            <a:r>
              <a:rPr lang="es-MX" dirty="0">
                <a:latin typeface="Arial" pitchFamily="34" charset="0"/>
                <a:cs typeface="Arial" pitchFamily="34" charset="0"/>
              </a:rPr>
              <a:t>	En resumen, las teorías no son meros resúmenes de experiencias  (el empirismo); ni meros instrumentos de predicción como (el instrumentalismo); </a:t>
            </a:r>
            <a:r>
              <a:rPr lang="es-MX" b="1" dirty="0">
                <a:latin typeface="Arial" pitchFamily="34" charset="0"/>
                <a:cs typeface="Arial" pitchFamily="34" charset="0"/>
              </a:rPr>
              <a:t>las teorías son representaciones simbólicas parciales de algunos rasgos de lo rea</a:t>
            </a:r>
            <a:r>
              <a:rPr lang="es-MX" dirty="0">
                <a:latin typeface="Arial" pitchFamily="34" charset="0"/>
                <a:cs typeface="Arial" pitchFamily="34" charset="0"/>
              </a:rPr>
              <a:t>l.</a:t>
            </a:r>
          </a:p>
          <a:p>
            <a:pPr marL="320040" indent="-320040" eaLnBrk="1" fontAlgn="auto" hangingPunct="1">
              <a:spcAft>
                <a:spcPts val="0"/>
              </a:spcAft>
              <a:buFont typeface="Wingdings"/>
              <a:buNone/>
              <a:defRPr/>
            </a:pPr>
            <a:endParaRPr lang="es-MX" dirty="0"/>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266244" name="4 CuadroTexto"/>
          <p:cNvSpPr txBox="1">
            <a:spLocks noChangeArrowheads="1"/>
          </p:cNvSpPr>
          <p:nvPr/>
        </p:nvSpPr>
        <p:spPr bwMode="auto">
          <a:xfrm>
            <a:off x="468313" y="188913"/>
            <a:ext cx="8064500" cy="830262"/>
          </a:xfrm>
          <a:prstGeom prst="rect">
            <a:avLst/>
          </a:prstGeom>
          <a:noFill/>
          <a:ln w="9525">
            <a:noFill/>
            <a:miter lim="800000"/>
            <a:headEnd/>
            <a:tailEnd/>
          </a:ln>
        </p:spPr>
        <p:txBody>
          <a:bodyPr>
            <a:spAutoFit/>
          </a:bodyPr>
          <a:lstStyle/>
          <a:p>
            <a:pPr algn="ctr"/>
            <a:r>
              <a:rPr lang="es-ES" sz="2400"/>
              <a:t>LAS TEORÍAS SON REPRESENTACIONES SIMBÓLICAS PARCIALES  </a:t>
            </a:r>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2A460A45-2013-435F-85F3-19EEAE334EC9}" type="slidenum">
              <a:rPr lang="es-MX" smtClean="0"/>
              <a:pPr>
                <a:defRPr/>
              </a:pPr>
              <a:t>253</a:t>
            </a:fld>
            <a:endParaRPr lang="es-MX"/>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700213"/>
            <a:ext cx="8229600" cy="4537075"/>
          </a:xfrm>
        </p:spPr>
        <p:txBody>
          <a:bodyPr>
            <a:normAutofit fontScale="70000" lnSpcReduction="20000"/>
          </a:bodyPr>
          <a:lstStyle/>
          <a:p>
            <a:pPr marL="320040" indent="-320040" algn="just" eaLnBrk="1" fontAlgn="auto" hangingPunct="1">
              <a:spcAft>
                <a:spcPts val="0"/>
              </a:spcAft>
              <a:buFont typeface="Wingdings"/>
              <a:buNone/>
              <a:defRPr/>
            </a:pPr>
            <a:r>
              <a:rPr lang="es-MX" b="1" dirty="0"/>
              <a:t>	</a:t>
            </a:r>
            <a:r>
              <a:rPr lang="es-MX" dirty="0">
                <a:latin typeface="Arial" pitchFamily="34" charset="0"/>
                <a:cs typeface="Arial" pitchFamily="34" charset="0"/>
              </a:rPr>
              <a:t>Una teoría es abstracta si no está interpretada; viceversa, una teoría abstracta puede ser interpretada a base de los modelos que correlacionamos con sistemas concretos. Una misma teoría es compatible con modelos distintos. </a:t>
            </a:r>
          </a:p>
          <a:p>
            <a:pPr marL="320040" indent="-320040" algn="just" eaLnBrk="1" fontAlgn="auto" hangingPunct="1">
              <a:spcAft>
                <a:spcPts val="0"/>
              </a:spcAft>
              <a:buFont typeface="Wingdings"/>
              <a:buNone/>
              <a:defRPr/>
            </a:pPr>
            <a:endParaRPr lang="es-MX" dirty="0">
              <a:latin typeface="Arial" pitchFamily="34" charset="0"/>
              <a:cs typeface="Arial" pitchFamily="34" charset="0"/>
            </a:endParaRPr>
          </a:p>
          <a:p>
            <a:pPr marL="320040" indent="-320040" algn="just" eaLnBrk="1" fontAlgn="auto" hangingPunct="1">
              <a:spcAft>
                <a:spcPts val="0"/>
              </a:spcAft>
              <a:buFont typeface="Wingdings"/>
              <a:buNone/>
              <a:defRPr/>
            </a:pPr>
            <a:r>
              <a:rPr lang="es-MX" dirty="0">
                <a:latin typeface="Arial" pitchFamily="34" charset="0"/>
                <a:cs typeface="Arial" pitchFamily="34" charset="0"/>
              </a:rPr>
              <a:t>	Una interpretación es un código para aplicar el formalismo de las teorías a sistemas concretos. Las teorías físicas son interpretaciones factuales del formalismo matemático.</a:t>
            </a:r>
          </a:p>
          <a:p>
            <a:pPr marL="320040" indent="-320040" algn="just" eaLnBrk="1" fontAlgn="auto" hangingPunct="1">
              <a:spcAft>
                <a:spcPts val="0"/>
              </a:spcAft>
              <a:buFont typeface="Wingdings"/>
              <a:buNone/>
              <a:defRPr/>
            </a:pPr>
            <a:endParaRPr lang="es-MX" dirty="0">
              <a:latin typeface="Arial" pitchFamily="34" charset="0"/>
              <a:cs typeface="Arial" pitchFamily="34" charset="0"/>
            </a:endParaRPr>
          </a:p>
          <a:p>
            <a:pPr marL="320040" indent="-320040" algn="just" eaLnBrk="1" fontAlgn="auto" hangingPunct="1">
              <a:spcAft>
                <a:spcPts val="0"/>
              </a:spcAft>
              <a:buFont typeface="Wingdings"/>
              <a:buNone/>
              <a:defRPr/>
            </a:pPr>
            <a:r>
              <a:rPr lang="es-MX" dirty="0">
                <a:latin typeface="Arial" pitchFamily="34" charset="0"/>
                <a:cs typeface="Arial" pitchFamily="34" charset="0"/>
              </a:rPr>
              <a:t>	Una teoría interpretada supone:  </a:t>
            </a:r>
          </a:p>
          <a:p>
            <a:pPr marL="320040" indent="-320040" algn="just" eaLnBrk="1" fontAlgn="auto" hangingPunct="1">
              <a:spcAft>
                <a:spcPts val="0"/>
              </a:spcAft>
              <a:buFont typeface="Wingdings"/>
              <a:buNone/>
              <a:defRPr/>
            </a:pPr>
            <a:endParaRPr lang="es-MX" dirty="0">
              <a:latin typeface="Arial" pitchFamily="34" charset="0"/>
              <a:cs typeface="Arial" pitchFamily="34" charset="0"/>
            </a:endParaRPr>
          </a:p>
          <a:p>
            <a:pPr marL="514350" indent="-514350" algn="just" eaLnBrk="1" fontAlgn="auto" hangingPunct="1">
              <a:spcAft>
                <a:spcPts val="0"/>
              </a:spcAft>
              <a:buFont typeface="Wingdings"/>
              <a:buNone/>
              <a:defRPr/>
            </a:pPr>
            <a:r>
              <a:rPr lang="es-MX" dirty="0">
                <a:latin typeface="Arial" pitchFamily="34" charset="0"/>
                <a:cs typeface="Arial" pitchFamily="34" charset="0"/>
              </a:rPr>
              <a:t>	1. una lista de primitivas específicas; </a:t>
            </a:r>
          </a:p>
          <a:p>
            <a:pPr marL="514350" indent="-514350" algn="just" eaLnBrk="1" fontAlgn="auto" hangingPunct="1">
              <a:spcAft>
                <a:spcPts val="0"/>
              </a:spcAft>
              <a:buFont typeface="Wingdings"/>
              <a:buNone/>
              <a:defRPr/>
            </a:pPr>
            <a:r>
              <a:rPr lang="es-MX" dirty="0">
                <a:latin typeface="Arial" pitchFamily="34" charset="0"/>
                <a:cs typeface="Arial" pitchFamily="34" charset="0"/>
              </a:rPr>
              <a:t>	2. una lista de reglas de interpretación que atribuye significación a los primitivos;  </a:t>
            </a:r>
          </a:p>
          <a:p>
            <a:pPr marL="514350" indent="-514350" algn="just" eaLnBrk="1" fontAlgn="auto" hangingPunct="1">
              <a:spcAft>
                <a:spcPts val="0"/>
              </a:spcAft>
              <a:buFont typeface="Wingdings"/>
              <a:buNone/>
              <a:defRPr/>
            </a:pPr>
            <a:r>
              <a:rPr lang="es-MX" dirty="0">
                <a:latin typeface="Arial" pitchFamily="34" charset="0"/>
                <a:cs typeface="Arial" pitchFamily="34" charset="0"/>
              </a:rPr>
              <a:t>	3. una lista de axiomas o supuestos no demostrados.</a:t>
            </a:r>
            <a:r>
              <a:rPr lang="es-MX" dirty="0"/>
              <a:t> </a:t>
            </a:r>
          </a:p>
          <a:p>
            <a:pPr marL="320040" indent="-320040" eaLnBrk="1" fontAlgn="auto" hangingPunct="1">
              <a:spcAft>
                <a:spcPts val="0"/>
              </a:spcAft>
              <a:buFont typeface="Wingdings"/>
              <a:buNone/>
              <a:defRPr/>
            </a:pPr>
            <a:endParaRPr lang="es-MX" dirty="0"/>
          </a:p>
          <a:p>
            <a:pPr marL="320040" indent="-320040" eaLnBrk="1" fontAlgn="auto" hangingPunct="1">
              <a:spcAft>
                <a:spcPts val="0"/>
              </a:spcAft>
              <a:buFont typeface="Wingdings"/>
              <a:buChar char=""/>
              <a:defRPr/>
            </a:pPr>
            <a:endParaRPr lang="es-MX" dirty="0"/>
          </a:p>
        </p:txBody>
      </p:sp>
      <p:sp>
        <p:nvSpPr>
          <p:cNvPr id="267267" name="3 Rectángulo"/>
          <p:cNvSpPr>
            <a:spLocks noChangeArrowheads="1"/>
          </p:cNvSpPr>
          <p:nvPr/>
        </p:nvSpPr>
        <p:spPr bwMode="auto">
          <a:xfrm>
            <a:off x="2339975" y="404813"/>
            <a:ext cx="5129213" cy="522287"/>
          </a:xfrm>
          <a:prstGeom prst="rect">
            <a:avLst/>
          </a:prstGeom>
          <a:noFill/>
          <a:ln w="9525">
            <a:noFill/>
            <a:miter lim="800000"/>
            <a:headEnd/>
            <a:tailEnd/>
          </a:ln>
        </p:spPr>
        <p:txBody>
          <a:bodyPr wrap="none">
            <a:spAutoFit/>
          </a:bodyPr>
          <a:lstStyle/>
          <a:p>
            <a:r>
              <a:rPr lang="es-MX" sz="2800" b="1"/>
              <a:t>TEORÍA E INTERPRETACIÓN</a:t>
            </a:r>
            <a:endParaRPr lang="es-ES" sz="2800"/>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74C687B0-7BFC-4E60-A3D1-342453D13A47}" type="slidenum">
              <a:rPr lang="es-MX" smtClean="0"/>
              <a:pPr>
                <a:defRPr/>
              </a:pPr>
              <a:t>254</a:t>
            </a:fld>
            <a:endParaRPr lang="es-MX"/>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700213"/>
            <a:ext cx="8229600" cy="4425950"/>
          </a:xfrm>
        </p:spPr>
        <p:txBody>
          <a:bodyPr>
            <a:normAutofit fontScale="85000" lnSpcReduction="20000"/>
          </a:bodyPr>
          <a:lstStyle/>
          <a:p>
            <a:pPr marL="320040" indent="-320040" algn="just" eaLnBrk="1" fontAlgn="auto" hangingPunct="1">
              <a:spcAft>
                <a:spcPts val="0"/>
              </a:spcAft>
              <a:buFont typeface="Wingdings"/>
              <a:buNone/>
              <a:defRPr/>
            </a:pPr>
            <a:r>
              <a:rPr lang="es-MX" dirty="0"/>
              <a:t>	</a:t>
            </a:r>
            <a:r>
              <a:rPr lang="es-MX" dirty="0">
                <a:latin typeface="Arial" pitchFamily="34" charset="0"/>
                <a:cs typeface="Arial" pitchFamily="34" charset="0"/>
              </a:rPr>
              <a:t>La interpretación es objetiva cuando se «establece una correspondencia entre un símbolo y una propiedad de un sistema real»., </a:t>
            </a:r>
          </a:p>
          <a:p>
            <a:pPr marL="320040" indent="-320040" algn="just" eaLnBrk="1" fontAlgn="auto" hangingPunct="1">
              <a:spcAft>
                <a:spcPts val="0"/>
              </a:spcAft>
              <a:buFont typeface="Wingdings"/>
              <a:buNone/>
              <a:defRPr/>
            </a:pPr>
            <a:r>
              <a:rPr lang="es-MX" dirty="0">
                <a:latin typeface="Arial" pitchFamily="34" charset="0"/>
                <a:cs typeface="Arial" pitchFamily="34" charset="0"/>
              </a:rPr>
              <a:t>	</a:t>
            </a:r>
          </a:p>
          <a:p>
            <a:pPr marL="320040" indent="-320040" algn="just" eaLnBrk="1" fontAlgn="auto" hangingPunct="1">
              <a:spcAft>
                <a:spcPts val="0"/>
              </a:spcAft>
              <a:buFont typeface="Wingdings"/>
              <a:buNone/>
              <a:defRPr/>
            </a:pPr>
            <a:r>
              <a:rPr lang="es-MX" dirty="0">
                <a:latin typeface="Arial" pitchFamily="34" charset="0"/>
                <a:cs typeface="Arial" pitchFamily="34" charset="0"/>
              </a:rPr>
              <a:t>	La interpretación es operacional cuando se «establece una correspondencia entre un símbolo y los resultados de una operación actual o posible que se utiliza para medir la misma propiedad de un sistema concreto». </a:t>
            </a:r>
          </a:p>
          <a:p>
            <a:pPr marL="320040" indent="-320040" algn="just" eaLnBrk="1" fontAlgn="auto" hangingPunct="1">
              <a:spcAft>
                <a:spcPts val="0"/>
              </a:spcAft>
              <a:buFont typeface="Wingdings"/>
              <a:buNone/>
              <a:defRPr/>
            </a:pPr>
            <a:endParaRPr lang="es-MX" dirty="0">
              <a:latin typeface="Arial" pitchFamily="34" charset="0"/>
              <a:cs typeface="Arial" pitchFamily="34" charset="0"/>
            </a:endParaRPr>
          </a:p>
          <a:p>
            <a:pPr marL="320040" indent="-320040" algn="just" eaLnBrk="1" fontAlgn="auto" hangingPunct="1">
              <a:spcAft>
                <a:spcPts val="0"/>
              </a:spcAft>
              <a:buFont typeface="Wingdings"/>
              <a:buNone/>
              <a:defRPr/>
            </a:pPr>
            <a:r>
              <a:rPr lang="es-MX" dirty="0">
                <a:latin typeface="Arial" pitchFamily="34" charset="0"/>
                <a:cs typeface="Arial" pitchFamily="34" charset="0"/>
              </a:rPr>
              <a:t>	 Hay conceptos científicos que no son operacionales. Por ejemplo, la carga eléctrica no es un concepto operacional; ni número cuántico, ni cero absoluto, etc.</a:t>
            </a:r>
          </a:p>
          <a:p>
            <a:pPr marL="320040" indent="-320040" eaLnBrk="1" fontAlgn="auto" hangingPunct="1">
              <a:spcAft>
                <a:spcPts val="0"/>
              </a:spcAft>
              <a:buFont typeface="Wingdings"/>
              <a:buChar char=""/>
              <a:defRPr/>
            </a:pPr>
            <a:endParaRPr lang="es-MX" dirty="0"/>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268292" name="3 Rectángulo"/>
          <p:cNvSpPr>
            <a:spLocks noChangeArrowheads="1"/>
          </p:cNvSpPr>
          <p:nvPr/>
        </p:nvSpPr>
        <p:spPr bwMode="auto">
          <a:xfrm>
            <a:off x="2339975" y="404813"/>
            <a:ext cx="5129213" cy="522287"/>
          </a:xfrm>
          <a:prstGeom prst="rect">
            <a:avLst/>
          </a:prstGeom>
          <a:noFill/>
          <a:ln w="9525">
            <a:noFill/>
            <a:miter lim="800000"/>
            <a:headEnd/>
            <a:tailEnd/>
          </a:ln>
        </p:spPr>
        <p:txBody>
          <a:bodyPr wrap="none">
            <a:spAutoFit/>
          </a:bodyPr>
          <a:lstStyle/>
          <a:p>
            <a:r>
              <a:rPr lang="es-MX" sz="2800" b="1"/>
              <a:t>TEORÍA E INTERPRETACIÓN</a:t>
            </a:r>
            <a:endParaRPr lang="es-ES" sz="2800"/>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104F5885-B8A8-41AC-9457-A4DF0B01BF42}" type="slidenum">
              <a:rPr lang="es-MX" smtClean="0"/>
              <a:pPr>
                <a:defRPr/>
              </a:pPr>
              <a:t>255</a:t>
            </a:fld>
            <a:endParaRPr lang="es-MX"/>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850" y="1700213"/>
            <a:ext cx="8362950" cy="4897437"/>
          </a:xfrm>
        </p:spPr>
        <p:txBody>
          <a:bodyPr>
            <a:normAutofit fontScale="32500" lnSpcReduction="20000"/>
          </a:bodyPr>
          <a:lstStyle/>
          <a:p>
            <a:pPr marL="320040" indent="-320040" algn="just" eaLnBrk="1" fontAlgn="auto" hangingPunct="1">
              <a:spcAft>
                <a:spcPts val="0"/>
              </a:spcAft>
              <a:buFont typeface="Wingdings"/>
              <a:buNone/>
              <a:defRPr/>
            </a:pPr>
            <a:r>
              <a:rPr lang="es-MX" sz="3600" dirty="0">
                <a:latin typeface="Arial" pitchFamily="34" charset="0"/>
                <a:cs typeface="Arial" pitchFamily="34" charset="0"/>
              </a:rPr>
              <a:t>	</a:t>
            </a:r>
            <a:r>
              <a:rPr lang="es-MX" sz="4300" dirty="0">
                <a:latin typeface="Arial" pitchFamily="34" charset="0"/>
                <a:cs typeface="Arial" pitchFamily="34" charset="0"/>
              </a:rPr>
              <a:t>Las teorías fenomenológicas no explican el funcionamiento interno del sistema sino sólo su comportamiento externo. Lo que pasa dentro del sistema se considera “caja negra”. </a:t>
            </a:r>
          </a:p>
          <a:p>
            <a:pPr marL="320040" indent="-320040" algn="just" eaLnBrk="1" fontAlgn="auto" hangingPunct="1">
              <a:spcAft>
                <a:spcPts val="0"/>
              </a:spcAft>
              <a:buFont typeface="Wingdings"/>
              <a:buNone/>
              <a:defRPr/>
            </a:pPr>
            <a:r>
              <a:rPr lang="es-MX" sz="4300" dirty="0">
                <a:latin typeface="Arial" pitchFamily="34" charset="0"/>
                <a:cs typeface="Arial" pitchFamily="34" charset="0"/>
              </a:rPr>
              <a:t>	</a:t>
            </a:r>
          </a:p>
          <a:p>
            <a:pPr marL="320040" indent="-320040" algn="just" eaLnBrk="1" fontAlgn="auto" hangingPunct="1">
              <a:spcAft>
                <a:spcPts val="0"/>
              </a:spcAft>
              <a:buFont typeface="Wingdings"/>
              <a:buNone/>
              <a:defRPr/>
            </a:pPr>
            <a:r>
              <a:rPr lang="es-MX" sz="4300" dirty="0">
                <a:latin typeface="Arial" pitchFamily="34" charset="0"/>
                <a:cs typeface="Arial" pitchFamily="34" charset="0"/>
              </a:rPr>
              <a:t>	Ventajas  </a:t>
            </a:r>
          </a:p>
          <a:p>
            <a:pPr marL="320040" indent="-320040" algn="just" eaLnBrk="1" fontAlgn="auto" hangingPunct="1">
              <a:spcAft>
                <a:spcPts val="0"/>
              </a:spcAft>
              <a:buFont typeface="Wingdings"/>
              <a:buNone/>
              <a:defRPr/>
            </a:pPr>
            <a:endParaRPr lang="es-MX" sz="4300" dirty="0">
              <a:latin typeface="Arial" pitchFamily="34" charset="0"/>
              <a:cs typeface="Arial" pitchFamily="34" charset="0"/>
            </a:endParaRPr>
          </a:p>
          <a:p>
            <a:pPr marL="320040" indent="-320040" algn="just" eaLnBrk="1" fontAlgn="auto" hangingPunct="1">
              <a:spcAft>
                <a:spcPts val="0"/>
              </a:spcAft>
              <a:buFont typeface="Wingdings"/>
              <a:buNone/>
              <a:defRPr/>
            </a:pPr>
            <a:r>
              <a:rPr lang="es-MX" sz="4300" dirty="0">
                <a:latin typeface="Arial" pitchFamily="34" charset="0"/>
                <a:cs typeface="Arial" pitchFamily="34" charset="0"/>
              </a:rPr>
              <a:t>i) 	</a:t>
            </a:r>
            <a:r>
              <a:rPr lang="es-MX" sz="4300" b="1" dirty="0">
                <a:latin typeface="Arial" pitchFamily="34" charset="0"/>
                <a:cs typeface="Arial" pitchFamily="34" charset="0"/>
              </a:rPr>
              <a:t>Muy generales,</a:t>
            </a:r>
            <a:r>
              <a:rPr lang="es-MX" sz="4300" dirty="0">
                <a:latin typeface="Arial" pitchFamily="34" charset="0"/>
                <a:cs typeface="Arial" pitchFamily="34" charset="0"/>
              </a:rPr>
              <a:t> válidas para un «numero ilimitado de mecanismos específicos y aplicables a sistemas diferentes. »</a:t>
            </a:r>
          </a:p>
          <a:p>
            <a:pPr marL="320040" indent="-320040" algn="just" eaLnBrk="1" fontAlgn="auto" hangingPunct="1">
              <a:spcAft>
                <a:spcPts val="0"/>
              </a:spcAft>
              <a:buFont typeface="Wingdings"/>
              <a:buNone/>
              <a:defRPr/>
            </a:pPr>
            <a:endParaRPr lang="es-MX" sz="4300" dirty="0">
              <a:latin typeface="Arial" pitchFamily="34" charset="0"/>
              <a:cs typeface="Arial" pitchFamily="34" charset="0"/>
            </a:endParaRPr>
          </a:p>
          <a:p>
            <a:pPr marL="320040" indent="-320040" algn="just" eaLnBrk="1" fontAlgn="auto" hangingPunct="1">
              <a:spcAft>
                <a:spcPts val="0"/>
              </a:spcAft>
              <a:buFont typeface="Wingdings"/>
              <a:buNone/>
              <a:defRPr/>
            </a:pPr>
            <a:r>
              <a:rPr lang="es-MX" sz="4300" dirty="0">
                <a:latin typeface="Arial" pitchFamily="34" charset="0"/>
                <a:cs typeface="Arial" pitchFamily="34" charset="0"/>
              </a:rPr>
              <a:t> </a:t>
            </a:r>
            <a:r>
              <a:rPr lang="es-MX" sz="4300" dirty="0" err="1">
                <a:latin typeface="Arial" pitchFamily="34" charset="0"/>
                <a:cs typeface="Arial" pitchFamily="34" charset="0"/>
              </a:rPr>
              <a:t>ii</a:t>
            </a:r>
            <a:r>
              <a:rPr lang="es-MX" sz="4300" dirty="0">
                <a:latin typeface="Arial" pitchFamily="34" charset="0"/>
                <a:cs typeface="Arial" pitchFamily="34" charset="0"/>
              </a:rPr>
              <a:t>) </a:t>
            </a:r>
            <a:r>
              <a:rPr lang="es-MX" sz="4300" b="1" dirty="0">
                <a:latin typeface="Arial" pitchFamily="34" charset="0"/>
                <a:cs typeface="Arial" pitchFamily="34" charset="0"/>
              </a:rPr>
              <a:t>Globales u holísticas</a:t>
            </a:r>
            <a:r>
              <a:rPr lang="es-MX" sz="4300" dirty="0">
                <a:latin typeface="Arial" pitchFamily="34" charset="0"/>
                <a:cs typeface="Arial" pitchFamily="34" charset="0"/>
              </a:rPr>
              <a:t>, atienden a los rasgos generales del sistema sin prestar atención al detalle. </a:t>
            </a:r>
          </a:p>
          <a:p>
            <a:pPr marL="320040" indent="-320040" algn="just" eaLnBrk="1" fontAlgn="auto" hangingPunct="1">
              <a:spcAft>
                <a:spcPts val="0"/>
              </a:spcAft>
              <a:buFont typeface="Wingdings"/>
              <a:buNone/>
              <a:defRPr/>
            </a:pPr>
            <a:endParaRPr lang="es-MX" sz="4300" dirty="0">
              <a:latin typeface="Arial" pitchFamily="34" charset="0"/>
              <a:cs typeface="Arial" pitchFamily="34" charset="0"/>
            </a:endParaRPr>
          </a:p>
          <a:p>
            <a:pPr marL="320040" indent="-320040" algn="just" eaLnBrk="1" fontAlgn="auto" hangingPunct="1">
              <a:spcAft>
                <a:spcPts val="0"/>
              </a:spcAft>
              <a:buFont typeface="Wingdings"/>
              <a:buNone/>
              <a:defRPr/>
            </a:pPr>
            <a:r>
              <a:rPr lang="es-MX" sz="4300" dirty="0" err="1">
                <a:latin typeface="Arial" pitchFamily="34" charset="0"/>
                <a:cs typeface="Arial" pitchFamily="34" charset="0"/>
              </a:rPr>
              <a:t>iii</a:t>
            </a:r>
            <a:r>
              <a:rPr lang="es-MX" sz="4300" dirty="0">
                <a:latin typeface="Arial" pitchFamily="34" charset="0"/>
                <a:cs typeface="Arial" pitchFamily="34" charset="0"/>
              </a:rPr>
              <a:t>) </a:t>
            </a:r>
            <a:r>
              <a:rPr lang="es-MX" sz="4300" b="1" dirty="0">
                <a:latin typeface="Arial" pitchFamily="34" charset="0"/>
                <a:cs typeface="Arial" pitchFamily="34" charset="0"/>
              </a:rPr>
              <a:t>Epistemológicamente sencillas:</a:t>
            </a:r>
            <a:r>
              <a:rPr lang="es-MX" sz="4300" dirty="0">
                <a:latin typeface="Arial" pitchFamily="34" charset="0"/>
                <a:cs typeface="Arial" pitchFamily="34" charset="0"/>
              </a:rPr>
              <a:t> «económicas en cuanto al uso de conceptos teóricos no observacionales». </a:t>
            </a:r>
          </a:p>
          <a:p>
            <a:pPr marL="320040" indent="-320040" algn="just" eaLnBrk="1" fontAlgn="auto" hangingPunct="1">
              <a:spcAft>
                <a:spcPts val="0"/>
              </a:spcAft>
              <a:buFont typeface="Wingdings"/>
              <a:buNone/>
              <a:defRPr/>
            </a:pPr>
            <a:endParaRPr lang="es-MX" sz="4300" dirty="0">
              <a:latin typeface="Arial" pitchFamily="34" charset="0"/>
              <a:cs typeface="Arial" pitchFamily="34" charset="0"/>
            </a:endParaRPr>
          </a:p>
          <a:p>
            <a:pPr marL="320040" indent="-320040" algn="just" eaLnBrk="1" fontAlgn="auto" hangingPunct="1">
              <a:spcAft>
                <a:spcPts val="0"/>
              </a:spcAft>
              <a:buFont typeface="Wingdings"/>
              <a:buNone/>
              <a:defRPr/>
            </a:pPr>
            <a:r>
              <a:rPr lang="es-MX" sz="4300" dirty="0" err="1">
                <a:latin typeface="Arial" pitchFamily="34" charset="0"/>
                <a:cs typeface="Arial" pitchFamily="34" charset="0"/>
              </a:rPr>
              <a:t>iv</a:t>
            </a:r>
            <a:r>
              <a:rPr lang="es-MX" sz="4300" dirty="0">
                <a:latin typeface="Arial" pitchFamily="34" charset="0"/>
                <a:cs typeface="Arial" pitchFamily="34" charset="0"/>
              </a:rPr>
              <a:t>) </a:t>
            </a:r>
            <a:r>
              <a:rPr lang="es-MX" sz="4300" b="1" dirty="0">
                <a:latin typeface="Arial" pitchFamily="34" charset="0"/>
                <a:cs typeface="Arial" pitchFamily="34" charset="0"/>
              </a:rPr>
              <a:t>Precisas,</a:t>
            </a:r>
            <a:r>
              <a:rPr lang="es-MX" sz="4300" dirty="0">
                <a:latin typeface="Arial" pitchFamily="34" charset="0"/>
                <a:cs typeface="Arial" pitchFamily="34" charset="0"/>
              </a:rPr>
              <a:t> «pueden cubrir más datos que una teoría representacional». Sus parámetros pueden ajustarse y reajustarse arbitrariamente. </a:t>
            </a:r>
          </a:p>
          <a:p>
            <a:pPr marL="320040" indent="-320040" algn="just" eaLnBrk="1" fontAlgn="auto" hangingPunct="1">
              <a:spcAft>
                <a:spcPts val="0"/>
              </a:spcAft>
              <a:buFont typeface="Wingdings"/>
              <a:buNone/>
              <a:defRPr/>
            </a:pPr>
            <a:endParaRPr lang="es-MX" sz="4300" dirty="0">
              <a:latin typeface="Arial" pitchFamily="34" charset="0"/>
              <a:cs typeface="Arial" pitchFamily="34" charset="0"/>
            </a:endParaRPr>
          </a:p>
          <a:p>
            <a:pPr marL="320040" indent="-320040" algn="just" eaLnBrk="1" fontAlgn="auto" hangingPunct="1">
              <a:spcAft>
                <a:spcPts val="0"/>
              </a:spcAft>
              <a:buFont typeface="Wingdings"/>
              <a:buNone/>
              <a:defRPr/>
            </a:pPr>
            <a:r>
              <a:rPr lang="es-MX" sz="4300" dirty="0" err="1">
                <a:latin typeface="Arial" pitchFamily="34" charset="0"/>
                <a:cs typeface="Arial" pitchFamily="34" charset="0"/>
              </a:rPr>
              <a:t>iv</a:t>
            </a:r>
            <a:r>
              <a:rPr lang="es-MX" sz="4300" dirty="0">
                <a:latin typeface="Arial" pitchFamily="34" charset="0"/>
                <a:cs typeface="Arial" pitchFamily="34" charset="0"/>
              </a:rPr>
              <a:t>) </a:t>
            </a:r>
            <a:r>
              <a:rPr lang="es-MX" sz="4300" b="1" dirty="0">
                <a:latin typeface="Arial" pitchFamily="34" charset="0"/>
                <a:cs typeface="Arial" pitchFamily="34" charset="0"/>
              </a:rPr>
              <a:t>Seguras: </a:t>
            </a:r>
            <a:r>
              <a:rPr lang="es-MX" sz="4300" dirty="0">
                <a:latin typeface="Arial" pitchFamily="34" charset="0"/>
                <a:cs typeface="Arial" pitchFamily="34" charset="0"/>
              </a:rPr>
              <a:t>al no afirman nada sobre el mecanismo interno, no corren riesgos.</a:t>
            </a:r>
          </a:p>
          <a:p>
            <a:pPr marL="320040" indent="-320040" eaLnBrk="1" fontAlgn="auto" hangingPunct="1">
              <a:spcAft>
                <a:spcPts val="0"/>
              </a:spcAft>
              <a:buFont typeface="Wingdings"/>
              <a:buNone/>
              <a:defRPr/>
            </a:pPr>
            <a:endParaRPr lang="es-MX" sz="3700" dirty="0"/>
          </a:p>
        </p:txBody>
      </p:sp>
      <p:sp>
        <p:nvSpPr>
          <p:cNvPr id="269315" name="3 Rectángulo"/>
          <p:cNvSpPr>
            <a:spLocks noChangeArrowheads="1"/>
          </p:cNvSpPr>
          <p:nvPr/>
        </p:nvSpPr>
        <p:spPr bwMode="auto">
          <a:xfrm>
            <a:off x="1979613" y="476250"/>
            <a:ext cx="5588000" cy="523875"/>
          </a:xfrm>
          <a:prstGeom prst="rect">
            <a:avLst/>
          </a:prstGeom>
          <a:noFill/>
          <a:ln w="9525">
            <a:noFill/>
            <a:miter lim="800000"/>
            <a:headEnd/>
            <a:tailEnd/>
          </a:ln>
        </p:spPr>
        <p:txBody>
          <a:bodyPr wrap="none">
            <a:spAutoFit/>
          </a:bodyPr>
          <a:lstStyle/>
          <a:p>
            <a:pPr marL="319088" indent="-319088">
              <a:buFont typeface="Wingdings" pitchFamily="2" charset="2"/>
              <a:buNone/>
            </a:pPr>
            <a:r>
              <a:rPr lang="es-MX" sz="2800" b="1"/>
              <a:t>TEORÍAS FENOMENOLÓGICAS</a:t>
            </a:r>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087BF226-E4D3-45EC-AD78-5F1469650EF5}" type="slidenum">
              <a:rPr lang="es-MX" smtClean="0"/>
              <a:pPr>
                <a:defRPr/>
              </a:pPr>
              <a:t>256</a:t>
            </a:fld>
            <a:endParaRPr lang="es-MX"/>
          </a:p>
        </p:txBody>
      </p:sp>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2 Marcador de contenido"/>
          <p:cNvSpPr>
            <a:spLocks noGrp="1"/>
          </p:cNvSpPr>
          <p:nvPr>
            <p:ph idx="1"/>
          </p:nvPr>
        </p:nvSpPr>
        <p:spPr>
          <a:xfrm>
            <a:off x="612775" y="1600200"/>
            <a:ext cx="8153400" cy="4495800"/>
          </a:xfrm>
        </p:spPr>
        <p:txBody>
          <a:bodyPr/>
          <a:lstStyle/>
          <a:p>
            <a:pPr algn="just" eaLnBrk="1" hangingPunct="1">
              <a:buFont typeface="Wingdings" pitchFamily="2" charset="2"/>
              <a:buNone/>
            </a:pPr>
            <a:r>
              <a:rPr lang="es-MX"/>
              <a:t> 1. tienen escaso contenido: «son menos completas que sus correspondientes teorías representacionales». </a:t>
            </a:r>
          </a:p>
          <a:p>
            <a:pPr algn="just" eaLnBrk="1" hangingPunct="1">
              <a:buFont typeface="Wingdings" pitchFamily="2" charset="2"/>
              <a:buNone/>
            </a:pPr>
            <a:r>
              <a:rPr lang="es-MX"/>
              <a:t>2. Son de menor contrastabilidad: «ya que sus riesgos son escasos, son prudentes.</a:t>
            </a:r>
          </a:p>
          <a:p>
            <a:pPr algn="just" eaLnBrk="1" hangingPunct="1">
              <a:buFont typeface="Wingdings" pitchFamily="2" charset="2"/>
              <a:buNone/>
            </a:pPr>
            <a:r>
              <a:rPr lang="es-MX"/>
              <a:t>3. escasa potencia heurística, no guían la investigación</a:t>
            </a:r>
          </a:p>
          <a:p>
            <a:pPr algn="just" eaLnBrk="1" hangingPunct="1">
              <a:buFont typeface="Wingdings" pitchFamily="2" charset="2"/>
              <a:buNone/>
            </a:pPr>
            <a:r>
              <a:rPr lang="es-MX"/>
              <a:t>en «la exploración de profundidades».</a:t>
            </a:r>
          </a:p>
        </p:txBody>
      </p:sp>
      <p:sp>
        <p:nvSpPr>
          <p:cNvPr id="270339" name="3 Rectángulo"/>
          <p:cNvSpPr>
            <a:spLocks noChangeArrowheads="1"/>
          </p:cNvSpPr>
          <p:nvPr/>
        </p:nvSpPr>
        <p:spPr bwMode="auto">
          <a:xfrm>
            <a:off x="900113" y="333375"/>
            <a:ext cx="7559675" cy="830263"/>
          </a:xfrm>
          <a:prstGeom prst="rect">
            <a:avLst/>
          </a:prstGeom>
          <a:noFill/>
          <a:ln w="9525">
            <a:noFill/>
            <a:miter lim="800000"/>
            <a:headEnd/>
            <a:tailEnd/>
          </a:ln>
        </p:spPr>
        <p:txBody>
          <a:bodyPr>
            <a:spAutoFit/>
          </a:bodyPr>
          <a:lstStyle/>
          <a:p>
            <a:pPr marL="319088" indent="-319088" algn="ctr">
              <a:buFont typeface="Wingdings" pitchFamily="2" charset="2"/>
              <a:buNone/>
            </a:pPr>
            <a:r>
              <a:rPr lang="es-MX" sz="2400"/>
              <a:t>DESVENTAJAS DE LAS TEORÍAS FENOMENÓLOGICAS: </a:t>
            </a:r>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F7644A4C-A3A1-4C17-954A-DB750ABB5B5F}" type="slidenum">
              <a:rPr lang="es-MX" smtClean="0"/>
              <a:pPr>
                <a:defRPr/>
              </a:pPr>
              <a:t>257</a:t>
            </a:fld>
            <a:endParaRPr lang="es-MX"/>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700213"/>
            <a:ext cx="8229600" cy="4752975"/>
          </a:xfrm>
        </p:spPr>
        <p:txBody>
          <a:bodyPr>
            <a:normAutofit fontScale="47500" lnSpcReduction="20000"/>
          </a:bodyPr>
          <a:lstStyle/>
          <a:p>
            <a:pPr marL="320040" indent="-320040" algn="just" eaLnBrk="1" fontAlgn="auto" hangingPunct="1">
              <a:spcAft>
                <a:spcPts val="0"/>
              </a:spcAft>
              <a:buFont typeface="Wingdings"/>
              <a:buNone/>
              <a:defRPr/>
            </a:pPr>
            <a:r>
              <a:rPr lang="es-MX" b="1" dirty="0"/>
              <a:t>	</a:t>
            </a:r>
            <a:r>
              <a:rPr lang="es-MX" sz="3600" dirty="0">
                <a:latin typeface="Arial" pitchFamily="34" charset="0"/>
                <a:cs typeface="Arial" pitchFamily="34" charset="0"/>
              </a:rPr>
              <a:t>Son las que explican el funcionamiento interno de un sistema; se las denomina también translúcidas. </a:t>
            </a:r>
          </a:p>
          <a:p>
            <a:pPr marL="320040" indent="-320040" algn="just" eaLnBrk="1" fontAlgn="auto" hangingPunct="1">
              <a:spcAft>
                <a:spcPts val="0"/>
              </a:spcAft>
              <a:buFont typeface="Wingdings"/>
              <a:buNone/>
              <a:defRPr/>
            </a:pPr>
            <a:endParaRPr lang="es-MX" sz="3600" dirty="0">
              <a:latin typeface="Arial" pitchFamily="34" charset="0"/>
              <a:cs typeface="Arial" pitchFamily="34" charset="0"/>
            </a:endParaRPr>
          </a:p>
          <a:p>
            <a:pPr marL="320040" indent="-320040" algn="just" eaLnBrk="1" fontAlgn="auto" hangingPunct="1">
              <a:spcAft>
                <a:spcPts val="0"/>
              </a:spcAft>
              <a:buFont typeface="Wingdings"/>
              <a:buNone/>
              <a:defRPr/>
            </a:pPr>
            <a:r>
              <a:rPr lang="es-MX" sz="3600" dirty="0">
                <a:latin typeface="Arial" pitchFamily="34" charset="0"/>
                <a:cs typeface="Arial" pitchFamily="34" charset="0"/>
              </a:rPr>
              <a:t>Ventajas:</a:t>
            </a:r>
          </a:p>
          <a:p>
            <a:pPr marL="320040" indent="-320040" algn="just" eaLnBrk="1" fontAlgn="auto" hangingPunct="1">
              <a:spcAft>
                <a:spcPts val="0"/>
              </a:spcAft>
              <a:buFont typeface="Wingdings"/>
              <a:buNone/>
              <a:defRPr/>
            </a:pPr>
            <a:endParaRPr lang="es-MX" sz="3600" dirty="0">
              <a:latin typeface="Arial" pitchFamily="34" charset="0"/>
              <a:cs typeface="Arial" pitchFamily="34" charset="0"/>
            </a:endParaRPr>
          </a:p>
          <a:p>
            <a:pPr marL="320040" indent="-320040" algn="just" eaLnBrk="1" fontAlgn="auto" hangingPunct="1">
              <a:spcAft>
                <a:spcPts val="0"/>
              </a:spcAft>
              <a:buFont typeface="Wingdings"/>
              <a:buNone/>
              <a:defRPr/>
            </a:pPr>
            <a:r>
              <a:rPr lang="es-MX" sz="3600" dirty="0">
                <a:latin typeface="Arial" pitchFamily="34" charset="0"/>
                <a:cs typeface="Arial" pitchFamily="34" charset="0"/>
              </a:rPr>
              <a:t>i) más profundas porque explican la estructura interna del sistema en cuestión. </a:t>
            </a:r>
          </a:p>
          <a:p>
            <a:pPr marL="320040" indent="-320040" algn="just" eaLnBrk="1" fontAlgn="auto" hangingPunct="1">
              <a:spcAft>
                <a:spcPts val="0"/>
              </a:spcAft>
              <a:buFont typeface="Wingdings"/>
              <a:buNone/>
              <a:defRPr/>
            </a:pPr>
            <a:endParaRPr lang="es-MX" sz="3600" dirty="0">
              <a:latin typeface="Arial" pitchFamily="34" charset="0"/>
              <a:cs typeface="Arial" pitchFamily="34" charset="0"/>
            </a:endParaRPr>
          </a:p>
          <a:p>
            <a:pPr marL="320040" indent="-320040" algn="just" eaLnBrk="1" fontAlgn="auto" hangingPunct="1">
              <a:spcAft>
                <a:spcPts val="0"/>
              </a:spcAft>
              <a:buFont typeface="Wingdings"/>
              <a:buNone/>
              <a:defRPr/>
            </a:pPr>
            <a:r>
              <a:rPr lang="es-MX" sz="3600" dirty="0" err="1">
                <a:latin typeface="Arial" pitchFamily="34" charset="0"/>
                <a:cs typeface="Arial" pitchFamily="34" charset="0"/>
              </a:rPr>
              <a:t>ii</a:t>
            </a:r>
            <a:r>
              <a:rPr lang="es-MX" sz="3600" dirty="0">
                <a:latin typeface="Arial" pitchFamily="34" charset="0"/>
                <a:cs typeface="Arial" pitchFamily="34" charset="0"/>
              </a:rPr>
              <a:t>) de mayor contenido porque atienden al detalle del mecanismo del sistema; </a:t>
            </a:r>
          </a:p>
          <a:p>
            <a:pPr marL="320040" indent="-320040" algn="just" eaLnBrk="1" fontAlgn="auto" hangingPunct="1">
              <a:spcAft>
                <a:spcPts val="0"/>
              </a:spcAft>
              <a:buFont typeface="Wingdings"/>
              <a:buNone/>
              <a:defRPr/>
            </a:pPr>
            <a:endParaRPr lang="es-MX" sz="3600" dirty="0">
              <a:latin typeface="Arial" pitchFamily="34" charset="0"/>
              <a:cs typeface="Arial" pitchFamily="34" charset="0"/>
            </a:endParaRPr>
          </a:p>
          <a:p>
            <a:pPr marL="320040" indent="-320040" algn="just" eaLnBrk="1" fontAlgn="auto" hangingPunct="1">
              <a:spcAft>
                <a:spcPts val="0"/>
              </a:spcAft>
              <a:buFont typeface="Wingdings"/>
              <a:buNone/>
              <a:defRPr/>
            </a:pPr>
            <a:r>
              <a:rPr lang="es-MX" sz="3600" dirty="0" err="1">
                <a:latin typeface="Arial" pitchFamily="34" charset="0"/>
                <a:cs typeface="Arial" pitchFamily="34" charset="0"/>
              </a:rPr>
              <a:t>iii</a:t>
            </a:r>
            <a:r>
              <a:rPr lang="es-MX" sz="3600" dirty="0">
                <a:latin typeface="Arial" pitchFamily="34" charset="0"/>
                <a:cs typeface="Arial" pitchFamily="34" charset="0"/>
              </a:rPr>
              <a:t>) más complejas porque hacen uso de conceptos no observacionales, teoréticos; </a:t>
            </a:r>
          </a:p>
          <a:p>
            <a:pPr marL="320040" indent="-320040" algn="just" eaLnBrk="1" fontAlgn="auto" hangingPunct="1">
              <a:spcAft>
                <a:spcPts val="0"/>
              </a:spcAft>
              <a:buFont typeface="Wingdings"/>
              <a:buNone/>
              <a:defRPr/>
            </a:pPr>
            <a:endParaRPr lang="es-MX" sz="3600" dirty="0">
              <a:latin typeface="Arial" pitchFamily="34" charset="0"/>
              <a:cs typeface="Arial" pitchFamily="34" charset="0"/>
            </a:endParaRPr>
          </a:p>
          <a:p>
            <a:pPr marL="320040" indent="-320040" algn="just" eaLnBrk="1" fontAlgn="auto" hangingPunct="1">
              <a:spcAft>
                <a:spcPts val="0"/>
              </a:spcAft>
              <a:buFont typeface="Wingdings"/>
              <a:buNone/>
              <a:defRPr/>
            </a:pPr>
            <a:r>
              <a:rPr lang="es-MX" sz="3600" dirty="0" err="1">
                <a:latin typeface="Arial" pitchFamily="34" charset="0"/>
                <a:cs typeface="Arial" pitchFamily="34" charset="0"/>
              </a:rPr>
              <a:t>iv</a:t>
            </a:r>
            <a:r>
              <a:rPr lang="es-MX" sz="3600" dirty="0">
                <a:latin typeface="Arial" pitchFamily="34" charset="0"/>
                <a:cs typeface="Arial" pitchFamily="34" charset="0"/>
              </a:rPr>
              <a:t>) tienen mayor </a:t>
            </a:r>
            <a:r>
              <a:rPr lang="es-MX" sz="3600" dirty="0" err="1">
                <a:latin typeface="Arial" pitchFamily="34" charset="0"/>
                <a:cs typeface="Arial" pitchFamily="34" charset="0"/>
              </a:rPr>
              <a:t>contrastabilidad</a:t>
            </a:r>
            <a:r>
              <a:rPr lang="es-MX" sz="3600" dirty="0">
                <a:latin typeface="Arial" pitchFamily="34" charset="0"/>
                <a:cs typeface="Arial" pitchFamily="34" charset="0"/>
              </a:rPr>
              <a:t>: ante el escrutinio de la experiencia pueden salir falsadas o comprobadas, pero es más fácil criticarlas porque expone más detalles del sistema. </a:t>
            </a:r>
          </a:p>
          <a:p>
            <a:pPr marL="320040" indent="-320040" algn="just" eaLnBrk="1" fontAlgn="auto" hangingPunct="1">
              <a:spcAft>
                <a:spcPts val="0"/>
              </a:spcAft>
              <a:buFont typeface="Wingdings"/>
              <a:buNone/>
              <a:defRPr/>
            </a:pPr>
            <a:endParaRPr lang="es-MX" sz="3600" dirty="0">
              <a:latin typeface="Arial" pitchFamily="34" charset="0"/>
              <a:cs typeface="Arial" pitchFamily="34" charset="0"/>
            </a:endParaRPr>
          </a:p>
          <a:p>
            <a:pPr marL="320040" indent="-320040" algn="just" eaLnBrk="1" fontAlgn="auto" hangingPunct="1">
              <a:spcAft>
                <a:spcPts val="0"/>
              </a:spcAft>
              <a:buFont typeface="Wingdings"/>
              <a:buNone/>
              <a:defRPr/>
            </a:pPr>
            <a:r>
              <a:rPr lang="es-MX" sz="3600" dirty="0">
                <a:latin typeface="Arial" pitchFamily="34" charset="0"/>
                <a:cs typeface="Arial" pitchFamily="34" charset="0"/>
              </a:rPr>
              <a:t>v) Los teorías fenomenológicas sirven de contrastaciones de las teorías representacionales.</a:t>
            </a:r>
          </a:p>
          <a:p>
            <a:pPr marL="320040" indent="-320040" eaLnBrk="1" fontAlgn="auto" hangingPunct="1">
              <a:spcAft>
                <a:spcPts val="0"/>
              </a:spcAft>
              <a:buFont typeface="Wingdings"/>
              <a:buNone/>
              <a:defRPr/>
            </a:pPr>
            <a:endParaRPr lang="es-MX" dirty="0"/>
          </a:p>
        </p:txBody>
      </p:sp>
      <p:sp>
        <p:nvSpPr>
          <p:cNvPr id="271363" name="3 Rectángulo"/>
          <p:cNvSpPr>
            <a:spLocks noChangeArrowheads="1"/>
          </p:cNvSpPr>
          <p:nvPr/>
        </p:nvSpPr>
        <p:spPr bwMode="auto">
          <a:xfrm>
            <a:off x="971550" y="476250"/>
            <a:ext cx="6900863" cy="400050"/>
          </a:xfrm>
          <a:prstGeom prst="rect">
            <a:avLst/>
          </a:prstGeom>
          <a:noFill/>
          <a:ln w="9525">
            <a:noFill/>
            <a:miter lim="800000"/>
            <a:headEnd/>
            <a:tailEnd/>
          </a:ln>
        </p:spPr>
        <p:txBody>
          <a:bodyPr wrap="none">
            <a:spAutoFit/>
          </a:bodyPr>
          <a:lstStyle/>
          <a:p>
            <a:pPr marL="319088" indent="-319088">
              <a:buFont typeface="Wingdings" pitchFamily="2" charset="2"/>
              <a:buNone/>
            </a:pPr>
            <a:r>
              <a:rPr lang="es-MX" sz="2000" b="1"/>
              <a:t>VENTAJAS DE LAS TEORÍAS REPRESENTACIONALES</a:t>
            </a:r>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1C96E4D4-29B0-4235-AB2A-BB881004A395}" type="slidenum">
              <a:rPr lang="es-MX" smtClean="0"/>
              <a:pPr>
                <a:defRPr/>
              </a:pPr>
              <a:t>258</a:t>
            </a:fld>
            <a:endParaRPr lang="es-MX"/>
          </a:p>
        </p:txBody>
      </p:sp>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700213"/>
            <a:ext cx="8229600" cy="4537075"/>
          </a:xfrm>
        </p:spPr>
        <p:txBody>
          <a:bodyPr>
            <a:normAutofit fontScale="70000" lnSpcReduction="20000"/>
          </a:bodyPr>
          <a:lstStyle/>
          <a:p>
            <a:pPr marL="320040" indent="-320040" algn="just" eaLnBrk="1" fontAlgn="auto" hangingPunct="1">
              <a:spcAft>
                <a:spcPts val="0"/>
              </a:spcAft>
              <a:defRPr/>
            </a:pPr>
            <a:r>
              <a:rPr lang="es-MX" dirty="0"/>
              <a:t>	</a:t>
            </a:r>
            <a:r>
              <a:rPr lang="es-MX" dirty="0">
                <a:latin typeface="Arial" pitchFamily="34" charset="0"/>
                <a:cs typeface="Arial" pitchFamily="34" charset="0"/>
              </a:rPr>
              <a:t>Ulises </a:t>
            </a:r>
            <a:r>
              <a:rPr lang="es-MX" dirty="0" err="1">
                <a:latin typeface="Arial" pitchFamily="34" charset="0"/>
                <a:cs typeface="Arial" pitchFamily="34" charset="0"/>
              </a:rPr>
              <a:t>Moulines</a:t>
            </a:r>
            <a:r>
              <a:rPr lang="es-MX" dirty="0">
                <a:latin typeface="Arial" pitchFamily="34" charset="0"/>
                <a:cs typeface="Arial" pitchFamily="34" charset="0"/>
              </a:rPr>
              <a:t> expone la concepción estructuralista de las teorías científicas en su libro La ciencia: su estructura, su desarrollo.</a:t>
            </a:r>
          </a:p>
          <a:p>
            <a:pPr marL="320040" indent="-320040" algn="just" eaLnBrk="1" fontAlgn="auto" hangingPunct="1">
              <a:spcAft>
                <a:spcPts val="0"/>
              </a:spcAft>
              <a:defRPr/>
            </a:pPr>
            <a:endParaRPr lang="es-MX" dirty="0">
              <a:latin typeface="Arial" pitchFamily="34" charset="0"/>
              <a:cs typeface="Arial" pitchFamily="34" charset="0"/>
            </a:endParaRPr>
          </a:p>
          <a:p>
            <a:pPr marL="320040" indent="-320040" algn="just" eaLnBrk="1" fontAlgn="auto" hangingPunct="1">
              <a:spcAft>
                <a:spcPts val="0"/>
              </a:spcAft>
              <a:defRPr/>
            </a:pPr>
            <a:r>
              <a:rPr lang="es-MX" dirty="0">
                <a:latin typeface="Arial" pitchFamily="34" charset="0"/>
                <a:cs typeface="Arial" pitchFamily="34" charset="0"/>
              </a:rPr>
              <a:t>	La ciencia implica un lenguaje especializado compuesto  de términos teóricos. Pero no se reduce a problemas de lenguaje. </a:t>
            </a:r>
          </a:p>
          <a:p>
            <a:pPr marL="320040" indent="-320040" algn="just" eaLnBrk="1" fontAlgn="auto" hangingPunct="1">
              <a:spcAft>
                <a:spcPts val="0"/>
              </a:spcAft>
              <a:defRPr/>
            </a:pPr>
            <a:endParaRPr lang="es-MX" dirty="0">
              <a:latin typeface="Arial" pitchFamily="34" charset="0"/>
              <a:cs typeface="Arial" pitchFamily="34" charset="0"/>
            </a:endParaRPr>
          </a:p>
          <a:p>
            <a:pPr marL="320040" indent="-320040" algn="just" eaLnBrk="1" fontAlgn="auto" hangingPunct="1">
              <a:spcAft>
                <a:spcPts val="0"/>
              </a:spcAft>
              <a:defRPr/>
            </a:pPr>
            <a:r>
              <a:rPr lang="es-MX" dirty="0">
                <a:latin typeface="Arial" pitchFamily="34" charset="0"/>
                <a:cs typeface="Arial" pitchFamily="34" charset="0"/>
              </a:rPr>
              <a:t>	 Problema ontológico de si existen los referentes de dichos conceptos teóricos, y si existen igual que los árboles y las sillas. La revolución científica de la modernidad propuso que todo concepto científico tuviese su aval empírico. </a:t>
            </a:r>
          </a:p>
          <a:p>
            <a:pPr marL="320040" indent="-320040" algn="just" eaLnBrk="1" fontAlgn="auto" hangingPunct="1">
              <a:spcAft>
                <a:spcPts val="0"/>
              </a:spcAft>
              <a:defRPr/>
            </a:pPr>
            <a:endParaRPr lang="es-MX" dirty="0">
              <a:latin typeface="Arial" pitchFamily="34" charset="0"/>
              <a:cs typeface="Arial" pitchFamily="34" charset="0"/>
            </a:endParaRPr>
          </a:p>
          <a:p>
            <a:pPr marL="320040" indent="-320040" algn="just" eaLnBrk="1" fontAlgn="auto" hangingPunct="1">
              <a:spcAft>
                <a:spcPts val="0"/>
              </a:spcAft>
              <a:defRPr/>
            </a:pPr>
            <a:r>
              <a:rPr lang="es-MX" dirty="0">
                <a:latin typeface="Arial" pitchFamily="34" charset="0"/>
                <a:cs typeface="Arial" pitchFamily="34" charset="0"/>
              </a:rPr>
              <a:t>	Newton introdujo un concepto que creó dificultades, parecía volver a las “cualidades ocultas” con el concepto de efecto gravitatorio a distancia. La teoría del átomo criticada por no tener un referente empírico contrastable directamente</a:t>
            </a:r>
          </a:p>
        </p:txBody>
      </p:sp>
      <p:sp>
        <p:nvSpPr>
          <p:cNvPr id="272387" name="3 Rectángulo"/>
          <p:cNvSpPr>
            <a:spLocks noChangeArrowheads="1"/>
          </p:cNvSpPr>
          <p:nvPr/>
        </p:nvSpPr>
        <p:spPr bwMode="auto">
          <a:xfrm>
            <a:off x="2124075" y="260350"/>
            <a:ext cx="4572000" cy="1016000"/>
          </a:xfrm>
          <a:prstGeom prst="rect">
            <a:avLst/>
          </a:prstGeom>
          <a:noFill/>
          <a:ln w="9525">
            <a:noFill/>
            <a:miter lim="800000"/>
            <a:headEnd/>
            <a:tailEnd/>
          </a:ln>
        </p:spPr>
        <p:txBody>
          <a:bodyPr>
            <a:spAutoFit/>
          </a:bodyPr>
          <a:lstStyle/>
          <a:p>
            <a:pPr marL="319088" indent="-319088" algn="ctr">
              <a:buFont typeface="Wingdings" pitchFamily="2" charset="2"/>
              <a:buNone/>
            </a:pPr>
            <a:r>
              <a:rPr lang="es-MX" sz="2000" b="1"/>
              <a:t>	CONCEPCIÓN ESTRUCTURALISTA DE LAS TEORÍAS</a:t>
            </a:r>
            <a:r>
              <a:rPr lang="es-MX" sz="2000"/>
              <a:t> </a:t>
            </a:r>
            <a:r>
              <a:rPr lang="es-MX" sz="2000" b="1"/>
              <a:t>CIENTÍFICAS</a:t>
            </a:r>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E982A4C1-DE0E-418E-B393-5921FE40EA45}" type="slidenum">
              <a:rPr lang="es-MX" smtClean="0"/>
              <a:pPr>
                <a:defRPr/>
              </a:pPr>
              <a:t>259</a:t>
            </a:fld>
            <a:endParaRPr lang="es-MX"/>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28775"/>
            <a:ext cx="6275388" cy="4968875"/>
          </a:xfrm>
        </p:spPr>
        <p:txBody>
          <a:bodyPr>
            <a:normAutofit fontScale="55000" lnSpcReduction="20000"/>
          </a:bodyPr>
          <a:lstStyle/>
          <a:p>
            <a:pPr marL="320040" indent="-320040" algn="just" eaLnBrk="1" fontAlgn="auto" hangingPunct="1">
              <a:spcAft>
                <a:spcPts val="0"/>
              </a:spcAft>
              <a:buFont typeface="Wingdings"/>
              <a:buNone/>
              <a:defRPr/>
            </a:pPr>
            <a:r>
              <a:rPr lang="es-MX" sz="3600" dirty="0">
                <a:latin typeface="Arial" pitchFamily="34" charset="0"/>
                <a:cs typeface="Arial" pitchFamily="34" charset="0"/>
              </a:rPr>
              <a:t>	La misma prueba de esta vigencia histórica del programa causal aristotélico es que cuando Galileo Galilei se esfuerza por fundamentar la nueva ciencia física es precisamente contra los escolásticos aristotélicos contra quienes tiene que enfrentarse. </a:t>
            </a:r>
          </a:p>
          <a:p>
            <a:pPr marL="320040" indent="-320040" algn="just" eaLnBrk="1" fontAlgn="auto" hangingPunct="1">
              <a:spcAft>
                <a:spcPts val="0"/>
              </a:spcAft>
              <a:buFont typeface="Wingdings"/>
              <a:buNone/>
              <a:defRPr/>
            </a:pPr>
            <a:endParaRPr lang="es-MX" sz="3600" dirty="0">
              <a:latin typeface="Arial" pitchFamily="34" charset="0"/>
              <a:cs typeface="Arial" pitchFamily="34" charset="0"/>
            </a:endParaRPr>
          </a:p>
          <a:p>
            <a:pPr marL="320040" indent="-320040" algn="just" eaLnBrk="1" fontAlgn="auto" hangingPunct="1">
              <a:spcAft>
                <a:spcPts val="0"/>
              </a:spcAft>
              <a:buFont typeface="Wingdings"/>
              <a:buNone/>
              <a:defRPr/>
            </a:pPr>
            <a:r>
              <a:rPr lang="es-MX" sz="3600" dirty="0">
                <a:latin typeface="Arial" pitchFamily="34" charset="0"/>
                <a:cs typeface="Arial" pitchFamily="34" charset="0"/>
              </a:rPr>
              <a:t>	El programa causal aristotélico cobró mayor importancia cuando fue asumido por parte de la filosofía y teología católica medieval.  </a:t>
            </a:r>
          </a:p>
          <a:p>
            <a:pPr marL="320040" indent="-320040" algn="just" eaLnBrk="1" fontAlgn="auto" hangingPunct="1">
              <a:spcAft>
                <a:spcPts val="0"/>
              </a:spcAft>
              <a:buFont typeface="Wingdings"/>
              <a:buNone/>
              <a:defRPr/>
            </a:pPr>
            <a:endParaRPr lang="es-MX" sz="3600" dirty="0">
              <a:latin typeface="Arial" pitchFamily="34" charset="0"/>
              <a:cs typeface="Arial" pitchFamily="34" charset="0"/>
            </a:endParaRPr>
          </a:p>
          <a:p>
            <a:pPr marL="320040" indent="-320040" algn="just" eaLnBrk="1" fontAlgn="auto" hangingPunct="1">
              <a:spcAft>
                <a:spcPts val="0"/>
              </a:spcAft>
              <a:buFont typeface="Wingdings"/>
              <a:buNone/>
              <a:defRPr/>
            </a:pPr>
            <a:r>
              <a:rPr lang="es-MX" sz="3600" dirty="0">
                <a:latin typeface="Arial" pitchFamily="34" charset="0"/>
                <a:cs typeface="Arial" pitchFamily="34" charset="0"/>
              </a:rPr>
              <a:t>	En la física, el programa causal aristotélico llega hasta Galileo. En fisiología llega hasta Harvey, quien descubre la circulación de la sangre, pero en biología el </a:t>
            </a:r>
            <a:r>
              <a:rPr lang="es-MX" sz="3600" dirty="0" err="1">
                <a:latin typeface="Arial" pitchFamily="34" charset="0"/>
                <a:cs typeface="Arial" pitchFamily="34" charset="0"/>
              </a:rPr>
              <a:t>fijismo</a:t>
            </a:r>
            <a:r>
              <a:rPr lang="es-MX" sz="3600" dirty="0">
                <a:latin typeface="Arial" pitchFamily="34" charset="0"/>
                <a:cs typeface="Arial" pitchFamily="34" charset="0"/>
              </a:rPr>
              <a:t> aristotélico perdura hasta que Lamarck y Darwin lo refutan. En la epistemología y la metafísica hasta Descartes quien asume el nuevo liderazgo del saber moderno.</a:t>
            </a:r>
          </a:p>
          <a:p>
            <a:pPr marL="320040" indent="-320040" eaLnBrk="1" fontAlgn="auto" hangingPunct="1">
              <a:spcAft>
                <a:spcPts val="0"/>
              </a:spcAft>
              <a:buFont typeface="Wingdings"/>
              <a:buChar char=""/>
              <a:defRPr/>
            </a:pPr>
            <a:endParaRPr lang="es-MX" dirty="0"/>
          </a:p>
        </p:txBody>
      </p:sp>
      <p:sp>
        <p:nvSpPr>
          <p:cNvPr id="33795" name="3 Rectángulo"/>
          <p:cNvSpPr>
            <a:spLocks noChangeArrowheads="1"/>
          </p:cNvSpPr>
          <p:nvPr/>
        </p:nvSpPr>
        <p:spPr bwMode="auto">
          <a:xfrm>
            <a:off x="395288" y="188913"/>
            <a:ext cx="8208962" cy="584200"/>
          </a:xfrm>
          <a:prstGeom prst="rect">
            <a:avLst/>
          </a:prstGeom>
          <a:noFill/>
          <a:ln w="9525">
            <a:noFill/>
            <a:miter lim="800000"/>
            <a:headEnd/>
            <a:tailEnd/>
          </a:ln>
        </p:spPr>
        <p:txBody>
          <a:bodyPr>
            <a:spAutoFit/>
          </a:bodyPr>
          <a:lstStyle/>
          <a:p>
            <a:pPr algn="ctr"/>
            <a:r>
              <a:rPr lang="es-MX" sz="3200"/>
              <a:t>La Antigüedad griega y la Edad Media </a:t>
            </a:r>
            <a:endParaRPr lang="es-ES" sz="3200"/>
          </a:p>
        </p:txBody>
      </p:sp>
      <p:pic>
        <p:nvPicPr>
          <p:cNvPr id="33796" name="Picture 5" descr="http://t2.gstatic.com/images?q=tbn:ANd9GcQYp9fTB89MeuSYj6Ar_4Nc500lkOt9m2AB7rX8vEYf_3VHWGtM"/>
          <p:cNvPicPr>
            <a:picLocks noChangeAspect="1" noChangeArrowheads="1"/>
          </p:cNvPicPr>
          <p:nvPr/>
        </p:nvPicPr>
        <p:blipFill>
          <a:blip r:embed="rId2"/>
          <a:srcRect/>
          <a:stretch>
            <a:fillRect/>
          </a:stretch>
        </p:blipFill>
        <p:spPr bwMode="auto">
          <a:xfrm>
            <a:off x="7164388" y="2060575"/>
            <a:ext cx="1716087" cy="2592388"/>
          </a:xfrm>
          <a:prstGeom prst="rect">
            <a:avLst/>
          </a:prstGeom>
          <a:noFill/>
          <a:ln w="9525">
            <a:noFill/>
            <a:miter lim="800000"/>
            <a:headEnd/>
            <a:tailEnd/>
          </a:ln>
        </p:spPr>
      </p:pic>
      <p:sp>
        <p:nvSpPr>
          <p:cNvPr id="5" name="4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6" name="5 Marcador de número de diapositiva"/>
          <p:cNvSpPr>
            <a:spLocks noGrp="1"/>
          </p:cNvSpPr>
          <p:nvPr>
            <p:ph type="sldNum" sz="quarter" idx="12"/>
          </p:nvPr>
        </p:nvSpPr>
        <p:spPr/>
        <p:txBody>
          <a:bodyPr>
            <a:normAutofit fontScale="85000" lnSpcReduction="20000"/>
          </a:bodyPr>
          <a:lstStyle/>
          <a:p>
            <a:pPr>
              <a:defRPr/>
            </a:pPr>
            <a:fld id="{350FBC78-A91E-493E-A470-EA08BE41F03F}" type="slidenum">
              <a:rPr lang="es-MX" smtClean="0"/>
              <a:pPr>
                <a:defRPr/>
              </a:pPr>
              <a:t>26</a:t>
            </a:fld>
            <a:endParaRPr lang="es-MX"/>
          </a:p>
        </p:txBody>
      </p:sp>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773238"/>
            <a:ext cx="8229600" cy="4352925"/>
          </a:xfrm>
        </p:spPr>
        <p:txBody>
          <a:bodyPr>
            <a:normAutofit fontScale="62500" lnSpcReduction="20000"/>
          </a:bodyPr>
          <a:lstStyle/>
          <a:p>
            <a:pPr marL="320040" indent="-320040" algn="just" eaLnBrk="1" fontAlgn="auto" hangingPunct="1">
              <a:spcAft>
                <a:spcPts val="0"/>
              </a:spcAft>
              <a:defRPr/>
            </a:pPr>
            <a:r>
              <a:rPr lang="es-MX" dirty="0">
                <a:latin typeface="Arial" pitchFamily="34" charset="0"/>
                <a:cs typeface="Arial" pitchFamily="34" charset="0"/>
              </a:rPr>
              <a:t>Para </a:t>
            </a:r>
            <a:r>
              <a:rPr lang="es-MX" dirty="0" err="1">
                <a:latin typeface="Arial" pitchFamily="34" charset="0"/>
                <a:cs typeface="Arial" pitchFamily="34" charset="0"/>
              </a:rPr>
              <a:t>Ernest</a:t>
            </a:r>
            <a:r>
              <a:rPr lang="es-MX" dirty="0">
                <a:latin typeface="Arial" pitchFamily="34" charset="0"/>
                <a:cs typeface="Arial" pitchFamily="34" charset="0"/>
              </a:rPr>
              <a:t> Mach sólo son admisibles conceptos científicos reductibles a entidades observables. Pero este </a:t>
            </a:r>
            <a:r>
              <a:rPr lang="es-MX" dirty="0" err="1">
                <a:latin typeface="Arial" pitchFamily="34" charset="0"/>
                <a:cs typeface="Arial" pitchFamily="34" charset="0"/>
              </a:rPr>
              <a:t>fisicalismo</a:t>
            </a:r>
            <a:r>
              <a:rPr lang="es-MX" dirty="0">
                <a:latin typeface="Arial" pitchFamily="34" charset="0"/>
                <a:cs typeface="Arial" pitchFamily="34" charset="0"/>
              </a:rPr>
              <a:t>, como el </a:t>
            </a:r>
            <a:r>
              <a:rPr lang="es-MX" dirty="0" err="1">
                <a:latin typeface="Arial" pitchFamily="34" charset="0"/>
                <a:cs typeface="Arial" pitchFamily="34" charset="0"/>
              </a:rPr>
              <a:t>operacionalismo</a:t>
            </a:r>
            <a:r>
              <a:rPr lang="es-MX" dirty="0">
                <a:latin typeface="Arial" pitchFamily="34" charset="0"/>
                <a:cs typeface="Arial" pitchFamily="34" charset="0"/>
              </a:rPr>
              <a:t>, son inviables. </a:t>
            </a:r>
          </a:p>
          <a:p>
            <a:pPr marL="320040" indent="-320040" algn="just" eaLnBrk="1" fontAlgn="auto" hangingPunct="1">
              <a:spcAft>
                <a:spcPts val="0"/>
              </a:spcAft>
              <a:defRPr/>
            </a:pPr>
            <a:endParaRPr lang="es-MX" dirty="0">
              <a:latin typeface="Arial" pitchFamily="34" charset="0"/>
              <a:cs typeface="Arial" pitchFamily="34" charset="0"/>
            </a:endParaRPr>
          </a:p>
          <a:p>
            <a:pPr marL="320040" indent="-320040" algn="just" eaLnBrk="1" fontAlgn="auto" hangingPunct="1">
              <a:spcAft>
                <a:spcPts val="0"/>
              </a:spcAft>
              <a:defRPr/>
            </a:pPr>
            <a:r>
              <a:rPr lang="es-MX" dirty="0" err="1">
                <a:latin typeface="Arial" pitchFamily="34" charset="0"/>
                <a:cs typeface="Arial" pitchFamily="34" charset="0"/>
              </a:rPr>
              <a:t>Carnap</a:t>
            </a:r>
            <a:r>
              <a:rPr lang="es-MX" dirty="0">
                <a:latin typeface="Arial" pitchFamily="34" charset="0"/>
                <a:cs typeface="Arial" pitchFamily="34" charset="0"/>
              </a:rPr>
              <a:t> demuestra que con esta teoría reduccionista no se pueden definir los términos </a:t>
            </a:r>
            <a:r>
              <a:rPr lang="es-MX" dirty="0" err="1">
                <a:latin typeface="Arial" pitchFamily="34" charset="0"/>
                <a:cs typeface="Arial" pitchFamily="34" charset="0"/>
              </a:rPr>
              <a:t>disposicionales</a:t>
            </a:r>
            <a:r>
              <a:rPr lang="es-MX" dirty="0">
                <a:latin typeface="Arial" pitchFamily="34" charset="0"/>
                <a:cs typeface="Arial" pitchFamily="34" charset="0"/>
              </a:rPr>
              <a:t>. </a:t>
            </a:r>
          </a:p>
          <a:p>
            <a:pPr marL="320040" indent="-320040" algn="just" eaLnBrk="1" fontAlgn="auto" hangingPunct="1">
              <a:spcAft>
                <a:spcPts val="0"/>
              </a:spcAft>
              <a:defRPr/>
            </a:pPr>
            <a:endParaRPr lang="es-MX" dirty="0">
              <a:latin typeface="Arial" pitchFamily="34" charset="0"/>
              <a:cs typeface="Arial" pitchFamily="34" charset="0"/>
            </a:endParaRPr>
          </a:p>
          <a:p>
            <a:pPr marL="320040" indent="-320040" algn="just" eaLnBrk="1" fontAlgn="auto" hangingPunct="1">
              <a:spcAft>
                <a:spcPts val="0"/>
              </a:spcAft>
              <a:defRPr/>
            </a:pPr>
            <a:r>
              <a:rPr lang="es-MX" dirty="0">
                <a:latin typeface="Arial" pitchFamily="34" charset="0"/>
                <a:cs typeface="Arial" pitchFamily="34" charset="0"/>
              </a:rPr>
              <a:t>Durante mucho tiempo la filosofía de la ciencia hizo una distinción entre conceptos teóricos y conceptos observacionales. </a:t>
            </a:r>
          </a:p>
          <a:p>
            <a:pPr marL="320040" indent="-320040" algn="just" eaLnBrk="1" fontAlgn="auto" hangingPunct="1">
              <a:spcAft>
                <a:spcPts val="0"/>
              </a:spcAft>
              <a:defRPr/>
            </a:pPr>
            <a:endParaRPr lang="es-MX" dirty="0">
              <a:latin typeface="Arial" pitchFamily="34" charset="0"/>
              <a:cs typeface="Arial" pitchFamily="34" charset="0"/>
            </a:endParaRPr>
          </a:p>
          <a:p>
            <a:pPr marL="320040" indent="-320040" algn="just" eaLnBrk="1" fontAlgn="auto" hangingPunct="1">
              <a:spcAft>
                <a:spcPts val="0"/>
              </a:spcAft>
              <a:defRPr/>
            </a:pPr>
            <a:r>
              <a:rPr lang="es-MX" dirty="0">
                <a:latin typeface="Arial" pitchFamily="34" charset="0"/>
                <a:cs typeface="Arial" pitchFamily="34" charset="0"/>
              </a:rPr>
              <a:t>Hanson, </a:t>
            </a:r>
            <a:r>
              <a:rPr lang="es-MX" dirty="0" err="1">
                <a:latin typeface="Arial" pitchFamily="34" charset="0"/>
                <a:cs typeface="Arial" pitchFamily="34" charset="0"/>
              </a:rPr>
              <a:t>Kuhn</a:t>
            </a:r>
            <a:r>
              <a:rPr lang="es-MX" dirty="0">
                <a:latin typeface="Arial" pitchFamily="34" charset="0"/>
                <a:cs typeface="Arial" pitchFamily="34" charset="0"/>
              </a:rPr>
              <a:t>, Feyerabend criticaron este dualismo y aceptaron la tesis de la carga teórica de la observación. </a:t>
            </a:r>
          </a:p>
          <a:p>
            <a:pPr marL="320040" indent="-320040" algn="just" eaLnBrk="1" fontAlgn="auto" hangingPunct="1">
              <a:spcAft>
                <a:spcPts val="0"/>
              </a:spcAft>
              <a:defRPr/>
            </a:pPr>
            <a:endParaRPr lang="es-MX" dirty="0">
              <a:latin typeface="Arial" pitchFamily="34" charset="0"/>
              <a:cs typeface="Arial" pitchFamily="34" charset="0"/>
            </a:endParaRPr>
          </a:p>
          <a:p>
            <a:pPr marL="320040" indent="-320040" algn="just" eaLnBrk="1" fontAlgn="auto" hangingPunct="1">
              <a:spcAft>
                <a:spcPts val="0"/>
              </a:spcAft>
              <a:defRPr/>
            </a:pPr>
            <a:r>
              <a:rPr lang="es-MX" dirty="0" err="1">
                <a:latin typeface="Arial" pitchFamily="34" charset="0"/>
                <a:cs typeface="Arial" pitchFamily="34" charset="0"/>
              </a:rPr>
              <a:t>Moulines</a:t>
            </a:r>
            <a:r>
              <a:rPr lang="es-MX" dirty="0">
                <a:latin typeface="Arial" pitchFamily="34" charset="0"/>
                <a:cs typeface="Arial" pitchFamily="34" charset="0"/>
              </a:rPr>
              <a:t> observa que el alcance de la tesis de la carga teórica de  observación se ha sobrevalorado.</a:t>
            </a:r>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273412" name="3 Rectángulo"/>
          <p:cNvSpPr>
            <a:spLocks noChangeArrowheads="1"/>
          </p:cNvSpPr>
          <p:nvPr/>
        </p:nvSpPr>
        <p:spPr bwMode="auto">
          <a:xfrm>
            <a:off x="2124075" y="260350"/>
            <a:ext cx="4572000" cy="1016000"/>
          </a:xfrm>
          <a:prstGeom prst="rect">
            <a:avLst/>
          </a:prstGeom>
          <a:noFill/>
          <a:ln w="9525">
            <a:noFill/>
            <a:miter lim="800000"/>
            <a:headEnd/>
            <a:tailEnd/>
          </a:ln>
        </p:spPr>
        <p:txBody>
          <a:bodyPr>
            <a:spAutoFit/>
          </a:bodyPr>
          <a:lstStyle/>
          <a:p>
            <a:pPr marL="319088" indent="-319088" algn="ctr">
              <a:buFont typeface="Wingdings" pitchFamily="2" charset="2"/>
              <a:buNone/>
            </a:pPr>
            <a:r>
              <a:rPr lang="es-MX" sz="2000" b="1"/>
              <a:t>	CONCEPCIÓN ESTRUCTURALISTA DE LAS TEORÍAS</a:t>
            </a:r>
            <a:r>
              <a:rPr lang="es-MX" sz="2000"/>
              <a:t> </a:t>
            </a:r>
            <a:r>
              <a:rPr lang="es-MX" sz="2000" b="1"/>
              <a:t>CIENTÍFICAS</a:t>
            </a:r>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4AE553F7-90EF-4CC6-8F2C-43BB2CF54C47}" type="slidenum">
              <a:rPr lang="es-MX" smtClean="0"/>
              <a:pPr>
                <a:defRPr/>
              </a:pPr>
              <a:t>260</a:t>
            </a:fld>
            <a:endParaRPr lang="es-MX"/>
          </a:p>
        </p:txBody>
      </p:sp>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557338"/>
            <a:ext cx="8229600" cy="4568825"/>
          </a:xfrm>
        </p:spPr>
        <p:txBody>
          <a:bodyPr>
            <a:normAutofit fontScale="70000" lnSpcReduction="20000"/>
          </a:bodyPr>
          <a:lstStyle/>
          <a:p>
            <a:pPr marL="320040" indent="-320040" algn="just" eaLnBrk="1" fontAlgn="auto" hangingPunct="1">
              <a:spcAft>
                <a:spcPts val="0"/>
              </a:spcAft>
              <a:defRPr/>
            </a:pPr>
            <a:endParaRPr lang="es-MX" dirty="0">
              <a:latin typeface="Arial" pitchFamily="34" charset="0"/>
              <a:cs typeface="Arial" pitchFamily="34" charset="0"/>
            </a:endParaRPr>
          </a:p>
          <a:p>
            <a:pPr marL="320040" indent="-320040" algn="just" eaLnBrk="1" fontAlgn="auto" hangingPunct="1">
              <a:spcAft>
                <a:spcPts val="0"/>
              </a:spcAft>
              <a:defRPr/>
            </a:pPr>
            <a:r>
              <a:rPr lang="es-MX" dirty="0">
                <a:latin typeface="Arial" pitchFamily="34" charset="0"/>
                <a:cs typeface="Arial" pitchFamily="34" charset="0"/>
              </a:rPr>
              <a:t>El aspecto más importante es que “toda observación científica presupone una asunción previa de un sistema conceptual clasificatorio; pero clasificar tal sistema de ‘teoría’ proviene de un uso inflacionario del término”. (</a:t>
            </a:r>
            <a:r>
              <a:rPr lang="es-MX" dirty="0" err="1">
                <a:latin typeface="Arial" pitchFamily="34" charset="0"/>
                <a:cs typeface="Arial" pitchFamily="34" charset="0"/>
              </a:rPr>
              <a:t>Moulines</a:t>
            </a:r>
            <a:r>
              <a:rPr lang="es-MX" dirty="0">
                <a:latin typeface="Arial" pitchFamily="34" charset="0"/>
                <a:cs typeface="Arial" pitchFamily="34" charset="0"/>
              </a:rPr>
              <a:t>, 1993, p. 159)</a:t>
            </a:r>
          </a:p>
          <a:p>
            <a:pPr marL="320040" indent="-320040" algn="just" eaLnBrk="1" fontAlgn="auto" hangingPunct="1">
              <a:spcAft>
                <a:spcPts val="0"/>
              </a:spcAft>
              <a:defRPr/>
            </a:pPr>
            <a:endParaRPr lang="es-MX" dirty="0">
              <a:latin typeface="Arial" pitchFamily="34" charset="0"/>
              <a:cs typeface="Arial" pitchFamily="34" charset="0"/>
            </a:endParaRPr>
          </a:p>
          <a:p>
            <a:pPr marL="320040" indent="-320040" algn="just" eaLnBrk="1" fontAlgn="auto" hangingPunct="1">
              <a:spcAft>
                <a:spcPts val="0"/>
              </a:spcAft>
              <a:defRPr/>
            </a:pPr>
            <a:r>
              <a:rPr lang="es-MX" dirty="0">
                <a:latin typeface="Arial" pitchFamily="34" charset="0"/>
                <a:cs typeface="Arial" pitchFamily="34" charset="0"/>
              </a:rPr>
              <a:t>La </a:t>
            </a:r>
            <a:r>
              <a:rPr lang="es-MX" dirty="0" err="1">
                <a:latin typeface="Arial" pitchFamily="34" charset="0"/>
                <a:cs typeface="Arial" pitchFamily="34" charset="0"/>
              </a:rPr>
              <a:t>teoreticidad</a:t>
            </a:r>
            <a:r>
              <a:rPr lang="es-MX" dirty="0">
                <a:latin typeface="Arial" pitchFamily="34" charset="0"/>
                <a:cs typeface="Arial" pitchFamily="34" charset="0"/>
              </a:rPr>
              <a:t> es algo relativo dentro de cada teoría. Los términos no-teóricos vienen determinados por medios externos a esa teoría, pero son importantes porque ellos constituyen la base de contrastación. </a:t>
            </a:r>
          </a:p>
          <a:p>
            <a:pPr marL="320040" indent="-320040" algn="just" eaLnBrk="1" fontAlgn="auto" hangingPunct="1">
              <a:spcAft>
                <a:spcPts val="0"/>
              </a:spcAft>
              <a:defRPr/>
            </a:pPr>
            <a:endParaRPr lang="es-MX" dirty="0">
              <a:latin typeface="Arial" pitchFamily="34" charset="0"/>
              <a:cs typeface="Arial" pitchFamily="34" charset="0"/>
            </a:endParaRPr>
          </a:p>
          <a:p>
            <a:pPr marL="320040" indent="-320040" algn="just" eaLnBrk="1" fontAlgn="auto" hangingPunct="1">
              <a:spcAft>
                <a:spcPts val="0"/>
              </a:spcAft>
              <a:defRPr/>
            </a:pPr>
            <a:r>
              <a:rPr lang="es-MX" dirty="0">
                <a:latin typeface="Arial" pitchFamily="34" charset="0"/>
                <a:cs typeface="Arial" pitchFamily="34" charset="0"/>
              </a:rPr>
              <a:t>Los términos teóricos se determinan dentro de las leyes incluidas en las teorías, que constituyen sus leyes fundamentales. </a:t>
            </a:r>
            <a:r>
              <a:rPr lang="es-MX" dirty="0" err="1">
                <a:latin typeface="Arial" pitchFamily="34" charset="0"/>
                <a:cs typeface="Arial" pitchFamily="34" charset="0"/>
              </a:rPr>
              <a:t>Balzer</a:t>
            </a:r>
            <a:r>
              <a:rPr lang="es-MX" dirty="0">
                <a:latin typeface="Arial" pitchFamily="34" charset="0"/>
                <a:cs typeface="Arial" pitchFamily="34" charset="0"/>
              </a:rPr>
              <a:t> y </a:t>
            </a:r>
            <a:r>
              <a:rPr lang="es-MX" dirty="0" err="1">
                <a:latin typeface="Arial" pitchFamily="34" charset="0"/>
                <a:cs typeface="Arial" pitchFamily="34" charset="0"/>
              </a:rPr>
              <a:t>Moulines</a:t>
            </a:r>
            <a:r>
              <a:rPr lang="es-MX" dirty="0">
                <a:latin typeface="Arial" pitchFamily="34" charset="0"/>
                <a:cs typeface="Arial" pitchFamily="34" charset="0"/>
              </a:rPr>
              <a:t> proporcionan una generalización de la intuición de </a:t>
            </a:r>
            <a:r>
              <a:rPr lang="es-MX" dirty="0" err="1">
                <a:latin typeface="Arial" pitchFamily="34" charset="0"/>
                <a:cs typeface="Arial" pitchFamily="34" charset="0"/>
              </a:rPr>
              <a:t>Sneed</a:t>
            </a:r>
            <a:r>
              <a:rPr lang="es-MX" dirty="0">
                <a:latin typeface="Arial" pitchFamily="34" charset="0"/>
                <a:cs typeface="Arial" pitchFamily="34" charset="0"/>
              </a:rPr>
              <a:t>. El criterio de </a:t>
            </a:r>
            <a:r>
              <a:rPr lang="es-MX" dirty="0" err="1">
                <a:latin typeface="Arial" pitchFamily="34" charset="0"/>
                <a:cs typeface="Arial" pitchFamily="34" charset="0"/>
              </a:rPr>
              <a:t>teoreticidad</a:t>
            </a:r>
            <a:r>
              <a:rPr lang="es-MX" dirty="0">
                <a:latin typeface="Arial" pitchFamily="34" charset="0"/>
                <a:cs typeface="Arial" pitchFamily="34" charset="0"/>
              </a:rPr>
              <a:t> lo formulan para toda clase de conceptos empíricos, sean métricos o no. </a:t>
            </a:r>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274436" name="3 Rectángulo"/>
          <p:cNvSpPr>
            <a:spLocks noChangeArrowheads="1"/>
          </p:cNvSpPr>
          <p:nvPr/>
        </p:nvSpPr>
        <p:spPr bwMode="auto">
          <a:xfrm>
            <a:off x="2124075" y="260350"/>
            <a:ext cx="4572000" cy="1016000"/>
          </a:xfrm>
          <a:prstGeom prst="rect">
            <a:avLst/>
          </a:prstGeom>
          <a:noFill/>
          <a:ln w="9525">
            <a:noFill/>
            <a:miter lim="800000"/>
            <a:headEnd/>
            <a:tailEnd/>
          </a:ln>
        </p:spPr>
        <p:txBody>
          <a:bodyPr>
            <a:spAutoFit/>
          </a:bodyPr>
          <a:lstStyle/>
          <a:p>
            <a:pPr marL="319088" indent="-319088" algn="ctr">
              <a:buFont typeface="Wingdings" pitchFamily="2" charset="2"/>
              <a:buNone/>
            </a:pPr>
            <a:r>
              <a:rPr lang="es-MX" sz="2000" b="1"/>
              <a:t>	CONCEPCIÓN ESTRUCTURALISTA DE LAS TEORÍAS</a:t>
            </a:r>
            <a:r>
              <a:rPr lang="es-MX" sz="2000"/>
              <a:t> </a:t>
            </a:r>
            <a:r>
              <a:rPr lang="es-MX" sz="2000" b="1"/>
              <a:t>CIENTÍFICAS</a:t>
            </a:r>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B31EFC66-4152-4AA1-BC52-7EA868121D1E}" type="slidenum">
              <a:rPr lang="es-MX" smtClean="0"/>
              <a:pPr>
                <a:defRPr/>
              </a:pPr>
              <a:t>261</a:t>
            </a:fld>
            <a:endParaRPr lang="es-MX"/>
          </a:p>
        </p:txBody>
      </p:sp>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1 Título"/>
          <p:cNvSpPr>
            <a:spLocks noGrp="1"/>
          </p:cNvSpPr>
          <p:nvPr>
            <p:ph type="title"/>
          </p:nvPr>
        </p:nvSpPr>
        <p:spPr>
          <a:xfrm>
            <a:off x="612775" y="228600"/>
            <a:ext cx="8153400" cy="990600"/>
          </a:xfrm>
        </p:spPr>
        <p:txBody>
          <a:bodyPr/>
          <a:lstStyle/>
          <a:p>
            <a:pPr algn="ctr" eaLnBrk="1" hangingPunct="1"/>
            <a:r>
              <a:rPr lang="es-ES" sz="4000">
                <a:latin typeface="Arial" pitchFamily="34" charset="0"/>
                <a:cs typeface="Arial" pitchFamily="34" charset="0"/>
              </a:rPr>
              <a:t>AXIOMATIZACIÓN </a:t>
            </a:r>
          </a:p>
        </p:txBody>
      </p:sp>
      <p:sp>
        <p:nvSpPr>
          <p:cNvPr id="275459" name="2 Marcador de contenido"/>
          <p:cNvSpPr>
            <a:spLocks noGrp="1"/>
          </p:cNvSpPr>
          <p:nvPr>
            <p:ph idx="1"/>
          </p:nvPr>
        </p:nvSpPr>
        <p:spPr>
          <a:xfrm>
            <a:off x="395288" y="1600200"/>
            <a:ext cx="8370887" cy="4565650"/>
          </a:xfrm>
        </p:spPr>
        <p:txBody>
          <a:bodyPr/>
          <a:lstStyle/>
          <a:p>
            <a:pPr algn="just" eaLnBrk="1" hangingPunct="1">
              <a:buFont typeface="Wingdings" pitchFamily="2" charset="2"/>
              <a:buNone/>
            </a:pPr>
            <a:r>
              <a:rPr lang="es-MX" sz="1800"/>
              <a:t>	</a:t>
            </a:r>
            <a:r>
              <a:rPr lang="es-MX" sz="1800">
                <a:latin typeface="Arial" pitchFamily="34" charset="0"/>
                <a:cs typeface="Arial" pitchFamily="34" charset="0"/>
              </a:rPr>
              <a:t>Torretti observa que se ha confundido fácilmente entre axiomatización y deducibilidad. La axiomatización sólo exige que los teoremas salgan como consecuencias lógicas de sus axiomas. La formalización, en cambio, es ya una codificación lógico-deductiva. </a:t>
            </a:r>
          </a:p>
          <a:p>
            <a:pPr algn="just" eaLnBrk="1" hangingPunct="1">
              <a:buFont typeface="Wingdings" pitchFamily="2" charset="2"/>
              <a:buNone/>
            </a:pPr>
            <a:endParaRPr lang="es-MX" sz="1800">
              <a:latin typeface="Arial" pitchFamily="34" charset="0"/>
              <a:cs typeface="Arial" pitchFamily="34" charset="0"/>
            </a:endParaRPr>
          </a:p>
          <a:p>
            <a:pPr algn="just" eaLnBrk="1" hangingPunct="1">
              <a:buFont typeface="Wingdings" pitchFamily="2" charset="2"/>
              <a:buNone/>
            </a:pPr>
            <a:r>
              <a:rPr lang="es-MX" sz="1800">
                <a:latin typeface="Arial" pitchFamily="34" charset="0"/>
                <a:cs typeface="Arial" pitchFamily="34" charset="0"/>
              </a:rPr>
              <a:t>	Ahora bien, las consecuencias lógicas de un axioma pueden ser ilimitadas.  De Q se podría seguir que “Carlos de Inglaterra muere decapitado”; pero esto es e irrelevante en un dominio  como la geometría</a:t>
            </a:r>
          </a:p>
          <a:p>
            <a:pPr algn="just" eaLnBrk="1" hangingPunct="1">
              <a:buFont typeface="Wingdings" pitchFamily="2" charset="2"/>
              <a:buNone/>
            </a:pPr>
            <a:endParaRPr lang="es-MX" sz="1800">
              <a:latin typeface="Arial" pitchFamily="34" charset="0"/>
              <a:cs typeface="Arial" pitchFamily="34" charset="0"/>
            </a:endParaRPr>
          </a:p>
          <a:p>
            <a:pPr algn="just" eaLnBrk="1" hangingPunct="1">
              <a:buFont typeface="Wingdings" pitchFamily="2" charset="2"/>
              <a:buNone/>
            </a:pPr>
            <a:r>
              <a:rPr lang="es-MX" sz="1800">
                <a:latin typeface="Arial" pitchFamily="34" charset="0"/>
                <a:cs typeface="Arial" pitchFamily="34" charset="0"/>
              </a:rPr>
              <a:t>	El método axiomático requiere además “reconocer como aseveraciones de la teoría sólo aquellas consecuencias lógicas que pueden formularse en ese fragmento”. </a:t>
            </a:r>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E741DBB9-E263-4404-98BD-F4328410C611}" type="slidenum">
              <a:rPr lang="es-MX" smtClean="0"/>
              <a:pPr>
                <a:defRPr/>
              </a:pPr>
              <a:t>262</a:t>
            </a:fld>
            <a:endParaRPr lang="es-MX"/>
          </a:p>
        </p:txBody>
      </p:sp>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1 Título"/>
          <p:cNvSpPr>
            <a:spLocks noGrp="1"/>
          </p:cNvSpPr>
          <p:nvPr>
            <p:ph type="title"/>
          </p:nvPr>
        </p:nvSpPr>
        <p:spPr>
          <a:xfrm>
            <a:off x="612775" y="228600"/>
            <a:ext cx="8153400" cy="990600"/>
          </a:xfrm>
        </p:spPr>
        <p:txBody>
          <a:bodyPr/>
          <a:lstStyle/>
          <a:p>
            <a:pPr eaLnBrk="1" hangingPunct="1"/>
            <a:r>
              <a:rPr lang="es-ES" sz="3600">
                <a:latin typeface="Arial" pitchFamily="34" charset="0"/>
                <a:cs typeface="Arial" pitchFamily="34" charset="0"/>
              </a:rPr>
              <a:t>CONDICIONES DE LOS AXIOMAS</a:t>
            </a:r>
          </a:p>
        </p:txBody>
      </p:sp>
      <p:sp>
        <p:nvSpPr>
          <p:cNvPr id="3" name="2 Marcador de contenido"/>
          <p:cNvSpPr>
            <a:spLocks noGrp="1"/>
          </p:cNvSpPr>
          <p:nvPr>
            <p:ph idx="1"/>
          </p:nvPr>
        </p:nvSpPr>
        <p:spPr>
          <a:xfrm>
            <a:off x="612775" y="1600200"/>
            <a:ext cx="8153400" cy="4495800"/>
          </a:xfrm>
        </p:spPr>
        <p:txBody>
          <a:bodyPr>
            <a:normAutofit fontScale="92500" lnSpcReduction="20000"/>
          </a:bodyPr>
          <a:lstStyle/>
          <a:p>
            <a:pPr marL="320040" indent="-320040" algn="just" eaLnBrk="1" fontAlgn="auto" hangingPunct="1">
              <a:spcAft>
                <a:spcPts val="0"/>
              </a:spcAft>
              <a:buFont typeface="Wingdings"/>
              <a:buChar char=""/>
              <a:defRPr/>
            </a:pPr>
            <a:r>
              <a:rPr lang="es-MX" dirty="0">
                <a:latin typeface="Arial" pitchFamily="34" charset="0"/>
                <a:cs typeface="Arial" pitchFamily="34" charset="0"/>
              </a:rPr>
              <a:t>Se requieren, además, dos condiciones:</a:t>
            </a:r>
          </a:p>
          <a:p>
            <a:pPr marL="640715" lvl="1" indent="-320040" algn="just" eaLnBrk="1" fontAlgn="auto" hangingPunct="1">
              <a:spcAft>
                <a:spcPts val="0"/>
              </a:spcAft>
              <a:buFont typeface="Wingdings"/>
              <a:buChar char=""/>
              <a:defRPr/>
            </a:pPr>
            <a:r>
              <a:rPr lang="es-MX" dirty="0">
                <a:latin typeface="Arial" pitchFamily="34" charset="0"/>
                <a:cs typeface="Arial" pitchFamily="34" charset="0"/>
              </a:rPr>
              <a:t>Consistencia </a:t>
            </a:r>
          </a:p>
          <a:p>
            <a:pPr marL="640715" lvl="1" indent="-320040" algn="just" eaLnBrk="1" fontAlgn="auto" hangingPunct="1">
              <a:spcAft>
                <a:spcPts val="0"/>
              </a:spcAft>
              <a:buFont typeface="Wingdings"/>
              <a:buChar char=""/>
              <a:defRPr/>
            </a:pPr>
            <a:r>
              <a:rPr lang="es-MX" dirty="0">
                <a:latin typeface="Arial" pitchFamily="34" charset="0"/>
                <a:cs typeface="Arial" pitchFamily="34" charset="0"/>
              </a:rPr>
              <a:t>Independencia de los axiomas. </a:t>
            </a:r>
          </a:p>
          <a:p>
            <a:pPr marL="640715" lvl="1" indent="-320040" algn="just" eaLnBrk="1" fontAlgn="auto" hangingPunct="1">
              <a:spcAft>
                <a:spcPts val="0"/>
              </a:spcAft>
              <a:buFont typeface="Wingdings"/>
              <a:buChar char=""/>
              <a:defRPr/>
            </a:pPr>
            <a:endParaRPr lang="es-MX" dirty="0">
              <a:latin typeface="Arial" pitchFamily="34" charset="0"/>
              <a:cs typeface="Arial" pitchFamily="34" charset="0"/>
            </a:endParaRPr>
          </a:p>
          <a:p>
            <a:pPr marL="640715" lvl="1" indent="-320040" algn="just" eaLnBrk="1" fontAlgn="auto" hangingPunct="1">
              <a:spcAft>
                <a:spcPts val="0"/>
              </a:spcAft>
              <a:buFont typeface="Wingdings 2" pitchFamily="18" charset="2"/>
              <a:buNone/>
              <a:defRPr/>
            </a:pPr>
            <a:r>
              <a:rPr lang="es-MX" dirty="0">
                <a:latin typeface="Arial" pitchFamily="34" charset="0"/>
                <a:cs typeface="Arial" pitchFamily="34" charset="0"/>
              </a:rPr>
              <a:t>	Para que haya consistencia en una teoría axiomática no puede aparecer una aseveración y su negación. De lo contrario la teoría  es inconsistente.</a:t>
            </a:r>
          </a:p>
          <a:p>
            <a:pPr marL="320040" indent="-320040" algn="just" eaLnBrk="1" fontAlgn="auto" hangingPunct="1">
              <a:spcAft>
                <a:spcPts val="0"/>
              </a:spcAft>
              <a:buFont typeface="Wingdings"/>
              <a:buChar char=""/>
              <a:defRPr/>
            </a:pPr>
            <a:endParaRPr lang="es-ES" dirty="0">
              <a:latin typeface="Arial" pitchFamily="34" charset="0"/>
              <a:cs typeface="Arial" pitchFamily="34" charset="0"/>
            </a:endParaRPr>
          </a:p>
          <a:p>
            <a:pPr marL="320040" indent="-320040" algn="just" eaLnBrk="1" fontAlgn="auto" hangingPunct="1">
              <a:spcAft>
                <a:spcPts val="0"/>
              </a:spcAft>
              <a:buFont typeface="Wingdings"/>
              <a:buChar char=""/>
              <a:defRPr/>
            </a:pPr>
            <a:r>
              <a:rPr lang="es-MX" dirty="0">
                <a:latin typeface="Arial" pitchFamily="34" charset="0"/>
                <a:cs typeface="Arial" pitchFamily="34" charset="0"/>
              </a:rPr>
              <a:t>De hecho, las teorías axiomáticas se usan más frecuentemente en matemáticas, física y astronomía; pero muy poco en biología y en las ciencias sociales y humanas.</a:t>
            </a:r>
          </a:p>
          <a:p>
            <a:pPr marL="320040" indent="-320040" eaLnBrk="1" fontAlgn="auto" hangingPunct="1">
              <a:spcAft>
                <a:spcPts val="0"/>
              </a:spcAft>
              <a:buFont typeface="Wingdings"/>
              <a:buChar char=""/>
              <a:defRPr/>
            </a:pPr>
            <a:endParaRPr lang="es-MX" dirty="0"/>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9E9A0D55-3939-4468-9D0E-DAC84AE3452F}" type="slidenum">
              <a:rPr lang="es-MX" smtClean="0"/>
              <a:pPr>
                <a:defRPr/>
              </a:pPr>
              <a:t>263</a:t>
            </a:fld>
            <a:endParaRPr lang="es-MX"/>
          </a:p>
        </p:txBody>
      </p:sp>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1 Título"/>
          <p:cNvSpPr>
            <a:spLocks noGrp="1"/>
          </p:cNvSpPr>
          <p:nvPr>
            <p:ph type="title"/>
          </p:nvPr>
        </p:nvSpPr>
        <p:spPr>
          <a:xfrm>
            <a:off x="612775" y="476250"/>
            <a:ext cx="8153400" cy="742950"/>
          </a:xfrm>
        </p:spPr>
        <p:txBody>
          <a:bodyPr/>
          <a:lstStyle/>
          <a:p>
            <a:pPr algn="ctr" eaLnBrk="1" hangingPunct="1"/>
            <a:r>
              <a:rPr lang="es-MX" sz="4000" b="1">
                <a:latin typeface="Arial" pitchFamily="34" charset="0"/>
                <a:cs typeface="Arial" pitchFamily="34" charset="0"/>
              </a:rPr>
              <a:t>RELACIONES INTERTEÓRICAS</a:t>
            </a:r>
            <a:br>
              <a:rPr lang="es-MX" sz="4000" b="1">
                <a:latin typeface="Arial" pitchFamily="34" charset="0"/>
                <a:cs typeface="Arial" pitchFamily="34" charset="0"/>
              </a:rPr>
            </a:br>
            <a:endParaRPr lang="es-ES" sz="4000">
              <a:latin typeface="Arial" pitchFamily="34" charset="0"/>
              <a:cs typeface="Arial" pitchFamily="34" charset="0"/>
            </a:endParaRPr>
          </a:p>
        </p:txBody>
      </p:sp>
      <p:sp>
        <p:nvSpPr>
          <p:cNvPr id="3" name="2 Marcador de contenido"/>
          <p:cNvSpPr>
            <a:spLocks noGrp="1"/>
          </p:cNvSpPr>
          <p:nvPr>
            <p:ph idx="1"/>
          </p:nvPr>
        </p:nvSpPr>
        <p:spPr>
          <a:xfrm>
            <a:off x="395288" y="1600200"/>
            <a:ext cx="8370887" cy="4495800"/>
          </a:xfrm>
        </p:spPr>
        <p:txBody>
          <a:bodyPr>
            <a:normAutofit fontScale="77500" lnSpcReduction="20000"/>
          </a:bodyPr>
          <a:lstStyle/>
          <a:p>
            <a:pPr marL="320040" indent="-320040" algn="just" eaLnBrk="1" fontAlgn="auto" hangingPunct="1">
              <a:spcAft>
                <a:spcPts val="0"/>
              </a:spcAft>
              <a:buFont typeface="Wingdings"/>
              <a:buNone/>
              <a:defRPr/>
            </a:pPr>
            <a:r>
              <a:rPr lang="es-MX" dirty="0"/>
              <a:t>	</a:t>
            </a:r>
            <a:r>
              <a:rPr lang="es-MX" dirty="0">
                <a:latin typeface="Arial" pitchFamily="34" charset="0"/>
                <a:cs typeface="Arial" pitchFamily="34" charset="0"/>
              </a:rPr>
              <a:t>Las teorías empíricas de la ciencias no se dan aisladas, sino que mantienen relaciones con otras teorías. Hay vínculos </a:t>
            </a:r>
            <a:r>
              <a:rPr lang="es-MX" dirty="0" err="1">
                <a:latin typeface="Arial" pitchFamily="34" charset="0"/>
                <a:cs typeface="Arial" pitchFamily="34" charset="0"/>
              </a:rPr>
              <a:t>interteóricos</a:t>
            </a:r>
            <a:r>
              <a:rPr lang="es-MX" dirty="0">
                <a:latin typeface="Arial" pitchFamily="34" charset="0"/>
                <a:cs typeface="Arial" pitchFamily="34" charset="0"/>
              </a:rPr>
              <a:t> o </a:t>
            </a:r>
            <a:r>
              <a:rPr lang="es-MX" b="1" dirty="0">
                <a:latin typeface="Arial" pitchFamily="34" charset="0"/>
                <a:cs typeface="Arial" pitchFamily="34" charset="0"/>
              </a:rPr>
              <a:t>leyes puente </a:t>
            </a:r>
            <a:r>
              <a:rPr lang="es-MX" dirty="0">
                <a:latin typeface="Arial" pitchFamily="34" charset="0"/>
                <a:cs typeface="Arial" pitchFamily="34" charset="0"/>
              </a:rPr>
              <a:t>y hay otras relaciones más globales entre las teorías. </a:t>
            </a:r>
          </a:p>
          <a:p>
            <a:pPr marL="320040" indent="-320040" algn="just" eaLnBrk="1" fontAlgn="auto" hangingPunct="1">
              <a:spcAft>
                <a:spcPts val="0"/>
              </a:spcAft>
              <a:buFont typeface="Wingdings"/>
              <a:buNone/>
              <a:defRPr/>
            </a:pPr>
            <a:endParaRPr lang="es-MX" dirty="0">
              <a:latin typeface="Arial" pitchFamily="34" charset="0"/>
              <a:cs typeface="Arial" pitchFamily="34" charset="0"/>
            </a:endParaRPr>
          </a:p>
          <a:p>
            <a:pPr marL="320040" indent="-320040" algn="just" eaLnBrk="1" fontAlgn="auto" hangingPunct="1">
              <a:spcAft>
                <a:spcPts val="0"/>
              </a:spcAft>
              <a:buFont typeface="Wingdings"/>
              <a:buNone/>
              <a:defRPr/>
            </a:pPr>
            <a:r>
              <a:rPr lang="es-MX" dirty="0">
                <a:latin typeface="Arial" pitchFamily="34" charset="0"/>
                <a:cs typeface="Arial" pitchFamily="34" charset="0"/>
              </a:rPr>
              <a:t>	Un vínculo </a:t>
            </a:r>
            <a:r>
              <a:rPr lang="es-MX" dirty="0" err="1">
                <a:latin typeface="Arial" pitchFamily="34" charset="0"/>
                <a:cs typeface="Arial" pitchFamily="34" charset="0"/>
              </a:rPr>
              <a:t>interteórico</a:t>
            </a:r>
            <a:r>
              <a:rPr lang="es-MX" dirty="0">
                <a:latin typeface="Arial" pitchFamily="34" charset="0"/>
                <a:cs typeface="Arial" pitchFamily="34" charset="0"/>
              </a:rPr>
              <a:t> comúnmente es el que relaciona dos teorías, aunque puede darse el caso que relacione varias teorías. Por ejemplo, la termodinámica y la hidrodinámica tienen vínculos </a:t>
            </a:r>
            <a:r>
              <a:rPr lang="es-MX" dirty="0" err="1">
                <a:latin typeface="Arial" pitchFamily="34" charset="0"/>
                <a:cs typeface="Arial" pitchFamily="34" charset="0"/>
              </a:rPr>
              <a:t>interteóricos</a:t>
            </a:r>
            <a:r>
              <a:rPr lang="es-MX" dirty="0">
                <a:latin typeface="Arial" pitchFamily="34" charset="0"/>
                <a:cs typeface="Arial" pitchFamily="34" charset="0"/>
              </a:rPr>
              <a:t>. P= </a:t>
            </a:r>
            <a:r>
              <a:rPr lang="es-MX" dirty="0" err="1">
                <a:latin typeface="Arial" pitchFamily="34" charset="0"/>
                <a:cs typeface="Arial" pitchFamily="34" charset="0"/>
              </a:rPr>
              <a:t>dE</a:t>
            </a:r>
            <a:r>
              <a:rPr lang="es-MX" dirty="0">
                <a:latin typeface="Arial" pitchFamily="34" charset="0"/>
                <a:cs typeface="Arial" pitchFamily="34" charset="0"/>
              </a:rPr>
              <a:t>/</a:t>
            </a:r>
            <a:r>
              <a:rPr lang="es-MX" dirty="0" err="1">
                <a:latin typeface="Arial" pitchFamily="34" charset="0"/>
                <a:cs typeface="Arial" pitchFamily="34" charset="0"/>
              </a:rPr>
              <a:t>dV</a:t>
            </a:r>
            <a:r>
              <a:rPr lang="es-MX" dirty="0">
                <a:latin typeface="Arial" pitchFamily="34" charset="0"/>
                <a:cs typeface="Arial" pitchFamily="34" charset="0"/>
              </a:rPr>
              <a:t> es una ley que relaciona la presión, el volumen y la energía. </a:t>
            </a:r>
          </a:p>
          <a:p>
            <a:pPr marL="320040" indent="-320040" algn="just" eaLnBrk="1" fontAlgn="auto" hangingPunct="1">
              <a:spcAft>
                <a:spcPts val="0"/>
              </a:spcAft>
              <a:buFont typeface="Wingdings"/>
              <a:buNone/>
              <a:defRPr/>
            </a:pPr>
            <a:endParaRPr lang="es-MX" dirty="0">
              <a:latin typeface="Arial" pitchFamily="34" charset="0"/>
              <a:cs typeface="Arial" pitchFamily="34" charset="0"/>
            </a:endParaRPr>
          </a:p>
          <a:p>
            <a:pPr marL="320040" indent="-320040" algn="just" eaLnBrk="1" fontAlgn="auto" hangingPunct="1">
              <a:spcAft>
                <a:spcPts val="0"/>
              </a:spcAft>
              <a:buFont typeface="Wingdings"/>
              <a:buNone/>
              <a:defRPr/>
            </a:pPr>
            <a:r>
              <a:rPr lang="es-MX" dirty="0">
                <a:latin typeface="Arial" pitchFamily="34" charset="0"/>
                <a:cs typeface="Arial" pitchFamily="34" charset="0"/>
              </a:rPr>
              <a:t>	La termodinámica provee algunos de estos conceptos a la hidrodinámica.</a:t>
            </a:r>
          </a:p>
          <a:p>
            <a:pPr marL="320040" indent="-320040" eaLnBrk="1" fontAlgn="auto" hangingPunct="1">
              <a:spcAft>
                <a:spcPts val="0"/>
              </a:spcAft>
              <a:buFont typeface="Wingdings"/>
              <a:buChar char=""/>
              <a:defRPr/>
            </a:pPr>
            <a:endParaRPr lang="es-MX" dirty="0"/>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4134C64F-AC1E-471A-A5C4-206CB82CAC1C}" type="slidenum">
              <a:rPr lang="es-MX" smtClean="0"/>
              <a:pPr>
                <a:defRPr/>
              </a:pPr>
              <a:t>264</a:t>
            </a:fld>
            <a:endParaRPr lang="es-MX"/>
          </a:p>
        </p:txBody>
      </p:sp>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288" y="1600200"/>
            <a:ext cx="8370887" cy="4495800"/>
          </a:xfrm>
        </p:spPr>
        <p:txBody>
          <a:bodyPr>
            <a:normAutofit fontScale="77500" lnSpcReduction="20000"/>
          </a:bodyPr>
          <a:lstStyle/>
          <a:p>
            <a:pPr marL="320040" indent="-320040" algn="just" eaLnBrk="1" fontAlgn="auto" hangingPunct="1">
              <a:spcAft>
                <a:spcPts val="0"/>
              </a:spcAft>
              <a:buFont typeface="Wingdings"/>
              <a:buNone/>
              <a:defRPr/>
            </a:pPr>
            <a:r>
              <a:rPr lang="es-MX" dirty="0"/>
              <a:t>	</a:t>
            </a:r>
            <a:r>
              <a:rPr lang="es-MX" dirty="0" err="1">
                <a:latin typeface="Arial" pitchFamily="34" charset="0"/>
                <a:cs typeface="Arial" pitchFamily="34" charset="0"/>
              </a:rPr>
              <a:t>Duhem</a:t>
            </a:r>
            <a:r>
              <a:rPr lang="es-MX" dirty="0">
                <a:latin typeface="Arial" pitchFamily="34" charset="0"/>
                <a:cs typeface="Arial" pitchFamily="34" charset="0"/>
              </a:rPr>
              <a:t>, decía que nunca podemos poner a prueba una teoría aislada pues cada teoría forma parte de otras teorías. Esta tesis fue radicalizada por W. N. Quine quien lanzó la tesis </a:t>
            </a:r>
            <a:r>
              <a:rPr lang="es-MX" b="1" dirty="0">
                <a:latin typeface="Arial" pitchFamily="34" charset="0"/>
                <a:cs typeface="Arial" pitchFamily="34" charset="0"/>
              </a:rPr>
              <a:t>holística </a:t>
            </a:r>
            <a:r>
              <a:rPr lang="es-MX" dirty="0">
                <a:latin typeface="Arial" pitchFamily="34" charset="0"/>
                <a:cs typeface="Arial" pitchFamily="34" charset="0"/>
              </a:rPr>
              <a:t>según la cual en la contrastación de una determinada teoría interviene una madeja compleja de teorías y en realidad la totalidad de la ciencia.</a:t>
            </a:r>
          </a:p>
          <a:p>
            <a:pPr marL="320040" indent="-320040" algn="just" eaLnBrk="1" fontAlgn="auto" hangingPunct="1">
              <a:spcAft>
                <a:spcPts val="0"/>
              </a:spcAft>
              <a:buFont typeface="Wingdings"/>
              <a:buNone/>
              <a:defRPr/>
            </a:pPr>
            <a:endParaRPr lang="es-MX" dirty="0">
              <a:latin typeface="Arial" pitchFamily="34" charset="0"/>
              <a:cs typeface="Arial" pitchFamily="34" charset="0"/>
            </a:endParaRPr>
          </a:p>
          <a:p>
            <a:pPr marL="320040" indent="-320040" algn="just" eaLnBrk="1" fontAlgn="auto" hangingPunct="1">
              <a:spcAft>
                <a:spcPts val="0"/>
              </a:spcAft>
              <a:buFont typeface="Wingdings"/>
              <a:buNone/>
              <a:defRPr/>
            </a:pPr>
            <a:r>
              <a:rPr lang="es-MX" dirty="0">
                <a:latin typeface="Arial" pitchFamily="34" charset="0"/>
                <a:cs typeface="Arial" pitchFamily="34" charset="0"/>
              </a:rPr>
              <a:t>	</a:t>
            </a:r>
            <a:r>
              <a:rPr lang="es-MX" dirty="0" err="1">
                <a:latin typeface="Arial" pitchFamily="34" charset="0"/>
                <a:cs typeface="Arial" pitchFamily="34" charset="0"/>
              </a:rPr>
              <a:t>Moulines</a:t>
            </a:r>
            <a:r>
              <a:rPr lang="es-MX" dirty="0">
                <a:latin typeface="Arial" pitchFamily="34" charset="0"/>
                <a:cs typeface="Arial" pitchFamily="34" charset="0"/>
              </a:rPr>
              <a:t> y Díez concluyen: al contrastar una teoría con la experiencia siempre hay que tener en cuenta al menos algunas de sus relaciones con algunas otras teorías. Estos autores son moderados y lo que suponen es que ponemos a prueba no una teoría aislada, sino la teoría y algunas relaciones </a:t>
            </a:r>
            <a:r>
              <a:rPr lang="es-MX" dirty="0" err="1">
                <a:latin typeface="Arial" pitchFamily="34" charset="0"/>
                <a:cs typeface="Arial" pitchFamily="34" charset="0"/>
              </a:rPr>
              <a:t>interteóricas</a:t>
            </a:r>
            <a:r>
              <a:rPr lang="es-MX" dirty="0">
                <a:latin typeface="Arial" pitchFamily="34" charset="0"/>
                <a:cs typeface="Arial" pitchFamily="34" charset="0"/>
              </a:rPr>
              <a:t>. De este modo no caen en un </a:t>
            </a:r>
            <a:r>
              <a:rPr lang="es-MX" dirty="0" err="1">
                <a:latin typeface="Arial" pitchFamily="34" charset="0"/>
                <a:cs typeface="Arial" pitchFamily="34" charset="0"/>
              </a:rPr>
              <a:t>holismo</a:t>
            </a:r>
            <a:r>
              <a:rPr lang="es-MX" dirty="0">
                <a:latin typeface="Arial" pitchFamily="34" charset="0"/>
                <a:cs typeface="Arial" pitchFamily="34" charset="0"/>
              </a:rPr>
              <a:t> absoluto.</a:t>
            </a:r>
          </a:p>
          <a:p>
            <a:pPr marL="320040" indent="-320040" eaLnBrk="1" fontAlgn="auto" hangingPunct="1">
              <a:spcAft>
                <a:spcPts val="0"/>
              </a:spcAft>
              <a:buFont typeface="Wingdings"/>
              <a:buChar char=""/>
              <a:defRPr/>
            </a:pPr>
            <a:endParaRPr lang="es-MX" dirty="0">
              <a:latin typeface="Arial" pitchFamily="34" charset="0"/>
              <a:cs typeface="Arial" pitchFamily="34" charset="0"/>
            </a:endParaRPr>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278532" name="1 Título"/>
          <p:cNvSpPr>
            <a:spLocks noGrp="1"/>
          </p:cNvSpPr>
          <p:nvPr>
            <p:ph type="title"/>
          </p:nvPr>
        </p:nvSpPr>
        <p:spPr>
          <a:xfrm>
            <a:off x="612775" y="476250"/>
            <a:ext cx="8153400" cy="742950"/>
          </a:xfrm>
        </p:spPr>
        <p:txBody>
          <a:bodyPr/>
          <a:lstStyle/>
          <a:p>
            <a:pPr algn="ctr" eaLnBrk="1" hangingPunct="1"/>
            <a:r>
              <a:rPr lang="es-MX" sz="4000" b="1">
                <a:latin typeface="Arial" pitchFamily="34" charset="0"/>
                <a:cs typeface="Arial" pitchFamily="34" charset="0"/>
              </a:rPr>
              <a:t>RELACIONES INTERTEÓRICAS</a:t>
            </a:r>
            <a:br>
              <a:rPr lang="es-MX" sz="4000" b="1">
                <a:latin typeface="Arial" pitchFamily="34" charset="0"/>
                <a:cs typeface="Arial" pitchFamily="34" charset="0"/>
              </a:rPr>
            </a:br>
            <a:endParaRPr lang="es-ES" sz="4000">
              <a:latin typeface="Arial" pitchFamily="34" charset="0"/>
              <a:cs typeface="Arial" pitchFamily="34" charset="0"/>
            </a:endParaRPr>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B8FE1342-2FDD-413C-85CD-39F4F260728C}" type="slidenum">
              <a:rPr lang="es-MX" smtClean="0"/>
              <a:pPr>
                <a:defRPr/>
              </a:pPr>
              <a:t>265</a:t>
            </a:fld>
            <a:endParaRPr lang="es-MX"/>
          </a:p>
        </p:txBody>
      </p:sp>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6 Marcador de texto"/>
          <p:cNvSpPr>
            <a:spLocks noGrp="1"/>
          </p:cNvSpPr>
          <p:nvPr>
            <p:ph type="body" idx="2"/>
          </p:nvPr>
        </p:nvSpPr>
        <p:spPr/>
        <p:txBody>
          <a:bodyPr/>
          <a:lstStyle/>
          <a:p>
            <a:pPr eaLnBrk="1" hangingPunct="1"/>
            <a:endParaRPr lang="es-ES">
              <a:solidFill>
                <a:srgbClr val="FFFFFF"/>
              </a:solidFill>
            </a:endParaRPr>
          </a:p>
        </p:txBody>
      </p:sp>
      <p:sp>
        <p:nvSpPr>
          <p:cNvPr id="279555" name="5 Marcador de contenido"/>
          <p:cNvSpPr>
            <a:spLocks noGrp="1"/>
          </p:cNvSpPr>
          <p:nvPr>
            <p:ph sz="quarter" idx="1"/>
          </p:nvPr>
        </p:nvSpPr>
        <p:spPr/>
        <p:txBody>
          <a:bodyPr/>
          <a:lstStyle/>
          <a:p>
            <a:pPr eaLnBrk="1" hangingPunct="1">
              <a:buFont typeface="Wingdings" pitchFamily="2" charset="2"/>
              <a:buNone/>
            </a:pPr>
            <a:endParaRPr lang="es-ES"/>
          </a:p>
          <a:p>
            <a:pPr eaLnBrk="1" hangingPunct="1">
              <a:buFont typeface="Wingdings" pitchFamily="2" charset="2"/>
              <a:buNone/>
            </a:pPr>
            <a:endParaRPr lang="es-ES"/>
          </a:p>
          <a:p>
            <a:pPr eaLnBrk="1" hangingPunct="1">
              <a:buFont typeface="Wingdings" pitchFamily="2" charset="2"/>
              <a:buNone/>
            </a:pPr>
            <a:endParaRPr lang="es-ES"/>
          </a:p>
          <a:p>
            <a:pPr eaLnBrk="1" hangingPunct="1">
              <a:buFont typeface="Wingdings" pitchFamily="2" charset="2"/>
              <a:buNone/>
            </a:pPr>
            <a:endParaRPr lang="es-ES"/>
          </a:p>
          <a:p>
            <a:pPr eaLnBrk="1" hangingPunct="1">
              <a:buFont typeface="Wingdings" pitchFamily="2" charset="2"/>
              <a:buNone/>
            </a:pPr>
            <a:endParaRPr lang="es-ES"/>
          </a:p>
          <a:p>
            <a:pPr eaLnBrk="1" hangingPunct="1">
              <a:buFont typeface="Wingdings" pitchFamily="2" charset="2"/>
              <a:buNone/>
            </a:pPr>
            <a:endParaRPr lang="es-ES"/>
          </a:p>
          <a:p>
            <a:pPr eaLnBrk="1" hangingPunct="1">
              <a:buFont typeface="Wingdings" pitchFamily="2" charset="2"/>
              <a:buNone/>
            </a:pPr>
            <a:r>
              <a:rPr lang="es-ES"/>
              <a:t>UNIDAD VI</a:t>
            </a:r>
          </a:p>
          <a:p>
            <a:pPr eaLnBrk="1" hangingPunct="1">
              <a:buFont typeface="Wingdings" pitchFamily="2" charset="2"/>
              <a:buNone/>
            </a:pPr>
            <a:r>
              <a:rPr lang="es-ES"/>
              <a:t>CIENCIA Y ÉTICA</a:t>
            </a:r>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ABEE0690-771E-429D-B875-322D4E0DE315}" type="slidenum">
              <a:rPr lang="es-MX" smtClean="0"/>
              <a:pPr>
                <a:defRPr/>
              </a:pPr>
              <a:t>266</a:t>
            </a:fld>
            <a:endParaRPr lang="es-MX"/>
          </a:p>
        </p:txBody>
      </p:sp>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1 Título"/>
          <p:cNvSpPr>
            <a:spLocks noGrp="1"/>
          </p:cNvSpPr>
          <p:nvPr>
            <p:ph type="title"/>
          </p:nvPr>
        </p:nvSpPr>
        <p:spPr>
          <a:xfrm>
            <a:off x="612775" y="228600"/>
            <a:ext cx="8153400" cy="990600"/>
          </a:xfrm>
        </p:spPr>
        <p:txBody>
          <a:bodyPr/>
          <a:lstStyle/>
          <a:p>
            <a:pPr algn="ctr" eaLnBrk="1" hangingPunct="1"/>
            <a:r>
              <a:rPr lang="es-ES">
                <a:latin typeface="Arial" pitchFamily="34" charset="0"/>
                <a:cs typeface="Arial" pitchFamily="34" charset="0"/>
              </a:rPr>
              <a:t>ÉTICA Y CIENCIA</a:t>
            </a:r>
          </a:p>
        </p:txBody>
      </p:sp>
      <p:sp>
        <p:nvSpPr>
          <p:cNvPr id="280579" name="2 Marcador de contenido"/>
          <p:cNvSpPr>
            <a:spLocks noGrp="1"/>
          </p:cNvSpPr>
          <p:nvPr>
            <p:ph sz="quarter" idx="1"/>
          </p:nvPr>
        </p:nvSpPr>
        <p:spPr>
          <a:xfrm>
            <a:off x="250825" y="1600200"/>
            <a:ext cx="6842125" cy="4997450"/>
          </a:xfrm>
        </p:spPr>
        <p:txBody>
          <a:bodyPr/>
          <a:lstStyle/>
          <a:p>
            <a:pPr algn="just">
              <a:buFont typeface="Wingdings" pitchFamily="2" charset="2"/>
              <a:buNone/>
            </a:pPr>
            <a:r>
              <a:rPr lang="es-ES" sz="2000" b="1">
                <a:latin typeface="Arial" pitchFamily="34" charset="0"/>
                <a:cs typeface="Arial" pitchFamily="34" charset="0"/>
              </a:rPr>
              <a:t>1. La axiología </a:t>
            </a:r>
            <a:r>
              <a:rPr lang="es-ES" sz="2000">
                <a:latin typeface="Arial" pitchFamily="34" charset="0"/>
                <a:cs typeface="Arial" pitchFamily="34" charset="0"/>
              </a:rPr>
              <a:t>es la rama de la filosofía que atiende al estudio de los valores. </a:t>
            </a:r>
          </a:p>
          <a:p>
            <a:pPr algn="just"/>
            <a:r>
              <a:rPr lang="es-ES" sz="2000">
                <a:latin typeface="Arial" pitchFamily="34" charset="0"/>
                <a:cs typeface="Arial" pitchFamily="34" charset="0"/>
              </a:rPr>
              <a:t>La </a:t>
            </a:r>
            <a:r>
              <a:rPr lang="es-ES" sz="2000" b="1">
                <a:latin typeface="Arial" pitchFamily="34" charset="0"/>
                <a:cs typeface="Arial" pitchFamily="34" charset="0"/>
              </a:rPr>
              <a:t>ética </a:t>
            </a:r>
            <a:r>
              <a:rPr lang="es-ES" sz="2000">
                <a:latin typeface="Arial" pitchFamily="34" charset="0"/>
                <a:cs typeface="Arial" pitchFamily="34" charset="0"/>
              </a:rPr>
              <a:t>estudia los valores morales. Como parte de la filosofía, la ética es un saber racional, crítico y valorativo.</a:t>
            </a:r>
          </a:p>
          <a:p>
            <a:pPr algn="just"/>
            <a:r>
              <a:rPr lang="es-ES" sz="2000">
                <a:latin typeface="Arial" pitchFamily="34" charset="0"/>
                <a:cs typeface="Arial" pitchFamily="34" charset="0"/>
              </a:rPr>
              <a:t>La razón desde la cual procede la ética es la que Aristóteles y Kant denominaron razón práctica. </a:t>
            </a:r>
          </a:p>
          <a:p>
            <a:pPr algn="just"/>
            <a:r>
              <a:rPr lang="es-ES" sz="2000">
                <a:latin typeface="Arial" pitchFamily="34" charset="0"/>
                <a:cs typeface="Arial" pitchFamily="34" charset="0"/>
              </a:rPr>
              <a:t>La ética, en cuanto saber filosófico, no depende de dogmas teológicos ni se limita a reunir las normas morales de la sociedad.</a:t>
            </a:r>
          </a:p>
          <a:p>
            <a:pPr algn="just"/>
            <a:r>
              <a:rPr lang="es-ES" sz="2000">
                <a:latin typeface="Arial" pitchFamily="34" charset="0"/>
                <a:cs typeface="Arial" pitchFamily="34" charset="0"/>
              </a:rPr>
              <a:t>La ética adopta la forma de una reflexión crítica y puede diferir de los  códigos morales socialmente aceptados. </a:t>
            </a:r>
          </a:p>
          <a:p>
            <a:pPr eaLnBrk="1" hangingPunct="1"/>
            <a:endParaRPr lang="es-ES"/>
          </a:p>
        </p:txBody>
      </p:sp>
      <p:pic>
        <p:nvPicPr>
          <p:cNvPr id="280580" name="Picture 4" descr="C:\Users\REBELIN\Desktop\imagenes filosofia\etica.jpg"/>
          <p:cNvPicPr>
            <a:picLocks noChangeAspect="1" noChangeArrowheads="1"/>
          </p:cNvPicPr>
          <p:nvPr/>
        </p:nvPicPr>
        <p:blipFill>
          <a:blip r:embed="rId2"/>
          <a:srcRect/>
          <a:stretch>
            <a:fillRect/>
          </a:stretch>
        </p:blipFill>
        <p:spPr bwMode="auto">
          <a:xfrm>
            <a:off x="7235825" y="1989138"/>
            <a:ext cx="1908175" cy="3671887"/>
          </a:xfrm>
          <a:prstGeom prst="rect">
            <a:avLst/>
          </a:prstGeom>
          <a:noFill/>
          <a:ln w="9525">
            <a:noFill/>
            <a:miter lim="800000"/>
            <a:headEnd/>
            <a:tailEnd/>
          </a:ln>
        </p:spPr>
      </p:pic>
      <p:sp>
        <p:nvSpPr>
          <p:cNvPr id="5" name="4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6" name="5 Marcador de número de diapositiva"/>
          <p:cNvSpPr>
            <a:spLocks noGrp="1"/>
          </p:cNvSpPr>
          <p:nvPr>
            <p:ph type="sldNum" sz="quarter" idx="12"/>
          </p:nvPr>
        </p:nvSpPr>
        <p:spPr/>
        <p:txBody>
          <a:bodyPr>
            <a:normAutofit fontScale="85000" lnSpcReduction="20000"/>
          </a:bodyPr>
          <a:lstStyle/>
          <a:p>
            <a:pPr>
              <a:defRPr/>
            </a:pPr>
            <a:fld id="{DACA5421-4086-48BA-99A0-64A0B8E8C85B}" type="slidenum">
              <a:rPr lang="es-MX" smtClean="0"/>
              <a:pPr>
                <a:defRPr/>
              </a:pPr>
              <a:t>267</a:t>
            </a:fld>
            <a:endParaRPr lang="es-MX"/>
          </a:p>
        </p:txBody>
      </p:sp>
    </p:spTree>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2 Marcador de contenido"/>
          <p:cNvSpPr>
            <a:spLocks noGrp="1"/>
          </p:cNvSpPr>
          <p:nvPr>
            <p:ph sz="quarter" idx="1"/>
          </p:nvPr>
        </p:nvSpPr>
        <p:spPr>
          <a:xfrm>
            <a:off x="612775" y="1600200"/>
            <a:ext cx="8153400" cy="3916363"/>
          </a:xfrm>
        </p:spPr>
        <p:txBody>
          <a:bodyPr/>
          <a:lstStyle/>
          <a:p>
            <a:pPr algn="just">
              <a:buFont typeface="Wingdings" pitchFamily="2" charset="2"/>
              <a:buNone/>
            </a:pPr>
            <a:r>
              <a:rPr lang="es-ES"/>
              <a:t>2</a:t>
            </a:r>
            <a:r>
              <a:rPr lang="es-ES">
                <a:latin typeface="Arial" pitchFamily="34" charset="0"/>
                <a:cs typeface="Arial" pitchFamily="34" charset="0"/>
              </a:rPr>
              <a:t>. </a:t>
            </a:r>
            <a:r>
              <a:rPr lang="es-ES" sz="2400">
                <a:latin typeface="Arial" pitchFamily="34" charset="0"/>
                <a:cs typeface="Arial" pitchFamily="34" charset="0"/>
              </a:rPr>
              <a:t>La ética se aplica a todas las actividades humanas. </a:t>
            </a:r>
          </a:p>
          <a:p>
            <a:pPr algn="just"/>
            <a:r>
              <a:rPr lang="es-ES" sz="2400">
                <a:latin typeface="Arial" pitchFamily="34" charset="0"/>
                <a:cs typeface="Arial" pitchFamily="34" charset="0"/>
              </a:rPr>
              <a:t>No hay actividad humana que escape de valoraciones éticas. </a:t>
            </a:r>
          </a:p>
          <a:p>
            <a:pPr algn="just">
              <a:buFont typeface="Wingdings" pitchFamily="2" charset="2"/>
              <a:buNone/>
            </a:pPr>
            <a:r>
              <a:rPr lang="es-ES" sz="2400">
                <a:latin typeface="Arial" pitchFamily="34" charset="0"/>
                <a:cs typeface="Arial" pitchFamily="34" charset="0"/>
              </a:rPr>
              <a:t>3. Asimismo sucede con la ciencia y la investigación, no está libre de valoraciones éticas. </a:t>
            </a:r>
          </a:p>
          <a:p>
            <a:pPr algn="just">
              <a:buFont typeface="Wingdings" pitchFamily="2" charset="2"/>
              <a:buNone/>
            </a:pPr>
            <a:r>
              <a:rPr lang="es-ES" sz="2400">
                <a:latin typeface="Arial" pitchFamily="34" charset="0"/>
                <a:cs typeface="Arial" pitchFamily="34" charset="0"/>
              </a:rPr>
              <a:t>4. Los valores morales constituyen el asunto básico de la ética.  </a:t>
            </a:r>
          </a:p>
          <a:p>
            <a:pPr algn="just">
              <a:buFont typeface="Wingdings" pitchFamily="2" charset="2"/>
              <a:buNone/>
            </a:pPr>
            <a:r>
              <a:rPr lang="es-ES" sz="2400">
                <a:latin typeface="Arial" pitchFamily="34" charset="0"/>
                <a:cs typeface="Arial" pitchFamily="34" charset="0"/>
              </a:rPr>
              <a:t>5. La ética es la base de una triple relación: relación consigo mismo, relación con el otro ser humano y relación con la naturaleza. </a:t>
            </a:r>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281604" name="1 Título"/>
          <p:cNvSpPr>
            <a:spLocks noGrp="1"/>
          </p:cNvSpPr>
          <p:nvPr>
            <p:ph type="title"/>
          </p:nvPr>
        </p:nvSpPr>
        <p:spPr>
          <a:xfrm>
            <a:off x="612775" y="228600"/>
            <a:ext cx="8153400" cy="990600"/>
          </a:xfrm>
        </p:spPr>
        <p:txBody>
          <a:bodyPr/>
          <a:lstStyle/>
          <a:p>
            <a:pPr algn="ctr" eaLnBrk="1" hangingPunct="1"/>
            <a:r>
              <a:rPr lang="es-ES">
                <a:latin typeface="Arial" pitchFamily="34" charset="0"/>
                <a:cs typeface="Arial" pitchFamily="34" charset="0"/>
              </a:rPr>
              <a:t>ÉTICA Y CIENCIA</a:t>
            </a:r>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CC698769-CD38-470D-A6EF-FD1803227BD5}" type="slidenum">
              <a:rPr lang="es-MX" smtClean="0"/>
              <a:pPr>
                <a:defRPr/>
              </a:pPr>
              <a:t>268</a:t>
            </a:fld>
            <a:endParaRPr lang="es-MX"/>
          </a:p>
        </p:txBody>
      </p:sp>
    </p:spTree>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2 Marcador de contenido"/>
          <p:cNvSpPr>
            <a:spLocks noGrp="1"/>
          </p:cNvSpPr>
          <p:nvPr>
            <p:ph sz="quarter" idx="1"/>
          </p:nvPr>
        </p:nvSpPr>
        <p:spPr>
          <a:xfrm>
            <a:off x="612775" y="1600200"/>
            <a:ext cx="8153400" cy="4495800"/>
          </a:xfrm>
        </p:spPr>
        <p:txBody>
          <a:bodyPr/>
          <a:lstStyle/>
          <a:p>
            <a:pPr algn="just">
              <a:buFont typeface="Wingdings" pitchFamily="2" charset="2"/>
              <a:buNone/>
            </a:pPr>
            <a:r>
              <a:rPr lang="es-ES"/>
              <a:t>6. </a:t>
            </a:r>
            <a:r>
              <a:rPr lang="es-ES" sz="2400">
                <a:latin typeface="Arial" pitchFamily="34" charset="0"/>
                <a:cs typeface="Arial" pitchFamily="34" charset="0"/>
              </a:rPr>
              <a:t>La ética personal se basa en el principio de la vida como máxima finalidad que los seres humanos perseguimos a lo largo de nuestra historia personal. </a:t>
            </a:r>
          </a:p>
          <a:p>
            <a:pPr algn="just"/>
            <a:r>
              <a:rPr lang="es-ES" sz="2400">
                <a:latin typeface="Arial" pitchFamily="34" charset="0"/>
                <a:cs typeface="Arial" pitchFamily="34" charset="0"/>
              </a:rPr>
              <a:t>7. La ética interpersonal implica unos valores fundamentales: la solidaridad, la fraternidad, la amistad, el amor, la justicia, la piedad, la comprensión, etcétera.</a:t>
            </a:r>
          </a:p>
          <a:p>
            <a:pPr algn="just"/>
            <a:r>
              <a:rPr lang="es-ES" sz="2400">
                <a:latin typeface="Arial" pitchFamily="34" charset="0"/>
                <a:cs typeface="Arial" pitchFamily="34" charset="0"/>
              </a:rPr>
              <a:t>8. Los valores que se relacionan con la naturaleza son el aprecio por los dones inigualables que la naturaleza nos da y sin los cuales no podríamos vivir ni nosotros humanos ni ninguna otra especie viviente. </a:t>
            </a:r>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282628" name="1 Título"/>
          <p:cNvSpPr>
            <a:spLocks noGrp="1"/>
          </p:cNvSpPr>
          <p:nvPr>
            <p:ph type="title"/>
          </p:nvPr>
        </p:nvSpPr>
        <p:spPr>
          <a:xfrm>
            <a:off x="612775" y="228600"/>
            <a:ext cx="8153400" cy="990600"/>
          </a:xfrm>
        </p:spPr>
        <p:txBody>
          <a:bodyPr/>
          <a:lstStyle/>
          <a:p>
            <a:pPr algn="ctr" eaLnBrk="1" hangingPunct="1"/>
            <a:r>
              <a:rPr lang="es-ES">
                <a:latin typeface="Arial" pitchFamily="34" charset="0"/>
                <a:cs typeface="Arial" pitchFamily="34" charset="0"/>
              </a:rPr>
              <a:t>ÉTICA Y CIENCIA</a:t>
            </a:r>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A4101F98-B6D6-4CA3-97DA-737F80D96CAE}" type="slidenum">
              <a:rPr lang="es-MX" smtClean="0"/>
              <a:pPr>
                <a:defRPr/>
              </a:pPr>
              <a:t>269</a:t>
            </a:fld>
            <a:endParaRPr lang="es-MX"/>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28775"/>
            <a:ext cx="8362950" cy="4824413"/>
          </a:xfrm>
        </p:spPr>
        <p:txBody>
          <a:bodyPr>
            <a:normAutofit fontScale="70000" lnSpcReduction="20000"/>
          </a:bodyPr>
          <a:lstStyle/>
          <a:p>
            <a:pPr marL="320040" indent="-320040" algn="just" eaLnBrk="1" fontAlgn="auto" hangingPunct="1">
              <a:spcAft>
                <a:spcPts val="0"/>
              </a:spcAft>
              <a:defRPr/>
            </a:pPr>
            <a:r>
              <a:rPr lang="es-MX" dirty="0">
                <a:latin typeface="Arial" pitchFamily="34" charset="0"/>
                <a:cs typeface="Arial" pitchFamily="34" charset="0"/>
              </a:rPr>
              <a:t>El programa basado en el principio de </a:t>
            </a:r>
            <a:r>
              <a:rPr lang="es-MX" b="1" dirty="0">
                <a:latin typeface="Arial" pitchFamily="34" charset="0"/>
                <a:cs typeface="Arial" pitchFamily="34" charset="0"/>
              </a:rPr>
              <a:t>legalidad </a:t>
            </a:r>
            <a:r>
              <a:rPr lang="es-MX" dirty="0">
                <a:latin typeface="Arial" pitchFamily="34" charset="0"/>
                <a:cs typeface="Arial" pitchFamily="34" charset="0"/>
              </a:rPr>
              <a:t>fue el característico de la Época Moderna. </a:t>
            </a:r>
          </a:p>
          <a:p>
            <a:pPr marL="320040" indent="-320040" algn="just" eaLnBrk="1" fontAlgn="auto" hangingPunct="1">
              <a:spcAft>
                <a:spcPts val="0"/>
              </a:spcAft>
              <a:buFont typeface="Wingdings" pitchFamily="2" charset="2"/>
              <a:buNone/>
              <a:defRPr/>
            </a:pPr>
            <a:r>
              <a:rPr lang="es-MX" dirty="0">
                <a:latin typeface="Arial" pitchFamily="34" charset="0"/>
                <a:cs typeface="Arial" pitchFamily="34" charset="0"/>
              </a:rPr>
              <a:t>	</a:t>
            </a:r>
          </a:p>
          <a:p>
            <a:pPr marL="320040" indent="-320040" algn="just" eaLnBrk="1" fontAlgn="auto" hangingPunct="1">
              <a:spcAft>
                <a:spcPts val="0"/>
              </a:spcAft>
              <a:defRPr/>
            </a:pPr>
            <a:r>
              <a:rPr lang="es-MX" dirty="0">
                <a:latin typeface="Arial" pitchFamily="34" charset="0"/>
                <a:cs typeface="Arial" pitchFamily="34" charset="0"/>
              </a:rPr>
              <a:t>Este programa es una obra que duró a lo largo de cien años y que involucra la iniciativa de filósofos y científicos tales como: Francis </a:t>
            </a:r>
            <a:r>
              <a:rPr lang="es-MX" dirty="0" err="1">
                <a:latin typeface="Arial" pitchFamily="34" charset="0"/>
                <a:cs typeface="Arial" pitchFamily="34" charset="0"/>
              </a:rPr>
              <a:t>Bacon</a:t>
            </a:r>
            <a:r>
              <a:rPr lang="es-MX" dirty="0">
                <a:latin typeface="Arial" pitchFamily="34" charset="0"/>
                <a:cs typeface="Arial" pitchFamily="34" charset="0"/>
              </a:rPr>
              <a:t>, Galileo Galilei, Copérnico, </a:t>
            </a:r>
            <a:r>
              <a:rPr lang="es-MX" dirty="0" err="1">
                <a:latin typeface="Arial" pitchFamily="34" charset="0"/>
                <a:cs typeface="Arial" pitchFamily="34" charset="0"/>
              </a:rPr>
              <a:t>Kepler</a:t>
            </a:r>
            <a:r>
              <a:rPr lang="es-MX" dirty="0">
                <a:latin typeface="Arial" pitchFamily="34" charset="0"/>
                <a:cs typeface="Arial" pitchFamily="34" charset="0"/>
              </a:rPr>
              <a:t>, Descartes y Newton.</a:t>
            </a:r>
          </a:p>
          <a:p>
            <a:pPr marL="320040" indent="-320040" algn="just" eaLnBrk="1" fontAlgn="auto" hangingPunct="1">
              <a:spcAft>
                <a:spcPts val="0"/>
              </a:spcAft>
              <a:buFont typeface="Wingdings" pitchFamily="2" charset="2"/>
              <a:buNone/>
              <a:defRPr/>
            </a:pPr>
            <a:r>
              <a:rPr lang="es-MX" dirty="0">
                <a:latin typeface="Arial" pitchFamily="34" charset="0"/>
                <a:cs typeface="Arial" pitchFamily="34" charset="0"/>
              </a:rPr>
              <a:t> </a:t>
            </a:r>
          </a:p>
          <a:p>
            <a:pPr marL="320040" indent="-320040" algn="just" eaLnBrk="1" fontAlgn="auto" hangingPunct="1">
              <a:spcAft>
                <a:spcPts val="0"/>
              </a:spcAft>
              <a:defRPr/>
            </a:pPr>
            <a:r>
              <a:rPr lang="es-MX" dirty="0">
                <a:latin typeface="Arial" pitchFamily="34" charset="0"/>
                <a:cs typeface="Arial" pitchFamily="34" charset="0"/>
              </a:rPr>
              <a:t>El programa surge en abierta confrontación con el programa </a:t>
            </a:r>
            <a:r>
              <a:rPr lang="es-MX" dirty="0" err="1">
                <a:latin typeface="Arial" pitchFamily="34" charset="0"/>
                <a:cs typeface="Arial" pitchFamily="34" charset="0"/>
              </a:rPr>
              <a:t>causalista</a:t>
            </a:r>
            <a:r>
              <a:rPr lang="es-MX" dirty="0">
                <a:latin typeface="Arial" pitchFamily="34" charset="0"/>
                <a:cs typeface="Arial" pitchFamily="34" charset="0"/>
              </a:rPr>
              <a:t>. La filosofía y la ciencia modernas rechazaron las causas finales y las formales, quedándose con las materiales y eficientes. </a:t>
            </a:r>
          </a:p>
          <a:p>
            <a:pPr marL="320040" indent="-320040" algn="just" eaLnBrk="1" fontAlgn="auto" hangingPunct="1">
              <a:spcAft>
                <a:spcPts val="0"/>
              </a:spcAft>
              <a:buFont typeface="Wingdings" pitchFamily="2" charset="2"/>
              <a:buNone/>
              <a:defRPr/>
            </a:pPr>
            <a:r>
              <a:rPr lang="es-MX" dirty="0">
                <a:latin typeface="Arial" pitchFamily="34" charset="0"/>
                <a:cs typeface="Arial" pitchFamily="34" charset="0"/>
              </a:rPr>
              <a:t>	</a:t>
            </a:r>
          </a:p>
          <a:p>
            <a:pPr marL="320040" indent="-320040" algn="just" eaLnBrk="1" fontAlgn="auto" hangingPunct="1">
              <a:spcAft>
                <a:spcPts val="0"/>
              </a:spcAft>
              <a:defRPr/>
            </a:pPr>
            <a:r>
              <a:rPr lang="es-MX" dirty="0">
                <a:latin typeface="Arial" pitchFamily="34" charset="0"/>
                <a:cs typeface="Arial" pitchFamily="34" charset="0"/>
              </a:rPr>
              <a:t>Francis </a:t>
            </a:r>
            <a:r>
              <a:rPr lang="es-MX" dirty="0" err="1">
                <a:latin typeface="Arial" pitchFamily="34" charset="0"/>
                <a:cs typeface="Arial" pitchFamily="34" charset="0"/>
              </a:rPr>
              <a:t>Bacon</a:t>
            </a:r>
            <a:r>
              <a:rPr lang="es-MX" dirty="0">
                <a:latin typeface="Arial" pitchFamily="34" charset="0"/>
                <a:cs typeface="Arial" pitchFamily="34" charset="0"/>
              </a:rPr>
              <a:t> declara enfáticamente que las causas finales y formales no producen nada. En lugar de buscar causas hay que buscar leyes. </a:t>
            </a:r>
          </a:p>
        </p:txBody>
      </p:sp>
      <p:sp>
        <p:nvSpPr>
          <p:cNvPr id="34819" name="3 CuadroTexto"/>
          <p:cNvSpPr txBox="1">
            <a:spLocks noChangeArrowheads="1"/>
          </p:cNvSpPr>
          <p:nvPr/>
        </p:nvSpPr>
        <p:spPr bwMode="auto">
          <a:xfrm>
            <a:off x="468313" y="188913"/>
            <a:ext cx="8207375" cy="769937"/>
          </a:xfrm>
          <a:prstGeom prst="rect">
            <a:avLst/>
          </a:prstGeom>
          <a:noFill/>
          <a:ln w="9525">
            <a:noFill/>
            <a:miter lim="800000"/>
            <a:headEnd/>
            <a:tailEnd/>
          </a:ln>
        </p:spPr>
        <p:txBody>
          <a:bodyPr>
            <a:spAutoFit/>
          </a:bodyPr>
          <a:lstStyle/>
          <a:p>
            <a:pPr algn="ctr"/>
            <a:r>
              <a:rPr lang="es-ES" sz="4400"/>
              <a:t>LA ÉPOCA MODERNA</a:t>
            </a:r>
          </a:p>
        </p:txBody>
      </p:sp>
      <p:sp>
        <p:nvSpPr>
          <p:cNvPr id="34820" name="AutoShape 5" descr="data:image/jpg;base64,/9j/4AAQSkZJRgABAQAAAQABAAD/2wBDAAkGBwgHBgkIBwgKCgkLDRYPDQwMDRsUFRAWIB0iIiAdHx8kKDQsJCYxJx8fLT0tMTU3Ojo6Iys/RD84QzQ5Ojf/2wBDAQoKCg0MDRoPDxo3JR8lNzc3Nzc3Nzc3Nzc3Nzc3Nzc3Nzc3Nzc3Nzc3Nzc3Nzc3Nzc3Nzc3Nzc3Nzc3Nzc3Nzf/wAARCACVAK4DASIAAhEBAxEB/8QAHAAAAgMBAQEBAAAAAAAAAAAABAUAAwYCAQcI/8QAPRAAAgEDAwIEAwUFBwQDAAAAAQIDAAQRBRIhMUETIlFhBnGBFDKRobEHIyRSwRUzNEJi0fAWJWPhcoLx/8QAGwEAAgMBAQEAAAAAAAAAAAAAAwQBAgUABgf/xAApEQACAgEDBAEEAgMAAAAAAAAAAQIDEQQSISIxMkFRBSNhcRNCMzSB/9oADAMBAAIRAxEAPwDHxkhiAcgGu7ly3l9I2Jqzwyu7gAHnmqD5ppRnpGaxOG8n0iXEQO5Hjaa3qhzQdtMfBKe4pvaxBrdwf86lf9qSKDHNIp4IPSjwecoz78xkpA9yv8U/zohsiMVRId9wW9TRcg8vyorfYSqjncyKv8ID/qoZetGRAtaMPTmqVXIqsWFnHsWwH9zJS65vpI5CqY4PWmUH91Jms/Kcux96vVFNvItrrZVwiosu/tGfOeKY6dfi4lWOVQD0FIzwKvsT/FRY67gPzo064tdjP0+rthYsyyaaVMOG/Chr0YcfKm08QaM4GCGpXqCEOM+lJQeWeju4ix0MmFcdDz+VLYoiboFhjmmB3f2ejJwSo6VxEN/nIGV70GLxkYnh4AZQPtAPYUYFDRjJwVOflQZB8Qk5o5MeAzEdutWl6OpfU2L7+6Ai8CMYXOT7mjrJfDtYl9s0nnQvcKo6scU/ZAkJ+XFTZhRSK0NytlJi+6cruPcmkssmZiB2ozVJyGwGpXHzIT7UzTHCyZWuuzLajY3nHSh7Ntzzdzs/rR17EBkjsOhoHTR/ESnHRP6ik48xybU5dSQTDgRHaRkY6Uk1VPB1CTAwG5H1p7GNqu2BhevFJtZB8O3mYHPK5PfH/wC1el9QvrV0Z+BYo/e0fL900FF/eCi5cgc96Yl3EKfFltnzC49qFaVYVy/AzRNgfLKPalmpqfCJGTg10FmWCb7HGlTXdHMmpth0iAAPcilxyck1yg3MOa3v7LdPiuvii3Voo5AgMjCRQwwPY/SmJONUcmC52ajqkzBlWx2xXduzRSq4/wApBr9NalqyG6Fla2ljtI5D2zOW5x2wq8nuT8qw/wC0LSdNkSVItOt4JIY/ENxHAVL5GcZGB6dc85oK1UZPGCIVPOezMhaahb3q7Ucb+u09aE1UDK8/hWcto5ZJlWFWZieAvWtJqiukUKy48QKAxHc4oc61Cawzd0+qlfW1NcoaRKW0+Ieqr+lUlsIwHrir4T/22Aj+QflVKRAnrk9xSq9mo+pI8hi3EZ7irbZRJFMhx5SRz8uK7XCkZ4+dC25/iryBmxujxx+v51KyzuIY/IHYRiXVQOCsWSSe5phqU4ii69BVcH2HT13rPvbHPv60k1K9e7mJAIQdBRVF2S/CFpXKmt/LA7iYzSZOakC5Y/KvRET0Bq6KFsnynp2pvKSMbbKUss2WoHciuON3IFL9LVvHnwM5X+tHThjbQEqp29qqsl2STuo4wMYFZkXiLR6NrlMsKu6BVAALebPUD2oG+tvtsEsMYCPGxeNc9Qe35UytnLbyQcg96XRs32mV1OHXaR+Jqa20/wBFLluWH7M1CSsgU9RR9wQygjnjrVWqxol6ZIxhWOfrXaMrLtI6jFOt5SZmV9O6DO9NPmlHqtV+F4kZUjO5sVfDH4ZkKjjZirbbdHtZdwZWDDbweKrnDygkuK8MU6lol5prnx7aSNS2AxHGeuK0P7PLptP12EgZkkUp1xtB5z79DX06wTT9U0+B9RtopknI4kiGJD5tuznc3OTnjOCOOK0thpulCFrVbK38MIAUVFLRgZ25I6e3OcknOaLLM4YZgfzxrl2F+oasltYfaJfCMgxjPQH1r578S6/b6zbviMwyx28g5YMG9FGOhHJ5rWfG2g6lHHBJawm8sYXLSBBmRcDuo+8B6j6ivn+szy3ipGm3GDtZF27fwpCFTrktyGq5VuOYAXwu0H2UqkSLMOSwXkj51VryEMSTnJ61s5vhuLTbYPbQ7GCbXyc89/06Csnr6hlyMnvRZxcbsv2aulujZQ4pdgiwQyaXAO5Q4/E1SqtCGeQ4570RpJxpkJPQBv1NKLl5JpyzfdJNCisyaH92IJhYlknkxESF/WgnuTa614hzgMA3ywBRtrhSoFJtU/xz/MUapZk0B1MnGCl+Rvq+mqWM8A8pGWUdvelUdvuHI/Gnul3Hj2uwnLRYU+47VRdW5hJlUZQ9QO1VjNx6WROmM1viL1twO4zRcUCYHl7c4NdQhJFAzz6UfBAOm3PHeonNruCVR0MyWgDHBLEfnXNoqgSA5GMZYnGaujQ/ZT/MhzVSLiB8ZyWGfeg/Jor0W2O4BhjALHOfxpNcyeFKSDyQP1NPLXIhJzkn1FZvUGOF9f8A2avUsyYDUvCyga4l8bx4+uH3L7VQhJAxyakf+MZR37/SvbcEt9jVC00zBV29qfxxgxZ2NPcNRYXUKpHM0cTSLujR2yzjOOFXJ7Vevwrq2pQb476AHkNBkhlOcc4BGPfP0rR2OkSx2luzTPA6eTxyN29SCCpJ6A9CCMYzxnFBIYpL+a1NwiTK2+O2UkxFQvmJwTk7eRk7SPTuJTz4ALZufkA6Nqeq/Bl3/Z1+scEU7IpuBGHKx7sna3pzn14HFfU9E1yzuLZbqykVLEMfBJY75OmWIPTBznrxt9K+d/Es6ato064RJFjSaMM+d3uD0AI559+g64jRfiO/0iaJoJmMcUgkERbAz2/PB+lHrbsjl9xC6Cgz9RxX6oVG9SokETHoAwJzx7AH/nNKLzS9ADf2lNaQLccSyN0yQNxO0cFup4GTgevPzDTP2opFpzC4tN114jMzE+U7h16HHPIGMc/MkLU/2kNN/h7NAyCLwjk4UqpVgR3ByfkDjJ5q2xvuBSa7M2/xfq8cNhcvcKpVVIcrJtbdk4IHcEeo5/0jGPk51pLxFikTw36dcg0q1bWrvVJg1xKzKo2KCeijoPp8hTvQtFjutLN0RuwwDY6qOOfYD1qtkIxWZDuitsjJqDG2nvnRgEGSNw/OgWUvIATtHemlhFHaK0MchkCPnJIPDKD2+dU3cKwXKyEboyeflWcmozaPUx6q4sGRHyAoOT3pVqg/7gwHJyK0EbiNJCxXI7+orOlhPeM/bdRqs5bA6hdKj8nVjdi01Y7iRG/letOVByrAEVh7s5u3PvWo0K/F3aiGQjxYxg5PUetTqK+FNANDqOt1s4vrPwx4scqIAejNjmvBqpSJY5CrSL1ZCCMV7rMaR2xaTklgB70gZDG+F4B9a6qCnFZO1Vrrm1E2QGIZs54bFV23MDjnj1ru5BWK4GTneK5s1HgZJ5NKejUiFIURFX04rMamNroPUn9TWlx5QR2NZrVT+/QehP60TT+QDV8QF1sC2oDGAAckk4HFOvhSxe6vmv5XKKsmzrzk9Pb2wSOtInUeI4DHcxwqgZJr6J8OKNN0Xccxu0Z2sASxbnnI4A6evuO9O2y2xPPyb3NfAVqmox6bp7zeEDIHG3GAXc8jyHPHPTOO4FZvXbKbQNFF3cMRqt84mYgENESc+nB9qd/Dlj/1BrraqylNOsiBEZXyN/U8n3yfSsx+0jWhfaotpBI729udzBmzlz/z8zVKI4ltX/Re2WIntnftq9nIl4YBNbJuGQcuu3IQduSBxjA6d8DDyjEjA9jTfQory6v2a2VnlIJ6kde/Hvg/MCgNVgNtqE8LHLI208Y57inYJKTSFLm5QUmd6ZC108sCY3NGzDP+kZ/pQu4qee9MfhZtuv2QLbQ0mwn2PH9aCvomguZIGPMTsn4E1f3gF/RMpHWtn8HzTLpt1EkyL4hwqs+OfX/n5VixTPSbxrQSSI67wAVR13K3b6Hvn2qlsN8cBNNbsnk0+n3wn1y6iBHnUDoBllGCeO/X/c9aLub+JAYZ1JX1XqtY3T7t7fUo7liTh8sT1Pr/AFrWarZm4TxYCrN1IB60hfUo2Jvsel+n6h2USXtAd7qVvFavFbsWd+OVxtFLbDJbNDzxsjcjBB70XajZGCOpou1Rjx7KfyTnb1ehdeNi6f50VaPJapDcxHBzQdx/ftmmdqgk01OeVLcfPFEl4LIlVl2ywNrm4i1CCK4U/cB/d9fN70sMTs3GfpQkMktvJ5CeOGHrTOC9BXzJg0Da4ePYPKz+Ty7jzUJCcgdGJYirYUAt1552ihLoFmbHc4x9aLi5Vh2GB+VIvxN6D5yXA5Q4rL6qD9pGfU1qIh5M9qz+rgC6BAJK5OB3q+m8xfWPEMg2l2/jagrFNogIdpG7ZOBwcdyOPbitZq11PGUs7IlbiV3t1GXEi5PmYhsnBHQdV9aVfByySS3t+q5cKRw4CjKnAIPUEjHHt2zTG3jaS/kuLZiJmHhxNLLuFtGDhnJPcnIA74JHWnJ9/wBHn85eTTalc2GgfDa26xOYLaHzLGwXc59T6kmvh9zI08zSE5eVyzfU1t/jvW47y2tdLsTJImQTIykF8d+R696wk7lpjtPA4HyHSjaWtqO592JaixZwbTRLiz0PRZLm6GZZU/dx5wXP9QeM+xPTpWHuZWmnklkOXdizH3NXXMUyANKSwIGG3ZBHzoU0xCKWWL2zcsIvspTDeQSg4KSK2fTBoz4lCjXb7b0aZmH15paDzRepOZZlmP8AnRTn14xVmuSi8GgOvVJzUJ4qL1qSq4YQVbaHA74rRW0xu9PQqfOvlYD26fl+lLLKyW4tZZGfBUHYuep7/QcfMkCppcz2d0YZQVDeVlYdPSl7Y7l+jV0ljqs/DCnhYEGSuvEG7y9FHFS7chiG4qiHcwZhnaOCfTNA9cmm5JSwga4GJKZ6SpNuR/5BQd8gF24Xpxj8KY6UuyCUnsc/lVrH0AKI/dbK5IUaYsOm7BFWeDiQnzYxxgVbEuV5zk80QibucUF2YCSimxpOn71McZbnFWQ8mU9RvwMe1eoyySjP82foAalgc27Mf5iaRb6TYqYRCCUIx34rN6wsqlnjLK6huRxj/nNaiIjBrNfEYRomdu544zzV9M/uAda/tMb/AAwjWmgG6hkSGaViAxB8/Uj2xxjHPrx1pp8GWqTRS6jf4NrHl2B6TPzuHyydv0PvQNjFbD4TaOeYlplwvJ/d4UlO+Bk+3Pv0orUb2PTols4YEkhjTwwskxj4HcY79ST7/PLT6snn3wsGK+KdUur/AOIbi7mlJljjwNvAQYwAo7AbulI9HhWbVbWOQZRpVBHtkUTdzrKdQlYHdI4UDOcDdn9FxVvw6jC5N2gBa3xIAehI5wfbjmn/ABgJYUpnXxLDHZusSzF5JCXdQRhRk4Bx3/2pBV97cyXVxLPMxeSRy7Me5ND1eKwsALJbpNnoq2SXfHGv8qkfnVNSrFMnVeVKlcQNtEn8G7imIyI2DdfTt9aM1m1Jfx4d0rEbpGHIzyf0Gcdh1pbbWkptftUYyithsdvTNN9LvZMRwBtnmLs+MnJ/oMA474oEnh5NCCbislduv2+MMzEFRhuM/X8vyoiVdlotvbocFtzt1JI6fTmvo3wZ8K2Rt72SASNbS48zKwKhQo45wfMx5HIII9RSnWLKTSL2S2lIY48rYxuXsfb5dP1pS2Ti8rsaWlthZmLeGjBSI8lxkrzx29BTnTLO4khl2QyMGIwyoSOM+lMTdttwy4OMYI4x6U5Z7h9jxTmO2+zBiQeGYnzA/hz8hQp3NrsMqqMHlMzOwHHhoTxgY5PtRNrC7lgqO2OyqTj8BTq8m/honC4woCRuoJGAc9T7emOefWqodcFoot5ZUVBll2FWB5OM85B9jzQ1uksJA7J7VlA9lGcBx6Ma6t0aOxcnp16V7bELbyA5wqn9a7gcSxOGbgDil5N8mpX2RLZtwPpis/8AEbsqpGFyXY4NPbUjYecN0PtSHWj4l/axtho2IOBzzk+lH06+4A17+3g088UUXwoyzoElMIJ8M586qCuQOhwFGPTb9SNbt45VEkbJOzR52KwC8D17/PIA46k0Rcz28Xw/PFGC2YZVLiPaOF6575O3nqfpWbaWIaPCsjRKfDLHIbjjygAenqe5o1T3PP5MO1GAkbg/6myfw/8AdbL4ct0h+FdRnZf3jQykE46bAB+Z/TmsZ95gPevo11Laad+zxgj/AMRPEkWCD95sFsf/AF/SnLn4r5YtTxmR8yf7x+dc12/U1zTQi1yc1KlSuIPaldjpXJ61xZrBp/g+Zd8sEmNjLkg/896Z3Xw8fEE+nkEk8x9KyOlzvBcq6HBrSW0rXvCT7ZB/kckA/I0hdCcbN0Xwb2jnXbQoTXKPrPwVqFtBZvp0TqlxJsXeo25IwCcZ46k/jW0Fhpd5ZNdXlrbzxNl1aSMNhAMD8gK/P0Qu4JIyzAuBkKwBIx6qeo6fPNb/AOFfiqeMRW8tzLbRJgBRH40YHoFJDgfIt9KFZNyWBS3SOLzDJb8Z/DmmXlk15oEKxSRLveAIU3p/MqnHTr7is9pUX2PTTJKT5yzlgcYQZz1GOgJr67ayDUo44jBbXNryDJDINsfHpwyn2/Osr8W/DNppFgWtr8xwNlFt5FLFs/y464GTgj68UJ1S25Jo1OOiZirszWy2ls8O7yB3O1gFBywAcdcdM+ufoXbyPFaBZ5Ht3yMbyu7HuD0J449AKClKtBCy3Di2tUCk+Hna5JYEA8kEjp0Hr2o5r1Ht0vImgYSufE8Yq0e/A6ZIAOPfJzk85qu0bnJtCSNitrKSTuxjp70PZzbZ2QAkEUwePbbMvpx86XW/7ufcaFHDTNqPCQapxv4xkUhuhv1m3jOx1ZgSGHOOc/QDqKfShnXcoxkdaSxwmX4ktoRyhdd+MEr6n8DRdN5Ni31B9KNxcG6Pw7JJBbFJVRv3W4sSq7hkY+8dq5x8/SlVn8N6hCkTXelszEpE3i4IBZcjjPPBHPOD71ptPvjHp8dw0TREbZpI2JLKofBDAn0OenfpW5XSRNEG+yR7wPKZTnv7dPw9c0bTrOc/J56+1xPy9/Y95BdiKaPaRIUJzkZHX6U6+N5XjkFi+VWNUKxrwv3R5hgYIxxWv+JtOnt9Z8KSCMvcSeVFIKhR04z/APEYJ7VjP2gSu2t3KtEqGILEpQALsC9ABkDHA6/1pvO61L4I5jTn5Mg3WvKhrymjPZKlSva449BqGooqGuLeiyE4YH3p1YwTTHdEyDGN251XH4kUjSmtkSShDAEHqaDauB7Rya4RttEmlaNoZsMOGKq5U9OCCPftz8h1pmUgly9uy448mMYHpjOO3vjigNAAkYCVIfN5iJFwvP59+o/TkFuUUq0XAJPlxwPTH0/53rJuZ6CmCm8sO0mS9i1O2+zXE8LGVQXVyp255B9RjtyKZ6pHe6lOLq6tmuC2MNNErYXrtXy59hyPXvmk9tPi8hgaNnaaOQKQwULIF4JPsM0LbzziJXViu4ZyBjI96ApzUc+gc9LGdvSuUNJbQRKH+wIskanBaEAk9RypB9f1q+OGKNT4U7I5bDNgngfd4VWY9TyQAOlLI7u7BGJ5APZzXYu5SSGkY856jr9atG1p8orZo5tdwS44hJ96AaJR5vepUocHwaj7ILU5IXp5c1ntLd/+rBEpGDJjDjcO3UVKlN6b+wh9S8Yn0xIo761toZFAR1U4PIAIPH59favqCRRxxCILlQMc8+3frUqVWqTwzzuo7o+Pa9Ym5+N1gWYorSFEyN4QAnseo46V8y+MbrxdYvcp96U7fMcKOOg6dqlSmtM82B7/APEv0Zo15UqVpGWe15UqVxx0vWo1SpXFvRFNN9P27CWUkjGOcetSpQrew3o/M3WkZht93lIVlQDH3cjqPQ8e9XvGEuygJ2hyAPkcf0qVKx7u7PUaVDKyihe6HjIzBY5Nu1ypB24zmk9rIfs4OTgEgAnoKlSgR5iTD/YkERscA+9WLg5yM1KlQGkf/9k="/>
          <p:cNvSpPr>
            <a:spLocks noChangeAspect="1" noChangeArrowheads="1"/>
          </p:cNvSpPr>
          <p:nvPr/>
        </p:nvSpPr>
        <p:spPr bwMode="auto">
          <a:xfrm>
            <a:off x="77788" y="-622300"/>
            <a:ext cx="1495425" cy="1276350"/>
          </a:xfrm>
          <a:prstGeom prst="rect">
            <a:avLst/>
          </a:prstGeom>
          <a:noFill/>
          <a:ln w="9525">
            <a:noFill/>
            <a:miter lim="800000"/>
            <a:headEnd/>
            <a:tailEnd/>
          </a:ln>
        </p:spPr>
        <p:txBody>
          <a:bodyPr/>
          <a:lstStyle/>
          <a:p>
            <a:endParaRPr lang="es-ES"/>
          </a:p>
        </p:txBody>
      </p:sp>
      <p:sp>
        <p:nvSpPr>
          <p:cNvPr id="5" name="4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6" name="5 Marcador de número de diapositiva"/>
          <p:cNvSpPr>
            <a:spLocks noGrp="1"/>
          </p:cNvSpPr>
          <p:nvPr>
            <p:ph type="sldNum" sz="quarter" idx="12"/>
          </p:nvPr>
        </p:nvSpPr>
        <p:spPr/>
        <p:txBody>
          <a:bodyPr>
            <a:normAutofit fontScale="85000" lnSpcReduction="20000"/>
          </a:bodyPr>
          <a:lstStyle/>
          <a:p>
            <a:pPr>
              <a:defRPr/>
            </a:pPr>
            <a:fld id="{96F73444-F4B8-4F45-8EAF-841DAA0D2E89}" type="slidenum">
              <a:rPr lang="es-MX" smtClean="0"/>
              <a:pPr>
                <a:defRPr/>
              </a:pPr>
              <a:t>27</a:t>
            </a:fld>
            <a:endParaRPr lang="es-MX"/>
          </a:p>
        </p:txBody>
      </p:sp>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2 Marcador de contenido"/>
          <p:cNvSpPr>
            <a:spLocks noGrp="1"/>
          </p:cNvSpPr>
          <p:nvPr>
            <p:ph sz="quarter" idx="1"/>
          </p:nvPr>
        </p:nvSpPr>
        <p:spPr>
          <a:xfrm>
            <a:off x="612775" y="1600200"/>
            <a:ext cx="8153400" cy="4495800"/>
          </a:xfrm>
        </p:spPr>
        <p:txBody>
          <a:bodyPr/>
          <a:lstStyle/>
          <a:p>
            <a:pPr algn="just"/>
            <a:r>
              <a:rPr lang="es-ES" sz="2400">
                <a:latin typeface="Arial" pitchFamily="34" charset="0"/>
                <a:cs typeface="Arial" pitchFamily="34" charset="0"/>
              </a:rPr>
              <a:t>9. Los seres humanos tomamos conciencia de los valores en forma más bien lenta y progresiva. </a:t>
            </a:r>
          </a:p>
          <a:p>
            <a:pPr algn="just"/>
            <a:r>
              <a:rPr lang="es-ES" sz="2400" b="1">
                <a:latin typeface="Arial" pitchFamily="34" charset="0"/>
                <a:cs typeface="Arial" pitchFamily="34" charset="0"/>
              </a:rPr>
              <a:t>1 0 . </a:t>
            </a:r>
            <a:r>
              <a:rPr lang="es-ES" sz="2400">
                <a:latin typeface="Arial" pitchFamily="34" charset="0"/>
                <a:cs typeface="Arial" pitchFamily="34" charset="0"/>
              </a:rPr>
              <a:t>Es obvio que la ciencia no nos da los valores éticos, ni los estudia en su carácter propio. </a:t>
            </a:r>
          </a:p>
          <a:p>
            <a:pPr algn="just"/>
            <a:r>
              <a:rPr lang="es-ES" sz="2400">
                <a:latin typeface="Arial" pitchFamily="34" charset="0"/>
                <a:cs typeface="Arial" pitchFamily="34" charset="0"/>
              </a:rPr>
              <a:t>11. aunque la ciencia no cree ni investigue los valores éticos en cuanto valores (no como hechos), sin embargo, la ciencia implica un conjunto de valores éticos que son necesarios para la práctica de la investigación científica y que son connaturales a la ciencia.</a:t>
            </a:r>
          </a:p>
          <a:p>
            <a:endParaRPr lang="es-ES"/>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283652" name="1 Título"/>
          <p:cNvSpPr>
            <a:spLocks noGrp="1"/>
          </p:cNvSpPr>
          <p:nvPr>
            <p:ph type="title"/>
          </p:nvPr>
        </p:nvSpPr>
        <p:spPr>
          <a:xfrm>
            <a:off x="612775" y="228600"/>
            <a:ext cx="8153400" cy="990600"/>
          </a:xfrm>
        </p:spPr>
        <p:txBody>
          <a:bodyPr/>
          <a:lstStyle/>
          <a:p>
            <a:pPr algn="ctr" eaLnBrk="1" hangingPunct="1"/>
            <a:r>
              <a:rPr lang="es-ES">
                <a:latin typeface="Arial" pitchFamily="34" charset="0"/>
                <a:cs typeface="Arial" pitchFamily="34" charset="0"/>
              </a:rPr>
              <a:t>ÉTICA Y CIENCIA</a:t>
            </a:r>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C96EA675-F8C5-4A18-86EF-625E328DC66B}" type="slidenum">
              <a:rPr lang="es-MX" smtClean="0"/>
              <a:pPr>
                <a:defRPr/>
              </a:pPr>
              <a:t>270</a:t>
            </a:fld>
            <a:endParaRPr lang="es-MX"/>
          </a:p>
        </p:txBody>
      </p:sp>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2 Marcador de contenido"/>
          <p:cNvSpPr>
            <a:spLocks noGrp="1"/>
          </p:cNvSpPr>
          <p:nvPr>
            <p:ph sz="quarter" idx="1"/>
          </p:nvPr>
        </p:nvSpPr>
        <p:spPr>
          <a:xfrm>
            <a:off x="612775" y="1600200"/>
            <a:ext cx="8153400" cy="4495800"/>
          </a:xfrm>
        </p:spPr>
        <p:txBody>
          <a:bodyPr/>
          <a:lstStyle/>
          <a:p>
            <a:pPr algn="just"/>
            <a:r>
              <a:rPr lang="es-ES" sz="2400">
                <a:latin typeface="Arial" pitchFamily="34" charset="0"/>
                <a:cs typeface="Arial" pitchFamily="34" charset="0"/>
              </a:rPr>
              <a:t>12. Los códigos de ética de los científicos. </a:t>
            </a:r>
          </a:p>
          <a:p>
            <a:pPr algn="just"/>
            <a:r>
              <a:rPr lang="es-ES" sz="2400">
                <a:latin typeface="Arial" pitchFamily="34" charset="0"/>
                <a:cs typeface="Arial" pitchFamily="34" charset="0"/>
              </a:rPr>
              <a:t>Diversos estudiosos de la ciencia han destacado que la ciencia tiene su propio código de ética, como ocurre en todas las demás profesiones humanas. </a:t>
            </a:r>
          </a:p>
          <a:p>
            <a:pPr algn="just"/>
            <a:r>
              <a:rPr lang="es-ES" sz="2400">
                <a:latin typeface="Arial" pitchFamily="34" charset="0"/>
                <a:cs typeface="Arial" pitchFamily="34" charset="0"/>
              </a:rPr>
              <a:t>13. </a:t>
            </a:r>
            <a:r>
              <a:rPr lang="es-ES" sz="2400" b="1">
                <a:latin typeface="Arial" pitchFamily="34" charset="0"/>
                <a:cs typeface="Arial" pitchFamily="34" charset="0"/>
              </a:rPr>
              <a:t>El universalismo </a:t>
            </a:r>
            <a:r>
              <a:rPr lang="es-ES" sz="2400">
                <a:latin typeface="Arial" pitchFamily="34" charset="0"/>
                <a:cs typeface="Arial" pitchFamily="34" charset="0"/>
              </a:rPr>
              <a:t>halla su expresión inmediata en el canon de que la afirmación de que algo es verdad, cualquiera sea su fuente, debe ser sometida a criterios impersonales preestablecidos: el acuerdo, la confirmación y el conocimiento anteriormente confirmado.</a:t>
            </a:r>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284676" name="1 Título"/>
          <p:cNvSpPr>
            <a:spLocks noGrp="1"/>
          </p:cNvSpPr>
          <p:nvPr>
            <p:ph type="title"/>
          </p:nvPr>
        </p:nvSpPr>
        <p:spPr>
          <a:xfrm>
            <a:off x="612775" y="228600"/>
            <a:ext cx="8153400" cy="990600"/>
          </a:xfrm>
        </p:spPr>
        <p:txBody>
          <a:bodyPr/>
          <a:lstStyle/>
          <a:p>
            <a:pPr algn="ctr" eaLnBrk="1" hangingPunct="1"/>
            <a:r>
              <a:rPr lang="es-ES">
                <a:latin typeface="Arial" pitchFamily="34" charset="0"/>
                <a:cs typeface="Arial" pitchFamily="34" charset="0"/>
              </a:rPr>
              <a:t>ÉTICA Y CIENCIA</a:t>
            </a:r>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93494203-C06F-45AE-8B71-D50D77F0F205}" type="slidenum">
              <a:rPr lang="es-MX" smtClean="0"/>
              <a:pPr>
                <a:defRPr/>
              </a:pPr>
              <a:t>271</a:t>
            </a:fld>
            <a:endParaRPr lang="es-MX"/>
          </a:p>
        </p:txBody>
      </p:sp>
    </p:spTree>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2 Marcador de contenido"/>
          <p:cNvSpPr>
            <a:spLocks noGrp="1"/>
          </p:cNvSpPr>
          <p:nvPr>
            <p:ph sz="quarter" idx="1"/>
          </p:nvPr>
        </p:nvSpPr>
        <p:spPr>
          <a:xfrm>
            <a:off x="612775" y="1600200"/>
            <a:ext cx="8153400" cy="4495800"/>
          </a:xfrm>
        </p:spPr>
        <p:txBody>
          <a:bodyPr/>
          <a:lstStyle/>
          <a:p>
            <a:pPr algn="just"/>
            <a:r>
              <a:rPr lang="es-ES" sz="2400" b="1">
                <a:latin typeface="Arial" pitchFamily="34" charset="0"/>
                <a:cs typeface="Arial" pitchFamily="34" charset="0"/>
              </a:rPr>
              <a:t>14. El comunismo </a:t>
            </a:r>
            <a:r>
              <a:rPr lang="es-ES" sz="2400">
                <a:latin typeface="Arial" pitchFamily="34" charset="0"/>
                <a:cs typeface="Arial" pitchFamily="34" charset="0"/>
              </a:rPr>
              <a:t>significa que [...] los hallazgos de la ciencia son un producto de la colaboración social y son atribuidos a la comunidad. </a:t>
            </a:r>
          </a:p>
          <a:p>
            <a:pPr algn="just"/>
            <a:r>
              <a:rPr lang="es-ES" sz="2400" b="1">
                <a:latin typeface="Arial" pitchFamily="34" charset="0"/>
                <a:cs typeface="Arial" pitchFamily="34" charset="0"/>
              </a:rPr>
              <a:t>15. El desinterés. </a:t>
            </a:r>
            <a:r>
              <a:rPr lang="es-ES" sz="2400">
                <a:latin typeface="Arial" pitchFamily="34" charset="0"/>
                <a:cs typeface="Arial" pitchFamily="34" charset="0"/>
              </a:rPr>
              <a:t>La ciencia, como sucede con las profesiones en general, incluye el desinterés como un elemento institucional básico. </a:t>
            </a:r>
          </a:p>
          <a:p>
            <a:pPr algn="just"/>
            <a:r>
              <a:rPr lang="es-ES" sz="2400" b="1">
                <a:latin typeface="Arial" pitchFamily="34" charset="0"/>
                <a:cs typeface="Arial" pitchFamily="34" charset="0"/>
              </a:rPr>
              <a:t>16. El escepticismo organizado </a:t>
            </a:r>
            <a:r>
              <a:rPr lang="es-ES" sz="2400">
                <a:latin typeface="Arial" pitchFamily="34" charset="0"/>
                <a:cs typeface="Arial" pitchFamily="34" charset="0"/>
              </a:rPr>
              <a:t>se relaciona de diversas maneras con los otros elementos del ethos científico. Es al mismo tiempo un mandato  metodológico e institucional.</a:t>
            </a:r>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285700" name="1 Título"/>
          <p:cNvSpPr>
            <a:spLocks noGrp="1"/>
          </p:cNvSpPr>
          <p:nvPr>
            <p:ph type="title"/>
          </p:nvPr>
        </p:nvSpPr>
        <p:spPr>
          <a:xfrm>
            <a:off x="612775" y="228600"/>
            <a:ext cx="8153400" cy="990600"/>
          </a:xfrm>
        </p:spPr>
        <p:txBody>
          <a:bodyPr/>
          <a:lstStyle/>
          <a:p>
            <a:pPr algn="ctr" eaLnBrk="1" hangingPunct="1"/>
            <a:r>
              <a:rPr lang="es-ES">
                <a:latin typeface="Arial" pitchFamily="34" charset="0"/>
                <a:cs typeface="Arial" pitchFamily="34" charset="0"/>
              </a:rPr>
              <a:t>ÉTICA Y CIENCIA</a:t>
            </a:r>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693C4213-66EE-4AD6-A0FB-A42D26A4F47A}" type="slidenum">
              <a:rPr lang="es-MX" smtClean="0"/>
              <a:pPr>
                <a:defRPr/>
              </a:pPr>
              <a:t>272</a:t>
            </a:fld>
            <a:endParaRPr lang="es-MX"/>
          </a:p>
        </p:txBody>
      </p:sp>
    </p:spTree>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2 Marcador de contenido"/>
          <p:cNvSpPr>
            <a:spLocks noGrp="1"/>
          </p:cNvSpPr>
          <p:nvPr>
            <p:ph sz="quarter" idx="1"/>
          </p:nvPr>
        </p:nvSpPr>
        <p:spPr>
          <a:xfrm>
            <a:off x="612775" y="1600200"/>
            <a:ext cx="8153400" cy="4495800"/>
          </a:xfrm>
        </p:spPr>
        <p:txBody>
          <a:bodyPr/>
          <a:lstStyle/>
          <a:p>
            <a:pPr algn="just">
              <a:buFont typeface="Wingdings" pitchFamily="2" charset="2"/>
              <a:buNone/>
            </a:pPr>
            <a:r>
              <a:rPr lang="es-ES" sz="1800" b="1">
                <a:latin typeface="Arial" pitchFamily="34" charset="0"/>
                <a:cs typeface="Arial" pitchFamily="34" charset="0"/>
              </a:rPr>
              <a:t>1 7 . </a:t>
            </a:r>
            <a:r>
              <a:rPr lang="es-ES" sz="1800">
                <a:latin typeface="Arial" pitchFamily="34" charset="0"/>
                <a:cs typeface="Arial" pitchFamily="34" charset="0"/>
              </a:rPr>
              <a:t>Por su parte Mario Bunge reconoce los siguientes valores en la ciencia. </a:t>
            </a:r>
          </a:p>
          <a:p>
            <a:pPr algn="just"/>
            <a:r>
              <a:rPr lang="es-ES" sz="1800">
                <a:latin typeface="Arial" pitchFamily="34" charset="0"/>
                <a:cs typeface="Arial" pitchFamily="34" charset="0"/>
              </a:rPr>
              <a:t>Aprecio por la </a:t>
            </a:r>
            <a:r>
              <a:rPr lang="es-ES" sz="1800" b="1">
                <a:latin typeface="Arial" pitchFamily="34" charset="0"/>
                <a:cs typeface="Arial" pitchFamily="34" charset="0"/>
              </a:rPr>
              <a:t>objetividad</a:t>
            </a:r>
            <a:r>
              <a:rPr lang="es-ES" sz="1800">
                <a:latin typeface="Arial" pitchFamily="34" charset="0"/>
                <a:cs typeface="Arial" pitchFamily="34" charset="0"/>
              </a:rPr>
              <a:t>, es decir, que la verdad no depende de condiciones subjetivas, motivaciones personales, sino que venga de donde viniere es siempre la verdad. </a:t>
            </a:r>
          </a:p>
          <a:p>
            <a:pPr algn="just"/>
            <a:r>
              <a:rPr lang="es-ES" sz="1800">
                <a:latin typeface="Arial" pitchFamily="34" charset="0"/>
                <a:cs typeface="Arial" pitchFamily="34" charset="0"/>
              </a:rPr>
              <a:t>Sentido de </a:t>
            </a:r>
            <a:r>
              <a:rPr lang="es-ES" sz="1800" b="1">
                <a:latin typeface="Arial" pitchFamily="34" charset="0"/>
                <a:cs typeface="Arial" pitchFamily="34" charset="0"/>
              </a:rPr>
              <a:t>justicia, </a:t>
            </a:r>
            <a:r>
              <a:rPr lang="es-ES" sz="1800">
                <a:latin typeface="Arial" pitchFamily="34" charset="0"/>
                <a:cs typeface="Arial" pitchFamily="34" charset="0"/>
              </a:rPr>
              <a:t>es decir, saber reconocer las aportaciones de los otros al caudal de la verdad y la ciencia. </a:t>
            </a:r>
          </a:p>
          <a:p>
            <a:pPr algn="just"/>
            <a:r>
              <a:rPr lang="es-ES" sz="1800" b="1">
                <a:latin typeface="Arial" pitchFamily="34" charset="0"/>
                <a:cs typeface="Arial" pitchFamily="34" charset="0"/>
              </a:rPr>
              <a:t>Tolerancia, </a:t>
            </a:r>
            <a:r>
              <a:rPr lang="es-ES" sz="1800">
                <a:latin typeface="Arial" pitchFamily="34" charset="0"/>
                <a:cs typeface="Arial" pitchFamily="34" charset="0"/>
              </a:rPr>
              <a:t>es decir, sin libertad y respeto por el punto de vista ajeno no hay progreso en la ciencia.</a:t>
            </a:r>
          </a:p>
          <a:p>
            <a:pPr algn="just"/>
            <a:r>
              <a:rPr lang="es-ES" sz="1800" b="1">
                <a:latin typeface="Arial" pitchFamily="34" charset="0"/>
                <a:cs typeface="Arial" pitchFamily="34" charset="0"/>
              </a:rPr>
              <a:t>Honestidad, </a:t>
            </a:r>
            <a:r>
              <a:rPr lang="es-ES" sz="1800">
                <a:latin typeface="Arial" pitchFamily="34" charset="0"/>
                <a:cs typeface="Arial" pitchFamily="34" charset="0"/>
              </a:rPr>
              <a:t>es decir, saber reconocer los propios errores y defender nuestras teorías con autenticidad, sin recurso a medios fraudulentos. </a:t>
            </a:r>
            <a:endParaRPr lang="es-ES" sz="1800" b="1">
              <a:latin typeface="Arial" pitchFamily="34" charset="0"/>
              <a:cs typeface="Arial" pitchFamily="34" charset="0"/>
            </a:endParaRPr>
          </a:p>
          <a:p>
            <a:pPr algn="just"/>
            <a:r>
              <a:rPr lang="es-ES" sz="1800" b="1">
                <a:latin typeface="Arial" pitchFamily="34" charset="0"/>
                <a:cs typeface="Arial" pitchFamily="34" charset="0"/>
              </a:rPr>
              <a:t>Independencia de juicio, </a:t>
            </a:r>
            <a:r>
              <a:rPr lang="es-ES" sz="1800">
                <a:latin typeface="Arial" pitchFamily="34" charset="0"/>
                <a:cs typeface="Arial" pitchFamily="34" charset="0"/>
              </a:rPr>
              <a:t>es decir, la capacidad de no someterse a la autoridad y de convencerse a sí mismo con razones y o pruebas. </a:t>
            </a:r>
          </a:p>
          <a:p>
            <a:pPr algn="just"/>
            <a:r>
              <a:rPr lang="es-ES" sz="1800" b="1">
                <a:latin typeface="Arial" pitchFamily="34" charset="0"/>
                <a:cs typeface="Arial" pitchFamily="34" charset="0"/>
              </a:rPr>
              <a:t>Coraje</a:t>
            </a:r>
            <a:r>
              <a:rPr lang="es-ES" sz="1800">
                <a:latin typeface="Arial" pitchFamily="34" charset="0"/>
                <a:cs typeface="Arial" pitchFamily="34" charset="0"/>
              </a:rPr>
              <a:t>, o sea, capacidad para defender la verdad y reconocer el error.</a:t>
            </a:r>
          </a:p>
          <a:p>
            <a:endParaRPr lang="es-ES"/>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286724" name="1 Título"/>
          <p:cNvSpPr>
            <a:spLocks noGrp="1"/>
          </p:cNvSpPr>
          <p:nvPr>
            <p:ph type="title"/>
          </p:nvPr>
        </p:nvSpPr>
        <p:spPr>
          <a:xfrm>
            <a:off x="612775" y="228600"/>
            <a:ext cx="8153400" cy="990600"/>
          </a:xfrm>
        </p:spPr>
        <p:txBody>
          <a:bodyPr/>
          <a:lstStyle/>
          <a:p>
            <a:pPr algn="ctr" eaLnBrk="1" hangingPunct="1"/>
            <a:r>
              <a:rPr lang="es-ES">
                <a:latin typeface="Arial" pitchFamily="34" charset="0"/>
                <a:cs typeface="Arial" pitchFamily="34" charset="0"/>
              </a:rPr>
              <a:t>ÉTICA Y CIENCIA</a:t>
            </a:r>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E89AEF7E-2BC9-4179-96D2-F57003CA19BF}" type="slidenum">
              <a:rPr lang="es-MX" smtClean="0"/>
              <a:pPr>
                <a:defRPr/>
              </a:pPr>
              <a:t>273</a:t>
            </a:fld>
            <a:endParaRPr lang="es-MX"/>
          </a:p>
        </p:txBody>
      </p:sp>
    </p:spTree>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6 Marcador de texto"/>
          <p:cNvSpPr>
            <a:spLocks noGrp="1"/>
          </p:cNvSpPr>
          <p:nvPr>
            <p:ph type="body" idx="2"/>
          </p:nvPr>
        </p:nvSpPr>
        <p:spPr/>
        <p:txBody>
          <a:bodyPr/>
          <a:lstStyle/>
          <a:p>
            <a:pPr eaLnBrk="1" hangingPunct="1"/>
            <a:endParaRPr lang="es-ES">
              <a:solidFill>
                <a:srgbClr val="FFFFFF"/>
              </a:solidFill>
            </a:endParaRPr>
          </a:p>
        </p:txBody>
      </p:sp>
      <p:sp>
        <p:nvSpPr>
          <p:cNvPr id="287747" name="5 Marcador de contenido"/>
          <p:cNvSpPr>
            <a:spLocks noGrp="1"/>
          </p:cNvSpPr>
          <p:nvPr>
            <p:ph sz="quarter" idx="1"/>
          </p:nvPr>
        </p:nvSpPr>
        <p:spPr/>
        <p:txBody>
          <a:bodyPr/>
          <a:lstStyle/>
          <a:p>
            <a:pPr eaLnBrk="1" hangingPunct="1"/>
            <a:r>
              <a:rPr lang="es-ES"/>
              <a:t>UNIDAD VII</a:t>
            </a:r>
          </a:p>
          <a:p>
            <a:pPr eaLnBrk="1" hangingPunct="1">
              <a:buFont typeface="Wingdings" pitchFamily="2" charset="2"/>
              <a:buNone/>
            </a:pPr>
            <a:r>
              <a:rPr lang="es-ES"/>
              <a:t>CIENCIA Y PSICOLOGÍA</a:t>
            </a:r>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557FB096-3903-4E1D-85AC-B9521E5E537D}" type="slidenum">
              <a:rPr lang="es-MX" smtClean="0"/>
              <a:pPr>
                <a:defRPr/>
              </a:pPr>
              <a:t>274</a:t>
            </a:fld>
            <a:endParaRPr lang="es-MX"/>
          </a:p>
        </p:txBody>
      </p:sp>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1 Título"/>
          <p:cNvSpPr>
            <a:spLocks noGrp="1"/>
          </p:cNvSpPr>
          <p:nvPr>
            <p:ph type="title"/>
          </p:nvPr>
        </p:nvSpPr>
        <p:spPr>
          <a:xfrm>
            <a:off x="612775" y="228600"/>
            <a:ext cx="8153400" cy="990600"/>
          </a:xfrm>
        </p:spPr>
        <p:txBody>
          <a:bodyPr/>
          <a:lstStyle/>
          <a:p>
            <a:pPr algn="ctr"/>
            <a:r>
              <a:rPr lang="es-ES" sz="2400">
                <a:latin typeface="Arial" pitchFamily="34" charset="0"/>
                <a:cs typeface="Arial" pitchFamily="34" charset="0"/>
              </a:rPr>
              <a:t>LA PSICOLOGÍA COMO TENTATIVA DE LA HUMANIDAD PARA COMPRENDERSE A SÍ MISMA. </a:t>
            </a:r>
          </a:p>
        </p:txBody>
      </p:sp>
      <p:sp>
        <p:nvSpPr>
          <p:cNvPr id="288771" name="2 Marcador de contenido"/>
          <p:cNvSpPr>
            <a:spLocks noGrp="1"/>
          </p:cNvSpPr>
          <p:nvPr>
            <p:ph sz="quarter" idx="1"/>
          </p:nvPr>
        </p:nvSpPr>
        <p:spPr>
          <a:xfrm>
            <a:off x="612775" y="1600200"/>
            <a:ext cx="5543550" cy="4781550"/>
          </a:xfrm>
        </p:spPr>
        <p:txBody>
          <a:bodyPr/>
          <a:lstStyle/>
          <a:p>
            <a:pPr algn="just"/>
            <a:r>
              <a:rPr lang="es-ES" sz="2000">
                <a:latin typeface="Arial" pitchFamily="34" charset="0"/>
                <a:cs typeface="Arial" pitchFamily="34" charset="0"/>
              </a:rPr>
              <a:t>¿Qué es la psicología?</a:t>
            </a:r>
          </a:p>
          <a:p>
            <a:pPr algn="just"/>
            <a:r>
              <a:rPr lang="es-ES" sz="2000">
                <a:latin typeface="Arial" pitchFamily="34" charset="0"/>
                <a:cs typeface="Arial" pitchFamily="34" charset="0"/>
              </a:rPr>
              <a:t>La psicología tiene una largo pasado, pero una historia breve.</a:t>
            </a:r>
          </a:p>
          <a:p>
            <a:pPr algn="just"/>
            <a:r>
              <a:rPr lang="es-ES" sz="2000">
                <a:latin typeface="Arial" pitchFamily="34" charset="0"/>
                <a:cs typeface="Arial" pitchFamily="34" charset="0"/>
              </a:rPr>
              <a:t>El pasado de la psicología  está dominado por filósofos y otros pensadores.</a:t>
            </a:r>
          </a:p>
          <a:p>
            <a:pPr algn="just"/>
            <a:r>
              <a:rPr lang="es-ES" sz="2000">
                <a:latin typeface="Arial" pitchFamily="34" charset="0"/>
                <a:cs typeface="Arial" pitchFamily="34" charset="0"/>
              </a:rPr>
              <a:t>Los psicólogos han manifestado desde siempre diferencias sistemáticas sobre problemas como el objeto de conocimiento y el alcance de la psicología, así como su metodología y experimentos admisibles. </a:t>
            </a:r>
          </a:p>
        </p:txBody>
      </p:sp>
      <p:pic>
        <p:nvPicPr>
          <p:cNvPr id="288772" name="Picture 4" descr="C:\Users\REBELIN\Desktop\imagenes filosofia\historia psico.bmp"/>
          <p:cNvPicPr>
            <a:picLocks noChangeAspect="1" noChangeArrowheads="1"/>
          </p:cNvPicPr>
          <p:nvPr/>
        </p:nvPicPr>
        <p:blipFill>
          <a:blip r:embed="rId2"/>
          <a:srcRect/>
          <a:stretch>
            <a:fillRect/>
          </a:stretch>
        </p:blipFill>
        <p:spPr bwMode="auto">
          <a:xfrm>
            <a:off x="6732588" y="2492375"/>
            <a:ext cx="1543050" cy="3529013"/>
          </a:xfrm>
          <a:prstGeom prst="rect">
            <a:avLst/>
          </a:prstGeom>
          <a:noFill/>
          <a:ln w="9525">
            <a:noFill/>
            <a:miter lim="800000"/>
            <a:headEnd/>
            <a:tailEnd/>
          </a:ln>
        </p:spPr>
      </p:pic>
      <p:sp>
        <p:nvSpPr>
          <p:cNvPr id="5" name="4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6" name="5 Marcador de número de diapositiva"/>
          <p:cNvSpPr>
            <a:spLocks noGrp="1"/>
          </p:cNvSpPr>
          <p:nvPr>
            <p:ph type="sldNum" sz="quarter" idx="12"/>
          </p:nvPr>
        </p:nvSpPr>
        <p:spPr/>
        <p:txBody>
          <a:bodyPr>
            <a:normAutofit fontScale="85000" lnSpcReduction="20000"/>
          </a:bodyPr>
          <a:lstStyle/>
          <a:p>
            <a:pPr>
              <a:defRPr/>
            </a:pPr>
            <a:fld id="{A120C882-A209-445D-BD0A-FD72459D8703}" type="slidenum">
              <a:rPr lang="es-MX" smtClean="0"/>
              <a:pPr>
                <a:defRPr/>
              </a:pPr>
              <a:t>275</a:t>
            </a:fld>
            <a:endParaRPr lang="es-MX"/>
          </a:p>
        </p:txBody>
      </p:sp>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611188" y="2205038"/>
            <a:ext cx="8153400" cy="990600"/>
          </a:xfrm>
        </p:spPr>
        <p:txBody>
          <a:bodyPr/>
          <a:lstStyle/>
          <a:p>
            <a:pPr>
              <a:defRPr/>
            </a:pPr>
            <a:br>
              <a:rPr lang="es-MX" sz="3200" dirty="0"/>
            </a:br>
            <a:br>
              <a:rPr lang="es-MX" sz="3200" dirty="0"/>
            </a:br>
            <a:br>
              <a:rPr lang="es-MX" sz="3200" dirty="0"/>
            </a:br>
            <a:br>
              <a:rPr lang="es-MX" sz="3200" dirty="0"/>
            </a:br>
            <a:br>
              <a:rPr lang="es-MX" sz="3200" dirty="0"/>
            </a:br>
            <a:br>
              <a:rPr lang="es-MX" sz="3200" dirty="0"/>
            </a:br>
            <a:br>
              <a:rPr lang="es-MX" sz="3200" dirty="0"/>
            </a:br>
            <a:br>
              <a:rPr lang="es-MX" sz="3200" dirty="0"/>
            </a:br>
            <a:br>
              <a:rPr lang="es-MX" sz="3200" dirty="0"/>
            </a:br>
            <a:br>
              <a:rPr lang="es-MX" sz="3200" dirty="0"/>
            </a:br>
            <a:br>
              <a:rPr lang="es-MX" sz="3200" dirty="0"/>
            </a:br>
            <a:br>
              <a:rPr lang="es-MX" sz="3000" dirty="0">
                <a:solidFill>
                  <a:schemeClr val="tx2">
                    <a:lumMod val="75000"/>
                  </a:schemeClr>
                </a:solidFill>
                <a:latin typeface="Arial" pitchFamily="34" charset="0"/>
                <a:cs typeface="Arial" pitchFamily="34" charset="0"/>
              </a:rPr>
            </a:br>
            <a:br>
              <a:rPr lang="es-MX" sz="3000" dirty="0">
                <a:solidFill>
                  <a:schemeClr val="tx2">
                    <a:lumMod val="75000"/>
                  </a:schemeClr>
                </a:solidFill>
                <a:latin typeface="Arial" pitchFamily="34" charset="0"/>
                <a:cs typeface="Arial" pitchFamily="34" charset="0"/>
              </a:rPr>
            </a:br>
            <a:br>
              <a:rPr lang="es-MX" sz="3000" dirty="0">
                <a:solidFill>
                  <a:schemeClr val="tx2">
                    <a:lumMod val="75000"/>
                  </a:schemeClr>
                </a:solidFill>
                <a:latin typeface="Arial" pitchFamily="34" charset="0"/>
                <a:cs typeface="Arial" pitchFamily="34" charset="0"/>
              </a:rPr>
            </a:br>
            <a:br>
              <a:rPr lang="es-MX" sz="3000" dirty="0">
                <a:solidFill>
                  <a:schemeClr val="tx2">
                    <a:lumMod val="75000"/>
                  </a:schemeClr>
                </a:solidFill>
                <a:latin typeface="Arial" pitchFamily="34" charset="0"/>
                <a:cs typeface="Arial" pitchFamily="34" charset="0"/>
              </a:rPr>
            </a:br>
            <a:br>
              <a:rPr lang="es-MX" sz="3000" dirty="0">
                <a:solidFill>
                  <a:schemeClr val="tx2">
                    <a:lumMod val="75000"/>
                  </a:schemeClr>
                </a:solidFill>
                <a:latin typeface="Arial" pitchFamily="34" charset="0"/>
                <a:cs typeface="Arial" pitchFamily="34" charset="0"/>
              </a:rPr>
            </a:br>
            <a:br>
              <a:rPr lang="es-MX" sz="3000" dirty="0">
                <a:solidFill>
                  <a:schemeClr val="tx2">
                    <a:lumMod val="75000"/>
                  </a:schemeClr>
                </a:solidFill>
                <a:latin typeface="Arial" pitchFamily="34" charset="0"/>
                <a:cs typeface="Arial" pitchFamily="34" charset="0"/>
              </a:rPr>
            </a:br>
            <a:br>
              <a:rPr lang="es-MX" sz="3000" dirty="0">
                <a:solidFill>
                  <a:schemeClr val="tx2">
                    <a:lumMod val="75000"/>
                  </a:schemeClr>
                </a:solidFill>
                <a:latin typeface="Arial" pitchFamily="34" charset="0"/>
                <a:cs typeface="Arial" pitchFamily="34" charset="0"/>
              </a:rPr>
            </a:br>
            <a:br>
              <a:rPr lang="es-MX" sz="3000" dirty="0">
                <a:solidFill>
                  <a:schemeClr val="tx1"/>
                </a:solidFill>
                <a:latin typeface="Arial" pitchFamily="34" charset="0"/>
                <a:cs typeface="Arial" pitchFamily="34" charset="0"/>
              </a:rPr>
            </a:br>
            <a:r>
              <a:rPr lang="es-MX" sz="3000" dirty="0">
                <a:solidFill>
                  <a:schemeClr val="tx1"/>
                </a:solidFill>
                <a:latin typeface="Arial" pitchFamily="34" charset="0"/>
                <a:cs typeface="Arial" pitchFamily="34" charset="0"/>
              </a:rPr>
              <a:t>                                     </a:t>
            </a:r>
            <a:br>
              <a:rPr lang="es-MX" sz="3000" dirty="0">
                <a:solidFill>
                  <a:schemeClr val="tx1"/>
                </a:solidFill>
                <a:latin typeface="Arial" pitchFamily="34" charset="0"/>
                <a:cs typeface="Arial" pitchFamily="34" charset="0"/>
              </a:rPr>
            </a:br>
            <a:endParaRPr lang="es-MX" sz="3000" dirty="0">
              <a:solidFill>
                <a:schemeClr val="tx2">
                  <a:lumMod val="75000"/>
                </a:schemeClr>
              </a:solidFill>
              <a:latin typeface="Arial" pitchFamily="34" charset="0"/>
              <a:cs typeface="Arial" pitchFamily="34" charset="0"/>
            </a:endParaRPr>
          </a:p>
        </p:txBody>
      </p:sp>
      <p:sp>
        <p:nvSpPr>
          <p:cNvPr id="5" name="4 Marcador de texto"/>
          <p:cNvSpPr>
            <a:spLocks noGrp="1"/>
          </p:cNvSpPr>
          <p:nvPr>
            <p:ph sz="quarter" idx="1"/>
          </p:nvPr>
        </p:nvSpPr>
        <p:spPr>
          <a:xfrm>
            <a:off x="468313" y="2276475"/>
            <a:ext cx="8153400" cy="1081088"/>
          </a:xfrm>
        </p:spPr>
        <p:txBody>
          <a:bodyPr>
            <a:noAutofit/>
          </a:bodyPr>
          <a:lstStyle/>
          <a:p>
            <a:pPr marL="457200" indent="-457200">
              <a:buFont typeface="Wingdings" pitchFamily="2" charset="2"/>
              <a:buChar char="Ø"/>
              <a:defRPr/>
            </a:pPr>
            <a:r>
              <a:rPr lang="es-MX" sz="2800" dirty="0">
                <a:solidFill>
                  <a:srgbClr val="C00000"/>
                </a:solidFill>
                <a:latin typeface="Arial" pitchFamily="34" charset="0"/>
                <a:cs typeface="Arial" pitchFamily="34" charset="0"/>
              </a:rPr>
              <a:t>ESTRUCTURALISMO</a:t>
            </a:r>
            <a:r>
              <a:rPr lang="es-MX" sz="2800" dirty="0">
                <a:solidFill>
                  <a:schemeClr val="tx2">
                    <a:lumMod val="50000"/>
                  </a:schemeClr>
                </a:solidFill>
                <a:latin typeface="Arial" pitchFamily="34" charset="0"/>
                <a:cs typeface="Arial" pitchFamily="34" charset="0"/>
              </a:rPr>
              <a:t>: SENSACIÓN Y PERCEPCIÓN </a:t>
            </a:r>
          </a:p>
        </p:txBody>
      </p:sp>
      <p:sp>
        <p:nvSpPr>
          <p:cNvPr id="6" name="4 Marcador de texto"/>
          <p:cNvSpPr txBox="1">
            <a:spLocks/>
          </p:cNvSpPr>
          <p:nvPr/>
        </p:nvSpPr>
        <p:spPr>
          <a:xfrm>
            <a:off x="395288" y="3500438"/>
            <a:ext cx="7734300" cy="720725"/>
          </a:xfrm>
          <a:prstGeom prst="rect">
            <a:avLst/>
          </a:prstGeom>
        </p:spPr>
        <p:txBody>
          <a:bodyPr>
            <a:normAutofit/>
          </a:bodyPr>
          <a:lstStyle>
            <a:lvl1pPr marL="0" indent="0" algn="ctr" defTabSz="914400" rtl="0" eaLnBrk="1" latinLnBrk="0" hangingPunct="1">
              <a:spcBef>
                <a:spcPct val="20000"/>
              </a:spcBef>
              <a:buClr>
                <a:schemeClr val="accent1"/>
              </a:buClr>
              <a:buFont typeface="Wingdings" pitchFamily="2" charset="2"/>
              <a:buNone/>
              <a:defRPr sz="2000" kern="1200">
                <a:solidFill>
                  <a:schemeClr val="tx2"/>
                </a:solidFill>
                <a:latin typeface="+mn-lt"/>
                <a:ea typeface="+mn-ea"/>
                <a:cs typeface="+mn-cs"/>
              </a:defRPr>
            </a:lvl1pPr>
            <a:lvl2pPr marL="457200" indent="0" algn="l" defTabSz="914400" rtl="0" eaLnBrk="1" latinLnBrk="0" hangingPunct="1">
              <a:spcBef>
                <a:spcPct val="20000"/>
              </a:spcBef>
              <a:buClr>
                <a:schemeClr val="accent1"/>
              </a:buClr>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Clr>
                <a:schemeClr val="accent1"/>
              </a:buClr>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Clr>
                <a:schemeClr val="accent1"/>
              </a:buClr>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Clr>
                <a:schemeClr val="accent1"/>
              </a:buClr>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9pPr>
          </a:lstStyle>
          <a:p>
            <a:pPr marL="457200" indent="-457200">
              <a:buFont typeface="Wingdings" pitchFamily="2" charset="2"/>
              <a:buChar char="Ø"/>
              <a:defRPr/>
            </a:pPr>
            <a:r>
              <a:rPr lang="es-MX" sz="2800" dirty="0">
                <a:solidFill>
                  <a:srgbClr val="C00000"/>
                </a:solidFill>
                <a:latin typeface="Arial" pitchFamily="34" charset="0"/>
                <a:cs typeface="Arial" pitchFamily="34" charset="0"/>
              </a:rPr>
              <a:t>CONDUCTISMO</a:t>
            </a:r>
            <a:r>
              <a:rPr lang="es-MX" sz="2800" dirty="0">
                <a:solidFill>
                  <a:schemeClr val="tx2">
                    <a:lumMod val="50000"/>
                  </a:schemeClr>
                </a:solidFill>
                <a:latin typeface="Arial" pitchFamily="34" charset="0"/>
                <a:cs typeface="Arial" pitchFamily="34" charset="0"/>
              </a:rPr>
              <a:t> :  APRENDIZAJE </a:t>
            </a:r>
          </a:p>
        </p:txBody>
      </p:sp>
      <p:sp>
        <p:nvSpPr>
          <p:cNvPr id="7" name="4 Marcador de texto"/>
          <p:cNvSpPr txBox="1">
            <a:spLocks/>
          </p:cNvSpPr>
          <p:nvPr/>
        </p:nvSpPr>
        <p:spPr>
          <a:xfrm>
            <a:off x="395288" y="4292600"/>
            <a:ext cx="7734300" cy="1008063"/>
          </a:xfrm>
          <a:prstGeom prst="rect">
            <a:avLst/>
          </a:prstGeom>
        </p:spPr>
        <p:txBody>
          <a:bodyPr/>
          <a:lstStyle>
            <a:lvl1pPr marL="0" indent="0" algn="ctr" defTabSz="914400" rtl="0" eaLnBrk="1" latinLnBrk="0" hangingPunct="1">
              <a:spcBef>
                <a:spcPct val="20000"/>
              </a:spcBef>
              <a:buClr>
                <a:schemeClr val="accent1"/>
              </a:buClr>
              <a:buFont typeface="Wingdings" pitchFamily="2" charset="2"/>
              <a:buNone/>
              <a:defRPr sz="2000" kern="1200">
                <a:solidFill>
                  <a:schemeClr val="tx2"/>
                </a:solidFill>
                <a:latin typeface="+mn-lt"/>
                <a:ea typeface="+mn-ea"/>
                <a:cs typeface="+mn-cs"/>
              </a:defRPr>
            </a:lvl1pPr>
            <a:lvl2pPr marL="457200" indent="0" algn="l" defTabSz="914400" rtl="0" eaLnBrk="1" latinLnBrk="0" hangingPunct="1">
              <a:spcBef>
                <a:spcPct val="20000"/>
              </a:spcBef>
              <a:buClr>
                <a:schemeClr val="accent1"/>
              </a:buClr>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Clr>
                <a:schemeClr val="accent1"/>
              </a:buClr>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Clr>
                <a:schemeClr val="accent1"/>
              </a:buClr>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Clr>
                <a:schemeClr val="accent1"/>
              </a:buClr>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9pPr>
          </a:lstStyle>
          <a:p>
            <a:pPr marL="457200" indent="-457200">
              <a:buFont typeface="Wingdings" pitchFamily="2" charset="2"/>
              <a:buChar char="Ø"/>
              <a:defRPr/>
            </a:pPr>
            <a:r>
              <a:rPr lang="es-MX" sz="2800" dirty="0">
                <a:solidFill>
                  <a:srgbClr val="C00000"/>
                </a:solidFill>
                <a:latin typeface="Arial" pitchFamily="34" charset="0"/>
                <a:cs typeface="Arial" pitchFamily="34" charset="0"/>
              </a:rPr>
              <a:t>COGNITIVISMO</a:t>
            </a:r>
            <a:r>
              <a:rPr lang="es-MX" sz="2800" dirty="0">
                <a:solidFill>
                  <a:schemeClr val="tx2">
                    <a:lumMod val="50000"/>
                  </a:schemeClr>
                </a:solidFill>
                <a:latin typeface="Arial" pitchFamily="34" charset="0"/>
                <a:cs typeface="Arial" pitchFamily="34" charset="0"/>
              </a:rPr>
              <a:t> : SENSACIÓN Y PERCEPCIÓN </a:t>
            </a:r>
          </a:p>
        </p:txBody>
      </p:sp>
      <p:sp>
        <p:nvSpPr>
          <p:cNvPr id="8" name="7 Rectángulo"/>
          <p:cNvSpPr/>
          <p:nvPr/>
        </p:nvSpPr>
        <p:spPr>
          <a:xfrm>
            <a:off x="323850" y="0"/>
            <a:ext cx="8569325" cy="1230313"/>
          </a:xfrm>
          <a:prstGeom prst="rect">
            <a:avLst/>
          </a:prstGeom>
        </p:spPr>
        <p:txBody>
          <a:bodyPr>
            <a:spAutoFit/>
          </a:bodyPr>
          <a:lstStyle/>
          <a:p>
            <a:pPr algn="ctr">
              <a:defRPr/>
            </a:pPr>
            <a:br>
              <a:rPr lang="es-MX" dirty="0">
                <a:solidFill>
                  <a:schemeClr val="tx2">
                    <a:lumMod val="75000"/>
                  </a:schemeClr>
                </a:solidFill>
              </a:rPr>
            </a:br>
            <a:r>
              <a:rPr lang="es-MX" sz="2800" dirty="0"/>
              <a:t>SITUACIÓN EPISTEMOLÓGICA DE LA PSICOLOGÍA </a:t>
            </a:r>
            <a:endParaRPr lang="es-ES" dirty="0"/>
          </a:p>
        </p:txBody>
      </p:sp>
      <p:sp>
        <p:nvSpPr>
          <p:cNvPr id="9" name="8 Marcador de número de diapositiva"/>
          <p:cNvSpPr>
            <a:spLocks noGrp="1"/>
          </p:cNvSpPr>
          <p:nvPr>
            <p:ph type="sldNum" sz="quarter" idx="12"/>
          </p:nvPr>
        </p:nvSpPr>
        <p:spPr/>
        <p:txBody>
          <a:bodyPr>
            <a:normAutofit fontScale="85000" lnSpcReduction="20000"/>
          </a:bodyPr>
          <a:lstStyle/>
          <a:p>
            <a:pPr>
              <a:defRPr/>
            </a:pPr>
            <a:fld id="{A5BFE280-A2EE-4176-8997-CE3A8F79B869}" type="slidenum">
              <a:rPr lang="es-MX" smtClean="0"/>
              <a:pPr>
                <a:defRPr/>
              </a:pPr>
              <a:t>276</a:t>
            </a:fld>
            <a:endParaRPr lang="es-MX"/>
          </a:p>
        </p:txBody>
      </p:sp>
      <p:sp>
        <p:nvSpPr>
          <p:cNvPr id="10" name="9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Tree>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0818" name="Picture 2"/>
          <p:cNvPicPr>
            <a:picLocks noChangeAspect="1" noChangeArrowheads="1"/>
          </p:cNvPicPr>
          <p:nvPr/>
        </p:nvPicPr>
        <p:blipFill>
          <a:blip r:embed="rId2"/>
          <a:srcRect/>
          <a:stretch>
            <a:fillRect/>
          </a:stretch>
        </p:blipFill>
        <p:spPr bwMode="auto">
          <a:xfrm>
            <a:off x="6210300" y="2205038"/>
            <a:ext cx="2933700" cy="4043362"/>
          </a:xfrm>
          <a:prstGeom prst="rect">
            <a:avLst/>
          </a:prstGeom>
          <a:solidFill>
            <a:schemeClr val="accent1">
              <a:alpha val="16862"/>
            </a:schemeClr>
          </a:solidFill>
          <a:ln w="9525">
            <a:noFill/>
            <a:miter lim="800000"/>
            <a:headEnd/>
            <a:tailEnd/>
          </a:ln>
        </p:spPr>
      </p:pic>
      <p:sp>
        <p:nvSpPr>
          <p:cNvPr id="290819" name="4 Marcador de contenido"/>
          <p:cNvSpPr>
            <a:spLocks noGrp="1"/>
          </p:cNvSpPr>
          <p:nvPr>
            <p:ph idx="1"/>
          </p:nvPr>
        </p:nvSpPr>
        <p:spPr>
          <a:xfrm>
            <a:off x="0" y="1700213"/>
            <a:ext cx="5867400" cy="4752975"/>
          </a:xfrm>
        </p:spPr>
        <p:txBody>
          <a:bodyPr/>
          <a:lstStyle/>
          <a:p>
            <a:pPr algn="just"/>
            <a:r>
              <a:rPr lang="es-MX" sz="2800">
                <a:latin typeface="Arial" pitchFamily="34" charset="0"/>
                <a:cs typeface="Arial" pitchFamily="34" charset="0"/>
              </a:rPr>
              <a:t>El paradigma estructuralista encarnaría en la obra de WUNDT (1832-1920) y TITCHENER (1867-1927).</a:t>
            </a:r>
          </a:p>
          <a:p>
            <a:pPr algn="just"/>
            <a:r>
              <a:rPr lang="es-MX" sz="2800">
                <a:latin typeface="Arial" pitchFamily="34" charset="0"/>
                <a:cs typeface="Arial" pitchFamily="34" charset="0"/>
              </a:rPr>
              <a:t> Hay que tener presente que Wundt tuvo varias etapas en el desarrollo de su pensamiento, aunque su discípulo Titcherner, difusor de la doctrina Wundtiana enfatizara en el primer Wundt.</a:t>
            </a:r>
          </a:p>
        </p:txBody>
      </p:sp>
      <p:sp>
        <p:nvSpPr>
          <p:cNvPr id="290820" name="3 Título"/>
          <p:cNvSpPr>
            <a:spLocks noGrp="1"/>
          </p:cNvSpPr>
          <p:nvPr>
            <p:ph type="title"/>
          </p:nvPr>
        </p:nvSpPr>
        <p:spPr>
          <a:xfrm>
            <a:off x="688975" y="642938"/>
            <a:ext cx="7756525" cy="625475"/>
          </a:xfrm>
        </p:spPr>
        <p:txBody>
          <a:bodyPr/>
          <a:lstStyle/>
          <a:p>
            <a:pPr algn="ctr"/>
            <a:r>
              <a:rPr lang="es-MX" sz="3200">
                <a:solidFill>
                  <a:schemeClr val="tx1"/>
                </a:solidFill>
                <a:latin typeface="Arial" pitchFamily="34" charset="0"/>
                <a:cs typeface="Arial" pitchFamily="34" charset="0"/>
              </a:rPr>
              <a:t>ESTRUCTURALISMO</a:t>
            </a:r>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C6CB2185-7125-4703-980B-4846ABAE99A3}" type="slidenum">
              <a:rPr lang="es-MX" smtClean="0"/>
              <a:pPr>
                <a:defRPr/>
              </a:pPr>
              <a:t>277</a:t>
            </a:fld>
            <a:endParaRPr lang="es-MX"/>
          </a:p>
        </p:txBody>
      </p:sp>
      <p:sp>
        <p:nvSpPr>
          <p:cNvPr id="6" name="5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Tree>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8313" y="1844675"/>
            <a:ext cx="8135937" cy="4392613"/>
          </a:xfrm>
        </p:spPr>
        <p:txBody>
          <a:bodyPr>
            <a:noAutofit/>
          </a:bodyPr>
          <a:lstStyle/>
          <a:p>
            <a:pPr algn="just">
              <a:defRPr/>
            </a:pPr>
            <a:r>
              <a:rPr lang="es-MX" sz="2800" dirty="0">
                <a:latin typeface="Arial" pitchFamily="34" charset="0"/>
                <a:cs typeface="Arial" pitchFamily="34" charset="0"/>
              </a:rPr>
              <a:t>Al análisis de los contenidos de conciencia y al estudio de los procesos sensoriales y perceptivos se adecúan más al Wundt de los </a:t>
            </a:r>
            <a:r>
              <a:rPr lang="es-MX" sz="2800" i="1" dirty="0">
                <a:solidFill>
                  <a:srgbClr val="C00000"/>
                </a:solidFill>
                <a:latin typeface="Arial" pitchFamily="34" charset="0"/>
                <a:cs typeface="Arial" pitchFamily="34" charset="0"/>
              </a:rPr>
              <a:t>Fundamentos del la psicología psicológica</a:t>
            </a:r>
            <a:r>
              <a:rPr lang="es-MX" sz="2800" i="1" dirty="0">
                <a:latin typeface="Arial" pitchFamily="34" charset="0"/>
                <a:cs typeface="Arial" pitchFamily="34" charset="0"/>
              </a:rPr>
              <a:t> (1873 a 1911), </a:t>
            </a:r>
            <a:r>
              <a:rPr lang="es-MX" sz="2800" dirty="0">
                <a:latin typeface="Arial" pitchFamily="34" charset="0"/>
                <a:cs typeface="Arial" pitchFamily="34" charset="0"/>
              </a:rPr>
              <a:t>que al autor de la </a:t>
            </a:r>
            <a:r>
              <a:rPr lang="es-MX" sz="2800" i="1" dirty="0" err="1">
                <a:solidFill>
                  <a:srgbClr val="C00000"/>
                </a:solidFill>
                <a:latin typeface="Arial" pitchFamily="34" charset="0"/>
                <a:cs typeface="Arial" pitchFamily="34" charset="0"/>
              </a:rPr>
              <a:t>Völkerpsychologie</a:t>
            </a:r>
            <a:r>
              <a:rPr lang="es-MX" sz="2800" i="1" dirty="0">
                <a:solidFill>
                  <a:srgbClr val="C00000"/>
                </a:solidFill>
                <a:latin typeface="Arial" pitchFamily="34" charset="0"/>
                <a:cs typeface="Arial" pitchFamily="34" charset="0"/>
              </a:rPr>
              <a:t> </a:t>
            </a:r>
            <a:r>
              <a:rPr lang="es-MX" sz="2800" i="1" dirty="0">
                <a:latin typeface="Arial" pitchFamily="34" charset="0"/>
                <a:cs typeface="Arial" pitchFamily="34" charset="0"/>
              </a:rPr>
              <a:t> (1900 a 1920), </a:t>
            </a:r>
            <a:r>
              <a:rPr lang="es-MX" sz="2800" dirty="0">
                <a:latin typeface="Arial" pitchFamily="34" charset="0"/>
                <a:cs typeface="Arial" pitchFamily="34" charset="0"/>
              </a:rPr>
              <a:t>que se relaciona con los extremos de la metodología e instrumentación: introspección provocada y controlada en el laboratorio</a:t>
            </a:r>
            <a:r>
              <a:rPr lang="es-MX" sz="2800" i="1" dirty="0">
                <a:latin typeface="Arial" pitchFamily="34" charset="0"/>
                <a:cs typeface="Arial" pitchFamily="34" charset="0"/>
              </a:rPr>
              <a:t> </a:t>
            </a:r>
            <a:r>
              <a:rPr lang="es-MX" sz="2800" i="1" dirty="0">
                <a:solidFill>
                  <a:schemeClr val="bg2">
                    <a:lumMod val="75000"/>
                  </a:schemeClr>
                </a:solidFill>
                <a:latin typeface="Arial" pitchFamily="34" charset="0"/>
                <a:cs typeface="Arial" pitchFamily="34" charset="0"/>
              </a:rPr>
              <a:t>versus</a:t>
            </a:r>
            <a:r>
              <a:rPr lang="es-MX" sz="2800" i="1" dirty="0">
                <a:latin typeface="Arial" pitchFamily="34" charset="0"/>
                <a:cs typeface="Arial" pitchFamily="34" charset="0"/>
              </a:rPr>
              <a:t> </a:t>
            </a:r>
            <a:r>
              <a:rPr lang="es-MX" sz="2800" dirty="0">
                <a:latin typeface="Arial" pitchFamily="34" charset="0"/>
                <a:cs typeface="Arial" pitchFamily="34" charset="0"/>
              </a:rPr>
              <a:t>aproximación etnográfica comparativa.</a:t>
            </a:r>
          </a:p>
          <a:p>
            <a:pPr algn="just">
              <a:defRPr/>
            </a:pPr>
            <a:endParaRPr lang="es-MX" sz="2800" dirty="0">
              <a:latin typeface="Arial" pitchFamily="34" charset="0"/>
              <a:cs typeface="Arial" pitchFamily="34" charset="0"/>
            </a:endParaRPr>
          </a:p>
        </p:txBody>
      </p:sp>
      <p:sp>
        <p:nvSpPr>
          <p:cNvPr id="291843" name="2 Título"/>
          <p:cNvSpPr>
            <a:spLocks noGrp="1"/>
          </p:cNvSpPr>
          <p:nvPr>
            <p:ph type="title"/>
          </p:nvPr>
        </p:nvSpPr>
        <p:spPr>
          <a:xfrm>
            <a:off x="755650" y="0"/>
            <a:ext cx="7756525" cy="1270000"/>
          </a:xfrm>
        </p:spPr>
        <p:txBody>
          <a:bodyPr/>
          <a:lstStyle/>
          <a:p>
            <a:pPr algn="ctr"/>
            <a:r>
              <a:rPr lang="es-MX" sz="2800">
                <a:solidFill>
                  <a:schemeClr val="tx1"/>
                </a:solidFill>
                <a:latin typeface="Arial" pitchFamily="34" charset="0"/>
                <a:cs typeface="Arial" pitchFamily="34" charset="0"/>
              </a:rPr>
              <a:t>LAS APLICACIONES DEL SUPUESTO PARADIGMA ESTRUCTURALISTA </a:t>
            </a:r>
          </a:p>
        </p:txBody>
      </p:sp>
      <p:sp>
        <p:nvSpPr>
          <p:cNvPr id="4" name="3 Marcador de número de diapositiva"/>
          <p:cNvSpPr>
            <a:spLocks noGrp="1"/>
          </p:cNvSpPr>
          <p:nvPr>
            <p:ph type="sldNum" sz="quarter" idx="12"/>
          </p:nvPr>
        </p:nvSpPr>
        <p:spPr/>
        <p:txBody>
          <a:bodyPr>
            <a:normAutofit fontScale="85000" lnSpcReduction="20000"/>
          </a:bodyPr>
          <a:lstStyle/>
          <a:p>
            <a:pPr>
              <a:defRPr/>
            </a:pPr>
            <a:fld id="{EAB4FF75-2A5E-4DD5-A16A-AA1BBB392406}" type="slidenum">
              <a:rPr lang="es-MX" smtClean="0"/>
              <a:pPr>
                <a:defRPr/>
              </a:pPr>
              <a:t>278</a:t>
            </a:fld>
            <a:endParaRPr lang="es-MX"/>
          </a:p>
        </p:txBody>
      </p:sp>
      <p:sp>
        <p:nvSpPr>
          <p:cNvPr id="5" name="4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Tree>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1 Marcador de contenido"/>
          <p:cNvSpPr>
            <a:spLocks noGrp="1"/>
          </p:cNvSpPr>
          <p:nvPr>
            <p:ph idx="1"/>
          </p:nvPr>
        </p:nvSpPr>
        <p:spPr>
          <a:xfrm>
            <a:off x="684213" y="1844675"/>
            <a:ext cx="7745412" cy="1973263"/>
          </a:xfrm>
        </p:spPr>
        <p:txBody>
          <a:bodyPr/>
          <a:lstStyle/>
          <a:p>
            <a:r>
              <a:rPr lang="es-MX" sz="2800">
                <a:latin typeface="Arial" pitchFamily="34" charset="0"/>
                <a:cs typeface="Arial" pitchFamily="34" charset="0"/>
              </a:rPr>
              <a:t>El modelo de Wundt gozó aceptación hasta 1913. (fecha del manifiesto de Watson)</a:t>
            </a:r>
          </a:p>
          <a:p>
            <a:r>
              <a:rPr lang="es-MX" sz="2800">
                <a:latin typeface="Arial" pitchFamily="34" charset="0"/>
                <a:cs typeface="Arial" pitchFamily="34" charset="0"/>
              </a:rPr>
              <a:t> Figuras que se encontraban investigando para la misma época:</a:t>
            </a:r>
          </a:p>
        </p:txBody>
      </p:sp>
      <p:sp>
        <p:nvSpPr>
          <p:cNvPr id="292867" name="2 Título"/>
          <p:cNvSpPr>
            <a:spLocks noGrp="1"/>
          </p:cNvSpPr>
          <p:nvPr>
            <p:ph type="title"/>
          </p:nvPr>
        </p:nvSpPr>
        <p:spPr>
          <a:xfrm>
            <a:off x="612775" y="228600"/>
            <a:ext cx="8153400" cy="990600"/>
          </a:xfrm>
        </p:spPr>
        <p:txBody>
          <a:bodyPr/>
          <a:lstStyle/>
          <a:p>
            <a:pPr algn="ctr"/>
            <a:r>
              <a:rPr lang="es-MX" sz="3200">
                <a:solidFill>
                  <a:schemeClr val="tx1"/>
                </a:solidFill>
                <a:latin typeface="Arial" pitchFamily="34" charset="0"/>
                <a:cs typeface="Arial" pitchFamily="34" charset="0"/>
              </a:rPr>
              <a:t>LA  ACEPTACIÓN COMUNITARIA  AL ESTRUCTURALISMO DE WUNDT</a:t>
            </a:r>
          </a:p>
        </p:txBody>
      </p:sp>
      <p:sp>
        <p:nvSpPr>
          <p:cNvPr id="292868" name="3 Rectángulo"/>
          <p:cNvSpPr>
            <a:spLocks noChangeArrowheads="1"/>
          </p:cNvSpPr>
          <p:nvPr/>
        </p:nvSpPr>
        <p:spPr bwMode="auto">
          <a:xfrm>
            <a:off x="468313" y="4475163"/>
            <a:ext cx="4391025" cy="1384300"/>
          </a:xfrm>
          <a:prstGeom prst="rect">
            <a:avLst/>
          </a:prstGeom>
          <a:noFill/>
          <a:ln w="9525">
            <a:noFill/>
            <a:miter lim="800000"/>
            <a:headEnd/>
            <a:tailEnd/>
          </a:ln>
        </p:spPr>
        <p:txBody>
          <a:bodyPr>
            <a:spAutoFit/>
          </a:bodyPr>
          <a:lstStyle/>
          <a:p>
            <a:pPr>
              <a:buFont typeface="Wingdings" pitchFamily="2" charset="2"/>
              <a:buChar char="Ø"/>
            </a:pPr>
            <a:r>
              <a:rPr lang="es-MX" sz="2800"/>
              <a:t> Pavlov ( 1849-1936)</a:t>
            </a:r>
          </a:p>
          <a:p>
            <a:pPr>
              <a:buFont typeface="Wingdings" pitchFamily="2" charset="2"/>
              <a:buChar char="Ø"/>
            </a:pPr>
            <a:r>
              <a:rPr lang="es-MX" sz="2800"/>
              <a:t>Binet (1857-1911)</a:t>
            </a:r>
          </a:p>
          <a:p>
            <a:pPr>
              <a:buFont typeface="Wingdings" pitchFamily="2" charset="2"/>
              <a:buChar char="Ø"/>
            </a:pPr>
            <a:r>
              <a:rPr lang="es-MX" sz="2800"/>
              <a:t>Ebbinghaus (1850-1909)    </a:t>
            </a:r>
          </a:p>
        </p:txBody>
      </p:sp>
      <p:sp>
        <p:nvSpPr>
          <p:cNvPr id="292869" name="4 Rectángulo"/>
          <p:cNvSpPr>
            <a:spLocks noChangeArrowheads="1"/>
          </p:cNvSpPr>
          <p:nvPr/>
        </p:nvSpPr>
        <p:spPr bwMode="auto">
          <a:xfrm>
            <a:off x="4557713" y="4505325"/>
            <a:ext cx="4572000" cy="954088"/>
          </a:xfrm>
          <a:prstGeom prst="rect">
            <a:avLst/>
          </a:prstGeom>
          <a:noFill/>
          <a:ln w="9525">
            <a:noFill/>
            <a:miter lim="800000"/>
            <a:headEnd/>
            <a:tailEnd/>
          </a:ln>
        </p:spPr>
        <p:txBody>
          <a:bodyPr>
            <a:spAutoFit/>
          </a:bodyPr>
          <a:lstStyle/>
          <a:p>
            <a:pPr>
              <a:buFont typeface="Wingdings" pitchFamily="2" charset="2"/>
              <a:buChar char="Ø"/>
            </a:pPr>
            <a:r>
              <a:rPr lang="es-MX" sz="2800"/>
              <a:t> G.E. Müller ( 1850-1934)</a:t>
            </a:r>
          </a:p>
          <a:p>
            <a:pPr>
              <a:buFont typeface="Wingdings" pitchFamily="2" charset="2"/>
              <a:buChar char="Ø"/>
            </a:pPr>
            <a:r>
              <a:rPr lang="es-MX" sz="2800"/>
              <a:t>Külpe (1862-1915)     </a:t>
            </a:r>
          </a:p>
        </p:txBody>
      </p:sp>
      <p:sp>
        <p:nvSpPr>
          <p:cNvPr id="6" name="5 Marcador de número de diapositiva"/>
          <p:cNvSpPr>
            <a:spLocks noGrp="1"/>
          </p:cNvSpPr>
          <p:nvPr>
            <p:ph type="sldNum" sz="quarter" idx="12"/>
          </p:nvPr>
        </p:nvSpPr>
        <p:spPr/>
        <p:txBody>
          <a:bodyPr>
            <a:normAutofit fontScale="85000" lnSpcReduction="20000"/>
          </a:bodyPr>
          <a:lstStyle/>
          <a:p>
            <a:pPr>
              <a:defRPr/>
            </a:pPr>
            <a:fld id="{80C461F9-4437-45B2-B1E8-5853B667F245}" type="slidenum">
              <a:rPr lang="es-MX" smtClean="0"/>
              <a:pPr>
                <a:defRPr/>
              </a:pPr>
              <a:t>279</a:t>
            </a:fld>
            <a:endParaRPr lang="es-MX"/>
          </a:p>
        </p:txBody>
      </p:sp>
      <p:sp>
        <p:nvSpPr>
          <p:cNvPr id="7" name="6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850" y="1628775"/>
            <a:ext cx="8362950" cy="4824413"/>
          </a:xfrm>
        </p:spPr>
        <p:txBody>
          <a:bodyPr>
            <a:normAutofit fontScale="70000" lnSpcReduction="20000"/>
          </a:bodyPr>
          <a:lstStyle/>
          <a:p>
            <a:pPr marL="320040" indent="-320040" algn="just" eaLnBrk="1" fontAlgn="auto" hangingPunct="1">
              <a:spcAft>
                <a:spcPts val="0"/>
              </a:spcAft>
              <a:defRPr/>
            </a:pPr>
            <a:r>
              <a:rPr lang="es-MX" dirty="0">
                <a:latin typeface="Arial" pitchFamily="34" charset="0"/>
                <a:cs typeface="Arial" pitchFamily="34" charset="0"/>
              </a:rPr>
              <a:t>Galileo enfatiza que es necesario abandonar el planteamiento acerca de las esencias y limitarnos al menos a los aspectos </a:t>
            </a:r>
            <a:r>
              <a:rPr lang="es-MX" dirty="0" err="1">
                <a:latin typeface="Arial" pitchFamily="34" charset="0"/>
                <a:cs typeface="Arial" pitchFamily="34" charset="0"/>
              </a:rPr>
              <a:t>matematizables</a:t>
            </a:r>
            <a:r>
              <a:rPr lang="es-MX" dirty="0">
                <a:latin typeface="Arial" pitchFamily="34" charset="0"/>
                <a:cs typeface="Arial" pitchFamily="34" charset="0"/>
              </a:rPr>
              <a:t> y cuantificables del mundo que tratamos de conocer. </a:t>
            </a:r>
          </a:p>
          <a:p>
            <a:pPr marL="320040" indent="-320040" algn="just" eaLnBrk="1" fontAlgn="auto" hangingPunct="1">
              <a:spcAft>
                <a:spcPts val="0"/>
              </a:spcAft>
              <a:defRPr/>
            </a:pPr>
            <a:endParaRPr lang="es-MX" dirty="0">
              <a:latin typeface="Arial" pitchFamily="34" charset="0"/>
              <a:cs typeface="Arial" pitchFamily="34" charset="0"/>
            </a:endParaRPr>
          </a:p>
          <a:p>
            <a:pPr marL="320040" indent="-320040" algn="just" eaLnBrk="1" fontAlgn="auto" hangingPunct="1">
              <a:spcAft>
                <a:spcPts val="0"/>
              </a:spcAft>
              <a:defRPr/>
            </a:pPr>
            <a:r>
              <a:rPr lang="es-MX" dirty="0">
                <a:latin typeface="Arial" pitchFamily="34" charset="0"/>
                <a:cs typeface="Arial" pitchFamily="34" charset="0"/>
              </a:rPr>
              <a:t>Galileo habla de fenómenos descritos en el lenguaje matemático que es el lenguaje de la naturaleza. </a:t>
            </a:r>
          </a:p>
          <a:p>
            <a:pPr marL="320040" indent="-320040" algn="just" eaLnBrk="1" fontAlgn="auto" hangingPunct="1">
              <a:spcAft>
                <a:spcPts val="0"/>
              </a:spcAft>
              <a:defRPr/>
            </a:pPr>
            <a:endParaRPr lang="es-MX" dirty="0">
              <a:latin typeface="Arial" pitchFamily="34" charset="0"/>
              <a:cs typeface="Arial" pitchFamily="34" charset="0"/>
            </a:endParaRPr>
          </a:p>
          <a:p>
            <a:pPr marL="320040" indent="-320040" algn="just" eaLnBrk="1" fontAlgn="auto" hangingPunct="1">
              <a:spcAft>
                <a:spcPts val="0"/>
              </a:spcAft>
              <a:defRPr/>
            </a:pPr>
            <a:r>
              <a:rPr lang="es-MX" dirty="0">
                <a:latin typeface="Arial" pitchFamily="34" charset="0"/>
                <a:cs typeface="Arial" pitchFamily="34" charset="0"/>
              </a:rPr>
              <a:t>Buscar la esencia la tengo por empresa no menos que imposible y por fatiga vana en las sustancias próximas como en las remotísimas celestes. (Galileo, </a:t>
            </a:r>
            <a:r>
              <a:rPr lang="es-MX" b="1" dirty="0">
                <a:latin typeface="Arial" pitchFamily="34" charset="0"/>
                <a:cs typeface="Arial" pitchFamily="34" charset="0"/>
              </a:rPr>
              <a:t>Opere</a:t>
            </a:r>
            <a:r>
              <a:rPr lang="es-MX" dirty="0">
                <a:latin typeface="Arial" pitchFamily="34" charset="0"/>
                <a:cs typeface="Arial" pitchFamily="34" charset="0"/>
              </a:rPr>
              <a:t>, V, p. 187; M. T.)</a:t>
            </a:r>
          </a:p>
          <a:p>
            <a:pPr marL="320040" indent="-320040" algn="just" eaLnBrk="1" fontAlgn="auto" hangingPunct="1">
              <a:spcAft>
                <a:spcPts val="0"/>
              </a:spcAft>
              <a:buFont typeface="Wingdings" pitchFamily="2" charset="2"/>
              <a:buNone/>
              <a:defRPr/>
            </a:pPr>
            <a:r>
              <a:rPr lang="es-MX" b="1" dirty="0">
                <a:latin typeface="Arial" pitchFamily="34" charset="0"/>
                <a:cs typeface="Arial" pitchFamily="34" charset="0"/>
              </a:rPr>
              <a:t> </a:t>
            </a:r>
            <a:endParaRPr lang="es-MX" dirty="0">
              <a:latin typeface="Arial" pitchFamily="34" charset="0"/>
              <a:cs typeface="Arial" pitchFamily="34" charset="0"/>
            </a:endParaRPr>
          </a:p>
          <a:p>
            <a:pPr marL="320040" indent="-320040" algn="just" eaLnBrk="1" fontAlgn="auto" hangingPunct="1">
              <a:spcAft>
                <a:spcPts val="0"/>
              </a:spcAft>
              <a:defRPr/>
            </a:pPr>
            <a:r>
              <a:rPr lang="es-MX" dirty="0">
                <a:latin typeface="Arial" pitchFamily="34" charset="0"/>
                <a:cs typeface="Arial" pitchFamily="34" charset="0"/>
              </a:rPr>
              <a:t>Es necesario distinguir estas esencias o formas sustanciales de la estructura matemática que algunos intérpretes de la ciencia moderna entienden también como forma, o causalidad formal. (cfr. </a:t>
            </a:r>
            <a:r>
              <a:rPr lang="es-MX" dirty="0" err="1">
                <a:latin typeface="Arial" pitchFamily="34" charset="0"/>
                <a:cs typeface="Arial" pitchFamily="34" charset="0"/>
              </a:rPr>
              <a:t>Kuhn</a:t>
            </a:r>
            <a:r>
              <a:rPr lang="es-MX" dirty="0">
                <a:latin typeface="Arial" pitchFamily="34" charset="0"/>
                <a:cs typeface="Arial" pitchFamily="34" charset="0"/>
              </a:rPr>
              <a:t>, 1977; </a:t>
            </a:r>
            <a:r>
              <a:rPr lang="es-MX" dirty="0" err="1">
                <a:latin typeface="Arial" pitchFamily="34" charset="0"/>
                <a:cs typeface="Arial" pitchFamily="34" charset="0"/>
              </a:rPr>
              <a:t>Torretti</a:t>
            </a:r>
            <a:r>
              <a:rPr lang="es-MX" dirty="0">
                <a:latin typeface="Arial" pitchFamily="34" charset="0"/>
                <a:cs typeface="Arial" pitchFamily="34" charset="0"/>
              </a:rPr>
              <a:t>, 1999).</a:t>
            </a:r>
          </a:p>
          <a:p>
            <a:pPr marL="320040" indent="-320040" eaLnBrk="1" fontAlgn="auto" hangingPunct="1">
              <a:spcAft>
                <a:spcPts val="0"/>
              </a:spcAft>
              <a:defRPr/>
            </a:pPr>
            <a:endParaRPr lang="es-MX" dirty="0"/>
          </a:p>
        </p:txBody>
      </p:sp>
      <p:sp>
        <p:nvSpPr>
          <p:cNvPr id="35843" name="3 CuadroTexto"/>
          <p:cNvSpPr txBox="1">
            <a:spLocks noChangeArrowheads="1"/>
          </p:cNvSpPr>
          <p:nvPr/>
        </p:nvSpPr>
        <p:spPr bwMode="auto">
          <a:xfrm>
            <a:off x="468313" y="188913"/>
            <a:ext cx="8207375" cy="769937"/>
          </a:xfrm>
          <a:prstGeom prst="rect">
            <a:avLst/>
          </a:prstGeom>
          <a:noFill/>
          <a:ln w="9525">
            <a:noFill/>
            <a:miter lim="800000"/>
            <a:headEnd/>
            <a:tailEnd/>
          </a:ln>
        </p:spPr>
        <p:txBody>
          <a:bodyPr>
            <a:spAutoFit/>
          </a:bodyPr>
          <a:lstStyle/>
          <a:p>
            <a:pPr algn="ctr"/>
            <a:r>
              <a:rPr lang="es-ES" sz="4400"/>
              <a:t>LA ÉPOCA MODERNA</a:t>
            </a:r>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EE7B2C02-5F93-4001-9EEC-58C1E32CFE25}" type="slidenum">
              <a:rPr lang="es-MX" smtClean="0"/>
              <a:pPr>
                <a:defRPr/>
              </a:pPr>
              <a:t>28</a:t>
            </a:fld>
            <a:endParaRPr lang="es-MX"/>
          </a:p>
        </p:txBody>
      </p:sp>
    </p:spTree>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612775" y="1600200"/>
            <a:ext cx="8153400" cy="4495800"/>
          </a:xfrm>
        </p:spPr>
        <p:txBody>
          <a:bodyPr>
            <a:normAutofit lnSpcReduction="10000"/>
          </a:bodyPr>
          <a:lstStyle/>
          <a:p>
            <a:pPr algn="just">
              <a:defRPr/>
            </a:pPr>
            <a:r>
              <a:rPr lang="es-MX" sz="2800" dirty="0">
                <a:latin typeface="Arial" pitchFamily="34" charset="0"/>
                <a:cs typeface="Arial" pitchFamily="34" charset="0"/>
              </a:rPr>
              <a:t>El laboratorio estructuralista sí representó un logro que proporciona una metodología definida en su aplicación y su orientación a los problemas, y resultó, aceptado, difundido y emulado en su tiempo.</a:t>
            </a:r>
          </a:p>
          <a:p>
            <a:pPr algn="just">
              <a:buFont typeface="Wingdings" pitchFamily="2" charset="2"/>
              <a:buNone/>
              <a:defRPr/>
            </a:pPr>
            <a:endParaRPr lang="es-MX" sz="2800" dirty="0">
              <a:latin typeface="Arial" pitchFamily="34" charset="0"/>
              <a:cs typeface="Arial" pitchFamily="34" charset="0"/>
            </a:endParaRPr>
          </a:p>
          <a:p>
            <a:pPr algn="just">
              <a:defRPr/>
            </a:pPr>
            <a:r>
              <a:rPr lang="es-MX" sz="2800" dirty="0">
                <a:latin typeface="Arial" pitchFamily="34" charset="0"/>
                <a:cs typeface="Arial" pitchFamily="34" charset="0"/>
              </a:rPr>
              <a:t>En el periodo comprendido entre 1879 y 1900 son unos 69 los laboratorios de psicología fundados en todo el mundo, a imagen y semejanza del de </a:t>
            </a:r>
            <a:r>
              <a:rPr lang="es-MX" sz="2800" dirty="0" err="1">
                <a:latin typeface="Arial" pitchFamily="34" charset="0"/>
                <a:cs typeface="Arial" pitchFamily="34" charset="0"/>
              </a:rPr>
              <a:t>Leipizig</a:t>
            </a:r>
            <a:r>
              <a:rPr lang="es-MX" sz="2800" dirty="0">
                <a:latin typeface="Arial" pitchFamily="34" charset="0"/>
                <a:cs typeface="Arial" pitchFamily="34" charset="0"/>
              </a:rPr>
              <a:t>. (</a:t>
            </a:r>
            <a:r>
              <a:rPr lang="es-MX" sz="2800" dirty="0" err="1">
                <a:latin typeface="Arial" pitchFamily="34" charset="0"/>
                <a:cs typeface="Arial" pitchFamily="34" charset="0"/>
              </a:rPr>
              <a:t>Sahakian</a:t>
            </a:r>
            <a:r>
              <a:rPr lang="es-MX" sz="2800" dirty="0">
                <a:latin typeface="Arial" pitchFamily="34" charset="0"/>
                <a:cs typeface="Arial" pitchFamily="34" charset="0"/>
              </a:rPr>
              <a:t>, 1975).</a:t>
            </a:r>
          </a:p>
        </p:txBody>
      </p:sp>
      <p:sp>
        <p:nvSpPr>
          <p:cNvPr id="293891" name="2 Título"/>
          <p:cNvSpPr>
            <a:spLocks noGrp="1"/>
          </p:cNvSpPr>
          <p:nvPr>
            <p:ph type="title"/>
          </p:nvPr>
        </p:nvSpPr>
        <p:spPr>
          <a:xfrm>
            <a:off x="612775" y="228600"/>
            <a:ext cx="8153400" cy="990600"/>
          </a:xfrm>
        </p:spPr>
        <p:txBody>
          <a:bodyPr/>
          <a:lstStyle/>
          <a:p>
            <a:r>
              <a:rPr lang="es-MX" sz="3200">
                <a:solidFill>
                  <a:schemeClr val="tx1"/>
                </a:solidFill>
                <a:latin typeface="Arial" pitchFamily="34" charset="0"/>
                <a:cs typeface="Arial" pitchFamily="34" charset="0"/>
              </a:rPr>
              <a:t>EL LABORATORIO ESTRUCTURALISTA</a:t>
            </a:r>
          </a:p>
        </p:txBody>
      </p:sp>
      <p:sp>
        <p:nvSpPr>
          <p:cNvPr id="4" name="3 Marcador de número de diapositiva"/>
          <p:cNvSpPr>
            <a:spLocks noGrp="1"/>
          </p:cNvSpPr>
          <p:nvPr>
            <p:ph type="sldNum" sz="quarter" idx="12"/>
          </p:nvPr>
        </p:nvSpPr>
        <p:spPr/>
        <p:txBody>
          <a:bodyPr>
            <a:normAutofit fontScale="85000" lnSpcReduction="20000"/>
          </a:bodyPr>
          <a:lstStyle/>
          <a:p>
            <a:pPr>
              <a:defRPr/>
            </a:pPr>
            <a:fld id="{6A30BBDF-CFDC-41D6-B5BE-14397D331F4D}" type="slidenum">
              <a:rPr lang="es-MX" smtClean="0"/>
              <a:pPr>
                <a:defRPr/>
              </a:pPr>
              <a:t>280</a:t>
            </a:fld>
            <a:endParaRPr lang="es-MX"/>
          </a:p>
        </p:txBody>
      </p:sp>
      <p:sp>
        <p:nvSpPr>
          <p:cNvPr id="5" name="4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Tree>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612775" y="1600200"/>
            <a:ext cx="8153400" cy="4495800"/>
          </a:xfrm>
        </p:spPr>
        <p:txBody>
          <a:bodyPr>
            <a:normAutofit lnSpcReduction="10000"/>
          </a:bodyPr>
          <a:lstStyle/>
          <a:p>
            <a:pPr algn="just">
              <a:defRPr/>
            </a:pPr>
            <a:r>
              <a:rPr lang="es-MX" dirty="0">
                <a:latin typeface="Arial" pitchFamily="34" charset="0"/>
                <a:cs typeface="Arial" pitchFamily="34" charset="0"/>
              </a:rPr>
              <a:t> </a:t>
            </a:r>
            <a:r>
              <a:rPr lang="es-MX" sz="2800" dirty="0">
                <a:latin typeface="Arial" pitchFamily="34" charset="0"/>
                <a:cs typeface="Arial" pitchFamily="34" charset="0"/>
              </a:rPr>
              <a:t>1913, inicio de la vigencia del paradigma conductista.</a:t>
            </a:r>
          </a:p>
          <a:p>
            <a:pPr algn="just">
              <a:buFont typeface="Wingdings" pitchFamily="2" charset="2"/>
              <a:buNone/>
              <a:defRPr/>
            </a:pPr>
            <a:endParaRPr lang="es-MX" sz="2800" dirty="0">
              <a:latin typeface="Arial" pitchFamily="34" charset="0"/>
              <a:cs typeface="Arial" pitchFamily="34" charset="0"/>
            </a:endParaRPr>
          </a:p>
          <a:p>
            <a:pPr algn="just">
              <a:defRPr/>
            </a:pPr>
            <a:r>
              <a:rPr lang="es-MX" sz="2800" i="1" dirty="0" err="1">
                <a:solidFill>
                  <a:srgbClr val="C00000"/>
                </a:solidFill>
                <a:latin typeface="Arial" pitchFamily="34" charset="0"/>
                <a:cs typeface="Arial" pitchFamily="34" charset="0"/>
              </a:rPr>
              <a:t>Psychology</a:t>
            </a:r>
            <a:r>
              <a:rPr lang="es-MX" sz="2800" i="1" dirty="0">
                <a:solidFill>
                  <a:srgbClr val="C00000"/>
                </a:solidFill>
                <a:latin typeface="Arial" pitchFamily="34" charset="0"/>
                <a:cs typeface="Arial" pitchFamily="34" charset="0"/>
              </a:rPr>
              <a:t> as </a:t>
            </a:r>
            <a:r>
              <a:rPr lang="es-MX" sz="2800" i="1" dirty="0" err="1">
                <a:solidFill>
                  <a:srgbClr val="C00000"/>
                </a:solidFill>
                <a:latin typeface="Arial" pitchFamily="34" charset="0"/>
                <a:cs typeface="Arial" pitchFamily="34" charset="0"/>
              </a:rPr>
              <a:t>the</a:t>
            </a:r>
            <a:r>
              <a:rPr lang="es-MX" sz="2800" i="1" dirty="0">
                <a:solidFill>
                  <a:srgbClr val="C00000"/>
                </a:solidFill>
                <a:latin typeface="Arial" pitchFamily="34" charset="0"/>
                <a:cs typeface="Arial" pitchFamily="34" charset="0"/>
              </a:rPr>
              <a:t> </a:t>
            </a:r>
            <a:r>
              <a:rPr lang="es-MX" sz="2800" i="1" dirty="0" err="1">
                <a:solidFill>
                  <a:srgbClr val="C00000"/>
                </a:solidFill>
                <a:latin typeface="Arial" pitchFamily="34" charset="0"/>
                <a:cs typeface="Arial" pitchFamily="34" charset="0"/>
              </a:rPr>
              <a:t>behaviorist</a:t>
            </a:r>
            <a:r>
              <a:rPr lang="es-MX" sz="2800" i="1" dirty="0">
                <a:solidFill>
                  <a:srgbClr val="C00000"/>
                </a:solidFill>
                <a:latin typeface="Arial" pitchFamily="34" charset="0"/>
                <a:cs typeface="Arial" pitchFamily="34" charset="0"/>
              </a:rPr>
              <a:t> </a:t>
            </a:r>
            <a:r>
              <a:rPr lang="es-MX" sz="2800" i="1" dirty="0" err="1">
                <a:solidFill>
                  <a:srgbClr val="C00000"/>
                </a:solidFill>
                <a:latin typeface="Arial" pitchFamily="34" charset="0"/>
                <a:cs typeface="Arial" pitchFamily="34" charset="0"/>
              </a:rPr>
              <a:t>views</a:t>
            </a:r>
            <a:r>
              <a:rPr lang="es-MX" sz="2800" i="1" dirty="0">
                <a:solidFill>
                  <a:srgbClr val="C00000"/>
                </a:solidFill>
                <a:latin typeface="Arial" pitchFamily="34" charset="0"/>
                <a:cs typeface="Arial" pitchFamily="34" charset="0"/>
              </a:rPr>
              <a:t> </a:t>
            </a:r>
            <a:r>
              <a:rPr lang="es-MX" sz="2800" i="1" dirty="0" err="1">
                <a:solidFill>
                  <a:srgbClr val="C00000"/>
                </a:solidFill>
                <a:latin typeface="Arial" pitchFamily="34" charset="0"/>
                <a:cs typeface="Arial" pitchFamily="34" charset="0"/>
              </a:rPr>
              <a:t>it</a:t>
            </a:r>
            <a:r>
              <a:rPr lang="es-MX" sz="2800" i="1" dirty="0">
                <a:solidFill>
                  <a:srgbClr val="C00000"/>
                </a:solidFill>
                <a:latin typeface="Arial" pitchFamily="34" charset="0"/>
                <a:cs typeface="Arial" pitchFamily="34" charset="0"/>
              </a:rPr>
              <a:t>.</a:t>
            </a:r>
            <a:r>
              <a:rPr lang="es-MX" sz="2800" dirty="0">
                <a:latin typeface="Arial" pitchFamily="34" charset="0"/>
                <a:cs typeface="Arial" pitchFamily="34" charset="0"/>
              </a:rPr>
              <a:t> (Watson, 1913) Declaración de principios del conductismo.</a:t>
            </a:r>
          </a:p>
          <a:p>
            <a:pPr algn="just">
              <a:buFont typeface="Wingdings" pitchFamily="2" charset="2"/>
              <a:buNone/>
              <a:defRPr/>
            </a:pPr>
            <a:endParaRPr lang="es-MX" sz="2800" dirty="0">
              <a:latin typeface="Arial" pitchFamily="34" charset="0"/>
              <a:cs typeface="Arial" pitchFamily="34" charset="0"/>
            </a:endParaRPr>
          </a:p>
          <a:p>
            <a:pPr algn="just">
              <a:defRPr/>
            </a:pPr>
            <a:r>
              <a:rPr lang="es-MX" sz="2800" dirty="0">
                <a:latin typeface="Arial" pitchFamily="34" charset="0"/>
                <a:cs typeface="Arial" pitchFamily="34" charset="0"/>
              </a:rPr>
              <a:t> El conductismo constituye un paradigma cuyo elemento central es el condicionamiento clásico y las conceptualizaciones E-R.</a:t>
            </a:r>
            <a:endParaRPr lang="es-MX" sz="2800" dirty="0">
              <a:solidFill>
                <a:srgbClr val="C00000"/>
              </a:solidFill>
              <a:latin typeface="Arial" pitchFamily="34" charset="0"/>
              <a:cs typeface="Arial" pitchFamily="34" charset="0"/>
            </a:endParaRPr>
          </a:p>
          <a:p>
            <a:pPr>
              <a:defRPr/>
            </a:pPr>
            <a:endParaRPr lang="es-MX" dirty="0"/>
          </a:p>
        </p:txBody>
      </p:sp>
      <p:sp>
        <p:nvSpPr>
          <p:cNvPr id="294915" name="2 Título"/>
          <p:cNvSpPr>
            <a:spLocks noGrp="1"/>
          </p:cNvSpPr>
          <p:nvPr>
            <p:ph type="title"/>
          </p:nvPr>
        </p:nvSpPr>
        <p:spPr>
          <a:xfrm>
            <a:off x="688975" y="569913"/>
            <a:ext cx="7756525" cy="914400"/>
          </a:xfrm>
        </p:spPr>
        <p:txBody>
          <a:bodyPr/>
          <a:lstStyle/>
          <a:p>
            <a:pPr algn="ctr"/>
            <a:r>
              <a:rPr lang="es-MX" sz="3200">
                <a:solidFill>
                  <a:schemeClr val="tx1"/>
                </a:solidFill>
                <a:latin typeface="Arial" pitchFamily="34" charset="0"/>
                <a:cs typeface="Arial" pitchFamily="34" charset="0"/>
              </a:rPr>
              <a:t>CONDUCTISMO</a:t>
            </a:r>
          </a:p>
        </p:txBody>
      </p:sp>
      <p:sp>
        <p:nvSpPr>
          <p:cNvPr id="4" name="3 Marcador de número de diapositiva"/>
          <p:cNvSpPr>
            <a:spLocks noGrp="1"/>
          </p:cNvSpPr>
          <p:nvPr>
            <p:ph type="sldNum" sz="quarter" idx="12"/>
          </p:nvPr>
        </p:nvSpPr>
        <p:spPr/>
        <p:txBody>
          <a:bodyPr>
            <a:normAutofit fontScale="85000" lnSpcReduction="20000"/>
          </a:bodyPr>
          <a:lstStyle/>
          <a:p>
            <a:pPr>
              <a:defRPr/>
            </a:pPr>
            <a:fld id="{3E0C2FD1-088A-4DD2-AAD4-54D4EAEB00E7}" type="slidenum">
              <a:rPr lang="es-MX" smtClean="0"/>
              <a:pPr>
                <a:defRPr/>
              </a:pPr>
              <a:t>281</a:t>
            </a:fld>
            <a:endParaRPr lang="es-MX"/>
          </a:p>
        </p:txBody>
      </p:sp>
      <p:sp>
        <p:nvSpPr>
          <p:cNvPr id="5" name="4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Tree>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612775" y="1600200"/>
            <a:ext cx="8153400" cy="4495800"/>
          </a:xfrm>
        </p:spPr>
        <p:txBody>
          <a:bodyPr>
            <a:normAutofit lnSpcReduction="10000"/>
          </a:bodyPr>
          <a:lstStyle/>
          <a:p>
            <a:pPr algn="just">
              <a:defRPr/>
            </a:pPr>
            <a:r>
              <a:rPr lang="es-MX" sz="2800" dirty="0">
                <a:latin typeface="Arial" pitchFamily="34" charset="0"/>
                <a:cs typeface="Arial" pitchFamily="34" charset="0"/>
              </a:rPr>
              <a:t>Rechaza el recurso a entidades mentales inobservables y al </a:t>
            </a:r>
            <a:r>
              <a:rPr lang="es-MX" sz="2800" dirty="0" err="1">
                <a:latin typeface="Arial" pitchFamily="34" charset="0"/>
                <a:cs typeface="Arial" pitchFamily="34" charset="0"/>
              </a:rPr>
              <a:t>introspeccionismo</a:t>
            </a:r>
            <a:r>
              <a:rPr lang="es-MX" sz="2800" dirty="0">
                <a:latin typeface="Arial" pitchFamily="34" charset="0"/>
                <a:cs typeface="Arial" pitchFamily="34" charset="0"/>
              </a:rPr>
              <a:t>, como método de acceso a éstas.</a:t>
            </a:r>
          </a:p>
          <a:p>
            <a:pPr algn="just">
              <a:buFont typeface="Wingdings" pitchFamily="2" charset="2"/>
              <a:buNone/>
              <a:defRPr/>
            </a:pPr>
            <a:endParaRPr lang="es-MX" sz="2800" dirty="0">
              <a:latin typeface="Arial" pitchFamily="34" charset="0"/>
              <a:cs typeface="Arial" pitchFamily="34" charset="0"/>
            </a:endParaRPr>
          </a:p>
          <a:p>
            <a:pPr algn="just">
              <a:defRPr/>
            </a:pPr>
            <a:r>
              <a:rPr lang="es-MX" sz="2800" dirty="0">
                <a:latin typeface="Arial" pitchFamily="34" charset="0"/>
                <a:cs typeface="Arial" pitchFamily="34" charset="0"/>
              </a:rPr>
              <a:t>Asume que la mayor parte de las conducta es aprendida. </a:t>
            </a:r>
          </a:p>
          <a:p>
            <a:pPr algn="just">
              <a:buFont typeface="Wingdings" pitchFamily="2" charset="2"/>
              <a:buNone/>
              <a:defRPr/>
            </a:pPr>
            <a:endParaRPr lang="es-MX" sz="2800" dirty="0">
              <a:latin typeface="Arial" pitchFamily="34" charset="0"/>
              <a:cs typeface="Arial" pitchFamily="34" charset="0"/>
            </a:endParaRPr>
          </a:p>
          <a:p>
            <a:pPr algn="just">
              <a:defRPr/>
            </a:pPr>
            <a:r>
              <a:rPr lang="es-MX" sz="2800" dirty="0">
                <a:latin typeface="Arial" pitchFamily="34" charset="0"/>
                <a:cs typeface="Arial" pitchFamily="34" charset="0"/>
              </a:rPr>
              <a:t>Postula un “continuismo epistemológico” entre la conducta humana. (para extraer las leyes generales de la conducta).</a:t>
            </a:r>
          </a:p>
        </p:txBody>
      </p:sp>
      <p:sp>
        <p:nvSpPr>
          <p:cNvPr id="295939" name="2 Título"/>
          <p:cNvSpPr>
            <a:spLocks noGrp="1"/>
          </p:cNvSpPr>
          <p:nvPr>
            <p:ph type="title"/>
          </p:nvPr>
        </p:nvSpPr>
        <p:spPr>
          <a:xfrm>
            <a:off x="468313" y="333375"/>
            <a:ext cx="8207375" cy="792163"/>
          </a:xfrm>
        </p:spPr>
        <p:txBody>
          <a:bodyPr/>
          <a:lstStyle/>
          <a:p>
            <a:pPr algn="ctr"/>
            <a:br>
              <a:rPr lang="es-MX" sz="2800">
                <a:latin typeface="Arial" pitchFamily="34" charset="0"/>
                <a:cs typeface="Arial" pitchFamily="34" charset="0"/>
              </a:rPr>
            </a:br>
            <a:r>
              <a:rPr lang="es-MX" sz="2400">
                <a:latin typeface="Arial" pitchFamily="34" charset="0"/>
                <a:cs typeface="Arial" pitchFamily="34" charset="0"/>
              </a:rPr>
              <a:t>PRINCIPIOS BÁSICOS DEL CONDUCTISMO. </a:t>
            </a:r>
            <a:endParaRPr lang="es-MX" sz="2800">
              <a:latin typeface="Arial" pitchFamily="34" charset="0"/>
              <a:cs typeface="Arial" pitchFamily="34" charset="0"/>
            </a:endParaRPr>
          </a:p>
        </p:txBody>
      </p:sp>
      <p:sp>
        <p:nvSpPr>
          <p:cNvPr id="4" name="3 Marcador de número de diapositiva"/>
          <p:cNvSpPr>
            <a:spLocks noGrp="1"/>
          </p:cNvSpPr>
          <p:nvPr>
            <p:ph type="sldNum" sz="quarter" idx="12"/>
          </p:nvPr>
        </p:nvSpPr>
        <p:spPr/>
        <p:txBody>
          <a:bodyPr>
            <a:normAutofit fontScale="85000" lnSpcReduction="20000"/>
          </a:bodyPr>
          <a:lstStyle/>
          <a:p>
            <a:pPr>
              <a:defRPr/>
            </a:pPr>
            <a:fld id="{5A38250F-1F84-4A2D-AEEB-DDBA410FEF37}" type="slidenum">
              <a:rPr lang="es-MX" smtClean="0"/>
              <a:pPr>
                <a:defRPr/>
              </a:pPr>
              <a:t>282</a:t>
            </a:fld>
            <a:endParaRPr lang="es-MX"/>
          </a:p>
        </p:txBody>
      </p:sp>
      <p:sp>
        <p:nvSpPr>
          <p:cNvPr id="5" name="4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Tree>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698500" y="1484313"/>
            <a:ext cx="7747000" cy="5040312"/>
          </a:xfrm>
        </p:spPr>
        <p:txBody>
          <a:bodyPr>
            <a:normAutofit fontScale="85000" lnSpcReduction="10000"/>
          </a:bodyPr>
          <a:lstStyle/>
          <a:p>
            <a:pPr>
              <a:defRPr/>
            </a:pPr>
            <a:r>
              <a:rPr lang="es-MX" sz="2800" dirty="0">
                <a:latin typeface="Arial" pitchFamily="34" charset="0"/>
                <a:cs typeface="Arial" pitchFamily="34" charset="0"/>
              </a:rPr>
              <a:t>Los puntos básicos del conductismo: lo que aprende el organismo y los mecanismos de aprendizaje.</a:t>
            </a:r>
          </a:p>
          <a:p>
            <a:pPr>
              <a:defRPr/>
            </a:pPr>
            <a:endParaRPr lang="es-MX" sz="2800" dirty="0">
              <a:latin typeface="Arial" pitchFamily="34" charset="0"/>
              <a:cs typeface="Arial" pitchFamily="34" charset="0"/>
            </a:endParaRPr>
          </a:p>
          <a:p>
            <a:pPr>
              <a:defRPr/>
            </a:pPr>
            <a:r>
              <a:rPr lang="es-MX" sz="2800" dirty="0">
                <a:latin typeface="Arial" pitchFamily="34" charset="0"/>
                <a:cs typeface="Arial" pitchFamily="34" charset="0"/>
              </a:rPr>
              <a:t>Estos tres teóricos tuvieron posturas irreconciliables sobre los temas básicos.</a:t>
            </a:r>
          </a:p>
          <a:p>
            <a:pPr>
              <a:defRPr/>
            </a:pPr>
            <a:endParaRPr lang="es-MX" sz="2800" dirty="0">
              <a:latin typeface="Arial" pitchFamily="34" charset="0"/>
              <a:cs typeface="Arial" pitchFamily="34" charset="0"/>
            </a:endParaRPr>
          </a:p>
          <a:p>
            <a:pPr>
              <a:defRPr/>
            </a:pPr>
            <a:r>
              <a:rPr lang="es-MX" sz="3100" b="1" dirty="0">
                <a:latin typeface="Arial" pitchFamily="34" charset="0"/>
                <a:cs typeface="Arial" pitchFamily="34" charset="0"/>
              </a:rPr>
              <a:t>Sobre el aprendizaje</a:t>
            </a:r>
          </a:p>
          <a:p>
            <a:pPr>
              <a:defRPr/>
            </a:pPr>
            <a:r>
              <a:rPr lang="es-MX" sz="2800" b="1" dirty="0">
                <a:solidFill>
                  <a:schemeClr val="bg2">
                    <a:lumMod val="50000"/>
                  </a:schemeClr>
                </a:solidFill>
                <a:latin typeface="Arial" pitchFamily="34" charset="0"/>
                <a:cs typeface="Arial" pitchFamily="34" charset="0"/>
              </a:rPr>
              <a:t>GUTHRIE Y HULL			TOLMAN</a:t>
            </a:r>
          </a:p>
          <a:p>
            <a:pPr>
              <a:defRPr/>
            </a:pPr>
            <a:r>
              <a:rPr lang="es-MX" sz="2800" dirty="0">
                <a:latin typeface="Arial" pitchFamily="34" charset="0"/>
                <a:cs typeface="Arial" pitchFamily="34" charset="0"/>
              </a:rPr>
              <a:t>el organismo adquiere </a:t>
            </a:r>
          </a:p>
          <a:p>
            <a:pPr>
              <a:defRPr/>
            </a:pPr>
            <a:r>
              <a:rPr lang="es-MX" sz="2800" dirty="0">
                <a:latin typeface="Arial" pitchFamily="34" charset="0"/>
                <a:cs typeface="Arial" pitchFamily="34" charset="0"/>
              </a:rPr>
              <a:t>conexiones   			son</a:t>
            </a:r>
            <a:r>
              <a:rPr lang="es-MX" sz="2800" dirty="0">
                <a:solidFill>
                  <a:schemeClr val="bg2">
                    <a:lumMod val="50000"/>
                  </a:schemeClr>
                </a:solidFill>
                <a:latin typeface="Arial" pitchFamily="34" charset="0"/>
                <a:cs typeface="Arial" pitchFamily="34" charset="0"/>
              </a:rPr>
              <a:t> </a:t>
            </a:r>
            <a:r>
              <a:rPr lang="es-MX" sz="2800" i="1" dirty="0">
                <a:solidFill>
                  <a:srgbClr val="C00000"/>
                </a:solidFill>
                <a:latin typeface="Arial" pitchFamily="34" charset="0"/>
                <a:cs typeface="Arial" pitchFamily="34" charset="0"/>
              </a:rPr>
              <a:t>mapas cognitivos</a:t>
            </a:r>
          </a:p>
          <a:p>
            <a:pPr>
              <a:defRPr/>
            </a:pPr>
            <a:endParaRPr lang="es-MX" sz="2800" dirty="0">
              <a:latin typeface="Arial" pitchFamily="34" charset="0"/>
              <a:cs typeface="Arial" pitchFamily="34" charset="0"/>
            </a:endParaRPr>
          </a:p>
          <a:p>
            <a:pPr marL="0" indent="0" algn="ctr">
              <a:buFont typeface="Wingdings" pitchFamily="2" charset="2"/>
              <a:buNone/>
              <a:defRPr/>
            </a:pPr>
            <a:r>
              <a:rPr lang="es-MX" sz="2800" dirty="0">
                <a:latin typeface="Arial" pitchFamily="34" charset="0"/>
                <a:cs typeface="Arial" pitchFamily="34" charset="0"/>
              </a:rPr>
              <a:t>    estímulo- respuesta.</a:t>
            </a:r>
          </a:p>
          <a:p>
            <a:pPr>
              <a:defRPr/>
            </a:pPr>
            <a:endParaRPr lang="es-MX" sz="2800" b="1" dirty="0">
              <a:solidFill>
                <a:schemeClr val="bg2">
                  <a:lumMod val="50000"/>
                </a:schemeClr>
              </a:solidFill>
            </a:endParaRPr>
          </a:p>
          <a:p>
            <a:pPr>
              <a:defRPr/>
            </a:pPr>
            <a:endParaRPr lang="es-MX" sz="2800" b="1" dirty="0">
              <a:solidFill>
                <a:schemeClr val="bg2">
                  <a:lumMod val="50000"/>
                </a:schemeClr>
              </a:solidFill>
            </a:endParaRPr>
          </a:p>
          <a:p>
            <a:pPr>
              <a:defRPr/>
            </a:pPr>
            <a:endParaRPr lang="es-MX" sz="2800" dirty="0">
              <a:latin typeface="Arial" pitchFamily="34" charset="0"/>
              <a:cs typeface="Arial" pitchFamily="34" charset="0"/>
            </a:endParaRPr>
          </a:p>
          <a:p>
            <a:pPr>
              <a:defRPr/>
            </a:pPr>
            <a:endParaRPr lang="es-ES" sz="2800" dirty="0"/>
          </a:p>
          <a:p>
            <a:pPr>
              <a:defRPr/>
            </a:pPr>
            <a:endParaRPr lang="es-MX" sz="2800" dirty="0"/>
          </a:p>
          <a:p>
            <a:pPr marL="0" indent="0">
              <a:buFont typeface="Wingdings" pitchFamily="2" charset="2"/>
              <a:buNone/>
              <a:defRPr/>
            </a:pPr>
            <a:endParaRPr lang="es-MX" sz="2800" dirty="0"/>
          </a:p>
        </p:txBody>
      </p:sp>
      <p:sp>
        <p:nvSpPr>
          <p:cNvPr id="296963" name="2 Título"/>
          <p:cNvSpPr>
            <a:spLocks noGrp="1"/>
          </p:cNvSpPr>
          <p:nvPr>
            <p:ph type="title"/>
          </p:nvPr>
        </p:nvSpPr>
        <p:spPr>
          <a:xfrm>
            <a:off x="688975" y="333375"/>
            <a:ext cx="7756525" cy="935038"/>
          </a:xfrm>
        </p:spPr>
        <p:txBody>
          <a:bodyPr/>
          <a:lstStyle/>
          <a:p>
            <a:pPr algn="ctr"/>
            <a:r>
              <a:rPr lang="es-MX" sz="2800">
                <a:solidFill>
                  <a:schemeClr val="tx1"/>
                </a:solidFill>
                <a:latin typeface="Arial" pitchFamily="34" charset="0"/>
                <a:cs typeface="Arial" pitchFamily="34" charset="0"/>
              </a:rPr>
              <a:t>LAS INVESTIGACIONES DE TOLMAN, GUTHRIE Y HULL </a:t>
            </a:r>
          </a:p>
        </p:txBody>
      </p:sp>
      <p:sp>
        <p:nvSpPr>
          <p:cNvPr id="4" name="3 Marcador de número de diapositiva"/>
          <p:cNvSpPr>
            <a:spLocks noGrp="1"/>
          </p:cNvSpPr>
          <p:nvPr>
            <p:ph type="sldNum" sz="quarter" idx="12"/>
          </p:nvPr>
        </p:nvSpPr>
        <p:spPr/>
        <p:txBody>
          <a:bodyPr>
            <a:normAutofit fontScale="85000" lnSpcReduction="20000"/>
          </a:bodyPr>
          <a:lstStyle/>
          <a:p>
            <a:pPr>
              <a:defRPr/>
            </a:pPr>
            <a:fld id="{3DB122BD-FD8B-4E81-8F91-4CBCA0A18D14}" type="slidenum">
              <a:rPr lang="es-MX" smtClean="0"/>
              <a:pPr>
                <a:defRPr/>
              </a:pPr>
              <a:t>283</a:t>
            </a:fld>
            <a:endParaRPr lang="es-MX"/>
          </a:p>
        </p:txBody>
      </p:sp>
      <p:sp>
        <p:nvSpPr>
          <p:cNvPr id="5" name="4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Tree>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1 Título"/>
          <p:cNvSpPr>
            <a:spLocks noGrp="1"/>
          </p:cNvSpPr>
          <p:nvPr>
            <p:ph type="title"/>
          </p:nvPr>
        </p:nvSpPr>
        <p:spPr>
          <a:xfrm>
            <a:off x="395288" y="260350"/>
            <a:ext cx="8137525" cy="1054100"/>
          </a:xfrm>
        </p:spPr>
        <p:txBody>
          <a:bodyPr/>
          <a:lstStyle/>
          <a:p>
            <a:pPr algn="ctr"/>
            <a:r>
              <a:rPr lang="es-MX" sz="2800">
                <a:solidFill>
                  <a:schemeClr val="tx1"/>
                </a:solidFill>
                <a:latin typeface="Arial" pitchFamily="34" charset="0"/>
                <a:cs typeface="Arial" pitchFamily="34" charset="0"/>
              </a:rPr>
              <a:t>LAS CONEXIONES </a:t>
            </a:r>
            <a:br>
              <a:rPr lang="es-MX" sz="2800">
                <a:solidFill>
                  <a:schemeClr val="tx1"/>
                </a:solidFill>
                <a:latin typeface="Arial" pitchFamily="34" charset="0"/>
                <a:cs typeface="Arial" pitchFamily="34" charset="0"/>
              </a:rPr>
            </a:br>
            <a:r>
              <a:rPr lang="es-MX" sz="2800">
                <a:solidFill>
                  <a:schemeClr val="tx1"/>
                </a:solidFill>
                <a:latin typeface="Arial" pitchFamily="34" charset="0"/>
                <a:cs typeface="Arial" pitchFamily="34" charset="0"/>
              </a:rPr>
              <a:t>ESTÍMULO – RESPUESTA  </a:t>
            </a:r>
          </a:p>
        </p:txBody>
      </p:sp>
      <p:sp>
        <p:nvSpPr>
          <p:cNvPr id="3" name="2 Marcador de contenido"/>
          <p:cNvSpPr>
            <a:spLocks noGrp="1"/>
          </p:cNvSpPr>
          <p:nvPr>
            <p:ph sz="quarter" idx="4294967295"/>
          </p:nvPr>
        </p:nvSpPr>
        <p:spPr>
          <a:xfrm>
            <a:off x="650875" y="2636838"/>
            <a:ext cx="3803650" cy="3600450"/>
          </a:xfrm>
        </p:spPr>
        <p:txBody>
          <a:bodyPr>
            <a:normAutofit/>
          </a:bodyPr>
          <a:lstStyle/>
          <a:p>
            <a:pPr>
              <a:defRPr/>
            </a:pPr>
            <a:r>
              <a:rPr lang="es-MX" dirty="0"/>
              <a:t> </a:t>
            </a:r>
            <a:r>
              <a:rPr lang="es-MX" sz="2800" dirty="0">
                <a:latin typeface="Arial" pitchFamily="34" charset="0"/>
                <a:cs typeface="Arial" pitchFamily="34" charset="0"/>
              </a:rPr>
              <a:t>Se desarrollan </a:t>
            </a:r>
          </a:p>
          <a:p>
            <a:pPr marL="0" indent="0">
              <a:buFont typeface="Wingdings" pitchFamily="2" charset="2"/>
              <a:buNone/>
              <a:defRPr/>
            </a:pPr>
            <a:r>
              <a:rPr lang="es-MX" sz="2800" dirty="0">
                <a:latin typeface="Arial" pitchFamily="34" charset="0"/>
                <a:cs typeface="Arial" pitchFamily="34" charset="0"/>
              </a:rPr>
              <a:t>      todo-o-nada y son producto de la </a:t>
            </a:r>
            <a:r>
              <a:rPr lang="es-MX" sz="2800" i="1" dirty="0">
                <a:solidFill>
                  <a:srgbClr val="C00000"/>
                </a:solidFill>
                <a:latin typeface="Arial" pitchFamily="34" charset="0"/>
                <a:cs typeface="Arial" pitchFamily="34" charset="0"/>
              </a:rPr>
              <a:t>continuidad</a:t>
            </a:r>
            <a:r>
              <a:rPr lang="es-MX" sz="2800" dirty="0">
                <a:latin typeface="Arial" pitchFamily="34" charset="0"/>
                <a:cs typeface="Arial" pitchFamily="34" charset="0"/>
              </a:rPr>
              <a:t> entre el estímulo y respuesta: la función del refuerzo es secundaria.</a:t>
            </a:r>
            <a:endParaRPr lang="es-MX" dirty="0">
              <a:latin typeface="Arial" pitchFamily="34" charset="0"/>
              <a:cs typeface="Arial" pitchFamily="34" charset="0"/>
            </a:endParaRPr>
          </a:p>
        </p:txBody>
      </p:sp>
      <p:sp>
        <p:nvSpPr>
          <p:cNvPr id="4" name="3 Marcador de contenido"/>
          <p:cNvSpPr>
            <a:spLocks noGrp="1"/>
          </p:cNvSpPr>
          <p:nvPr>
            <p:ph sz="quarter" idx="4294967295"/>
          </p:nvPr>
        </p:nvSpPr>
        <p:spPr>
          <a:xfrm>
            <a:off x="4613275" y="1962150"/>
            <a:ext cx="3803650" cy="612775"/>
          </a:xfrm>
        </p:spPr>
        <p:txBody>
          <a:bodyPr>
            <a:normAutofit/>
          </a:bodyPr>
          <a:lstStyle/>
          <a:p>
            <a:pPr marL="0" indent="0">
              <a:buFont typeface="Wingdings" pitchFamily="2" charset="2"/>
              <a:buNone/>
              <a:defRPr/>
            </a:pPr>
            <a:r>
              <a:rPr lang="es-MX" sz="2800" b="1" dirty="0">
                <a:solidFill>
                  <a:schemeClr val="bg2">
                    <a:lumMod val="50000"/>
                  </a:schemeClr>
                </a:solidFill>
              </a:rPr>
              <a:t>HULL</a:t>
            </a:r>
          </a:p>
          <a:p>
            <a:pPr marL="0" indent="0">
              <a:buFont typeface="Wingdings" pitchFamily="2" charset="2"/>
              <a:buNone/>
              <a:defRPr/>
            </a:pPr>
            <a:endParaRPr lang="es-MX" sz="2800" dirty="0"/>
          </a:p>
        </p:txBody>
      </p:sp>
      <p:sp>
        <p:nvSpPr>
          <p:cNvPr id="5" name="4 Marcador de contenido"/>
          <p:cNvSpPr txBox="1">
            <a:spLocks/>
          </p:cNvSpPr>
          <p:nvPr/>
        </p:nvSpPr>
        <p:spPr>
          <a:xfrm>
            <a:off x="650875" y="1933575"/>
            <a:ext cx="3803650" cy="612775"/>
          </a:xfrm>
          <a:prstGeom prst="rect">
            <a:avLst/>
          </a:prstGeom>
        </p:spPr>
        <p:txBody>
          <a:bodyPr>
            <a:norm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0" indent="0">
              <a:buFont typeface="Wingdings" pitchFamily="2" charset="2"/>
              <a:buNone/>
              <a:defRPr/>
            </a:pPr>
            <a:r>
              <a:rPr lang="es-MX" sz="2800" b="1" dirty="0">
                <a:solidFill>
                  <a:schemeClr val="bg2">
                    <a:lumMod val="50000"/>
                  </a:schemeClr>
                </a:solidFill>
              </a:rPr>
              <a:t>GUTHRIE</a:t>
            </a:r>
          </a:p>
        </p:txBody>
      </p:sp>
      <p:sp>
        <p:nvSpPr>
          <p:cNvPr id="297990" name="2 Marcador de contenido"/>
          <p:cNvSpPr txBox="1">
            <a:spLocks/>
          </p:cNvSpPr>
          <p:nvPr/>
        </p:nvSpPr>
        <p:spPr bwMode="auto">
          <a:xfrm>
            <a:off x="4613275" y="2524125"/>
            <a:ext cx="3803650" cy="1912938"/>
          </a:xfrm>
          <a:prstGeom prst="rect">
            <a:avLst/>
          </a:prstGeom>
          <a:noFill/>
          <a:ln w="9525">
            <a:noFill/>
            <a:miter lim="800000"/>
            <a:headEnd/>
            <a:tailEnd/>
          </a:ln>
        </p:spPr>
        <p:txBody>
          <a:bodyPr/>
          <a:lstStyle/>
          <a:p>
            <a:pPr marL="365125" indent="-365125">
              <a:spcBef>
                <a:spcPct val="20000"/>
              </a:spcBef>
              <a:buClr>
                <a:schemeClr val="accent1"/>
              </a:buClr>
              <a:buFont typeface="Wingdings" pitchFamily="2" charset="2"/>
              <a:buChar char=""/>
            </a:pPr>
            <a:r>
              <a:rPr lang="es-MX" sz="2800">
                <a:solidFill>
                  <a:srgbClr val="262626"/>
                </a:solidFill>
                <a:latin typeface="Tw Cen MT" pitchFamily="34" charset="0"/>
              </a:rPr>
              <a:t> </a:t>
            </a:r>
            <a:r>
              <a:rPr lang="es-MX" sz="2800">
                <a:solidFill>
                  <a:srgbClr val="262626"/>
                </a:solidFill>
              </a:rPr>
              <a:t>Se van desarrollando gradualmente gracias al </a:t>
            </a:r>
            <a:r>
              <a:rPr lang="es-MX" sz="2800" i="1">
                <a:solidFill>
                  <a:srgbClr val="C00000"/>
                </a:solidFill>
              </a:rPr>
              <a:t>esfuerzo</a:t>
            </a:r>
            <a:r>
              <a:rPr lang="es-MX" sz="2800"/>
              <a:t> .</a:t>
            </a:r>
            <a:endParaRPr lang="es-MX" sz="2800">
              <a:solidFill>
                <a:srgbClr val="262626"/>
              </a:solidFill>
            </a:endParaRPr>
          </a:p>
        </p:txBody>
      </p:sp>
      <p:sp>
        <p:nvSpPr>
          <p:cNvPr id="7" name="6 Marcador de número de diapositiva"/>
          <p:cNvSpPr>
            <a:spLocks noGrp="1"/>
          </p:cNvSpPr>
          <p:nvPr>
            <p:ph type="sldNum" sz="quarter" idx="11"/>
          </p:nvPr>
        </p:nvSpPr>
        <p:spPr/>
        <p:txBody>
          <a:bodyPr>
            <a:normAutofit fontScale="85000" lnSpcReduction="20000"/>
          </a:bodyPr>
          <a:lstStyle/>
          <a:p>
            <a:pPr>
              <a:defRPr/>
            </a:pPr>
            <a:fld id="{140318EA-43C4-434F-85BE-FFDAE4C16465}" type="slidenum">
              <a:rPr lang="es-MX" smtClean="0"/>
              <a:pPr>
                <a:defRPr/>
              </a:pPr>
              <a:t>284</a:t>
            </a:fld>
            <a:endParaRPr lang="es-MX"/>
          </a:p>
        </p:txBody>
      </p:sp>
      <p:sp>
        <p:nvSpPr>
          <p:cNvPr id="8" name="7 Marcador de pie de página"/>
          <p:cNvSpPr>
            <a:spLocks noGrp="1"/>
          </p:cNvSpPr>
          <p:nvPr>
            <p:ph type="ftr" sz="quarter" idx="12"/>
          </p:nvPr>
        </p:nvSpPr>
        <p:spPr/>
        <p:txBody>
          <a:bodyPr/>
          <a:lstStyle/>
          <a:p>
            <a:pPr>
              <a:defRPr/>
            </a:pPr>
            <a:r>
              <a:rPr lang="es-ES"/>
              <a:t>Elaborado por Dr. José Fuentes G. y Mtra. Rebelín Echeverría E. </a:t>
            </a:r>
            <a:endParaRPr lang="es-MX"/>
          </a:p>
        </p:txBody>
      </p:sp>
    </p:spTree>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1 Título"/>
          <p:cNvSpPr>
            <a:spLocks noGrp="1"/>
          </p:cNvSpPr>
          <p:nvPr>
            <p:ph type="title"/>
          </p:nvPr>
        </p:nvSpPr>
        <p:spPr>
          <a:xfrm>
            <a:off x="684213" y="476250"/>
            <a:ext cx="7754937" cy="1054100"/>
          </a:xfrm>
        </p:spPr>
        <p:txBody>
          <a:bodyPr/>
          <a:lstStyle/>
          <a:p>
            <a:r>
              <a:rPr lang="es-MX" sz="3000">
                <a:solidFill>
                  <a:schemeClr val="tx1"/>
                </a:solidFill>
                <a:latin typeface="Arial" pitchFamily="34" charset="0"/>
                <a:cs typeface="Arial" pitchFamily="34" charset="0"/>
              </a:rPr>
              <a:t>EN DESACUERDO CON GUTHRIE Y HULL</a:t>
            </a:r>
          </a:p>
        </p:txBody>
      </p:sp>
      <p:sp>
        <p:nvSpPr>
          <p:cNvPr id="5" name="3 Marcador de contenido"/>
          <p:cNvSpPr txBox="1">
            <a:spLocks noGrp="1"/>
          </p:cNvSpPr>
          <p:nvPr>
            <p:ph sz="quarter" idx="4294967295"/>
          </p:nvPr>
        </p:nvSpPr>
        <p:spPr>
          <a:xfrm>
            <a:off x="685800" y="2239963"/>
            <a:ext cx="7342188" cy="3876675"/>
          </a:xfrm>
        </p:spPr>
        <p:txBody>
          <a:bodyPr rtlCol="0">
            <a:norm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0" indent="0">
              <a:buFont typeface="Wingdings" pitchFamily="2" charset="2"/>
              <a:buNone/>
              <a:defRPr/>
            </a:pPr>
            <a:r>
              <a:rPr lang="es-MX" sz="2800" b="1" dirty="0">
                <a:solidFill>
                  <a:schemeClr val="bg2">
                    <a:lumMod val="50000"/>
                  </a:schemeClr>
                </a:solidFill>
              </a:rPr>
              <a:t>TOLMAN:</a:t>
            </a:r>
          </a:p>
          <a:p>
            <a:pPr marL="0" indent="0">
              <a:buFont typeface="Wingdings" pitchFamily="2" charset="2"/>
              <a:buNone/>
              <a:defRPr/>
            </a:pPr>
            <a:endParaRPr lang="es-MX" sz="2800" b="1" dirty="0">
              <a:solidFill>
                <a:schemeClr val="bg2">
                  <a:lumMod val="50000"/>
                </a:schemeClr>
              </a:solidFill>
            </a:endParaRPr>
          </a:p>
          <a:p>
            <a:pPr>
              <a:defRPr/>
            </a:pPr>
            <a:r>
              <a:rPr lang="es-MX" sz="2800" dirty="0">
                <a:solidFill>
                  <a:schemeClr val="tx1"/>
                </a:solidFill>
              </a:rPr>
              <a:t>Propone que la recompensa representa una especie de confirmación para la hipótesis que el organismo hizo ante una situación estimular.</a:t>
            </a:r>
          </a:p>
          <a:p>
            <a:pPr marL="0" indent="0">
              <a:buFont typeface="Wingdings" pitchFamily="2" charset="2"/>
              <a:buNone/>
              <a:defRPr/>
            </a:pPr>
            <a:endParaRPr lang="es-MX" sz="2800" dirty="0"/>
          </a:p>
        </p:txBody>
      </p:sp>
      <p:sp>
        <p:nvSpPr>
          <p:cNvPr id="4" name="3 Marcador de número de diapositiva"/>
          <p:cNvSpPr>
            <a:spLocks noGrp="1"/>
          </p:cNvSpPr>
          <p:nvPr>
            <p:ph type="sldNum" sz="quarter" idx="11"/>
          </p:nvPr>
        </p:nvSpPr>
        <p:spPr/>
        <p:txBody>
          <a:bodyPr>
            <a:normAutofit fontScale="85000" lnSpcReduction="20000"/>
          </a:bodyPr>
          <a:lstStyle/>
          <a:p>
            <a:pPr>
              <a:defRPr/>
            </a:pPr>
            <a:fld id="{8B14F13E-2B3C-4512-A611-A762FCC749EA}" type="slidenum">
              <a:rPr lang="es-MX" smtClean="0"/>
              <a:pPr>
                <a:defRPr/>
              </a:pPr>
              <a:t>285</a:t>
            </a:fld>
            <a:endParaRPr lang="es-MX"/>
          </a:p>
        </p:txBody>
      </p:sp>
      <p:sp>
        <p:nvSpPr>
          <p:cNvPr id="6" name="5 Marcador de pie de página"/>
          <p:cNvSpPr>
            <a:spLocks noGrp="1"/>
          </p:cNvSpPr>
          <p:nvPr>
            <p:ph type="ftr" sz="quarter" idx="12"/>
          </p:nvPr>
        </p:nvSpPr>
        <p:spPr/>
        <p:txBody>
          <a:bodyPr/>
          <a:lstStyle/>
          <a:p>
            <a:pPr>
              <a:defRPr/>
            </a:pPr>
            <a:r>
              <a:rPr lang="es-ES"/>
              <a:t>Elaborado por Dr. José Fuentes G. y Mtra. Rebelín Echeverría E. </a:t>
            </a:r>
            <a:endParaRPr lang="es-MX"/>
          </a:p>
        </p:txBody>
      </p:sp>
    </p:spTree>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1 Título"/>
          <p:cNvSpPr>
            <a:spLocks noGrp="1"/>
          </p:cNvSpPr>
          <p:nvPr>
            <p:ph type="title"/>
          </p:nvPr>
        </p:nvSpPr>
        <p:spPr>
          <a:xfrm>
            <a:off x="611188" y="260350"/>
            <a:ext cx="7756525" cy="842963"/>
          </a:xfrm>
        </p:spPr>
        <p:txBody>
          <a:bodyPr/>
          <a:lstStyle/>
          <a:p>
            <a:pPr algn="ctr"/>
            <a:r>
              <a:rPr lang="es-MX" sz="2800">
                <a:solidFill>
                  <a:schemeClr val="tx1"/>
                </a:solidFill>
              </a:rPr>
              <a:t>EL </a:t>
            </a:r>
            <a:r>
              <a:rPr lang="es-MX" sz="2800">
                <a:solidFill>
                  <a:schemeClr val="tx1"/>
                </a:solidFill>
                <a:latin typeface="Arial" pitchFamily="34" charset="0"/>
                <a:cs typeface="Arial" pitchFamily="34" charset="0"/>
              </a:rPr>
              <a:t>SUBPARADIGMA</a:t>
            </a:r>
            <a:r>
              <a:rPr lang="es-MX" sz="2800">
                <a:solidFill>
                  <a:schemeClr val="tx1"/>
                </a:solidFill>
              </a:rPr>
              <a:t> SKINNERIANO</a:t>
            </a:r>
          </a:p>
        </p:txBody>
      </p:sp>
      <p:sp>
        <p:nvSpPr>
          <p:cNvPr id="8" name="7 Marcador de texto"/>
          <p:cNvSpPr>
            <a:spLocks noGrp="1"/>
          </p:cNvSpPr>
          <p:nvPr>
            <p:ph type="body" idx="1"/>
          </p:nvPr>
        </p:nvSpPr>
        <p:spPr>
          <a:xfrm>
            <a:off x="539750" y="1557338"/>
            <a:ext cx="8208963" cy="1871662"/>
          </a:xfrm>
        </p:spPr>
        <p:txBody>
          <a:bodyPr>
            <a:noAutofit/>
          </a:bodyPr>
          <a:lstStyle/>
          <a:p>
            <a:pPr>
              <a:defRPr/>
            </a:pPr>
            <a:r>
              <a:rPr lang="es-MX" sz="3200" dirty="0">
                <a:solidFill>
                  <a:schemeClr val="bg2">
                    <a:lumMod val="25000"/>
                  </a:schemeClr>
                </a:solidFill>
              </a:rPr>
              <a:t>EL DESCUBRIMIENTO del fenómeno de la </a:t>
            </a:r>
            <a:r>
              <a:rPr lang="es-MX" sz="3200" i="1" dirty="0">
                <a:solidFill>
                  <a:srgbClr val="C00000"/>
                </a:solidFill>
              </a:rPr>
              <a:t>conducta operante, </a:t>
            </a:r>
            <a:r>
              <a:rPr lang="es-MX" sz="3200" dirty="0">
                <a:solidFill>
                  <a:schemeClr val="bg2">
                    <a:lumMod val="25000"/>
                  </a:schemeClr>
                </a:solidFill>
              </a:rPr>
              <a:t>que se reformula en el esquema de reflejo (R-E)</a:t>
            </a:r>
            <a:endParaRPr lang="es-MX" sz="3200" i="1" dirty="0">
              <a:solidFill>
                <a:srgbClr val="C00000"/>
              </a:solidFill>
            </a:endParaRPr>
          </a:p>
        </p:txBody>
      </p:sp>
      <p:sp>
        <p:nvSpPr>
          <p:cNvPr id="9" name="8 Marcador de contenido"/>
          <p:cNvSpPr>
            <a:spLocks noGrp="1"/>
          </p:cNvSpPr>
          <p:nvPr>
            <p:ph sz="half" idx="2"/>
          </p:nvPr>
        </p:nvSpPr>
        <p:spPr>
          <a:xfrm>
            <a:off x="688975" y="3644900"/>
            <a:ext cx="7627938" cy="2808288"/>
          </a:xfrm>
        </p:spPr>
        <p:txBody>
          <a:bodyPr>
            <a:normAutofit lnSpcReduction="10000"/>
          </a:bodyPr>
          <a:lstStyle/>
          <a:p>
            <a:pPr>
              <a:defRPr/>
            </a:pPr>
            <a:r>
              <a:rPr lang="es-MX" sz="2800" dirty="0">
                <a:latin typeface="Arial" pitchFamily="34" charset="0"/>
                <a:cs typeface="Arial" pitchFamily="34" charset="0"/>
              </a:rPr>
              <a:t>Conducta operante</a:t>
            </a:r>
          </a:p>
          <a:p>
            <a:pPr>
              <a:defRPr/>
            </a:pPr>
            <a:r>
              <a:rPr lang="es-MX" sz="2800" dirty="0">
                <a:latin typeface="Arial" pitchFamily="34" charset="0"/>
                <a:cs typeface="Arial" pitchFamily="34" charset="0"/>
              </a:rPr>
              <a:t>APLICACIONES</a:t>
            </a:r>
          </a:p>
          <a:p>
            <a:pPr>
              <a:defRPr/>
            </a:pPr>
            <a:r>
              <a:rPr lang="es-MX" sz="2800" dirty="0">
                <a:latin typeface="Arial" pitchFamily="34" charset="0"/>
                <a:cs typeface="Arial" pitchFamily="34" charset="0"/>
              </a:rPr>
              <a:t>LA ENSEÑANZA</a:t>
            </a:r>
          </a:p>
          <a:p>
            <a:pPr>
              <a:defRPr/>
            </a:pPr>
            <a:r>
              <a:rPr lang="es-MX" sz="2800" dirty="0">
                <a:latin typeface="Arial" pitchFamily="34" charset="0"/>
                <a:cs typeface="Arial" pitchFamily="34" charset="0"/>
              </a:rPr>
              <a:t>LA TERAPIA PSICOLÓGICA</a:t>
            </a:r>
          </a:p>
          <a:p>
            <a:pPr>
              <a:defRPr/>
            </a:pPr>
            <a:r>
              <a:rPr lang="es-MX" sz="2800" dirty="0">
                <a:latin typeface="Arial" pitchFamily="34" charset="0"/>
                <a:cs typeface="Arial" pitchFamily="34" charset="0"/>
              </a:rPr>
              <a:t>CIENCIA APLICADA DEL APRENDIZAJE: LA MODIFICACIÓN DE LA CONDUCTA.</a:t>
            </a:r>
          </a:p>
          <a:p>
            <a:pPr>
              <a:defRPr/>
            </a:pPr>
            <a:endParaRPr lang="es-MX" sz="2800" dirty="0"/>
          </a:p>
          <a:p>
            <a:pPr>
              <a:defRPr/>
            </a:pPr>
            <a:endParaRPr lang="es-MX" sz="2800" dirty="0"/>
          </a:p>
        </p:txBody>
      </p:sp>
      <p:sp>
        <p:nvSpPr>
          <p:cNvPr id="5" name="4 Marcador de número de diapositiva"/>
          <p:cNvSpPr>
            <a:spLocks noGrp="1"/>
          </p:cNvSpPr>
          <p:nvPr>
            <p:ph type="sldNum" sz="quarter" idx="11"/>
          </p:nvPr>
        </p:nvSpPr>
        <p:spPr/>
        <p:txBody>
          <a:bodyPr>
            <a:normAutofit fontScale="85000" lnSpcReduction="20000"/>
          </a:bodyPr>
          <a:lstStyle/>
          <a:p>
            <a:pPr>
              <a:defRPr/>
            </a:pPr>
            <a:fld id="{8CDFFB3F-3D92-4652-9B10-D761D57767B7}" type="slidenum">
              <a:rPr lang="es-MX" smtClean="0"/>
              <a:pPr>
                <a:defRPr/>
              </a:pPr>
              <a:t>286</a:t>
            </a:fld>
            <a:endParaRPr lang="es-MX"/>
          </a:p>
        </p:txBody>
      </p:sp>
      <p:sp>
        <p:nvSpPr>
          <p:cNvPr id="6" name="5 Marcador de pie de página"/>
          <p:cNvSpPr>
            <a:spLocks noGrp="1"/>
          </p:cNvSpPr>
          <p:nvPr>
            <p:ph type="ftr" sz="quarter" idx="12"/>
          </p:nvPr>
        </p:nvSpPr>
        <p:spPr/>
        <p:txBody>
          <a:bodyPr/>
          <a:lstStyle/>
          <a:p>
            <a:pPr>
              <a:defRPr/>
            </a:pPr>
            <a:r>
              <a:rPr lang="es-ES"/>
              <a:t>Elaborado por Dr. José Fuentes G. y Mtra. Rebelín Echeverría E. </a:t>
            </a:r>
            <a:endParaRPr lang="es-MX"/>
          </a:p>
        </p:txBody>
      </p:sp>
    </p:spTree>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6 Marcador de contenido"/>
          <p:cNvSpPr>
            <a:spLocks noGrp="1"/>
          </p:cNvSpPr>
          <p:nvPr>
            <p:ph idx="1"/>
          </p:nvPr>
        </p:nvSpPr>
        <p:spPr>
          <a:xfrm>
            <a:off x="612775" y="1600200"/>
            <a:ext cx="8153400" cy="4495800"/>
          </a:xfrm>
        </p:spPr>
        <p:txBody>
          <a:bodyPr/>
          <a:lstStyle/>
          <a:p>
            <a:r>
              <a:rPr lang="es-MX" sz="3600"/>
              <a:t> La escuela de Külpe ( o de Würzburgo)</a:t>
            </a:r>
          </a:p>
          <a:p>
            <a:r>
              <a:rPr lang="es-MX" sz="3600"/>
              <a:t> Los trabajos de Wertheimer </a:t>
            </a:r>
          </a:p>
          <a:p>
            <a:r>
              <a:rPr lang="es-MX" sz="3600"/>
              <a:t> La </a:t>
            </a:r>
            <a:r>
              <a:rPr lang="es-MX" sz="3600" i="1"/>
              <a:t>Gestalt,</a:t>
            </a:r>
          </a:p>
          <a:p>
            <a:r>
              <a:rPr lang="es-MX" sz="3600" i="1"/>
              <a:t> </a:t>
            </a:r>
            <a:r>
              <a:rPr lang="es-MX" sz="3600"/>
              <a:t>Los primeros estudios de Piaget</a:t>
            </a:r>
          </a:p>
        </p:txBody>
      </p:sp>
      <p:sp>
        <p:nvSpPr>
          <p:cNvPr id="301059" name="1 Título"/>
          <p:cNvSpPr>
            <a:spLocks noGrp="1"/>
          </p:cNvSpPr>
          <p:nvPr>
            <p:ph type="title"/>
          </p:nvPr>
        </p:nvSpPr>
        <p:spPr>
          <a:xfrm>
            <a:off x="612775" y="228600"/>
            <a:ext cx="8153400" cy="990600"/>
          </a:xfrm>
        </p:spPr>
        <p:txBody>
          <a:bodyPr/>
          <a:lstStyle/>
          <a:p>
            <a:pPr algn="ctr"/>
            <a:r>
              <a:rPr lang="es-MX" sz="3600">
                <a:solidFill>
                  <a:schemeClr val="tx1"/>
                </a:solidFill>
              </a:rPr>
              <a:t>COGNOCITIVISMO</a:t>
            </a:r>
          </a:p>
        </p:txBody>
      </p:sp>
      <p:sp>
        <p:nvSpPr>
          <p:cNvPr id="4" name="3 Marcador de número de diapositiva"/>
          <p:cNvSpPr>
            <a:spLocks noGrp="1"/>
          </p:cNvSpPr>
          <p:nvPr>
            <p:ph type="sldNum" sz="quarter" idx="12"/>
          </p:nvPr>
        </p:nvSpPr>
        <p:spPr/>
        <p:txBody>
          <a:bodyPr>
            <a:normAutofit fontScale="85000" lnSpcReduction="20000"/>
          </a:bodyPr>
          <a:lstStyle/>
          <a:p>
            <a:pPr>
              <a:defRPr/>
            </a:pPr>
            <a:fld id="{2F2DAB20-3DB1-4AA5-B2E8-F0212854B4AD}" type="slidenum">
              <a:rPr lang="es-MX" smtClean="0"/>
              <a:pPr>
                <a:defRPr/>
              </a:pPr>
              <a:t>287</a:t>
            </a:fld>
            <a:endParaRPr lang="es-MX"/>
          </a:p>
        </p:txBody>
      </p:sp>
      <p:sp>
        <p:nvSpPr>
          <p:cNvPr id="5" name="4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Tree>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1 Marcador de contenido"/>
          <p:cNvSpPr>
            <a:spLocks noGrp="1"/>
          </p:cNvSpPr>
          <p:nvPr>
            <p:ph idx="1"/>
          </p:nvPr>
        </p:nvSpPr>
        <p:spPr>
          <a:xfrm>
            <a:off x="612775" y="1600200"/>
            <a:ext cx="8153400" cy="4495800"/>
          </a:xfrm>
        </p:spPr>
        <p:txBody>
          <a:bodyPr/>
          <a:lstStyle/>
          <a:p>
            <a:pPr algn="just"/>
            <a:r>
              <a:rPr lang="es-MX" sz="2800"/>
              <a:t> </a:t>
            </a:r>
            <a:r>
              <a:rPr lang="es-MX" sz="2800">
                <a:latin typeface="Arial" pitchFamily="34" charset="0"/>
                <a:cs typeface="Arial" pitchFamily="34" charset="0"/>
              </a:rPr>
              <a:t>Han coexistido más de un paradigma (psicoanalíticos, conductistas y cognitivos)</a:t>
            </a:r>
          </a:p>
          <a:p>
            <a:pPr algn="just"/>
            <a:r>
              <a:rPr lang="es-MX" sz="2800">
                <a:latin typeface="Arial" pitchFamily="34" charset="0"/>
                <a:cs typeface="Arial" pitchFamily="34" charset="0"/>
              </a:rPr>
              <a:t> las controversias teóricas y la conmensurabilidad experimental entre conductistas y cognitivistas han contribuido como un factor de importante al resurgir el cognitivismo.</a:t>
            </a:r>
          </a:p>
          <a:p>
            <a:pPr algn="just"/>
            <a:r>
              <a:rPr lang="es-MX" sz="2800">
                <a:latin typeface="Arial" pitchFamily="34" charset="0"/>
                <a:cs typeface="Arial" pitchFamily="34" charset="0"/>
              </a:rPr>
              <a:t>Declinación del cognitivismo, pero resurgimiento en las últimas décadas.</a:t>
            </a:r>
          </a:p>
        </p:txBody>
      </p:sp>
      <p:sp>
        <p:nvSpPr>
          <p:cNvPr id="302083" name="2 Título"/>
          <p:cNvSpPr>
            <a:spLocks noGrp="1"/>
          </p:cNvSpPr>
          <p:nvPr>
            <p:ph type="title"/>
          </p:nvPr>
        </p:nvSpPr>
        <p:spPr>
          <a:xfrm>
            <a:off x="395288" y="260350"/>
            <a:ext cx="8280400" cy="1054100"/>
          </a:xfrm>
        </p:spPr>
        <p:txBody>
          <a:bodyPr/>
          <a:lstStyle/>
          <a:p>
            <a:r>
              <a:rPr lang="es-MX" sz="3000">
                <a:solidFill>
                  <a:schemeClr val="tx1"/>
                </a:solidFill>
              </a:rPr>
              <a:t>PRODUCCIÓN DE CONOCIMIENTO Y PSICOLOGÍA</a:t>
            </a:r>
          </a:p>
        </p:txBody>
      </p:sp>
      <p:sp>
        <p:nvSpPr>
          <p:cNvPr id="4" name="3 Marcador de número de diapositiva"/>
          <p:cNvSpPr>
            <a:spLocks noGrp="1"/>
          </p:cNvSpPr>
          <p:nvPr>
            <p:ph type="sldNum" sz="quarter" idx="12"/>
          </p:nvPr>
        </p:nvSpPr>
        <p:spPr/>
        <p:txBody>
          <a:bodyPr>
            <a:normAutofit fontScale="85000" lnSpcReduction="20000"/>
          </a:bodyPr>
          <a:lstStyle/>
          <a:p>
            <a:pPr>
              <a:defRPr/>
            </a:pPr>
            <a:fld id="{E0E27F21-7EE8-48F5-A188-DB29479B0443}" type="slidenum">
              <a:rPr lang="es-MX" smtClean="0"/>
              <a:pPr>
                <a:defRPr/>
              </a:pPr>
              <a:t>288</a:t>
            </a:fld>
            <a:endParaRPr lang="es-MX"/>
          </a:p>
        </p:txBody>
      </p:sp>
      <p:sp>
        <p:nvSpPr>
          <p:cNvPr id="5" name="4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Tree>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2 Título"/>
          <p:cNvSpPr>
            <a:spLocks noGrp="1"/>
          </p:cNvSpPr>
          <p:nvPr>
            <p:ph type="title" idx="4294967295"/>
          </p:nvPr>
        </p:nvSpPr>
        <p:spPr>
          <a:xfrm>
            <a:off x="539750" y="0"/>
            <a:ext cx="7754938" cy="1054100"/>
          </a:xfrm>
        </p:spPr>
        <p:txBody>
          <a:bodyPr/>
          <a:lstStyle/>
          <a:p>
            <a:r>
              <a:rPr lang="es-MX" sz="2800">
                <a:solidFill>
                  <a:schemeClr val="tx1"/>
                </a:solidFill>
                <a:latin typeface="Arial" pitchFamily="34" charset="0"/>
                <a:cs typeface="Arial" pitchFamily="34" charset="0"/>
              </a:rPr>
              <a:t>MODELOS EN LA PSICOLOGÍA CONTEMPORÁNEA</a:t>
            </a:r>
          </a:p>
        </p:txBody>
      </p:sp>
      <p:sp>
        <p:nvSpPr>
          <p:cNvPr id="4" name="3 Marcador de texto"/>
          <p:cNvSpPr>
            <a:spLocks noGrp="1"/>
          </p:cNvSpPr>
          <p:nvPr>
            <p:ph type="body" idx="4294967295"/>
          </p:nvPr>
        </p:nvSpPr>
        <p:spPr>
          <a:xfrm>
            <a:off x="539750" y="981075"/>
            <a:ext cx="3443288" cy="658813"/>
          </a:xfrm>
        </p:spPr>
        <p:txBody>
          <a:bodyPr>
            <a:normAutofit fontScale="77500" lnSpcReduction="20000"/>
          </a:bodyPr>
          <a:lstStyle/>
          <a:p>
            <a:pPr>
              <a:defRPr/>
            </a:pPr>
            <a:r>
              <a:rPr lang="es-MX" dirty="0">
                <a:solidFill>
                  <a:srgbClr val="C00000"/>
                </a:solidFill>
              </a:rPr>
              <a:t>MODELO ORGANÍSMICO</a:t>
            </a:r>
          </a:p>
        </p:txBody>
      </p:sp>
      <p:sp>
        <p:nvSpPr>
          <p:cNvPr id="5" name="4 Marcador de texto"/>
          <p:cNvSpPr>
            <a:spLocks noGrp="1"/>
          </p:cNvSpPr>
          <p:nvPr>
            <p:ph type="body" sz="quarter" idx="4294967295"/>
          </p:nvPr>
        </p:nvSpPr>
        <p:spPr>
          <a:xfrm>
            <a:off x="5364163" y="908050"/>
            <a:ext cx="3446462" cy="657225"/>
          </a:xfrm>
        </p:spPr>
        <p:txBody>
          <a:bodyPr>
            <a:normAutofit fontScale="77500" lnSpcReduction="20000"/>
          </a:bodyPr>
          <a:lstStyle/>
          <a:p>
            <a:pPr>
              <a:defRPr/>
            </a:pPr>
            <a:r>
              <a:rPr lang="es-MX" dirty="0">
                <a:solidFill>
                  <a:srgbClr val="C00000"/>
                </a:solidFill>
              </a:rPr>
              <a:t>MODELO MECANICISTA</a:t>
            </a:r>
          </a:p>
        </p:txBody>
      </p:sp>
      <p:graphicFrame>
        <p:nvGraphicFramePr>
          <p:cNvPr id="7" name="6 Marcador de contenido"/>
          <p:cNvGraphicFramePr>
            <a:graphicFrameLocks noGrp="1"/>
          </p:cNvGraphicFramePr>
          <p:nvPr>
            <p:ph sz="half" idx="4294967295"/>
          </p:nvPr>
        </p:nvGraphicFramePr>
        <p:xfrm>
          <a:off x="251520" y="1700809"/>
          <a:ext cx="4392488" cy="28083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6 Marcador de contenido"/>
          <p:cNvGraphicFramePr>
            <a:graphicFrameLocks/>
          </p:cNvGraphicFramePr>
          <p:nvPr/>
        </p:nvGraphicFramePr>
        <p:xfrm>
          <a:off x="4680382" y="1484784"/>
          <a:ext cx="4464496" cy="309634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03111" name="9 CuadroTexto"/>
          <p:cNvSpPr txBox="1">
            <a:spLocks noChangeArrowheads="1"/>
          </p:cNvSpPr>
          <p:nvPr/>
        </p:nvSpPr>
        <p:spPr bwMode="auto">
          <a:xfrm>
            <a:off x="1763713" y="4687888"/>
            <a:ext cx="5976937" cy="522287"/>
          </a:xfrm>
          <a:prstGeom prst="rect">
            <a:avLst/>
          </a:prstGeom>
          <a:noFill/>
          <a:ln w="9525">
            <a:noFill/>
            <a:miter lim="800000"/>
            <a:headEnd/>
            <a:tailEnd/>
          </a:ln>
        </p:spPr>
        <p:txBody>
          <a:bodyPr>
            <a:spAutoFit/>
          </a:bodyPr>
          <a:lstStyle/>
          <a:p>
            <a:pPr algn="ctr"/>
            <a:r>
              <a:rPr lang="es-MX" sz="2800">
                <a:solidFill>
                  <a:srgbClr val="C00000"/>
                </a:solidFill>
              </a:rPr>
              <a:t>FAMILIAS DE TEORÍAS</a:t>
            </a:r>
          </a:p>
        </p:txBody>
      </p:sp>
      <p:sp>
        <p:nvSpPr>
          <p:cNvPr id="9" name="8 Marcador de número de diapositiva"/>
          <p:cNvSpPr>
            <a:spLocks noGrp="1"/>
          </p:cNvSpPr>
          <p:nvPr>
            <p:ph type="sldNum" sz="quarter" idx="12"/>
          </p:nvPr>
        </p:nvSpPr>
        <p:spPr/>
        <p:txBody>
          <a:bodyPr/>
          <a:lstStyle/>
          <a:p>
            <a:pPr>
              <a:defRPr/>
            </a:pPr>
            <a:fld id="{4E8A1B0E-1EEB-4C7D-8E02-15B05983596C}" type="slidenum">
              <a:rPr lang="es-MX" smtClean="0"/>
              <a:pPr>
                <a:defRPr/>
              </a:pPr>
              <a:t>289</a:t>
            </a:fld>
            <a:endParaRPr lang="es-MX"/>
          </a:p>
        </p:txBody>
      </p:sp>
      <p:sp>
        <p:nvSpPr>
          <p:cNvPr id="10" name="9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850" y="1484313"/>
            <a:ext cx="6192838" cy="5113337"/>
          </a:xfrm>
        </p:spPr>
        <p:txBody>
          <a:bodyPr>
            <a:normAutofit fontScale="32500" lnSpcReduction="20000"/>
          </a:bodyPr>
          <a:lstStyle/>
          <a:p>
            <a:pPr marL="320040" indent="-320040" eaLnBrk="1" fontAlgn="auto" hangingPunct="1">
              <a:spcAft>
                <a:spcPts val="0"/>
              </a:spcAft>
              <a:buFont typeface="Wingdings"/>
              <a:buNone/>
              <a:defRPr/>
            </a:pPr>
            <a:r>
              <a:rPr lang="es-MX" dirty="0"/>
              <a:t> </a:t>
            </a:r>
          </a:p>
          <a:p>
            <a:pPr marL="320040" indent="-320040" algn="just" eaLnBrk="1" fontAlgn="auto" hangingPunct="1">
              <a:spcAft>
                <a:spcPts val="0"/>
              </a:spcAft>
              <a:buFont typeface="Wingdings"/>
              <a:buNone/>
              <a:defRPr/>
            </a:pPr>
            <a:r>
              <a:rPr lang="es-MX" sz="4500" dirty="0"/>
              <a:t>	</a:t>
            </a:r>
            <a:r>
              <a:rPr lang="es-MX" sz="5500" dirty="0"/>
              <a:t>De</a:t>
            </a:r>
            <a:r>
              <a:rPr lang="es-MX" sz="5500" dirty="0">
                <a:latin typeface="Arial" pitchFamily="34" charset="0"/>
                <a:cs typeface="Arial" pitchFamily="34" charset="0"/>
              </a:rPr>
              <a:t>scartes es </a:t>
            </a:r>
            <a:r>
              <a:rPr lang="es-MX" sz="5500" dirty="0" err="1">
                <a:latin typeface="Arial" pitchFamily="34" charset="0"/>
                <a:cs typeface="Arial" pitchFamily="34" charset="0"/>
              </a:rPr>
              <a:t>antifinalista</a:t>
            </a:r>
            <a:r>
              <a:rPr lang="es-MX" sz="5500" dirty="0">
                <a:latin typeface="Arial" pitchFamily="34" charset="0"/>
                <a:cs typeface="Arial" pitchFamily="34" charset="0"/>
              </a:rPr>
              <a:t> y concibe el mundo como una máquina que podemos investigar matemáticamente. El principio de legalidad se establece como lo que guía la investigación científica. </a:t>
            </a:r>
          </a:p>
          <a:p>
            <a:pPr marL="320040" indent="-320040" algn="just" eaLnBrk="1" fontAlgn="auto" hangingPunct="1">
              <a:spcAft>
                <a:spcPts val="0"/>
              </a:spcAft>
              <a:buFont typeface="Wingdings"/>
              <a:buNone/>
              <a:defRPr/>
            </a:pPr>
            <a:endParaRPr lang="es-MX" sz="5500" dirty="0">
              <a:latin typeface="Arial" pitchFamily="34" charset="0"/>
              <a:cs typeface="Arial" pitchFamily="34" charset="0"/>
            </a:endParaRPr>
          </a:p>
          <a:p>
            <a:pPr marL="320040" indent="-320040" algn="just" eaLnBrk="1" fontAlgn="auto" hangingPunct="1">
              <a:spcAft>
                <a:spcPts val="0"/>
              </a:spcAft>
              <a:buFont typeface="Wingdings"/>
              <a:buNone/>
              <a:defRPr/>
            </a:pPr>
            <a:r>
              <a:rPr lang="es-MX" sz="5500" dirty="0">
                <a:latin typeface="Arial" pitchFamily="34" charset="0"/>
                <a:cs typeface="Arial" pitchFamily="34" charset="0"/>
              </a:rPr>
              <a:t>	El principio de legalidad se convierte en uno más amplio y universal, puesto que hay leyes causales y leyes no-causales. </a:t>
            </a:r>
          </a:p>
          <a:p>
            <a:pPr marL="320040" indent="-320040" algn="just" eaLnBrk="1" fontAlgn="auto" hangingPunct="1">
              <a:spcAft>
                <a:spcPts val="0"/>
              </a:spcAft>
              <a:buFont typeface="Wingdings"/>
              <a:buNone/>
              <a:defRPr/>
            </a:pPr>
            <a:endParaRPr lang="es-MX" sz="5500" dirty="0">
              <a:latin typeface="Arial" pitchFamily="34" charset="0"/>
              <a:cs typeface="Arial" pitchFamily="34" charset="0"/>
            </a:endParaRPr>
          </a:p>
          <a:p>
            <a:pPr marL="320040" indent="-320040" algn="just" eaLnBrk="1" fontAlgn="auto" hangingPunct="1">
              <a:spcAft>
                <a:spcPts val="0"/>
              </a:spcAft>
              <a:buFont typeface="Wingdings"/>
              <a:buNone/>
              <a:defRPr/>
            </a:pPr>
            <a:r>
              <a:rPr lang="es-MX" sz="5500" dirty="0">
                <a:latin typeface="Arial" pitchFamily="34" charset="0"/>
                <a:cs typeface="Arial" pitchFamily="34" charset="0"/>
              </a:rPr>
              <a:t>	Un aspecto decisivo es la </a:t>
            </a:r>
            <a:r>
              <a:rPr lang="es-MX" sz="5500" dirty="0" err="1">
                <a:latin typeface="Arial" pitchFamily="34" charset="0"/>
                <a:cs typeface="Arial" pitchFamily="34" charset="0"/>
              </a:rPr>
              <a:t>matematización</a:t>
            </a:r>
            <a:r>
              <a:rPr lang="es-MX" sz="5500" dirty="0">
                <a:latin typeface="Arial" pitchFamily="34" charset="0"/>
                <a:cs typeface="Arial" pitchFamily="34" charset="0"/>
              </a:rPr>
              <a:t> y la experimentación. </a:t>
            </a:r>
          </a:p>
          <a:p>
            <a:pPr marL="320040" indent="-320040" algn="just" eaLnBrk="1" fontAlgn="auto" hangingPunct="1">
              <a:spcAft>
                <a:spcPts val="0"/>
              </a:spcAft>
              <a:buFont typeface="Wingdings"/>
              <a:buNone/>
              <a:defRPr/>
            </a:pPr>
            <a:endParaRPr lang="es-MX" sz="5500" dirty="0">
              <a:latin typeface="Arial" pitchFamily="34" charset="0"/>
              <a:cs typeface="Arial" pitchFamily="34" charset="0"/>
            </a:endParaRPr>
          </a:p>
          <a:p>
            <a:pPr marL="320040" indent="-320040" algn="just" eaLnBrk="1" fontAlgn="auto" hangingPunct="1">
              <a:spcAft>
                <a:spcPts val="0"/>
              </a:spcAft>
              <a:buFont typeface="Wingdings"/>
              <a:buNone/>
              <a:defRPr/>
            </a:pPr>
            <a:r>
              <a:rPr lang="es-MX" sz="5500" dirty="0">
                <a:latin typeface="Arial" pitchFamily="34" charset="0"/>
                <a:cs typeface="Arial" pitchFamily="34" charset="0"/>
              </a:rPr>
              <a:t>	Descartes descubre la geometría analítica e idealiza el método geométrico como ideal metódico de la ciencia, y Newton y Leibniz descubren el cálculo infinitesimal. </a:t>
            </a:r>
            <a:r>
              <a:rPr lang="es-MX" sz="5500" dirty="0" err="1">
                <a:latin typeface="Arial" pitchFamily="34" charset="0"/>
                <a:cs typeface="Arial" pitchFamily="34" charset="0"/>
              </a:rPr>
              <a:t>Locke</a:t>
            </a:r>
            <a:r>
              <a:rPr lang="es-MX" sz="5500" dirty="0">
                <a:latin typeface="Arial" pitchFamily="34" charset="0"/>
                <a:cs typeface="Arial" pitchFamily="34" charset="0"/>
              </a:rPr>
              <a:t>, Galileo y Descartes rechazan lo puramente cualitativo como el color, el sabor, el olor, etc. Por considerarlo no cuantificable y no </a:t>
            </a:r>
            <a:r>
              <a:rPr lang="es-MX" sz="5500" dirty="0" err="1">
                <a:latin typeface="Arial" pitchFamily="34" charset="0"/>
                <a:cs typeface="Arial" pitchFamily="34" charset="0"/>
              </a:rPr>
              <a:t>matematizable</a:t>
            </a:r>
            <a:r>
              <a:rPr lang="es-MX" sz="5500" dirty="0">
                <a:latin typeface="Arial" pitchFamily="34" charset="0"/>
                <a:cs typeface="Arial" pitchFamily="34" charset="0"/>
              </a:rPr>
              <a:t>. </a:t>
            </a:r>
          </a:p>
          <a:p>
            <a:pPr marL="320040" indent="-320040" algn="just" eaLnBrk="1" fontAlgn="auto" hangingPunct="1">
              <a:spcAft>
                <a:spcPts val="0"/>
              </a:spcAft>
              <a:buFont typeface="Wingdings"/>
              <a:buNone/>
              <a:defRPr/>
            </a:pPr>
            <a:endParaRPr lang="es-MX" sz="5500" dirty="0">
              <a:latin typeface="Arial" pitchFamily="34" charset="0"/>
              <a:cs typeface="Arial" pitchFamily="34" charset="0"/>
            </a:endParaRPr>
          </a:p>
        </p:txBody>
      </p:sp>
      <p:sp>
        <p:nvSpPr>
          <p:cNvPr id="36867" name="3 CuadroTexto"/>
          <p:cNvSpPr txBox="1">
            <a:spLocks noChangeArrowheads="1"/>
          </p:cNvSpPr>
          <p:nvPr/>
        </p:nvSpPr>
        <p:spPr bwMode="auto">
          <a:xfrm>
            <a:off x="468313" y="188913"/>
            <a:ext cx="8207375" cy="769937"/>
          </a:xfrm>
          <a:prstGeom prst="rect">
            <a:avLst/>
          </a:prstGeom>
          <a:noFill/>
          <a:ln w="9525">
            <a:noFill/>
            <a:miter lim="800000"/>
            <a:headEnd/>
            <a:tailEnd/>
          </a:ln>
        </p:spPr>
        <p:txBody>
          <a:bodyPr>
            <a:spAutoFit/>
          </a:bodyPr>
          <a:lstStyle/>
          <a:p>
            <a:pPr algn="ctr"/>
            <a:r>
              <a:rPr lang="es-ES" sz="4400"/>
              <a:t>LA ÉPOCA MODERNA</a:t>
            </a:r>
          </a:p>
        </p:txBody>
      </p:sp>
      <p:sp>
        <p:nvSpPr>
          <p:cNvPr id="36868" name="AutoShape 5" descr="data:image/jpg;base64,/9j/4AAQSkZJRgABAQAAAQABAAD/2wBDAAkGBwgHBgkIBwgKCgkLDRYPDQwMDRsUFRAWIB0iIiAdHx8kKDQsJCYxJx8fLT0tMTU3Ojo6Iys/RD84QzQ5Ojf/2wBDAQoKCg0MDRoPDxo3JR8lNzc3Nzc3Nzc3Nzc3Nzc3Nzc3Nzc3Nzc3Nzc3Nzc3Nzc3Nzc3Nzc3Nzc3Nzc3Nzc3Nzf/wAARCABpAFEDASIAAhEBAxEB/8QAGwAAAgMBAQEAAAAAAAAAAAAAAwQAAgUBBwb/xAA5EAABAwMCAwUHAgMJAAAAAAABAAIRAwQhEjEFQVEGE2FxkQciMlKBobEj8DNy0RQ0NkJTs8Hh8f/EABkBAAMBAQEAAAAAAAAAAAAAAAABAgQDBf/EACARAQEBAQACAgIDAAAAAAAAAAABEQIDEiExE0EEUWH/2gAMAwEAAhEDEQA/APMNBnacKjm4zKZIEqha6YWXXQrB5DCs6Ykk+qNo5QuGnGT9+SNBeJ3MjxKkO5ExyCHVumtdDaZc0Y1EwEYPaKbXPgB2zgZH1TywKaSDufVcIO0n1RnNOqCIXNJ5hMgWt5gqwHIZKMxo+WVbSNWEADS7xUTPdj5fuolp6KZGFI3RXCBneVwicKQq1vqg3sMDWl+iTJjn0H76JlgPRZ144Vrif8sFoPQDmjmbTdt+FXXEpdZ0CKTXAa3EBo83HAxn8LevOw/FmWFOsGk1O5FRzBnHP7x6r0TsrwKlYdk7etY07a4uajDU1V2kt1HpzGIHL0V+N2lzb9l3OpubQuX1WiqKI0DSSRp92YJxJEfRZuv5VvWc/wBtM8Mza8ea1zAbesHtrUgJDxBjyV2tk/RTium342To7vQ1rS3UTIO5JJJ5ojBDjjZav9ZrMuK0xGw2V2sBcCVZo3IG6uxs5jYpJSB+womPd8PVRALtdqGFxzTiFdrcyPqutbBk9eaVUVvKgpwzWGk5ygWjgLnSAHOe8BzCIBjp0lcuu7bUAeD3mdUgyt7sTZUuN8do2Vw+iHAh9O2qO0CtnImMnnp5+OyvM5Ofb1DhjhR7PUqVuHtqBoApg6XZiN9sEGemVkcdub+34e+hQFGmCWh1Jp1iZBDWuPX9wvQqvCqFa1oMdTDKlFgbTew5aOnj9QvPvaJwfjlThz3W4tarGyA9uoPZI+xMxMxMLzufDfdq/LPX5eR8TuW3HFr6q8apqkMPWDAT1NrtDNQh2kSDyWZSFRmpoa1ppEggtz0IWsGubTYHfEG5lel3kkkYp87V9MAIjGiDPXCGS6QAYCPT2IUBbS3oPVRWg9VEAEAyTzlBu7g21EPIl7jDAmBiXPIDQJJPKFjtebys+4dtMMHyhVxx7UW4XrNqvfrqvMk8ic/VAJqUKjK1Go+m9jtTXscQ5pGxB6py5Oo4StRwDQ0ncmFojm9k7Ae1OhcWtSz7VXFOhXoU9TLxxxXA5EAfHEbfF574nHvaweLXrrOytRbcJeSyrUeAatamcEHkwETtJ8V5c4xI58v6Ib5ZtEFR+HjdX73MfccctaLONOqBxMtaTnBMbnruEjUPnPml7bijL+jRpup6LqiyHVNU96BsY6hEAyuFllyq3RKZ2PNGZ9vJCHwAdERphp8SgjPft+T7KIMN8VEDHKbm905z8tgk6uYWGyvqY52AXOLiPPkn76r3VjVjcjSPqsdjtIC6+P6tLp25qFrmiRnol68vbvtkLly8ue09F3VqbjzXVIM6sk5CtAcYJP8ARVqCDI+q41xwc9EwJRqOoVmvYfeaZC+jp1W1aTatP4XD08F809piemU9wm40P7lxhrzjwd/2o8nPtNhytprp5QrtJ1QN5SNW7o0XaXOJdzgTCYtbinWd7j2nwkBcPWq09rHyKJf+0N+YqJZRrO4u/wDTp05+J0+n/qzahLW4Kd4nLrsNGzG/c5Sjma2ujZphd+JnJX7KVTJCs3YDopUblWYwkq/0lHNjcboeggkf8JoMJBH5KoWwAZEg4wiUAgvYAZwuickHEIjtT3RTBBG/KELm6fVOUh8Cnvn8lN2VLRU1OIzyCUBhrSYkZHinRU2IE+AU2nDsH5Sok+/f4qKPk8gVzU1XNV+rBOAUBrwaXQl3Vdr7nzKCf4Y81UnwKpW3CI0kAEbBDfsEdnwjzP5TCneDIJKjiCMD1VT8aLT2Pklp4qHughgJPhsFRkazIxGEU7NQ2/xCnpY+89m/CuH8TtuJ2/EqFvUYHUxTNXdpIeMH6/ZYnafs07gXEGUqLq1S3dRpvbVc2RqI95pIx8QI6rS7F/3HiX81v+Xr7btJ/g2//lP+4vPvm6489n6rXPFz14pXkH6/+m31UWgot7K//9k="/>
          <p:cNvSpPr>
            <a:spLocks noChangeAspect="1" noChangeArrowheads="1"/>
          </p:cNvSpPr>
          <p:nvPr/>
        </p:nvSpPr>
        <p:spPr bwMode="auto">
          <a:xfrm>
            <a:off x="77788" y="-492125"/>
            <a:ext cx="771525" cy="1000125"/>
          </a:xfrm>
          <a:prstGeom prst="rect">
            <a:avLst/>
          </a:prstGeom>
          <a:noFill/>
          <a:ln w="9525">
            <a:noFill/>
            <a:miter lim="800000"/>
            <a:headEnd/>
            <a:tailEnd/>
          </a:ln>
        </p:spPr>
        <p:txBody>
          <a:bodyPr/>
          <a:lstStyle/>
          <a:p>
            <a:endParaRPr lang="es-ES"/>
          </a:p>
        </p:txBody>
      </p:sp>
      <p:sp>
        <p:nvSpPr>
          <p:cNvPr id="36869" name="AutoShape 7" descr="data:image/jpg;base64,/9j/4AAQSkZJRgABAQAAAQABAAD/2wBDAAkGBwgHBgkIBwgKCgkLDRYPDQwMDRsUFRAWIB0iIiAdHx8kKDQsJCYxJx8fLT0tMTU3Ojo6Iys/RD84QzQ5Ojf/2wBDAQoKCg0MDRoPDxo3JR8lNzc3Nzc3Nzc3Nzc3Nzc3Nzc3Nzc3Nzc3Nzc3Nzc3Nzc3Nzc3Nzc3Nzc3Nzc3Nzc3Nzf/wAARCABpAFEDASIAAhEBAxEB/8QAGwAAAgMBAQEAAAAAAAAAAAAAAwQAAgUBBwb/xAA5EAABAwMCAwUHAgMJAAAAAAABAAIRAwQhEjEFQVEGE2FxkQciMlKBobEj8DNy0RQ0NkJTs8Hh8f/EABkBAAMBAQEAAAAAAAAAAAAAAAABAgQDBf/EACARAQEBAQACAgIDAAAAAAAAAAABEQIDEiExE0EEUWH/2gAMAwEAAhEDEQA/APMNBnacKjm4zKZIEqha6YWXXQrB5DCs6Ykk+qNo5QuGnGT9+SNBeJ3MjxKkO5ExyCHVumtdDaZc0Y1EwEYPaKbXPgB2zgZH1TywKaSDufVcIO0n1RnNOqCIXNJ5hMgWt5gqwHIZKMxo+WVbSNWEADS7xUTPdj5fuolp6KZGFI3RXCBneVwicKQq1vqg3sMDWl+iTJjn0H76JlgPRZ144Vrif8sFoPQDmjmbTdt+FXXEpdZ0CKTXAa3EBo83HAxn8LevOw/FmWFOsGk1O5FRzBnHP7x6r0TsrwKlYdk7etY07a4uajDU1V2kt1HpzGIHL0V+N2lzb9l3OpubQuX1WiqKI0DSSRp92YJxJEfRZuv5VvWc/wBtM8Mza8ea1zAbesHtrUgJDxBjyV2tk/RTium342To7vQ1rS3UTIO5JJJ5ojBDjjZav9ZrMuK0xGw2V2sBcCVZo3IG6uxs5jYpJSB+womPd8PVRALtdqGFxzTiFdrcyPqutbBk9eaVUVvKgpwzWGk5ygWjgLnSAHOe8BzCIBjp0lcuu7bUAeD3mdUgyt7sTZUuN8do2Vw+iHAh9O2qO0CtnImMnnp5+OyvM5Ofb1DhjhR7PUqVuHtqBoApg6XZiN9sEGemVkcdub+34e+hQFGmCWh1Jp1iZBDWuPX9wvQqvCqFa1oMdTDKlFgbTew5aOnj9QvPvaJwfjlThz3W4tarGyA9uoPZI+xMxMxMLzufDfdq/LPX5eR8TuW3HFr6q8apqkMPWDAT1NrtDNQh2kSDyWZSFRmpoa1ppEggtz0IWsGubTYHfEG5lel3kkkYp87V9MAIjGiDPXCGS6QAYCPT2IUBbS3oPVRWg9VEAEAyTzlBu7g21EPIl7jDAmBiXPIDQJJPKFjtebys+4dtMMHyhVxx7UW4XrNqvfrqvMk8ic/VAJqUKjK1Go+m9jtTXscQ5pGxB6py5Oo4StRwDQ0ncmFojm9k7Ae1OhcWtSz7VXFOhXoU9TLxxxXA5EAfHEbfF574nHvaweLXrrOytRbcJeSyrUeAatamcEHkwETtJ8V5c4xI58v6Ib5ZtEFR+HjdX73MfccctaLONOqBxMtaTnBMbnruEjUPnPml7bijL+jRpup6LqiyHVNU96BsY6hEAyuFllyq3RKZ2PNGZ9vJCHwAdERphp8SgjPft+T7KIMN8VEDHKbm905z8tgk6uYWGyvqY52AXOLiPPkn76r3VjVjcjSPqsdjtIC6+P6tLp25qFrmiRnol68vbvtkLly8ue09F3VqbjzXVIM6sk5CtAcYJP8ARVqCDI+q41xwc9EwJRqOoVmvYfeaZC+jp1W1aTatP4XD08F809piemU9wm40P7lxhrzjwd/2o8nPtNhytprp5QrtJ1QN5SNW7o0XaXOJdzgTCYtbinWd7j2nwkBcPWq09rHyKJf+0N+YqJZRrO4u/wDTp05+J0+n/qzahLW4Kd4nLrsNGzG/c5Sjma2ujZphd+JnJX7KVTJCs3YDopUblWYwkq/0lHNjcboeggkf8JoMJBH5KoWwAZEg4wiUAgvYAZwuickHEIjtT3RTBBG/KELm6fVOUh8Cnvn8lN2VLRU1OIzyCUBhrSYkZHinRU2IE+AU2nDsH5Sok+/f4qKPk8gVzU1XNV+rBOAUBrwaXQl3Vdr7nzKCf4Y81UnwKpW3CI0kAEbBDfsEdnwjzP5TCneDIJKjiCMD1VT8aLT2Pklp4qHughgJPhsFRkazIxGEU7NQ2/xCnpY+89m/CuH8TtuJ2/EqFvUYHUxTNXdpIeMH6/ZYnafs07gXEGUqLq1S3dRpvbVc2RqI95pIx8QI6rS7F/3HiX81v+Xr7btJ/g2//lP+4vPvm6489n6rXPFz14pXkH6/+m31UWgot7K//9k="/>
          <p:cNvSpPr>
            <a:spLocks noChangeAspect="1" noChangeArrowheads="1"/>
          </p:cNvSpPr>
          <p:nvPr/>
        </p:nvSpPr>
        <p:spPr bwMode="auto">
          <a:xfrm>
            <a:off x="77788" y="-492125"/>
            <a:ext cx="771525" cy="1000125"/>
          </a:xfrm>
          <a:prstGeom prst="rect">
            <a:avLst/>
          </a:prstGeom>
          <a:noFill/>
          <a:ln w="9525">
            <a:noFill/>
            <a:miter lim="800000"/>
            <a:headEnd/>
            <a:tailEnd/>
          </a:ln>
        </p:spPr>
        <p:txBody>
          <a:bodyPr/>
          <a:lstStyle/>
          <a:p>
            <a:endParaRPr lang="es-ES"/>
          </a:p>
        </p:txBody>
      </p:sp>
      <p:sp>
        <p:nvSpPr>
          <p:cNvPr id="36870" name="AutoShape 9" descr="data:image/jpg;base64,/9j/4AAQSkZJRgABAQAAAQABAAD/2wBDAAkGBwgHBgkIBwgKCgkLDRYPDQwMDRsUFRAWIB0iIiAdHx8kKDQsJCYxJx8fLT0tMTU3Ojo6Iys/RD84QzQ5Ojf/2wBDAQoKCg0MDRoPDxo3JR8lNzc3Nzc3Nzc3Nzc3Nzc3Nzc3Nzc3Nzc3Nzc3Nzc3Nzc3Nzc3Nzc3Nzc3Nzc3Nzc3Nzf/wAARCABpAFEDASIAAhEBAxEB/8QAGwAAAgMBAQEAAAAAAAAAAAAAAwQAAgUBBwb/xAA5EAABAwMCAwUHAgMJAAAAAAABAAIRAwQhEjEFQVEGE2FxkQciMlKBobEj8DNy0RQ0NkJTs8Hh8f/EABkBAAMBAQEAAAAAAAAAAAAAAAABAgQDBf/EACARAQEBAQACAgIDAAAAAAAAAAABEQIDEiExE0EEUWH/2gAMAwEAAhEDEQA/APMNBnacKjm4zKZIEqha6YWXXQrB5DCs6Ykk+qNo5QuGnGT9+SNBeJ3MjxKkO5ExyCHVumtdDaZc0Y1EwEYPaKbXPgB2zgZH1TywKaSDufVcIO0n1RnNOqCIXNJ5hMgWt5gqwHIZKMxo+WVbSNWEADS7xUTPdj5fuolp6KZGFI3RXCBneVwicKQq1vqg3sMDWl+iTJjn0H76JlgPRZ144Vrif8sFoPQDmjmbTdt+FXXEpdZ0CKTXAa3EBo83HAxn8LevOw/FmWFOsGk1O5FRzBnHP7x6r0TsrwKlYdk7etY07a4uajDU1V2kt1HpzGIHL0V+N2lzb9l3OpubQuX1WiqKI0DSSRp92YJxJEfRZuv5VvWc/wBtM8Mza8ea1zAbesHtrUgJDxBjyV2tk/RTium342To7vQ1rS3UTIO5JJJ5ojBDjjZav9ZrMuK0xGw2V2sBcCVZo3IG6uxs5jYpJSB+womPd8PVRALtdqGFxzTiFdrcyPqutbBk9eaVUVvKgpwzWGk5ygWjgLnSAHOe8BzCIBjp0lcuu7bUAeD3mdUgyt7sTZUuN8do2Vw+iHAh9O2qO0CtnImMnnp5+OyvM5Ofb1DhjhR7PUqVuHtqBoApg6XZiN9sEGemVkcdub+34e+hQFGmCWh1Jp1iZBDWuPX9wvQqvCqFa1oMdTDKlFgbTew5aOnj9QvPvaJwfjlThz3W4tarGyA9uoPZI+xMxMxMLzufDfdq/LPX5eR8TuW3HFr6q8apqkMPWDAT1NrtDNQh2kSDyWZSFRmpoa1ppEggtz0IWsGubTYHfEG5lel3kkkYp87V9MAIjGiDPXCGS6QAYCPT2IUBbS3oPVRWg9VEAEAyTzlBu7g21EPIl7jDAmBiXPIDQJJPKFjtebys+4dtMMHyhVxx7UW4XrNqvfrqvMk8ic/VAJqUKjK1Go+m9jtTXscQ5pGxB6py5Oo4StRwDQ0ncmFojm9k7Ae1OhcWtSz7VXFOhXoU9TLxxxXA5EAfHEbfF574nHvaweLXrrOytRbcJeSyrUeAatamcEHkwETtJ8V5c4xI58v6Ib5ZtEFR+HjdX73MfccctaLONOqBxMtaTnBMbnruEjUPnPml7bijL+jRpup6LqiyHVNU96BsY6hEAyuFllyq3RKZ2PNGZ9vJCHwAdERphp8SgjPft+T7KIMN8VEDHKbm905z8tgk6uYWGyvqY52AXOLiPPkn76r3VjVjcjSPqsdjtIC6+P6tLp25qFrmiRnol68vbvtkLly8ue09F3VqbjzXVIM6sk5CtAcYJP8ARVqCDI+q41xwc9EwJRqOoVmvYfeaZC+jp1W1aTatP4XD08F809piemU9wm40P7lxhrzjwd/2o8nPtNhytprp5QrtJ1QN5SNW7o0XaXOJdzgTCYtbinWd7j2nwkBcPWq09rHyKJf+0N+YqJZRrO4u/wDTp05+J0+n/qzahLW4Kd4nLrsNGzG/c5Sjma2ujZphd+JnJX7KVTJCs3YDopUblWYwkq/0lHNjcboeggkf8JoMJBH5KoWwAZEg4wiUAgvYAZwuickHEIjtT3RTBBG/KELm6fVOUh8Cnvn8lN2VLRU1OIzyCUBhrSYkZHinRU2IE+AU2nDsH5Sok+/f4qKPk8gVzU1XNV+rBOAUBrwaXQl3Vdr7nzKCf4Y81UnwKpW3CI0kAEbBDfsEdnwjzP5TCneDIJKjiCMD1VT8aLT2Pklp4qHughgJPhsFRkazIxGEU7NQ2/xCnpY+89m/CuH8TtuJ2/EqFvUYHUxTNXdpIeMH6/ZYnafs07gXEGUqLq1S3dRpvbVc2RqI95pIx8QI6rS7F/3HiX81v+Xr7btJ/g2//lP+4vPvm6489n6rXPFz14pXkH6/+m31UWgot7K//9k="/>
          <p:cNvSpPr>
            <a:spLocks noChangeAspect="1" noChangeArrowheads="1"/>
          </p:cNvSpPr>
          <p:nvPr/>
        </p:nvSpPr>
        <p:spPr bwMode="auto">
          <a:xfrm>
            <a:off x="77788" y="-492125"/>
            <a:ext cx="771525" cy="1000125"/>
          </a:xfrm>
          <a:prstGeom prst="rect">
            <a:avLst/>
          </a:prstGeom>
          <a:noFill/>
          <a:ln w="9525">
            <a:noFill/>
            <a:miter lim="800000"/>
            <a:headEnd/>
            <a:tailEnd/>
          </a:ln>
        </p:spPr>
        <p:txBody>
          <a:bodyPr/>
          <a:lstStyle/>
          <a:p>
            <a:endParaRPr lang="es-ES"/>
          </a:p>
        </p:txBody>
      </p:sp>
      <p:pic>
        <p:nvPicPr>
          <p:cNvPr id="36871" name="Picture 11" descr="http://t1.gstatic.com/images?q=tbn:ANd9GcR3DK82QDlaLDjRJ0ZHTDnJASXfD5UyFA5VS3JrPqcz423wzDJOYg"/>
          <p:cNvPicPr>
            <a:picLocks noChangeAspect="1" noChangeArrowheads="1"/>
          </p:cNvPicPr>
          <p:nvPr/>
        </p:nvPicPr>
        <p:blipFill>
          <a:blip r:embed="rId2"/>
          <a:srcRect/>
          <a:stretch>
            <a:fillRect/>
          </a:stretch>
        </p:blipFill>
        <p:spPr bwMode="auto">
          <a:xfrm>
            <a:off x="6659563" y="1700213"/>
            <a:ext cx="2143125" cy="2143125"/>
          </a:xfrm>
          <a:prstGeom prst="rect">
            <a:avLst/>
          </a:prstGeom>
          <a:noFill/>
          <a:ln w="9525">
            <a:noFill/>
            <a:miter lim="800000"/>
            <a:headEnd/>
            <a:tailEnd/>
          </a:ln>
        </p:spPr>
      </p:pic>
      <p:pic>
        <p:nvPicPr>
          <p:cNvPr id="36872" name="Picture 13" descr="http://t2.gstatic.com/images?q=tbn:ANd9GcSJBzqmgMFJE-prtJQPFwqEicIvlse43LvW1rSawdazW9U07GhV"/>
          <p:cNvPicPr>
            <a:picLocks noChangeAspect="1" noChangeArrowheads="1"/>
          </p:cNvPicPr>
          <p:nvPr/>
        </p:nvPicPr>
        <p:blipFill>
          <a:blip r:embed="rId3"/>
          <a:srcRect/>
          <a:stretch>
            <a:fillRect/>
          </a:stretch>
        </p:blipFill>
        <p:spPr bwMode="auto">
          <a:xfrm>
            <a:off x="6804025" y="4005263"/>
            <a:ext cx="1914525" cy="2390775"/>
          </a:xfrm>
          <a:prstGeom prst="rect">
            <a:avLst/>
          </a:prstGeom>
          <a:noFill/>
          <a:ln w="9525">
            <a:noFill/>
            <a:miter lim="800000"/>
            <a:headEnd/>
            <a:tailEnd/>
          </a:ln>
        </p:spPr>
      </p:pic>
      <p:sp>
        <p:nvSpPr>
          <p:cNvPr id="9" name="8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10" name="9 Marcador de número de diapositiva"/>
          <p:cNvSpPr>
            <a:spLocks noGrp="1"/>
          </p:cNvSpPr>
          <p:nvPr>
            <p:ph type="sldNum" sz="quarter" idx="12"/>
          </p:nvPr>
        </p:nvSpPr>
        <p:spPr/>
        <p:txBody>
          <a:bodyPr>
            <a:normAutofit fontScale="85000" lnSpcReduction="20000"/>
          </a:bodyPr>
          <a:lstStyle/>
          <a:p>
            <a:pPr>
              <a:defRPr/>
            </a:pPr>
            <a:fld id="{55595526-E023-44DC-80BB-46493875695A}" type="slidenum">
              <a:rPr lang="es-MX" smtClean="0"/>
              <a:pPr>
                <a:defRPr/>
              </a:pPr>
              <a:t>29</a:t>
            </a:fld>
            <a:endParaRPr lang="es-MX"/>
          </a:p>
        </p:txBody>
      </p:sp>
    </p:spTree>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idx="4294967295"/>
          </p:nvPr>
        </p:nvSpPr>
        <p:spPr>
          <a:xfrm>
            <a:off x="19050" y="342900"/>
            <a:ext cx="2735263" cy="658813"/>
          </a:xfrm>
        </p:spPr>
        <p:txBody>
          <a:bodyPr>
            <a:normAutofit fontScale="77500" lnSpcReduction="20000"/>
          </a:bodyPr>
          <a:lstStyle/>
          <a:p>
            <a:pPr>
              <a:defRPr/>
            </a:pPr>
            <a:r>
              <a:rPr lang="es-MX" dirty="0">
                <a:solidFill>
                  <a:srgbClr val="C00000"/>
                </a:solidFill>
              </a:rPr>
              <a:t>MODELO ORGANÍSMICO</a:t>
            </a:r>
          </a:p>
        </p:txBody>
      </p:sp>
      <p:sp>
        <p:nvSpPr>
          <p:cNvPr id="5" name="4 Marcador de texto"/>
          <p:cNvSpPr>
            <a:spLocks noGrp="1"/>
          </p:cNvSpPr>
          <p:nvPr>
            <p:ph type="body" sz="quarter" idx="4294967295"/>
          </p:nvPr>
        </p:nvSpPr>
        <p:spPr>
          <a:xfrm>
            <a:off x="6453188" y="344488"/>
            <a:ext cx="2690812" cy="657225"/>
          </a:xfrm>
        </p:spPr>
        <p:txBody>
          <a:bodyPr>
            <a:normAutofit fontScale="77500" lnSpcReduction="20000"/>
          </a:bodyPr>
          <a:lstStyle/>
          <a:p>
            <a:pPr>
              <a:defRPr/>
            </a:pPr>
            <a:r>
              <a:rPr lang="es-MX" dirty="0">
                <a:solidFill>
                  <a:srgbClr val="C00000"/>
                </a:solidFill>
              </a:rPr>
              <a:t>MODELO MECANICISTA</a:t>
            </a:r>
          </a:p>
        </p:txBody>
      </p:sp>
      <p:sp>
        <p:nvSpPr>
          <p:cNvPr id="304132" name="9 CuadroTexto"/>
          <p:cNvSpPr txBox="1">
            <a:spLocks noChangeArrowheads="1"/>
          </p:cNvSpPr>
          <p:nvPr/>
        </p:nvSpPr>
        <p:spPr bwMode="auto">
          <a:xfrm>
            <a:off x="1608138" y="80963"/>
            <a:ext cx="5124450" cy="522287"/>
          </a:xfrm>
          <a:prstGeom prst="rect">
            <a:avLst/>
          </a:prstGeom>
          <a:noFill/>
          <a:ln w="9525">
            <a:noFill/>
            <a:miter lim="800000"/>
            <a:headEnd/>
            <a:tailEnd/>
          </a:ln>
        </p:spPr>
        <p:txBody>
          <a:bodyPr>
            <a:spAutoFit/>
          </a:bodyPr>
          <a:lstStyle/>
          <a:p>
            <a:pPr algn="ctr"/>
            <a:r>
              <a:rPr lang="es-MX" sz="2800"/>
              <a:t>FAMILIAS DE TEORÍAS</a:t>
            </a:r>
          </a:p>
        </p:txBody>
      </p:sp>
      <p:graphicFrame>
        <p:nvGraphicFramePr>
          <p:cNvPr id="9" name="8 Diagrama"/>
          <p:cNvGraphicFramePr/>
          <p:nvPr/>
        </p:nvGraphicFramePr>
        <p:xfrm>
          <a:off x="179512" y="1052736"/>
          <a:ext cx="4896544" cy="55710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10 Diagrama"/>
          <p:cNvGraphicFramePr/>
          <p:nvPr/>
        </p:nvGraphicFramePr>
        <p:xfrm>
          <a:off x="5220072" y="1124744"/>
          <a:ext cx="3744416" cy="55710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6 Marcador de número de diapositiva"/>
          <p:cNvSpPr>
            <a:spLocks noGrp="1"/>
          </p:cNvSpPr>
          <p:nvPr>
            <p:ph type="sldNum" sz="quarter" idx="12"/>
          </p:nvPr>
        </p:nvSpPr>
        <p:spPr/>
        <p:txBody>
          <a:bodyPr/>
          <a:lstStyle/>
          <a:p>
            <a:pPr>
              <a:defRPr/>
            </a:pPr>
            <a:fld id="{6ABFDA21-F9C3-4F27-9089-666DD3D202E4}" type="slidenum">
              <a:rPr lang="es-MX" smtClean="0"/>
              <a:pPr>
                <a:defRPr/>
              </a:pPr>
              <a:t>290</a:t>
            </a:fld>
            <a:endParaRPr lang="es-MX"/>
          </a:p>
        </p:txBody>
      </p:sp>
      <p:sp>
        <p:nvSpPr>
          <p:cNvPr id="8" name="7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Tree>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2 Título"/>
          <p:cNvSpPr>
            <a:spLocks noGrp="1"/>
          </p:cNvSpPr>
          <p:nvPr>
            <p:ph type="title"/>
          </p:nvPr>
        </p:nvSpPr>
        <p:spPr>
          <a:xfrm>
            <a:off x="611188" y="260350"/>
            <a:ext cx="7756525" cy="1054100"/>
          </a:xfrm>
        </p:spPr>
        <p:txBody>
          <a:bodyPr/>
          <a:lstStyle/>
          <a:p>
            <a:pPr algn="ctr"/>
            <a:r>
              <a:rPr lang="es-MX" sz="3000">
                <a:solidFill>
                  <a:schemeClr val="tx1"/>
                </a:solidFill>
                <a:latin typeface="Arial" pitchFamily="34" charset="0"/>
                <a:cs typeface="Arial" pitchFamily="34" charset="0"/>
              </a:rPr>
              <a:t>EL OBJETO Y EL MÉTODO DE LA PSICOLOGÍA</a:t>
            </a:r>
          </a:p>
        </p:txBody>
      </p:sp>
      <p:graphicFrame>
        <p:nvGraphicFramePr>
          <p:cNvPr id="5" name="4 Marcador de contenido"/>
          <p:cNvGraphicFramePr>
            <a:graphicFrameLocks noGrp="1"/>
          </p:cNvGraphicFramePr>
          <p:nvPr>
            <p:ph idx="1"/>
          </p:nvPr>
        </p:nvGraphicFramePr>
        <p:xfrm>
          <a:off x="699247" y="3717032"/>
          <a:ext cx="7745505" cy="2088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05156" name="5 Grupo"/>
          <p:cNvGrpSpPr>
            <a:grpSpLocks/>
          </p:cNvGrpSpPr>
          <p:nvPr/>
        </p:nvGrpSpPr>
        <p:grpSpPr bwMode="auto">
          <a:xfrm>
            <a:off x="827088" y="1484313"/>
            <a:ext cx="7416800" cy="1873250"/>
            <a:chOff x="0" y="0"/>
            <a:chExt cx="4608499" cy="1592863"/>
          </a:xfrm>
        </p:grpSpPr>
        <p:sp>
          <p:nvSpPr>
            <p:cNvPr id="7" name="6 Rectángulo"/>
            <p:cNvSpPr/>
            <p:nvPr/>
          </p:nvSpPr>
          <p:spPr>
            <a:xfrm>
              <a:off x="0" y="0"/>
              <a:ext cx="4608499" cy="159286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8" name="7 Rectángulo"/>
            <p:cNvSpPr/>
            <p:nvPr/>
          </p:nvSpPr>
          <p:spPr>
            <a:xfrm>
              <a:off x="89763" y="503506"/>
              <a:ext cx="4518736" cy="108935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39370" tIns="39370" rIns="39370" bIns="39370" spcCol="1270" anchor="ctr"/>
            <a:lstStyle/>
            <a:p>
              <a:pPr algn="ctr" defTabSz="1377950">
                <a:lnSpc>
                  <a:spcPct val="90000"/>
                </a:lnSpc>
                <a:spcAft>
                  <a:spcPct val="35000"/>
                </a:spcAft>
                <a:defRPr/>
              </a:pPr>
              <a:r>
                <a:rPr lang="es-MX" sz="3100" dirty="0"/>
                <a:t>El objeto de una ciencia y su método se condicionan mutuamente.</a:t>
              </a:r>
            </a:p>
          </p:txBody>
        </p:sp>
      </p:grpSp>
      <p:sp>
        <p:nvSpPr>
          <p:cNvPr id="9" name="8 Marcador de número de diapositiva"/>
          <p:cNvSpPr>
            <a:spLocks noGrp="1"/>
          </p:cNvSpPr>
          <p:nvPr>
            <p:ph type="sldNum" sz="quarter" idx="12"/>
          </p:nvPr>
        </p:nvSpPr>
        <p:spPr/>
        <p:txBody>
          <a:bodyPr>
            <a:normAutofit fontScale="85000" lnSpcReduction="20000"/>
          </a:bodyPr>
          <a:lstStyle/>
          <a:p>
            <a:pPr>
              <a:defRPr/>
            </a:pPr>
            <a:fld id="{A7674384-AACC-4581-A8BA-EC26DB576305}" type="slidenum">
              <a:rPr lang="es-MX" smtClean="0"/>
              <a:pPr>
                <a:defRPr/>
              </a:pPr>
              <a:t>291</a:t>
            </a:fld>
            <a:endParaRPr lang="es-MX"/>
          </a:p>
        </p:txBody>
      </p:sp>
      <p:sp>
        <p:nvSpPr>
          <p:cNvPr id="10" name="9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Tree>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2 Título"/>
          <p:cNvSpPr>
            <a:spLocks noGrp="1"/>
          </p:cNvSpPr>
          <p:nvPr>
            <p:ph type="title" idx="4294967295"/>
          </p:nvPr>
        </p:nvSpPr>
        <p:spPr>
          <a:xfrm>
            <a:off x="611188" y="188913"/>
            <a:ext cx="7756525" cy="1054100"/>
          </a:xfrm>
        </p:spPr>
        <p:txBody>
          <a:bodyPr/>
          <a:lstStyle/>
          <a:p>
            <a:r>
              <a:rPr lang="es-MX" sz="3600">
                <a:solidFill>
                  <a:schemeClr val="tx1"/>
                </a:solidFill>
                <a:latin typeface="Arial" pitchFamily="34" charset="0"/>
                <a:cs typeface="Arial" pitchFamily="34" charset="0"/>
              </a:rPr>
              <a:t>LA PSICOLOGÍA</a:t>
            </a:r>
          </a:p>
        </p:txBody>
      </p:sp>
      <p:sp>
        <p:nvSpPr>
          <p:cNvPr id="5" name="4 Rectángulo redondeado"/>
          <p:cNvSpPr/>
          <p:nvPr/>
        </p:nvSpPr>
        <p:spPr>
          <a:xfrm>
            <a:off x="2987675" y="1773238"/>
            <a:ext cx="5976938" cy="1871662"/>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MX" sz="2800" b="1" dirty="0"/>
              <a:t>Ingresa en el panorama de las ciencias experimentales como una síntesis de filosofía, medicina y  biología.</a:t>
            </a:r>
          </a:p>
        </p:txBody>
      </p:sp>
      <p:grpSp>
        <p:nvGrpSpPr>
          <p:cNvPr id="306180" name="5 Grupo"/>
          <p:cNvGrpSpPr>
            <a:grpSpLocks/>
          </p:cNvGrpSpPr>
          <p:nvPr/>
        </p:nvGrpSpPr>
        <p:grpSpPr bwMode="auto">
          <a:xfrm>
            <a:off x="157163" y="2020888"/>
            <a:ext cx="2808287" cy="1376362"/>
            <a:chOff x="-1" y="4038"/>
            <a:chExt cx="2525452" cy="1673328"/>
          </a:xfrm>
        </p:grpSpPr>
        <p:sp>
          <p:nvSpPr>
            <p:cNvPr id="7" name="6 Cheurón"/>
            <p:cNvSpPr/>
            <p:nvPr/>
          </p:nvSpPr>
          <p:spPr>
            <a:xfrm rot="5400000">
              <a:off x="426061" y="-76542"/>
              <a:ext cx="1673328" cy="1834486"/>
            </a:xfrm>
            <a:prstGeom prst="chevron">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8" name="Cheurón 4"/>
            <p:cNvSpPr/>
            <p:nvPr/>
          </p:nvSpPr>
          <p:spPr>
            <a:xfrm>
              <a:off x="-1" y="4038"/>
              <a:ext cx="2525452" cy="1673328"/>
            </a:xfrm>
            <a:prstGeom prst="rect">
              <a:avLst/>
            </a:prstGeom>
          </p:spPr>
          <p:style>
            <a:lnRef idx="0">
              <a:scrgbClr r="0" g="0" b="0"/>
            </a:lnRef>
            <a:fillRef idx="0">
              <a:scrgbClr r="0" g="0" b="0"/>
            </a:fillRef>
            <a:effectRef idx="0">
              <a:scrgbClr r="0" g="0" b="0"/>
            </a:effectRef>
            <a:fontRef idx="minor">
              <a:schemeClr val="lt1"/>
            </a:fontRef>
          </p:style>
          <p:txBody>
            <a:bodyPr lIns="12700" tIns="12700" rIns="12700" bIns="12700" spcCol="1270" anchor="ctr"/>
            <a:lstStyle/>
            <a:p>
              <a:pPr algn="ctr" defTabSz="889000">
                <a:lnSpc>
                  <a:spcPct val="90000"/>
                </a:lnSpc>
                <a:spcAft>
                  <a:spcPct val="35000"/>
                </a:spcAft>
                <a:defRPr/>
              </a:pPr>
              <a:r>
                <a:rPr lang="es-MX" sz="2000" b="1" dirty="0">
                  <a:solidFill>
                    <a:schemeClr val="tx1"/>
                  </a:solidFill>
                </a:rPr>
                <a:t>ESTRUCTURALISMO</a:t>
              </a:r>
            </a:p>
          </p:txBody>
        </p:sp>
      </p:grpSp>
      <p:sp>
        <p:nvSpPr>
          <p:cNvPr id="9" name="8 Rectángulo redondeado"/>
          <p:cNvSpPr/>
          <p:nvPr/>
        </p:nvSpPr>
        <p:spPr>
          <a:xfrm>
            <a:off x="2603500" y="4011613"/>
            <a:ext cx="6361113" cy="2586037"/>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MX" sz="2800" dirty="0"/>
              <a:t>Tomó lugar junto a la física y la química, renunciando a parte de su objeto. La adopción del método de las ciencias positivas, ofrece un balance coste/beneficio desigual.</a:t>
            </a:r>
          </a:p>
        </p:txBody>
      </p:sp>
      <p:grpSp>
        <p:nvGrpSpPr>
          <p:cNvPr id="306182" name="13 Grupo"/>
          <p:cNvGrpSpPr>
            <a:grpSpLocks/>
          </p:cNvGrpSpPr>
          <p:nvPr/>
        </p:nvGrpSpPr>
        <p:grpSpPr bwMode="auto">
          <a:xfrm>
            <a:off x="254000" y="4324350"/>
            <a:ext cx="2154238" cy="1376363"/>
            <a:chOff x="-103461" y="4038"/>
            <a:chExt cx="1938091" cy="1673328"/>
          </a:xfrm>
        </p:grpSpPr>
        <p:sp>
          <p:nvSpPr>
            <p:cNvPr id="15" name="14 Cheurón"/>
            <p:cNvSpPr/>
            <p:nvPr/>
          </p:nvSpPr>
          <p:spPr>
            <a:xfrm rot="5400000">
              <a:off x="80336" y="-76927"/>
              <a:ext cx="1673328" cy="1835259"/>
            </a:xfrm>
            <a:prstGeom prst="chevron">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6" name="Cheurón 4"/>
            <p:cNvSpPr/>
            <p:nvPr/>
          </p:nvSpPr>
          <p:spPr>
            <a:xfrm>
              <a:off x="-103461" y="4038"/>
              <a:ext cx="1938091" cy="1673328"/>
            </a:xfrm>
            <a:prstGeom prst="rect">
              <a:avLst/>
            </a:prstGeom>
          </p:spPr>
          <p:style>
            <a:lnRef idx="0">
              <a:scrgbClr r="0" g="0" b="0"/>
            </a:lnRef>
            <a:fillRef idx="0">
              <a:scrgbClr r="0" g="0" b="0"/>
            </a:fillRef>
            <a:effectRef idx="0">
              <a:scrgbClr r="0" g="0" b="0"/>
            </a:effectRef>
            <a:fontRef idx="minor">
              <a:schemeClr val="lt1"/>
            </a:fontRef>
          </p:style>
          <p:txBody>
            <a:bodyPr lIns="12700" tIns="12700" rIns="12700" bIns="12700" spcCol="1270" anchor="ctr"/>
            <a:lstStyle/>
            <a:p>
              <a:pPr algn="ctr" defTabSz="889000">
                <a:lnSpc>
                  <a:spcPct val="90000"/>
                </a:lnSpc>
                <a:spcAft>
                  <a:spcPct val="35000"/>
                </a:spcAft>
                <a:defRPr/>
              </a:pPr>
              <a:r>
                <a:rPr lang="es-MX" sz="2000" b="1" dirty="0">
                  <a:solidFill>
                    <a:schemeClr val="tx1"/>
                  </a:solidFill>
                </a:rPr>
                <a:t>CONDUCTISMO</a:t>
              </a:r>
            </a:p>
          </p:txBody>
        </p:sp>
      </p:grpSp>
      <p:sp>
        <p:nvSpPr>
          <p:cNvPr id="11" name="10 Marcador de número de diapositiva"/>
          <p:cNvSpPr>
            <a:spLocks noGrp="1"/>
          </p:cNvSpPr>
          <p:nvPr>
            <p:ph type="sldNum" sz="quarter" idx="12"/>
          </p:nvPr>
        </p:nvSpPr>
        <p:spPr/>
        <p:txBody>
          <a:bodyPr/>
          <a:lstStyle/>
          <a:p>
            <a:pPr>
              <a:defRPr/>
            </a:pPr>
            <a:fld id="{469EB16C-5E56-4211-A17A-FFEA6250837D}" type="slidenum">
              <a:rPr lang="es-MX" smtClean="0"/>
              <a:pPr>
                <a:defRPr/>
              </a:pPr>
              <a:t>292</a:t>
            </a:fld>
            <a:endParaRPr lang="es-MX"/>
          </a:p>
        </p:txBody>
      </p:sp>
      <p:sp>
        <p:nvSpPr>
          <p:cNvPr id="12" name="11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Tree>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1 Título"/>
          <p:cNvSpPr>
            <a:spLocks noGrp="1"/>
          </p:cNvSpPr>
          <p:nvPr>
            <p:ph type="title"/>
          </p:nvPr>
        </p:nvSpPr>
        <p:spPr>
          <a:xfrm>
            <a:off x="688975" y="1773238"/>
            <a:ext cx="7756525" cy="1727200"/>
          </a:xfrm>
        </p:spPr>
        <p:txBody>
          <a:bodyPr/>
          <a:lstStyle/>
          <a:p>
            <a:pPr algn="just"/>
            <a:r>
              <a:rPr lang="es-MX" sz="2400">
                <a:solidFill>
                  <a:schemeClr val="tx1"/>
                </a:solidFill>
                <a:latin typeface="Arial" pitchFamily="34" charset="0"/>
                <a:cs typeface="Arial" pitchFamily="34" charset="0"/>
              </a:rPr>
              <a:t>La evolución del concepto que constituye el objeto de la psicología, representa el esfuerzo disciplinar por superar su crisis epistemológica desde uno de sus flancos principales: la reformulación del objeto de estudio.</a:t>
            </a:r>
          </a:p>
        </p:txBody>
      </p:sp>
      <p:sp>
        <p:nvSpPr>
          <p:cNvPr id="307203" name="2 Marcador de contenido"/>
          <p:cNvSpPr>
            <a:spLocks noGrp="1"/>
          </p:cNvSpPr>
          <p:nvPr>
            <p:ph sz="quarter" idx="4294967295"/>
          </p:nvPr>
        </p:nvSpPr>
        <p:spPr>
          <a:xfrm>
            <a:off x="539750" y="3644900"/>
            <a:ext cx="3949700" cy="2471738"/>
          </a:xfrm>
        </p:spPr>
        <p:txBody>
          <a:bodyPr/>
          <a:lstStyle/>
          <a:p>
            <a:r>
              <a:rPr lang="es-MX"/>
              <a:t> De la </a:t>
            </a:r>
            <a:r>
              <a:rPr lang="es-MX" i="1"/>
              <a:t>respuesta-conducta</a:t>
            </a:r>
            <a:r>
              <a:rPr lang="es-MX"/>
              <a:t> estamos pasando a la </a:t>
            </a:r>
            <a:r>
              <a:rPr lang="es-MX" i="1"/>
              <a:t>conducta- actividad.</a:t>
            </a:r>
          </a:p>
        </p:txBody>
      </p:sp>
      <p:sp>
        <p:nvSpPr>
          <p:cNvPr id="4" name="3 Marcador de contenido"/>
          <p:cNvSpPr>
            <a:spLocks noGrp="1"/>
          </p:cNvSpPr>
          <p:nvPr>
            <p:ph sz="quarter" idx="4294967295"/>
          </p:nvPr>
        </p:nvSpPr>
        <p:spPr>
          <a:xfrm>
            <a:off x="4500563" y="3644900"/>
            <a:ext cx="3948112" cy="2905125"/>
          </a:xfrm>
        </p:spPr>
        <p:txBody>
          <a:bodyPr>
            <a:normAutofit fontScale="92500" lnSpcReduction="10000"/>
          </a:bodyPr>
          <a:lstStyle/>
          <a:p>
            <a:pPr>
              <a:defRPr/>
            </a:pPr>
            <a:r>
              <a:rPr lang="es-MX" dirty="0"/>
              <a:t>De una psicología de extremos “S”, “R” se ha dado paso a una psicología que pretende abarcar por su estudio al sujeto que actúa entre ellos y les da sentido.</a:t>
            </a:r>
          </a:p>
        </p:txBody>
      </p:sp>
      <p:sp>
        <p:nvSpPr>
          <p:cNvPr id="307205" name="4 CuadroTexto"/>
          <p:cNvSpPr txBox="1">
            <a:spLocks noChangeArrowheads="1"/>
          </p:cNvSpPr>
          <p:nvPr/>
        </p:nvSpPr>
        <p:spPr bwMode="auto">
          <a:xfrm>
            <a:off x="1835150" y="333375"/>
            <a:ext cx="5905500" cy="522288"/>
          </a:xfrm>
          <a:prstGeom prst="rect">
            <a:avLst/>
          </a:prstGeom>
          <a:noFill/>
          <a:ln w="9525">
            <a:noFill/>
            <a:miter lim="800000"/>
            <a:headEnd/>
            <a:tailEnd/>
          </a:ln>
        </p:spPr>
        <p:txBody>
          <a:bodyPr>
            <a:spAutoFit/>
          </a:bodyPr>
          <a:lstStyle/>
          <a:p>
            <a:pPr algn="ctr"/>
            <a:r>
              <a:rPr lang="es-ES" sz="2800"/>
              <a:t>OBJETO DE LA PSICOLOGÍA</a:t>
            </a:r>
          </a:p>
        </p:txBody>
      </p:sp>
      <p:sp>
        <p:nvSpPr>
          <p:cNvPr id="6" name="5 Marcador de número de diapositiva"/>
          <p:cNvSpPr>
            <a:spLocks noGrp="1"/>
          </p:cNvSpPr>
          <p:nvPr>
            <p:ph type="sldNum" sz="quarter" idx="11"/>
          </p:nvPr>
        </p:nvSpPr>
        <p:spPr/>
        <p:txBody>
          <a:bodyPr>
            <a:normAutofit fontScale="85000" lnSpcReduction="20000"/>
          </a:bodyPr>
          <a:lstStyle/>
          <a:p>
            <a:pPr>
              <a:defRPr/>
            </a:pPr>
            <a:fld id="{18404429-2A73-40BE-87CB-C5DA25F2C97D}" type="slidenum">
              <a:rPr lang="es-MX" smtClean="0"/>
              <a:pPr>
                <a:defRPr/>
              </a:pPr>
              <a:t>293</a:t>
            </a:fld>
            <a:endParaRPr lang="es-MX"/>
          </a:p>
        </p:txBody>
      </p:sp>
      <p:sp>
        <p:nvSpPr>
          <p:cNvPr id="7" name="6 Marcador de pie de página"/>
          <p:cNvSpPr>
            <a:spLocks noGrp="1"/>
          </p:cNvSpPr>
          <p:nvPr>
            <p:ph type="ftr" sz="quarter" idx="12"/>
          </p:nvPr>
        </p:nvSpPr>
        <p:spPr/>
        <p:txBody>
          <a:bodyPr/>
          <a:lstStyle/>
          <a:p>
            <a:pPr>
              <a:defRPr/>
            </a:pPr>
            <a:r>
              <a:rPr lang="es-ES"/>
              <a:t>Elaborado por Dr. José Fuentes G. y Mtra. Rebelín Echeverría E. </a:t>
            </a:r>
            <a:endParaRPr lang="es-MX"/>
          </a:p>
        </p:txBody>
      </p:sp>
    </p:spTree>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texto"/>
          <p:cNvSpPr>
            <a:spLocks noGrp="1"/>
          </p:cNvSpPr>
          <p:nvPr>
            <p:ph sz="quarter" idx="1"/>
          </p:nvPr>
        </p:nvSpPr>
        <p:spPr>
          <a:xfrm>
            <a:off x="612775" y="1600200"/>
            <a:ext cx="8153400" cy="4495800"/>
          </a:xfrm>
        </p:spPr>
        <p:txBody>
          <a:bodyPr>
            <a:noAutofit/>
          </a:bodyPr>
          <a:lstStyle/>
          <a:p>
            <a:pPr algn="just">
              <a:defRPr/>
            </a:pPr>
            <a:r>
              <a:rPr lang="es-MX" sz="2000" b="1" dirty="0">
                <a:solidFill>
                  <a:schemeClr val="bg2">
                    <a:lumMod val="25000"/>
                  </a:schemeClr>
                </a:solidFill>
                <a:latin typeface="Arial" pitchFamily="34" charset="0"/>
                <a:cs typeface="Arial" pitchFamily="34" charset="0"/>
              </a:rPr>
              <a:t>La filosofía de la ciencia ha pasado de preocuparse por la justificación del conocimiento científico en base a lo universal a intentar explicar su dinámica, poniendo énfasis en los factores contextuales e históricos-sociales que la afectan .</a:t>
            </a:r>
          </a:p>
        </p:txBody>
      </p:sp>
      <p:sp>
        <p:nvSpPr>
          <p:cNvPr id="308227" name="6 CuadroTexto"/>
          <p:cNvSpPr txBox="1">
            <a:spLocks noChangeArrowheads="1"/>
          </p:cNvSpPr>
          <p:nvPr/>
        </p:nvSpPr>
        <p:spPr bwMode="auto">
          <a:xfrm>
            <a:off x="1042988" y="3357563"/>
            <a:ext cx="7705725" cy="1476375"/>
          </a:xfrm>
          <a:prstGeom prst="rect">
            <a:avLst/>
          </a:prstGeom>
          <a:noFill/>
          <a:ln w="9525">
            <a:noFill/>
            <a:miter lim="800000"/>
            <a:headEnd/>
            <a:tailEnd/>
          </a:ln>
        </p:spPr>
        <p:txBody>
          <a:bodyPr>
            <a:spAutoFit/>
          </a:bodyPr>
          <a:lstStyle/>
          <a:p>
            <a:pPr algn="just"/>
            <a:r>
              <a:rPr lang="es-MX"/>
              <a:t>Mahoney (1974 ) señala:  “Nuestra búsqueda del conocimiento se encuentra lejos de ser “objetiva” en cualquier sentido técnico del término, pues los datos son siempre filtrados… y el crecimiento del conocimiento científico está influido en gran manera por nuestras expectativas y nuestro cuestionamiento selectivo de la naturaleza”(p.310)</a:t>
            </a:r>
          </a:p>
        </p:txBody>
      </p:sp>
      <p:sp>
        <p:nvSpPr>
          <p:cNvPr id="308228" name="4 Título"/>
          <p:cNvSpPr>
            <a:spLocks noGrp="1"/>
          </p:cNvSpPr>
          <p:nvPr>
            <p:ph type="title"/>
          </p:nvPr>
        </p:nvSpPr>
        <p:spPr>
          <a:xfrm>
            <a:off x="612775" y="228600"/>
            <a:ext cx="8153400" cy="990600"/>
          </a:xfrm>
        </p:spPr>
        <p:txBody>
          <a:bodyPr>
            <a:spAutoFit/>
          </a:bodyPr>
          <a:lstStyle/>
          <a:p>
            <a:pPr algn="ctr"/>
            <a:r>
              <a:rPr lang="es-ES" sz="2800"/>
              <a:t>OBJETO DE LA PSICOLOGÍA</a:t>
            </a:r>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08423BCB-0492-4666-AAD3-771A2875DCD9}" type="slidenum">
              <a:rPr lang="es-MX" smtClean="0"/>
              <a:pPr>
                <a:defRPr/>
              </a:pPr>
              <a:t>294</a:t>
            </a:fld>
            <a:endParaRPr lang="es-MX"/>
          </a:p>
        </p:txBody>
      </p:sp>
      <p:sp>
        <p:nvSpPr>
          <p:cNvPr id="7" name="6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Tree>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188" y="1916113"/>
            <a:ext cx="8153400" cy="1944687"/>
          </a:xfrm>
        </p:spPr>
        <p:txBody>
          <a:bodyPr/>
          <a:lstStyle/>
          <a:p>
            <a:pPr algn="just">
              <a:defRPr/>
            </a:pPr>
            <a:r>
              <a:rPr lang="es-MX" sz="3000" dirty="0">
                <a:solidFill>
                  <a:schemeClr val="bg2">
                    <a:lumMod val="25000"/>
                  </a:schemeClr>
                </a:solidFill>
              </a:rPr>
              <a:t>En el ámbito de la disciplina psicológica la problemática se establece, en términos de la adecuación del método hipotético-deductivo a su respectivo objeto. En este proceso se encuentra con límites al abordar el objeto de la psicología:</a:t>
            </a:r>
            <a:endParaRPr lang="es-MX" sz="3000" dirty="0"/>
          </a:p>
        </p:txBody>
      </p:sp>
      <p:sp>
        <p:nvSpPr>
          <p:cNvPr id="3" name="2 Marcador de texto"/>
          <p:cNvSpPr>
            <a:spLocks noGrp="1"/>
          </p:cNvSpPr>
          <p:nvPr>
            <p:ph sz="quarter" idx="1"/>
          </p:nvPr>
        </p:nvSpPr>
        <p:spPr>
          <a:xfrm>
            <a:off x="611188" y="4292600"/>
            <a:ext cx="8153400" cy="2235200"/>
          </a:xfrm>
        </p:spPr>
        <p:txBody>
          <a:bodyPr>
            <a:noAutofit/>
          </a:bodyPr>
          <a:lstStyle/>
          <a:p>
            <a:pPr marL="457200" indent="-457200" algn="just">
              <a:buFont typeface="Wingdings" pitchFamily="2" charset="2"/>
              <a:buAutoNum type="arabicParenR"/>
              <a:defRPr/>
            </a:pPr>
            <a:r>
              <a:rPr lang="es-MX" sz="2400" b="1" dirty="0">
                <a:solidFill>
                  <a:schemeClr val="bg2">
                    <a:lumMod val="25000"/>
                  </a:schemeClr>
                </a:solidFill>
              </a:rPr>
              <a:t>La </a:t>
            </a:r>
            <a:r>
              <a:rPr lang="es-MX" sz="2400" b="1" i="1" dirty="0">
                <a:solidFill>
                  <a:schemeClr val="bg2">
                    <a:lumMod val="25000"/>
                  </a:schemeClr>
                </a:solidFill>
              </a:rPr>
              <a:t>INTENCIONALIDAD</a:t>
            </a:r>
            <a:r>
              <a:rPr lang="es-MX" sz="2400" b="1" dirty="0">
                <a:solidFill>
                  <a:schemeClr val="bg2">
                    <a:lumMod val="25000"/>
                  </a:schemeClr>
                </a:solidFill>
              </a:rPr>
              <a:t> de la acción humana que remite al tema de la teleología, o </a:t>
            </a:r>
            <a:r>
              <a:rPr lang="es-MX" sz="2400" b="1" dirty="0" err="1">
                <a:solidFill>
                  <a:schemeClr val="bg2">
                    <a:lumMod val="25000"/>
                  </a:schemeClr>
                </a:solidFill>
              </a:rPr>
              <a:t>propositividad</a:t>
            </a:r>
            <a:r>
              <a:rPr lang="es-MX" sz="2400" b="1" dirty="0">
                <a:solidFill>
                  <a:schemeClr val="bg2">
                    <a:lumMod val="25000"/>
                  </a:schemeClr>
                </a:solidFill>
              </a:rPr>
              <a:t> de la actividad.</a:t>
            </a:r>
          </a:p>
          <a:p>
            <a:pPr marL="457200" indent="-457200" algn="just">
              <a:buFont typeface="Wingdings" pitchFamily="2" charset="2"/>
              <a:buAutoNum type="arabicParenR"/>
              <a:defRPr/>
            </a:pPr>
            <a:r>
              <a:rPr lang="es-MX" sz="2400" b="1" dirty="0">
                <a:solidFill>
                  <a:schemeClr val="bg2">
                    <a:lumMod val="25000"/>
                  </a:schemeClr>
                </a:solidFill>
              </a:rPr>
              <a:t>Las expectativas e interpretaciones que genera el </a:t>
            </a:r>
            <a:r>
              <a:rPr lang="es-MX" sz="2400" b="1" i="1" dirty="0">
                <a:solidFill>
                  <a:schemeClr val="bg2">
                    <a:lumMod val="25000"/>
                  </a:schemeClr>
                </a:solidFill>
              </a:rPr>
              <a:t>ENCUENTRO</a:t>
            </a:r>
            <a:r>
              <a:rPr lang="es-MX" sz="2400" b="1" dirty="0">
                <a:solidFill>
                  <a:schemeClr val="bg2">
                    <a:lumMod val="25000"/>
                  </a:schemeClr>
                </a:solidFill>
              </a:rPr>
              <a:t> </a:t>
            </a:r>
            <a:r>
              <a:rPr lang="es-MX" sz="2400" b="1" i="1" dirty="0">
                <a:solidFill>
                  <a:schemeClr val="bg2">
                    <a:lumMod val="25000"/>
                  </a:schemeClr>
                </a:solidFill>
              </a:rPr>
              <a:t>EXPERIMENTADOR-SUJETO</a:t>
            </a:r>
            <a:r>
              <a:rPr lang="es-MX" sz="2400" b="1" dirty="0">
                <a:solidFill>
                  <a:schemeClr val="bg2">
                    <a:lumMod val="25000"/>
                  </a:schemeClr>
                </a:solidFill>
              </a:rPr>
              <a:t> experimental.</a:t>
            </a:r>
          </a:p>
        </p:txBody>
      </p:sp>
      <p:sp>
        <p:nvSpPr>
          <p:cNvPr id="309252" name="3 CuadroTexto"/>
          <p:cNvSpPr txBox="1">
            <a:spLocks noChangeArrowheads="1"/>
          </p:cNvSpPr>
          <p:nvPr/>
        </p:nvSpPr>
        <p:spPr bwMode="auto">
          <a:xfrm>
            <a:off x="1835150" y="333375"/>
            <a:ext cx="5905500" cy="522288"/>
          </a:xfrm>
          <a:prstGeom prst="rect">
            <a:avLst/>
          </a:prstGeom>
          <a:noFill/>
          <a:ln w="9525">
            <a:noFill/>
            <a:miter lim="800000"/>
            <a:headEnd/>
            <a:tailEnd/>
          </a:ln>
        </p:spPr>
        <p:txBody>
          <a:bodyPr>
            <a:spAutoFit/>
          </a:bodyPr>
          <a:lstStyle/>
          <a:p>
            <a:pPr algn="ctr"/>
            <a:r>
              <a:rPr lang="es-ES" sz="2800"/>
              <a:t>OBJETO DE LA PSICOLOGÍA</a:t>
            </a:r>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C1ABF579-4305-4F33-88CA-3C6A2B6800AA}" type="slidenum">
              <a:rPr lang="es-MX" smtClean="0"/>
              <a:pPr>
                <a:defRPr/>
              </a:pPr>
              <a:t>295</a:t>
            </a:fld>
            <a:endParaRPr lang="es-MX"/>
          </a:p>
        </p:txBody>
      </p:sp>
      <p:sp>
        <p:nvSpPr>
          <p:cNvPr id="6" name="5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Tree>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3 Título"/>
          <p:cNvSpPr>
            <a:spLocks noGrp="1"/>
          </p:cNvSpPr>
          <p:nvPr>
            <p:ph type="title"/>
          </p:nvPr>
        </p:nvSpPr>
        <p:spPr>
          <a:xfrm>
            <a:off x="612775" y="228600"/>
            <a:ext cx="8153400" cy="990600"/>
          </a:xfrm>
        </p:spPr>
        <p:txBody>
          <a:bodyPr/>
          <a:lstStyle/>
          <a:p>
            <a:pPr algn="ctr"/>
            <a:r>
              <a:rPr lang="es-MX" sz="2400" b="1"/>
              <a:t>LA “EPISTEMOLOGÍA RELATIVISTA DE CONFIANZA CONVERGENTE”</a:t>
            </a:r>
          </a:p>
        </p:txBody>
      </p:sp>
      <p:sp>
        <p:nvSpPr>
          <p:cNvPr id="310275" name="4 Subtítulo"/>
          <p:cNvSpPr>
            <a:spLocks noGrp="1"/>
          </p:cNvSpPr>
          <p:nvPr>
            <p:ph sz="quarter" idx="1"/>
          </p:nvPr>
        </p:nvSpPr>
        <p:spPr>
          <a:xfrm>
            <a:off x="612775" y="1600200"/>
            <a:ext cx="8153400" cy="4495800"/>
          </a:xfrm>
        </p:spPr>
        <p:txBody>
          <a:bodyPr/>
          <a:lstStyle/>
          <a:p>
            <a:pPr marL="342900" indent="-342900">
              <a:buClr>
                <a:schemeClr val="tx1"/>
              </a:buClr>
              <a:buFont typeface="Wingdings" pitchFamily="2" charset="2"/>
              <a:buChar char="Ø"/>
            </a:pPr>
            <a:endParaRPr lang="es-MX"/>
          </a:p>
          <a:p>
            <a:pPr marL="342900" indent="-342900">
              <a:buClr>
                <a:schemeClr val="tx1"/>
              </a:buClr>
              <a:buFont typeface="Wingdings" pitchFamily="2" charset="2"/>
              <a:buChar char="Ø"/>
            </a:pPr>
            <a:endParaRPr lang="es-MX"/>
          </a:p>
        </p:txBody>
      </p:sp>
      <p:sp>
        <p:nvSpPr>
          <p:cNvPr id="310276" name="8 CuadroTexto"/>
          <p:cNvSpPr txBox="1">
            <a:spLocks noChangeArrowheads="1"/>
          </p:cNvSpPr>
          <p:nvPr/>
        </p:nvSpPr>
        <p:spPr bwMode="auto">
          <a:xfrm>
            <a:off x="611188" y="1700213"/>
            <a:ext cx="8208962" cy="4340225"/>
          </a:xfrm>
          <a:prstGeom prst="rect">
            <a:avLst/>
          </a:prstGeom>
          <a:noFill/>
          <a:ln w="9525">
            <a:noFill/>
            <a:miter lim="800000"/>
            <a:headEnd/>
            <a:tailEnd/>
          </a:ln>
        </p:spPr>
        <p:txBody>
          <a:bodyPr>
            <a:spAutoFit/>
          </a:bodyPr>
          <a:lstStyle/>
          <a:p>
            <a:pPr marL="342900" indent="-342900">
              <a:buFont typeface="Wingdings" pitchFamily="2" charset="2"/>
              <a:buChar char="Ø"/>
            </a:pPr>
            <a:r>
              <a:rPr lang="es-MX" sz="2300"/>
              <a:t>Reconocimiento de las limitaciones perceptivo-psicológicas del científico, la sociología de grupo y la comunidad científica en las que se halla inmerso.</a:t>
            </a:r>
          </a:p>
          <a:p>
            <a:pPr marL="342900" indent="-342900">
              <a:buFont typeface="Wingdings" pitchFamily="2" charset="2"/>
              <a:buChar char="Ø"/>
            </a:pPr>
            <a:r>
              <a:rPr lang="es-MX" sz="2300"/>
              <a:t>Sentido histórico del método y del saber humano. Métodos y saber se encuentran en la historia y ésta es su marco de referencia.</a:t>
            </a:r>
          </a:p>
          <a:p>
            <a:pPr marL="342900" indent="-342900">
              <a:buFont typeface="Wingdings" pitchFamily="2" charset="2"/>
              <a:buChar char="Ø"/>
            </a:pPr>
            <a:r>
              <a:rPr lang="es-MX" sz="2300"/>
              <a:t>La causalidad probabilística y la aceptación de la teleología como la causa específica de causalidad.</a:t>
            </a:r>
          </a:p>
          <a:p>
            <a:pPr marL="342900" indent="-342900">
              <a:buFont typeface="Wingdings" pitchFamily="2" charset="2"/>
              <a:buChar char="Ø"/>
            </a:pPr>
            <a:r>
              <a:rPr lang="es-MX" sz="2300"/>
              <a:t>La verificabilidad relativas y eventuales, o sea, incluyentes</a:t>
            </a:r>
          </a:p>
          <a:p>
            <a:pPr marL="342900" indent="-342900">
              <a:buFont typeface="Wingdings" pitchFamily="2" charset="2"/>
              <a:buChar char="Ø"/>
            </a:pPr>
            <a:r>
              <a:rPr lang="es-MX" sz="2300"/>
              <a:t>Las regularidades más conceptuales que fenoménicas.</a:t>
            </a:r>
          </a:p>
          <a:p>
            <a:pPr marL="342900" indent="-342900">
              <a:buFont typeface="Wingdings" pitchFamily="2" charset="2"/>
              <a:buChar char="Ø"/>
            </a:pPr>
            <a:r>
              <a:rPr lang="es-MX" sz="2300"/>
              <a:t>La reconsideración de cuál sea la unidad científica mínima dotada de significado empírico.</a:t>
            </a:r>
            <a:endParaRPr lang="es-MX" sz="2400"/>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A5D04FAB-42C2-4D10-8C72-87A6C5324F39}" type="slidenum">
              <a:rPr lang="es-MX" smtClean="0"/>
              <a:pPr>
                <a:defRPr/>
              </a:pPr>
              <a:t>296</a:t>
            </a:fld>
            <a:endParaRPr lang="es-MX"/>
          </a:p>
        </p:txBody>
      </p:sp>
      <p:sp>
        <p:nvSpPr>
          <p:cNvPr id="6" name="5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Título"/>
          <p:cNvSpPr>
            <a:spLocks noGrp="1"/>
          </p:cNvSpPr>
          <p:nvPr>
            <p:ph type="title"/>
          </p:nvPr>
        </p:nvSpPr>
        <p:spPr>
          <a:xfrm>
            <a:off x="612775" y="228600"/>
            <a:ext cx="8153400" cy="990600"/>
          </a:xfrm>
        </p:spPr>
        <p:txBody>
          <a:bodyPr/>
          <a:lstStyle/>
          <a:p>
            <a:pPr algn="ctr" eaLnBrk="1" hangingPunct="1"/>
            <a:r>
              <a:rPr lang="es-ES">
                <a:latin typeface="Arial" pitchFamily="34" charset="0"/>
                <a:cs typeface="Arial" pitchFamily="34" charset="0"/>
              </a:rPr>
              <a:t>PROPÓSITO GENERAL</a:t>
            </a:r>
          </a:p>
        </p:txBody>
      </p:sp>
      <p:sp>
        <p:nvSpPr>
          <p:cNvPr id="10243" name="2 Marcador de contenido"/>
          <p:cNvSpPr>
            <a:spLocks noGrp="1"/>
          </p:cNvSpPr>
          <p:nvPr>
            <p:ph sz="quarter" idx="1"/>
          </p:nvPr>
        </p:nvSpPr>
        <p:spPr>
          <a:xfrm>
            <a:off x="612775" y="1600200"/>
            <a:ext cx="8153400" cy="4495800"/>
          </a:xfrm>
        </p:spPr>
        <p:txBody>
          <a:bodyPr/>
          <a:lstStyle/>
          <a:p>
            <a:pPr algn="just" eaLnBrk="1" hangingPunct="1"/>
            <a:r>
              <a:rPr lang="es-ES_tradnl">
                <a:latin typeface="Arial" pitchFamily="34" charset="0"/>
                <a:cs typeface="Arial" pitchFamily="34" charset="0"/>
              </a:rPr>
              <a:t>Comprender y reflexionar sobre la importancia de la formación científica, así como los conceptos básicos de </a:t>
            </a:r>
            <a:r>
              <a:rPr lang="es-ES">
                <a:latin typeface="Arial" pitchFamily="34" charset="0"/>
                <a:cs typeface="Arial" pitchFamily="34" charset="0"/>
              </a:rPr>
              <a:t>la relación entre la filosofía y la ciencia, la definición de ésta y sus métodos en el estudio de la realidad y el ser humano, con el fin de definir sus actitudes personales y como profesional de la psicología. </a:t>
            </a:r>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5AC53245-2F4D-42CB-9CA0-431A325A6C25}" type="slidenum">
              <a:rPr lang="es-MX" smtClean="0"/>
              <a:pPr>
                <a:defRPr/>
              </a:pPr>
              <a:t>3</a:t>
            </a:fld>
            <a:endParaRPr lang="es-MX"/>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0825" y="1628775"/>
            <a:ext cx="6624638" cy="4968875"/>
          </a:xfrm>
        </p:spPr>
        <p:txBody>
          <a:bodyPr>
            <a:normAutofit fontScale="47500" lnSpcReduction="20000"/>
          </a:bodyPr>
          <a:lstStyle/>
          <a:p>
            <a:pPr marL="320040" indent="-320040" algn="just" eaLnBrk="1" fontAlgn="auto" hangingPunct="1">
              <a:spcAft>
                <a:spcPts val="0"/>
              </a:spcAft>
              <a:buFont typeface="Wingdings"/>
              <a:buNone/>
              <a:defRPr/>
            </a:pPr>
            <a:r>
              <a:rPr lang="es-MX" sz="4000" dirty="0">
                <a:latin typeface="Arial" pitchFamily="34" charset="0"/>
                <a:cs typeface="Arial" pitchFamily="34" charset="0"/>
              </a:rPr>
              <a:t>	El manifiesto matemático de la ciencia moderna se encuentra en Galileo Galilei. </a:t>
            </a:r>
          </a:p>
          <a:p>
            <a:pPr marL="320040" indent="-320040" algn="just" eaLnBrk="1" fontAlgn="auto" hangingPunct="1">
              <a:spcAft>
                <a:spcPts val="0"/>
              </a:spcAft>
              <a:buFont typeface="Wingdings"/>
              <a:buNone/>
              <a:defRPr/>
            </a:pPr>
            <a:endParaRPr lang="es-MX" sz="4000" dirty="0">
              <a:latin typeface="Arial" pitchFamily="34" charset="0"/>
              <a:cs typeface="Arial" pitchFamily="34" charset="0"/>
            </a:endParaRPr>
          </a:p>
          <a:p>
            <a:pPr marL="320040" indent="-320040" algn="just" eaLnBrk="1" fontAlgn="auto" hangingPunct="1">
              <a:spcAft>
                <a:spcPts val="0"/>
              </a:spcAft>
              <a:buFont typeface="Wingdings"/>
              <a:buNone/>
              <a:defRPr/>
            </a:pPr>
            <a:r>
              <a:rPr lang="es-MX" sz="4000" dirty="0">
                <a:latin typeface="Arial" pitchFamily="34" charset="0"/>
                <a:cs typeface="Arial" pitchFamily="34" charset="0"/>
              </a:rPr>
              <a:t>	Pero no basta la </a:t>
            </a:r>
            <a:r>
              <a:rPr lang="es-MX" sz="4000" dirty="0" err="1">
                <a:latin typeface="Arial" pitchFamily="34" charset="0"/>
                <a:cs typeface="Arial" pitchFamily="34" charset="0"/>
              </a:rPr>
              <a:t>matematización</a:t>
            </a:r>
            <a:r>
              <a:rPr lang="es-MX" sz="4000" dirty="0">
                <a:latin typeface="Arial" pitchFamily="34" charset="0"/>
                <a:cs typeface="Arial" pitchFamily="34" charset="0"/>
              </a:rPr>
              <a:t>. La ciencia moderna es claramente experimental, es el experimento el que decide de la veracidad de una teoría o no. </a:t>
            </a:r>
          </a:p>
          <a:p>
            <a:pPr marL="320040" indent="-320040" algn="just" eaLnBrk="1" fontAlgn="auto" hangingPunct="1">
              <a:spcAft>
                <a:spcPts val="0"/>
              </a:spcAft>
              <a:buFont typeface="Wingdings"/>
              <a:buNone/>
              <a:defRPr/>
            </a:pPr>
            <a:endParaRPr lang="es-MX" sz="4000" dirty="0">
              <a:latin typeface="Arial" pitchFamily="34" charset="0"/>
              <a:cs typeface="Arial" pitchFamily="34" charset="0"/>
            </a:endParaRPr>
          </a:p>
          <a:p>
            <a:pPr marL="320040" indent="-320040" algn="just" eaLnBrk="1" fontAlgn="auto" hangingPunct="1">
              <a:spcAft>
                <a:spcPts val="0"/>
              </a:spcAft>
              <a:buFont typeface="Wingdings"/>
              <a:buNone/>
              <a:defRPr/>
            </a:pPr>
            <a:r>
              <a:rPr lang="es-MX" sz="4000" dirty="0">
                <a:latin typeface="Arial" pitchFamily="34" charset="0"/>
                <a:cs typeface="Arial" pitchFamily="34" charset="0"/>
              </a:rPr>
              <a:t>	La matemática es una herramienta conceptual para hacer clara y consistente una teoría, pero es la experiencia controlada el juez que decide si la teoría es verdadera o no, o por lo menos aproximadamente verdadera. </a:t>
            </a:r>
          </a:p>
          <a:p>
            <a:pPr marL="320040" indent="-320040" algn="just" eaLnBrk="1" fontAlgn="auto" hangingPunct="1">
              <a:spcAft>
                <a:spcPts val="0"/>
              </a:spcAft>
              <a:buFont typeface="Wingdings"/>
              <a:buNone/>
              <a:defRPr/>
            </a:pPr>
            <a:endParaRPr lang="es-MX" sz="4000" dirty="0">
              <a:latin typeface="Arial" pitchFamily="34" charset="0"/>
              <a:cs typeface="Arial" pitchFamily="34" charset="0"/>
            </a:endParaRPr>
          </a:p>
          <a:p>
            <a:pPr marL="320040" indent="-320040" algn="just" eaLnBrk="1" fontAlgn="auto" hangingPunct="1">
              <a:spcAft>
                <a:spcPts val="0"/>
              </a:spcAft>
              <a:buFont typeface="Wingdings"/>
              <a:buNone/>
              <a:defRPr/>
            </a:pPr>
            <a:r>
              <a:rPr lang="es-MX" sz="4000" dirty="0">
                <a:latin typeface="Arial" pitchFamily="34" charset="0"/>
                <a:cs typeface="Arial" pitchFamily="34" charset="0"/>
              </a:rPr>
              <a:t>	Los historiadores de las ciencias han aclarado que la experimentación no es exclusiva de la ciencia moderna. Ni tampoco la </a:t>
            </a:r>
            <a:r>
              <a:rPr lang="es-MX" sz="4000" dirty="0" err="1">
                <a:latin typeface="Arial" pitchFamily="34" charset="0"/>
                <a:cs typeface="Arial" pitchFamily="34" charset="0"/>
              </a:rPr>
              <a:t>matematización</a:t>
            </a:r>
            <a:r>
              <a:rPr lang="es-MX" sz="4000" dirty="0">
                <a:latin typeface="Arial" pitchFamily="34" charset="0"/>
                <a:cs typeface="Arial" pitchFamily="34" charset="0"/>
              </a:rPr>
              <a:t>. Pero que en cierta forma estaban disociadas y la ciencia moderna los asocia en un todo metodológico. </a:t>
            </a:r>
          </a:p>
          <a:p>
            <a:pPr marL="320040" indent="-320040" algn="just" eaLnBrk="1" fontAlgn="auto" hangingPunct="1">
              <a:spcAft>
                <a:spcPts val="0"/>
              </a:spcAft>
              <a:buFont typeface="Wingdings"/>
              <a:buChar char=""/>
              <a:defRPr/>
            </a:pPr>
            <a:endParaRPr lang="es-MX" sz="4000" dirty="0">
              <a:latin typeface="Arial" pitchFamily="34" charset="0"/>
              <a:cs typeface="Arial" pitchFamily="34" charset="0"/>
            </a:endParaRPr>
          </a:p>
        </p:txBody>
      </p:sp>
      <p:sp>
        <p:nvSpPr>
          <p:cNvPr id="37891" name="3 CuadroTexto"/>
          <p:cNvSpPr txBox="1">
            <a:spLocks noChangeArrowheads="1"/>
          </p:cNvSpPr>
          <p:nvPr/>
        </p:nvSpPr>
        <p:spPr bwMode="auto">
          <a:xfrm>
            <a:off x="468313" y="188913"/>
            <a:ext cx="8207375" cy="769937"/>
          </a:xfrm>
          <a:prstGeom prst="rect">
            <a:avLst/>
          </a:prstGeom>
          <a:noFill/>
          <a:ln w="9525">
            <a:noFill/>
            <a:miter lim="800000"/>
            <a:headEnd/>
            <a:tailEnd/>
          </a:ln>
        </p:spPr>
        <p:txBody>
          <a:bodyPr>
            <a:spAutoFit/>
          </a:bodyPr>
          <a:lstStyle/>
          <a:p>
            <a:pPr algn="ctr"/>
            <a:r>
              <a:rPr lang="es-ES" sz="4400"/>
              <a:t>LA ÉPOCA MODERNA</a:t>
            </a:r>
          </a:p>
        </p:txBody>
      </p:sp>
      <p:pic>
        <p:nvPicPr>
          <p:cNvPr id="37892" name="Picture 5" descr="http://t0.gstatic.com/images?q=tbn:ANd9GcT05_E7zHWD7eG60GzwK82-HzOsRKuPyiw4GOhvS8titveMsI2Y"/>
          <p:cNvPicPr>
            <a:picLocks noChangeAspect="1" noChangeArrowheads="1"/>
          </p:cNvPicPr>
          <p:nvPr/>
        </p:nvPicPr>
        <p:blipFill>
          <a:blip r:embed="rId2"/>
          <a:srcRect/>
          <a:stretch>
            <a:fillRect/>
          </a:stretch>
        </p:blipFill>
        <p:spPr bwMode="auto">
          <a:xfrm>
            <a:off x="7092950" y="2492375"/>
            <a:ext cx="1852613" cy="2232025"/>
          </a:xfrm>
          <a:prstGeom prst="rect">
            <a:avLst/>
          </a:prstGeom>
          <a:noFill/>
          <a:ln w="9525">
            <a:noFill/>
            <a:miter lim="800000"/>
            <a:headEnd/>
            <a:tailEnd/>
          </a:ln>
        </p:spPr>
      </p:pic>
      <p:sp>
        <p:nvSpPr>
          <p:cNvPr id="5" name="4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6" name="5 Marcador de número de diapositiva"/>
          <p:cNvSpPr>
            <a:spLocks noGrp="1"/>
          </p:cNvSpPr>
          <p:nvPr>
            <p:ph type="sldNum" sz="quarter" idx="12"/>
          </p:nvPr>
        </p:nvSpPr>
        <p:spPr/>
        <p:txBody>
          <a:bodyPr>
            <a:normAutofit fontScale="85000" lnSpcReduction="20000"/>
          </a:bodyPr>
          <a:lstStyle/>
          <a:p>
            <a:pPr>
              <a:defRPr/>
            </a:pPr>
            <a:fld id="{0A223A6E-B96C-423C-9405-F7EBD7EC68B9}" type="slidenum">
              <a:rPr lang="es-MX" smtClean="0"/>
              <a:pPr>
                <a:defRPr/>
              </a:pPr>
              <a:t>30</a:t>
            </a:fld>
            <a:endParaRPr lang="es-MX"/>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28775"/>
            <a:ext cx="6346825" cy="4497388"/>
          </a:xfrm>
        </p:spPr>
        <p:txBody>
          <a:bodyPr>
            <a:normAutofit fontScale="70000" lnSpcReduction="20000"/>
          </a:bodyPr>
          <a:lstStyle/>
          <a:p>
            <a:pPr marL="320040" indent="-320040" algn="just" eaLnBrk="1" fontAlgn="auto" hangingPunct="1">
              <a:spcAft>
                <a:spcPts val="0"/>
              </a:spcAft>
              <a:buFont typeface="Wingdings"/>
              <a:buNone/>
              <a:defRPr/>
            </a:pPr>
            <a:r>
              <a:rPr lang="es-MX" dirty="0"/>
              <a:t>	</a:t>
            </a:r>
            <a:r>
              <a:rPr lang="es-MX" dirty="0">
                <a:latin typeface="Arial" pitchFamily="34" charset="0"/>
                <a:cs typeface="Arial" pitchFamily="34" charset="0"/>
              </a:rPr>
              <a:t>Es la unión entre </a:t>
            </a:r>
            <a:r>
              <a:rPr lang="es-MX" dirty="0" err="1">
                <a:latin typeface="Arial" pitchFamily="34" charset="0"/>
                <a:cs typeface="Arial" pitchFamily="34" charset="0"/>
              </a:rPr>
              <a:t>matematización</a:t>
            </a:r>
            <a:r>
              <a:rPr lang="es-MX" dirty="0">
                <a:latin typeface="Arial" pitchFamily="34" charset="0"/>
                <a:cs typeface="Arial" pitchFamily="34" charset="0"/>
              </a:rPr>
              <a:t> y experimentación lo que le da impulso a la ciencia moderna, estimulada por nuevas condiciones sociales.</a:t>
            </a:r>
          </a:p>
          <a:p>
            <a:pPr marL="320040" indent="-320040" algn="just" eaLnBrk="1" fontAlgn="auto" hangingPunct="1">
              <a:spcAft>
                <a:spcPts val="0"/>
              </a:spcAft>
              <a:buFont typeface="Wingdings"/>
              <a:buNone/>
              <a:defRPr/>
            </a:pPr>
            <a:endParaRPr lang="es-MX" dirty="0">
              <a:latin typeface="Arial" pitchFamily="34" charset="0"/>
              <a:cs typeface="Arial" pitchFamily="34" charset="0"/>
            </a:endParaRPr>
          </a:p>
          <a:p>
            <a:pPr marL="320040" indent="-320040" algn="just" eaLnBrk="1" fontAlgn="auto" hangingPunct="1">
              <a:spcAft>
                <a:spcPts val="0"/>
              </a:spcAft>
              <a:buFont typeface="Wingdings"/>
              <a:buNone/>
              <a:defRPr/>
            </a:pPr>
            <a:r>
              <a:rPr lang="es-MX" dirty="0">
                <a:latin typeface="Arial" pitchFamily="34" charset="0"/>
                <a:cs typeface="Arial" pitchFamily="34" charset="0"/>
              </a:rPr>
              <a:t>	En particular son importantes dos aspectos: </a:t>
            </a:r>
          </a:p>
          <a:p>
            <a:pPr marL="320040" indent="-320040" algn="just" eaLnBrk="1" fontAlgn="auto" hangingPunct="1">
              <a:spcAft>
                <a:spcPts val="0"/>
              </a:spcAft>
              <a:buFont typeface="Wingdings"/>
              <a:buNone/>
              <a:defRPr/>
            </a:pPr>
            <a:r>
              <a:rPr lang="es-MX" dirty="0">
                <a:latin typeface="Arial" pitchFamily="34" charset="0"/>
                <a:cs typeface="Arial" pitchFamily="34" charset="0"/>
              </a:rPr>
              <a:t>	1. Una nueva valoración del mundo natural </a:t>
            </a:r>
          </a:p>
          <a:p>
            <a:pPr marL="320040" indent="-320040" algn="just" eaLnBrk="1" fontAlgn="auto" hangingPunct="1">
              <a:spcAft>
                <a:spcPts val="0"/>
              </a:spcAft>
              <a:buFont typeface="Wingdings"/>
              <a:buNone/>
              <a:defRPr/>
            </a:pPr>
            <a:r>
              <a:rPr lang="es-MX" dirty="0">
                <a:latin typeface="Arial" pitchFamily="34" charset="0"/>
                <a:cs typeface="Arial" pitchFamily="34" charset="0"/>
              </a:rPr>
              <a:t>     2. El impulso práctico industrial que nace con el capitalismo moderno. </a:t>
            </a:r>
          </a:p>
          <a:p>
            <a:pPr marL="320040" indent="-320040" algn="just" eaLnBrk="1" fontAlgn="auto" hangingPunct="1">
              <a:spcAft>
                <a:spcPts val="0"/>
              </a:spcAft>
              <a:buFont typeface="Wingdings"/>
              <a:buNone/>
              <a:defRPr/>
            </a:pPr>
            <a:endParaRPr lang="es-MX" dirty="0">
              <a:latin typeface="Arial" pitchFamily="34" charset="0"/>
              <a:cs typeface="Arial" pitchFamily="34" charset="0"/>
            </a:endParaRPr>
          </a:p>
          <a:p>
            <a:pPr marL="320040" indent="-320040" algn="just" eaLnBrk="1" fontAlgn="auto" hangingPunct="1">
              <a:spcAft>
                <a:spcPts val="0"/>
              </a:spcAft>
              <a:buFont typeface="Wingdings"/>
              <a:buNone/>
              <a:defRPr/>
            </a:pPr>
            <a:r>
              <a:rPr lang="es-MX" dirty="0">
                <a:latin typeface="Arial" pitchFamily="34" charset="0"/>
                <a:cs typeface="Arial" pitchFamily="34" charset="0"/>
              </a:rPr>
              <a:t>	El científico moderno es claramente </a:t>
            </a:r>
            <a:r>
              <a:rPr lang="es-MX" dirty="0" err="1">
                <a:latin typeface="Arial" pitchFamily="34" charset="0"/>
                <a:cs typeface="Arial" pitchFamily="34" charset="0"/>
              </a:rPr>
              <a:t>inmanentista</a:t>
            </a:r>
            <a:r>
              <a:rPr lang="es-MX" dirty="0">
                <a:latin typeface="Arial" pitchFamily="34" charset="0"/>
                <a:cs typeface="Arial" pitchFamily="34" charset="0"/>
              </a:rPr>
              <a:t> y ningún objeto por humilde que sea es despreciable para la tarea investigativa. </a:t>
            </a:r>
          </a:p>
          <a:p>
            <a:pPr marL="320040" indent="-320040" algn="just" eaLnBrk="1" fontAlgn="auto" hangingPunct="1">
              <a:spcAft>
                <a:spcPts val="0"/>
              </a:spcAft>
              <a:buFont typeface="Wingdings"/>
              <a:buNone/>
              <a:defRPr/>
            </a:pPr>
            <a:r>
              <a:rPr lang="es-MX" dirty="0">
                <a:latin typeface="Arial" pitchFamily="34" charset="0"/>
                <a:cs typeface="Arial" pitchFamily="34" charset="0"/>
              </a:rPr>
              <a:t>	Es importante la intención práctica-industrial del saber científico moderno. </a:t>
            </a:r>
          </a:p>
          <a:p>
            <a:pPr marL="320040" indent="-320040" eaLnBrk="1" fontAlgn="auto" hangingPunct="1">
              <a:spcAft>
                <a:spcPts val="0"/>
              </a:spcAft>
              <a:buFont typeface="Wingdings"/>
              <a:buNone/>
              <a:defRPr/>
            </a:pPr>
            <a:endParaRPr lang="es-MX" dirty="0"/>
          </a:p>
        </p:txBody>
      </p:sp>
      <p:sp>
        <p:nvSpPr>
          <p:cNvPr id="38915" name="3 CuadroTexto"/>
          <p:cNvSpPr txBox="1">
            <a:spLocks noChangeArrowheads="1"/>
          </p:cNvSpPr>
          <p:nvPr/>
        </p:nvSpPr>
        <p:spPr bwMode="auto">
          <a:xfrm>
            <a:off x="468313" y="188913"/>
            <a:ext cx="8207375" cy="769937"/>
          </a:xfrm>
          <a:prstGeom prst="rect">
            <a:avLst/>
          </a:prstGeom>
          <a:noFill/>
          <a:ln w="9525">
            <a:noFill/>
            <a:miter lim="800000"/>
            <a:headEnd/>
            <a:tailEnd/>
          </a:ln>
        </p:spPr>
        <p:txBody>
          <a:bodyPr>
            <a:spAutoFit/>
          </a:bodyPr>
          <a:lstStyle/>
          <a:p>
            <a:pPr algn="ctr"/>
            <a:r>
              <a:rPr lang="es-ES" sz="4400"/>
              <a:t>LA ÉPOCA MODERNA</a:t>
            </a:r>
          </a:p>
        </p:txBody>
      </p:sp>
      <p:pic>
        <p:nvPicPr>
          <p:cNvPr id="38916" name="Picture 5" descr="http://t2.gstatic.com/images?q=tbn:ANd9GcRUTshXP1sFwDlYR-mXa-XJD38VS8aVx9JWBp92P2vvFcN7c3uY"/>
          <p:cNvPicPr>
            <a:picLocks noChangeAspect="1" noChangeArrowheads="1"/>
          </p:cNvPicPr>
          <p:nvPr/>
        </p:nvPicPr>
        <p:blipFill>
          <a:blip r:embed="rId2"/>
          <a:srcRect/>
          <a:stretch>
            <a:fillRect/>
          </a:stretch>
        </p:blipFill>
        <p:spPr bwMode="auto">
          <a:xfrm>
            <a:off x="6948488" y="2492375"/>
            <a:ext cx="1724025" cy="1600200"/>
          </a:xfrm>
          <a:prstGeom prst="rect">
            <a:avLst/>
          </a:prstGeom>
          <a:noFill/>
          <a:ln w="9525">
            <a:noFill/>
            <a:miter lim="800000"/>
            <a:headEnd/>
            <a:tailEnd/>
          </a:ln>
        </p:spPr>
      </p:pic>
      <p:sp>
        <p:nvSpPr>
          <p:cNvPr id="5" name="4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6" name="5 Marcador de número de diapositiva"/>
          <p:cNvSpPr>
            <a:spLocks noGrp="1"/>
          </p:cNvSpPr>
          <p:nvPr>
            <p:ph type="sldNum" sz="quarter" idx="12"/>
          </p:nvPr>
        </p:nvSpPr>
        <p:spPr/>
        <p:txBody>
          <a:bodyPr>
            <a:normAutofit fontScale="85000" lnSpcReduction="20000"/>
          </a:bodyPr>
          <a:lstStyle/>
          <a:p>
            <a:pPr>
              <a:defRPr/>
            </a:pPr>
            <a:fld id="{ACBC8E4E-4210-4E11-8C54-DCC59084B551}" type="slidenum">
              <a:rPr lang="es-MX" smtClean="0"/>
              <a:pPr>
                <a:defRPr/>
              </a:pPr>
              <a:t>31</a:t>
            </a:fld>
            <a:endParaRPr lang="es-MX"/>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700213"/>
            <a:ext cx="8229600" cy="4425950"/>
          </a:xfrm>
        </p:spPr>
        <p:txBody>
          <a:bodyPr>
            <a:normAutofit fontScale="77500" lnSpcReduction="20000"/>
          </a:bodyPr>
          <a:lstStyle/>
          <a:p>
            <a:pPr marL="320040" indent="-320040" algn="just" eaLnBrk="1" fontAlgn="auto" hangingPunct="1">
              <a:spcAft>
                <a:spcPts val="0"/>
              </a:spcAft>
              <a:defRPr/>
            </a:pPr>
            <a:r>
              <a:rPr lang="es-MX" dirty="0">
                <a:latin typeface="Arial" pitchFamily="34" charset="0"/>
                <a:cs typeface="Arial" pitchFamily="34" charset="0"/>
              </a:rPr>
              <a:t>La ciencia moderna nace bajo el impulso de un a priori práctico, el control de las fuerzas naturales por parte de la razón humana. </a:t>
            </a:r>
          </a:p>
          <a:p>
            <a:pPr marL="320040" indent="-320040" algn="just" eaLnBrk="1" fontAlgn="auto" hangingPunct="1">
              <a:spcAft>
                <a:spcPts val="0"/>
              </a:spcAft>
              <a:buFont typeface="Wingdings" pitchFamily="2" charset="2"/>
              <a:buNone/>
              <a:defRPr/>
            </a:pPr>
            <a:r>
              <a:rPr lang="es-MX" dirty="0">
                <a:latin typeface="Arial" pitchFamily="34" charset="0"/>
                <a:cs typeface="Arial" pitchFamily="34" charset="0"/>
              </a:rPr>
              <a:t>	</a:t>
            </a:r>
          </a:p>
          <a:p>
            <a:pPr marL="320040" indent="-320040" algn="just" eaLnBrk="1" fontAlgn="auto" hangingPunct="1">
              <a:spcAft>
                <a:spcPts val="0"/>
              </a:spcAft>
              <a:defRPr/>
            </a:pPr>
            <a:r>
              <a:rPr lang="es-MX" dirty="0">
                <a:latin typeface="Arial" pitchFamily="34" charset="0"/>
                <a:cs typeface="Arial" pitchFamily="34" charset="0"/>
              </a:rPr>
              <a:t>Ciencia y capitalismo nacieron bajo unos mismos auspicios.</a:t>
            </a:r>
          </a:p>
          <a:p>
            <a:pPr marL="320040" indent="-320040" algn="just" eaLnBrk="1" fontAlgn="auto" hangingPunct="1">
              <a:spcAft>
                <a:spcPts val="0"/>
              </a:spcAft>
              <a:defRPr/>
            </a:pPr>
            <a:endParaRPr lang="es-MX" dirty="0">
              <a:latin typeface="Arial" pitchFamily="34" charset="0"/>
              <a:cs typeface="Arial" pitchFamily="34" charset="0"/>
            </a:endParaRPr>
          </a:p>
          <a:p>
            <a:pPr marL="320040" indent="-320040" algn="just" eaLnBrk="1" fontAlgn="auto" hangingPunct="1">
              <a:spcAft>
                <a:spcPts val="0"/>
              </a:spcAft>
              <a:defRPr/>
            </a:pPr>
            <a:r>
              <a:rPr lang="es-MX" dirty="0">
                <a:latin typeface="Arial" pitchFamily="34" charset="0"/>
                <a:cs typeface="Arial" pitchFamily="34" charset="0"/>
              </a:rPr>
              <a:t>A la ciencia moderna, se agrega la introducción de leyes estadísticas a lo largo del siglo diecinueve, tanto en las ciencias sociales como en las naturales.</a:t>
            </a:r>
          </a:p>
          <a:p>
            <a:pPr marL="320040" indent="-320040" algn="just" eaLnBrk="1" fontAlgn="auto" hangingPunct="1">
              <a:spcAft>
                <a:spcPts val="0"/>
              </a:spcAft>
              <a:defRPr/>
            </a:pPr>
            <a:endParaRPr lang="es-MX" dirty="0">
              <a:latin typeface="Arial" pitchFamily="34" charset="0"/>
              <a:cs typeface="Arial" pitchFamily="34" charset="0"/>
            </a:endParaRPr>
          </a:p>
          <a:p>
            <a:pPr marL="320040" indent="-320040" algn="just" eaLnBrk="1" fontAlgn="auto" hangingPunct="1">
              <a:spcAft>
                <a:spcPts val="0"/>
              </a:spcAft>
              <a:defRPr/>
            </a:pPr>
            <a:r>
              <a:rPr lang="es-MX" dirty="0">
                <a:latin typeface="Arial" pitchFamily="34" charset="0"/>
                <a:cs typeface="Arial" pitchFamily="34" charset="0"/>
              </a:rPr>
              <a:t>Para la ciencia moderna, la ciencia es conocimiento por medio de leyes, el científico busca encontrar en la naturaleza y en la sociedad estructuras nómicas. </a:t>
            </a:r>
          </a:p>
        </p:txBody>
      </p:sp>
      <p:sp>
        <p:nvSpPr>
          <p:cNvPr id="39939" name="3 CuadroTexto"/>
          <p:cNvSpPr txBox="1">
            <a:spLocks noChangeArrowheads="1"/>
          </p:cNvSpPr>
          <p:nvPr/>
        </p:nvSpPr>
        <p:spPr bwMode="auto">
          <a:xfrm>
            <a:off x="468313" y="188913"/>
            <a:ext cx="8207375" cy="769937"/>
          </a:xfrm>
          <a:prstGeom prst="rect">
            <a:avLst/>
          </a:prstGeom>
          <a:noFill/>
          <a:ln w="9525">
            <a:noFill/>
            <a:miter lim="800000"/>
            <a:headEnd/>
            <a:tailEnd/>
          </a:ln>
        </p:spPr>
        <p:txBody>
          <a:bodyPr>
            <a:spAutoFit/>
          </a:bodyPr>
          <a:lstStyle/>
          <a:p>
            <a:pPr algn="ctr"/>
            <a:r>
              <a:rPr lang="es-ES" sz="4400"/>
              <a:t>LA ÉPOCA MODERNA</a:t>
            </a:r>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82356190-3CA9-43E8-A8BB-6169CEC883DA}" type="slidenum">
              <a:rPr lang="es-MX" smtClean="0"/>
              <a:pPr>
                <a:defRPr/>
              </a:pPr>
              <a:t>32</a:t>
            </a:fld>
            <a:endParaRPr lang="es-MX"/>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8313" y="1557338"/>
            <a:ext cx="6480175" cy="4895850"/>
          </a:xfrm>
        </p:spPr>
        <p:txBody>
          <a:bodyPr>
            <a:normAutofit fontScale="25000" lnSpcReduction="20000"/>
          </a:bodyPr>
          <a:lstStyle/>
          <a:p>
            <a:pPr marL="320040" indent="-320040" eaLnBrk="1" fontAlgn="auto" hangingPunct="1">
              <a:spcAft>
                <a:spcPts val="0"/>
              </a:spcAft>
              <a:buFont typeface="Wingdings"/>
              <a:buNone/>
              <a:defRPr/>
            </a:pPr>
            <a:r>
              <a:rPr lang="es-MX" b="1" dirty="0"/>
              <a:t> </a:t>
            </a:r>
            <a:endParaRPr lang="es-MX" dirty="0"/>
          </a:p>
          <a:p>
            <a:pPr marL="320040" indent="-320040" eaLnBrk="1" fontAlgn="auto" hangingPunct="1">
              <a:spcAft>
                <a:spcPts val="0"/>
              </a:spcAft>
              <a:defRPr/>
            </a:pPr>
            <a:r>
              <a:rPr lang="es-MX" sz="7200" dirty="0">
                <a:latin typeface="Arial" pitchFamily="34" charset="0"/>
                <a:cs typeface="Arial" pitchFamily="34" charset="0"/>
              </a:rPr>
              <a:t>Este programa basado en la historicidad, surge en el siglo XIX. </a:t>
            </a:r>
          </a:p>
          <a:p>
            <a:pPr marL="320040" indent="-320040" algn="just" eaLnBrk="1" fontAlgn="auto" hangingPunct="1">
              <a:spcAft>
                <a:spcPts val="0"/>
              </a:spcAft>
              <a:buFont typeface="Wingdings" pitchFamily="2" charset="2"/>
              <a:buNone/>
              <a:defRPr/>
            </a:pPr>
            <a:r>
              <a:rPr lang="es-MX" sz="7200" b="1" dirty="0">
                <a:latin typeface="Arial" pitchFamily="34" charset="0"/>
                <a:cs typeface="Arial" pitchFamily="34" charset="0"/>
              </a:rPr>
              <a:t>	</a:t>
            </a:r>
          </a:p>
          <a:p>
            <a:pPr marL="320040" indent="-320040" algn="just" eaLnBrk="1" fontAlgn="auto" hangingPunct="1">
              <a:spcAft>
                <a:spcPts val="0"/>
              </a:spcAft>
              <a:defRPr/>
            </a:pPr>
            <a:r>
              <a:rPr lang="es-MX" sz="7200" dirty="0">
                <a:latin typeface="Arial" pitchFamily="34" charset="0"/>
                <a:cs typeface="Arial" pitchFamily="34" charset="0"/>
              </a:rPr>
              <a:t>No pretende destronar al programa basado en la legalidad, cobra conciencia sobre la naturaleza y alcance de la ciencia misma. </a:t>
            </a:r>
          </a:p>
          <a:p>
            <a:pPr marL="320040" indent="-320040" algn="just" eaLnBrk="1" fontAlgn="auto" hangingPunct="1">
              <a:spcAft>
                <a:spcPts val="0"/>
              </a:spcAft>
              <a:buFont typeface="Wingdings" pitchFamily="2" charset="2"/>
              <a:buNone/>
              <a:defRPr/>
            </a:pPr>
            <a:r>
              <a:rPr lang="es-MX" sz="7200" dirty="0">
                <a:latin typeface="Arial" pitchFamily="34" charset="0"/>
                <a:cs typeface="Arial" pitchFamily="34" charset="0"/>
              </a:rPr>
              <a:t>	</a:t>
            </a:r>
          </a:p>
          <a:p>
            <a:pPr marL="320040" indent="-320040" algn="just" eaLnBrk="1" fontAlgn="auto" hangingPunct="1">
              <a:spcAft>
                <a:spcPts val="0"/>
              </a:spcAft>
              <a:defRPr/>
            </a:pPr>
            <a:r>
              <a:rPr lang="es-MX" sz="7200" dirty="0">
                <a:latin typeface="Arial" pitchFamily="34" charset="0"/>
                <a:cs typeface="Arial" pitchFamily="34" charset="0"/>
              </a:rPr>
              <a:t>Tiene importancia en primer lugar la biología evolucionista. </a:t>
            </a:r>
          </a:p>
          <a:p>
            <a:pPr marL="320040" indent="-320040" algn="just" eaLnBrk="1" fontAlgn="auto" hangingPunct="1">
              <a:spcAft>
                <a:spcPts val="0"/>
              </a:spcAft>
              <a:buFont typeface="Wingdings" pitchFamily="2" charset="2"/>
              <a:buNone/>
              <a:defRPr/>
            </a:pPr>
            <a:r>
              <a:rPr lang="es-MX" sz="7200" dirty="0">
                <a:latin typeface="Arial" pitchFamily="34" charset="0"/>
                <a:cs typeface="Arial" pitchFamily="34" charset="0"/>
              </a:rPr>
              <a:t>	</a:t>
            </a:r>
          </a:p>
          <a:p>
            <a:pPr marL="320040" indent="-320040" algn="just" eaLnBrk="1" fontAlgn="auto" hangingPunct="1">
              <a:spcAft>
                <a:spcPts val="0"/>
              </a:spcAft>
              <a:defRPr/>
            </a:pPr>
            <a:r>
              <a:rPr lang="es-MX" sz="7200" dirty="0">
                <a:latin typeface="Arial" pitchFamily="34" charset="0"/>
                <a:cs typeface="Arial" pitchFamily="34" charset="0"/>
              </a:rPr>
              <a:t>Darwin formuló escrupulosamente la teoría de la evolución de las especies sólo para la biología, pero su compatriota y contemporáneo Herbert Spencer le dio una visión cósmica en la que se hablaba de una evolución inorgánica, orgánica y </a:t>
            </a:r>
            <a:r>
              <a:rPr lang="es-MX" sz="7200" dirty="0" err="1">
                <a:latin typeface="Arial" pitchFamily="34" charset="0"/>
                <a:cs typeface="Arial" pitchFamily="34" charset="0"/>
              </a:rPr>
              <a:t>supraorgánica</a:t>
            </a:r>
            <a:r>
              <a:rPr lang="es-MX" sz="7200" dirty="0">
                <a:latin typeface="Arial" pitchFamily="34" charset="0"/>
                <a:cs typeface="Arial" pitchFamily="34" charset="0"/>
              </a:rPr>
              <a:t> o cultural. </a:t>
            </a:r>
          </a:p>
          <a:p>
            <a:pPr marL="320040" indent="-320040" algn="just" eaLnBrk="1" fontAlgn="auto" hangingPunct="1">
              <a:spcAft>
                <a:spcPts val="0"/>
              </a:spcAft>
              <a:defRPr/>
            </a:pPr>
            <a:endParaRPr lang="es-MX" sz="7200" dirty="0">
              <a:latin typeface="Arial" pitchFamily="34" charset="0"/>
              <a:cs typeface="Arial" pitchFamily="34" charset="0"/>
            </a:endParaRPr>
          </a:p>
          <a:p>
            <a:pPr marL="320040" indent="-320040" algn="just" eaLnBrk="1" fontAlgn="auto" hangingPunct="1">
              <a:spcAft>
                <a:spcPts val="0"/>
              </a:spcAft>
              <a:defRPr/>
            </a:pPr>
            <a:r>
              <a:rPr lang="es-MX" sz="7200" dirty="0">
                <a:latin typeface="Arial" pitchFamily="34" charset="0"/>
                <a:cs typeface="Arial" pitchFamily="34" charset="0"/>
              </a:rPr>
              <a:t>No sólo era el mundo viviente el que evolucionaba, es necesario ver la evolución desde el átomo hasta el hombre y su historia</a:t>
            </a:r>
            <a:r>
              <a:rPr lang="es-MX" sz="6400" dirty="0"/>
              <a:t>. </a:t>
            </a:r>
          </a:p>
        </p:txBody>
      </p:sp>
      <p:sp>
        <p:nvSpPr>
          <p:cNvPr id="40963" name="3 CuadroTexto"/>
          <p:cNvSpPr txBox="1">
            <a:spLocks noChangeArrowheads="1"/>
          </p:cNvSpPr>
          <p:nvPr/>
        </p:nvSpPr>
        <p:spPr bwMode="auto">
          <a:xfrm>
            <a:off x="0" y="0"/>
            <a:ext cx="8820150" cy="1200150"/>
          </a:xfrm>
          <a:prstGeom prst="rect">
            <a:avLst/>
          </a:prstGeom>
          <a:noFill/>
          <a:ln w="9525">
            <a:noFill/>
            <a:miter lim="800000"/>
            <a:headEnd/>
            <a:tailEnd/>
          </a:ln>
        </p:spPr>
        <p:txBody>
          <a:bodyPr>
            <a:spAutoFit/>
          </a:bodyPr>
          <a:lstStyle/>
          <a:p>
            <a:pPr algn="ctr"/>
            <a:r>
              <a:rPr lang="es-MX" sz="3600"/>
              <a:t>DESDE EL SIGLO XIX HASTA NUESTROS DÍAS</a:t>
            </a:r>
          </a:p>
        </p:txBody>
      </p:sp>
      <p:pic>
        <p:nvPicPr>
          <p:cNvPr id="40964" name="Picture 5" descr="http://t1.gstatic.com/images?q=tbn:ANd9GcQas91AttxPXCb4JNEa2W28BHvDnADbFOtNUpj0VqFb8TD1wGWCXA"/>
          <p:cNvPicPr>
            <a:picLocks noChangeAspect="1" noChangeArrowheads="1"/>
          </p:cNvPicPr>
          <p:nvPr/>
        </p:nvPicPr>
        <p:blipFill>
          <a:blip r:embed="rId2"/>
          <a:srcRect/>
          <a:stretch>
            <a:fillRect/>
          </a:stretch>
        </p:blipFill>
        <p:spPr bwMode="auto">
          <a:xfrm>
            <a:off x="7524750" y="2708275"/>
            <a:ext cx="1368425" cy="2376488"/>
          </a:xfrm>
          <a:prstGeom prst="rect">
            <a:avLst/>
          </a:prstGeom>
          <a:noFill/>
          <a:ln w="9525">
            <a:noFill/>
            <a:miter lim="800000"/>
            <a:headEnd/>
            <a:tailEnd/>
          </a:ln>
        </p:spPr>
      </p:pic>
      <p:sp>
        <p:nvSpPr>
          <p:cNvPr id="5" name="4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6" name="5 Marcador de número de diapositiva"/>
          <p:cNvSpPr>
            <a:spLocks noGrp="1"/>
          </p:cNvSpPr>
          <p:nvPr>
            <p:ph type="sldNum" sz="quarter" idx="12"/>
          </p:nvPr>
        </p:nvSpPr>
        <p:spPr/>
        <p:txBody>
          <a:bodyPr>
            <a:normAutofit fontScale="85000" lnSpcReduction="20000"/>
          </a:bodyPr>
          <a:lstStyle/>
          <a:p>
            <a:pPr>
              <a:defRPr/>
            </a:pPr>
            <a:fld id="{886F161E-CD37-4D39-90F3-BAB22CDBED58}" type="slidenum">
              <a:rPr lang="es-MX" smtClean="0"/>
              <a:pPr>
                <a:defRPr/>
              </a:pPr>
              <a:t>33</a:t>
            </a:fld>
            <a:endParaRPr lang="es-MX"/>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0825" y="1628775"/>
            <a:ext cx="8497888" cy="4537075"/>
          </a:xfrm>
        </p:spPr>
        <p:txBody>
          <a:bodyPr>
            <a:normAutofit fontScale="55000" lnSpcReduction="20000"/>
          </a:bodyPr>
          <a:lstStyle/>
          <a:p>
            <a:pPr marL="320040" indent="-320040" algn="just" eaLnBrk="1" fontAlgn="auto" hangingPunct="1">
              <a:spcAft>
                <a:spcPts val="0"/>
              </a:spcAft>
              <a:buFont typeface="Wingdings"/>
              <a:buNone/>
              <a:defRPr/>
            </a:pPr>
            <a:r>
              <a:rPr lang="es-MX" dirty="0"/>
              <a:t>	</a:t>
            </a:r>
            <a:r>
              <a:rPr lang="es-MX" sz="3300" dirty="0">
                <a:latin typeface="Arial" pitchFamily="34" charset="0"/>
                <a:cs typeface="Arial" pitchFamily="34" charset="0"/>
              </a:rPr>
              <a:t>Hay una historia de la naturaleza y una historia de las culturas humanas. Este fue un primer impulso al programa de historicidad, se trata de historicidad de la naturaleza.  </a:t>
            </a:r>
          </a:p>
          <a:p>
            <a:pPr marL="320040" indent="-320040" algn="just" eaLnBrk="1" fontAlgn="auto" hangingPunct="1">
              <a:spcAft>
                <a:spcPts val="0"/>
              </a:spcAft>
              <a:buFont typeface="Wingdings"/>
              <a:buNone/>
              <a:defRPr/>
            </a:pPr>
            <a:endParaRPr lang="es-MX" sz="3300" dirty="0">
              <a:latin typeface="Arial" pitchFamily="34" charset="0"/>
              <a:cs typeface="Arial" pitchFamily="34" charset="0"/>
            </a:endParaRPr>
          </a:p>
          <a:p>
            <a:pPr marL="320040" indent="-320040" algn="just" eaLnBrk="1" fontAlgn="auto" hangingPunct="1">
              <a:spcAft>
                <a:spcPts val="0"/>
              </a:spcAft>
              <a:buFont typeface="Wingdings"/>
              <a:buNone/>
              <a:defRPr/>
            </a:pPr>
            <a:r>
              <a:rPr lang="es-MX" sz="3300" dirty="0">
                <a:latin typeface="Arial" pitchFamily="34" charset="0"/>
                <a:cs typeface="Arial" pitchFamily="34" charset="0"/>
              </a:rPr>
              <a:t>	En el siglo XX Alfred </a:t>
            </a:r>
            <a:r>
              <a:rPr lang="es-MX" sz="3300" dirty="0" err="1">
                <a:latin typeface="Arial" pitchFamily="34" charset="0"/>
                <a:cs typeface="Arial" pitchFamily="34" charset="0"/>
              </a:rPr>
              <a:t>Whitehad</a:t>
            </a:r>
            <a:r>
              <a:rPr lang="es-MX" sz="3300" dirty="0">
                <a:latin typeface="Arial" pitchFamily="34" charset="0"/>
                <a:cs typeface="Arial" pitchFamily="34" charset="0"/>
              </a:rPr>
              <a:t> habrá de interpretar las leyes naturales como leyes válidas para épocas del mundo. En el siglo XX </a:t>
            </a:r>
            <a:r>
              <a:rPr lang="es-MX" sz="3300" dirty="0" err="1">
                <a:latin typeface="Arial" pitchFamily="34" charset="0"/>
                <a:cs typeface="Arial" pitchFamily="34" charset="0"/>
              </a:rPr>
              <a:t>Popper</a:t>
            </a:r>
            <a:r>
              <a:rPr lang="es-MX" sz="3300" dirty="0">
                <a:latin typeface="Arial" pitchFamily="34" charset="0"/>
                <a:cs typeface="Arial" pitchFamily="34" charset="0"/>
              </a:rPr>
              <a:t> y </a:t>
            </a:r>
            <a:r>
              <a:rPr lang="es-MX" sz="3300" dirty="0" err="1">
                <a:latin typeface="Arial" pitchFamily="34" charset="0"/>
                <a:cs typeface="Arial" pitchFamily="34" charset="0"/>
              </a:rPr>
              <a:t>Toulmin</a:t>
            </a:r>
            <a:r>
              <a:rPr lang="es-MX" sz="3300" dirty="0">
                <a:latin typeface="Arial" pitchFamily="34" charset="0"/>
                <a:cs typeface="Arial" pitchFamily="34" charset="0"/>
              </a:rPr>
              <a:t> han partido de tesis darwinianas para entender el procedimiento científico. </a:t>
            </a:r>
          </a:p>
          <a:p>
            <a:pPr marL="320040" indent="-320040" algn="just" eaLnBrk="1" fontAlgn="auto" hangingPunct="1">
              <a:spcAft>
                <a:spcPts val="0"/>
              </a:spcAft>
              <a:buFont typeface="Wingdings"/>
              <a:buNone/>
              <a:defRPr/>
            </a:pPr>
            <a:r>
              <a:rPr lang="es-MX" sz="3300" dirty="0">
                <a:latin typeface="Arial" pitchFamily="34" charset="0"/>
                <a:cs typeface="Arial" pitchFamily="34" charset="0"/>
              </a:rPr>
              <a:t>	</a:t>
            </a:r>
          </a:p>
          <a:p>
            <a:pPr marL="320040" indent="-320040" algn="just" eaLnBrk="1" fontAlgn="auto" hangingPunct="1">
              <a:spcAft>
                <a:spcPts val="0"/>
              </a:spcAft>
              <a:buFont typeface="Wingdings"/>
              <a:buNone/>
              <a:defRPr/>
            </a:pPr>
            <a:r>
              <a:rPr lang="es-MX" sz="3300" dirty="0">
                <a:latin typeface="Arial" pitchFamily="34" charset="0"/>
                <a:cs typeface="Arial" pitchFamily="34" charset="0"/>
              </a:rPr>
              <a:t>	En la metodología surge en el siglo XIX el problema de plantear la comprensión del método científico a base de la historia. Esto surge con el inglés William </a:t>
            </a:r>
            <a:r>
              <a:rPr lang="es-MX" sz="3300" dirty="0" err="1">
                <a:latin typeface="Arial" pitchFamily="34" charset="0"/>
                <a:cs typeface="Arial" pitchFamily="34" charset="0"/>
              </a:rPr>
              <a:t>Whewell</a:t>
            </a:r>
            <a:r>
              <a:rPr lang="es-MX" sz="3300" dirty="0">
                <a:latin typeface="Arial" pitchFamily="34" charset="0"/>
                <a:cs typeface="Arial" pitchFamily="34" charset="0"/>
              </a:rPr>
              <a:t>. </a:t>
            </a:r>
          </a:p>
          <a:p>
            <a:pPr marL="320040" indent="-320040" algn="just" eaLnBrk="1" fontAlgn="auto" hangingPunct="1">
              <a:spcAft>
                <a:spcPts val="0"/>
              </a:spcAft>
              <a:buFont typeface="Wingdings"/>
              <a:buNone/>
              <a:defRPr/>
            </a:pPr>
            <a:endParaRPr lang="es-MX" sz="3300" dirty="0">
              <a:latin typeface="Arial" pitchFamily="34" charset="0"/>
              <a:cs typeface="Arial" pitchFamily="34" charset="0"/>
            </a:endParaRPr>
          </a:p>
          <a:p>
            <a:pPr marL="320040" indent="-320040" algn="just" eaLnBrk="1" fontAlgn="auto" hangingPunct="1">
              <a:spcAft>
                <a:spcPts val="0"/>
              </a:spcAft>
              <a:buFont typeface="Wingdings"/>
              <a:buNone/>
              <a:defRPr/>
            </a:pPr>
            <a:r>
              <a:rPr lang="es-MX" sz="3300" dirty="0">
                <a:latin typeface="Arial" pitchFamily="34" charset="0"/>
                <a:cs typeface="Arial" pitchFamily="34" charset="0"/>
              </a:rPr>
              <a:t>	Se disputa para si la metodología científica es inductiva o deductiva (</a:t>
            </a:r>
            <a:r>
              <a:rPr lang="es-MX" sz="3300" dirty="0" err="1">
                <a:latin typeface="Arial" pitchFamily="34" charset="0"/>
                <a:cs typeface="Arial" pitchFamily="34" charset="0"/>
              </a:rPr>
              <a:t>hipotéticodeductiva</a:t>
            </a:r>
            <a:r>
              <a:rPr lang="es-MX" sz="3300" dirty="0">
                <a:latin typeface="Arial" pitchFamily="34" charset="0"/>
                <a:cs typeface="Arial" pitchFamily="34" charset="0"/>
              </a:rPr>
              <a:t>). John Stuart </a:t>
            </a:r>
            <a:r>
              <a:rPr lang="es-MX" sz="3300" dirty="0" err="1">
                <a:latin typeface="Arial" pitchFamily="34" charset="0"/>
                <a:cs typeface="Arial" pitchFamily="34" charset="0"/>
              </a:rPr>
              <a:t>Mill</a:t>
            </a:r>
            <a:r>
              <a:rPr lang="es-MX" sz="3300" dirty="0">
                <a:latin typeface="Arial" pitchFamily="34" charset="0"/>
                <a:cs typeface="Arial" pitchFamily="34" charset="0"/>
              </a:rPr>
              <a:t> defendía que la ciencia sigue un método inductivo. Pero </a:t>
            </a:r>
            <a:r>
              <a:rPr lang="es-MX" sz="3300" dirty="0" err="1">
                <a:latin typeface="Arial" pitchFamily="34" charset="0"/>
                <a:cs typeface="Arial" pitchFamily="34" charset="0"/>
              </a:rPr>
              <a:t>Whewell</a:t>
            </a:r>
            <a:r>
              <a:rPr lang="es-MX" sz="3300" dirty="0">
                <a:latin typeface="Arial" pitchFamily="34" charset="0"/>
                <a:cs typeface="Arial" pitchFamily="34" charset="0"/>
              </a:rPr>
              <a:t> replica que para conocer efectivamente el método científico era necesario recurrir a la enseñanza de la historia de las ciencias.</a:t>
            </a:r>
          </a:p>
        </p:txBody>
      </p:sp>
      <p:sp>
        <p:nvSpPr>
          <p:cNvPr id="41987" name="3 CuadroTexto"/>
          <p:cNvSpPr txBox="1">
            <a:spLocks noChangeArrowheads="1"/>
          </p:cNvSpPr>
          <p:nvPr/>
        </p:nvSpPr>
        <p:spPr bwMode="auto">
          <a:xfrm>
            <a:off x="0" y="0"/>
            <a:ext cx="8820150" cy="1200150"/>
          </a:xfrm>
          <a:prstGeom prst="rect">
            <a:avLst/>
          </a:prstGeom>
          <a:noFill/>
          <a:ln w="9525">
            <a:noFill/>
            <a:miter lim="800000"/>
            <a:headEnd/>
            <a:tailEnd/>
          </a:ln>
        </p:spPr>
        <p:txBody>
          <a:bodyPr>
            <a:spAutoFit/>
          </a:bodyPr>
          <a:lstStyle/>
          <a:p>
            <a:pPr algn="ctr"/>
            <a:r>
              <a:rPr lang="es-MX" sz="3600"/>
              <a:t>DESDE EL SIGLO XIX HASTA NUESTROS DÍAS</a:t>
            </a:r>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65F4EFA0-88E9-43FF-92F1-C686AC8458E8}" type="slidenum">
              <a:rPr lang="es-MX" smtClean="0"/>
              <a:pPr>
                <a:defRPr/>
              </a:pPr>
              <a:t>34</a:t>
            </a:fld>
            <a:endParaRPr lang="es-MX"/>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700213"/>
            <a:ext cx="8229600" cy="4425950"/>
          </a:xfrm>
        </p:spPr>
        <p:txBody>
          <a:bodyPr>
            <a:normAutofit fontScale="70000" lnSpcReduction="20000"/>
          </a:bodyPr>
          <a:lstStyle/>
          <a:p>
            <a:pPr marL="320040" indent="-320040" algn="just" eaLnBrk="1" fontAlgn="auto" hangingPunct="1">
              <a:spcAft>
                <a:spcPts val="0"/>
              </a:spcAft>
              <a:defRPr/>
            </a:pPr>
            <a:r>
              <a:rPr lang="es-MX" dirty="0">
                <a:latin typeface="Arial" pitchFamily="34" charset="0"/>
                <a:cs typeface="Arial" pitchFamily="34" charset="0"/>
              </a:rPr>
              <a:t>La historia de las ciencias nos enseña, dice </a:t>
            </a:r>
            <a:r>
              <a:rPr lang="es-MX" dirty="0" err="1">
                <a:latin typeface="Arial" pitchFamily="34" charset="0"/>
                <a:cs typeface="Arial" pitchFamily="34" charset="0"/>
              </a:rPr>
              <a:t>Whewell</a:t>
            </a:r>
            <a:r>
              <a:rPr lang="es-MX" dirty="0">
                <a:latin typeface="Arial" pitchFamily="34" charset="0"/>
                <a:cs typeface="Arial" pitchFamily="34" charset="0"/>
              </a:rPr>
              <a:t>, la importancia de las hipótesis, de la imaginación creadora en la construcción científica.</a:t>
            </a:r>
          </a:p>
          <a:p>
            <a:pPr marL="320040" indent="-320040" algn="just" eaLnBrk="1" fontAlgn="auto" hangingPunct="1">
              <a:spcAft>
                <a:spcPts val="0"/>
              </a:spcAft>
              <a:defRPr/>
            </a:pPr>
            <a:endParaRPr lang="es-MX" dirty="0">
              <a:latin typeface="Arial" pitchFamily="34" charset="0"/>
              <a:cs typeface="Arial" pitchFamily="34" charset="0"/>
            </a:endParaRPr>
          </a:p>
          <a:p>
            <a:pPr marL="320040" indent="-320040" algn="just" eaLnBrk="1" fontAlgn="auto" hangingPunct="1">
              <a:spcAft>
                <a:spcPts val="0"/>
              </a:spcAft>
              <a:defRPr/>
            </a:pPr>
            <a:r>
              <a:rPr lang="es-MX" dirty="0">
                <a:latin typeface="Arial" pitchFamily="34" charset="0"/>
                <a:cs typeface="Arial" pitchFamily="34" charset="0"/>
              </a:rPr>
              <a:t>Otro campo en el que surge la historicidad del saber humano es la dialéctica hegeliana y de la dialéctica marxista. Hegel enseña la historicidad de todo el saber humano. Hegel entendió que el arte, la religión, la filosofía son saberes completamente </a:t>
            </a:r>
            <a:r>
              <a:rPr lang="es-MX" dirty="0" err="1">
                <a:latin typeface="Arial" pitchFamily="34" charset="0"/>
                <a:cs typeface="Arial" pitchFamily="34" charset="0"/>
              </a:rPr>
              <a:t>hist</a:t>
            </a:r>
            <a:endParaRPr lang="es-MX">
              <a:latin typeface="Arial" pitchFamily="34" charset="0"/>
              <a:cs typeface="Arial" pitchFamily="34" charset="0"/>
            </a:endParaRPr>
          </a:p>
          <a:p>
            <a:pPr marL="320040" indent="-320040" algn="just" eaLnBrk="1" fontAlgn="auto" hangingPunct="1">
              <a:spcAft>
                <a:spcPts val="0"/>
              </a:spcAft>
              <a:defRPr/>
            </a:pPr>
            <a:r>
              <a:rPr lang="es-MX">
                <a:latin typeface="Arial" pitchFamily="34" charset="0"/>
                <a:cs typeface="Arial" pitchFamily="34" charset="0"/>
              </a:rPr>
              <a:t>óricos</a:t>
            </a:r>
            <a:r>
              <a:rPr lang="es-MX" dirty="0">
                <a:latin typeface="Arial" pitchFamily="34" charset="0"/>
                <a:cs typeface="Arial" pitchFamily="34" charset="0"/>
              </a:rPr>
              <a:t>, es decir dependen de un marco histórico determinado. </a:t>
            </a:r>
          </a:p>
          <a:p>
            <a:pPr marL="320040" indent="-320040" algn="just" eaLnBrk="1" fontAlgn="auto" hangingPunct="1">
              <a:spcAft>
                <a:spcPts val="0"/>
              </a:spcAft>
              <a:buFont typeface="Wingdings" pitchFamily="2" charset="2"/>
              <a:buNone/>
              <a:defRPr/>
            </a:pPr>
            <a:r>
              <a:rPr lang="es-MX" dirty="0">
                <a:latin typeface="Arial" pitchFamily="34" charset="0"/>
                <a:cs typeface="Arial" pitchFamily="34" charset="0"/>
              </a:rPr>
              <a:t>	</a:t>
            </a:r>
          </a:p>
          <a:p>
            <a:pPr marL="320040" indent="-320040" algn="just" eaLnBrk="1" fontAlgn="auto" hangingPunct="1">
              <a:spcAft>
                <a:spcPts val="0"/>
              </a:spcAft>
              <a:defRPr/>
            </a:pPr>
            <a:r>
              <a:rPr lang="es-MX" dirty="0">
                <a:latin typeface="Arial" pitchFamily="34" charset="0"/>
                <a:cs typeface="Arial" pitchFamily="34" charset="0"/>
              </a:rPr>
              <a:t>El modelo dialéctico de Hegel permite entender un problema del cual se hablará mucho en el siglo veinte. El problema de la continuidad y discontinuidad del conocimiento. </a:t>
            </a:r>
          </a:p>
          <a:p>
            <a:pPr marL="320040" indent="-320040" algn="just" eaLnBrk="1" fontAlgn="auto" hangingPunct="1">
              <a:spcAft>
                <a:spcPts val="0"/>
              </a:spcAft>
              <a:defRPr/>
            </a:pPr>
            <a:endParaRPr lang="es-MX" dirty="0">
              <a:latin typeface="Arial" pitchFamily="34" charset="0"/>
              <a:cs typeface="Arial" pitchFamily="34" charset="0"/>
            </a:endParaRPr>
          </a:p>
          <a:p>
            <a:pPr marL="320040" indent="-320040" algn="just" eaLnBrk="1" fontAlgn="auto" hangingPunct="1">
              <a:spcAft>
                <a:spcPts val="0"/>
              </a:spcAft>
              <a:defRPr/>
            </a:pPr>
            <a:r>
              <a:rPr lang="es-MX" dirty="0">
                <a:latin typeface="Arial" pitchFamily="34" charset="0"/>
                <a:cs typeface="Arial" pitchFamily="34" charset="0"/>
              </a:rPr>
              <a:t>Para Hegel la verdad es dialéctica. </a:t>
            </a:r>
          </a:p>
          <a:p>
            <a:pPr marL="320040" indent="-320040" algn="just" eaLnBrk="1" fontAlgn="auto" hangingPunct="1">
              <a:spcAft>
                <a:spcPts val="0"/>
              </a:spcAft>
              <a:buFont typeface="Wingdings"/>
              <a:buNone/>
              <a:defRPr/>
            </a:pPr>
            <a:endParaRPr lang="es-MX" dirty="0">
              <a:latin typeface="Arial" pitchFamily="34" charset="0"/>
              <a:cs typeface="Arial" pitchFamily="34" charset="0"/>
            </a:endParaRPr>
          </a:p>
          <a:p>
            <a:pPr marL="320040" indent="-320040" algn="just" eaLnBrk="1" fontAlgn="auto" hangingPunct="1">
              <a:spcAft>
                <a:spcPts val="0"/>
              </a:spcAft>
              <a:buFont typeface="Wingdings"/>
              <a:buNone/>
              <a:defRPr/>
            </a:pPr>
            <a:endParaRPr lang="es-MX" dirty="0">
              <a:latin typeface="Arial" pitchFamily="34" charset="0"/>
              <a:cs typeface="Arial" pitchFamily="34" charset="0"/>
            </a:endParaRPr>
          </a:p>
        </p:txBody>
      </p:sp>
      <p:sp>
        <p:nvSpPr>
          <p:cNvPr id="43011" name="3 CuadroTexto"/>
          <p:cNvSpPr txBox="1">
            <a:spLocks noChangeArrowheads="1"/>
          </p:cNvSpPr>
          <p:nvPr/>
        </p:nvSpPr>
        <p:spPr bwMode="auto">
          <a:xfrm>
            <a:off x="0" y="0"/>
            <a:ext cx="8820150" cy="1200150"/>
          </a:xfrm>
          <a:prstGeom prst="rect">
            <a:avLst/>
          </a:prstGeom>
          <a:noFill/>
          <a:ln w="9525">
            <a:noFill/>
            <a:miter lim="800000"/>
            <a:headEnd/>
            <a:tailEnd/>
          </a:ln>
        </p:spPr>
        <p:txBody>
          <a:bodyPr>
            <a:spAutoFit/>
          </a:bodyPr>
          <a:lstStyle/>
          <a:p>
            <a:pPr algn="ctr"/>
            <a:r>
              <a:rPr lang="es-MX" sz="3600"/>
              <a:t>DESDE EL SIGLO XIX HASTA NUESTROS DÍAS</a:t>
            </a:r>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749D02A6-799F-4C4D-9170-D92197B17332}" type="slidenum">
              <a:rPr lang="es-MX" smtClean="0"/>
              <a:pPr>
                <a:defRPr/>
              </a:pPr>
              <a:t>35</a:t>
            </a:fld>
            <a:endParaRPr lang="es-MX"/>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557338"/>
            <a:ext cx="6346825" cy="4895850"/>
          </a:xfrm>
        </p:spPr>
        <p:txBody>
          <a:bodyPr>
            <a:normAutofit fontScale="70000" lnSpcReduction="20000"/>
          </a:bodyPr>
          <a:lstStyle/>
          <a:p>
            <a:pPr marL="320040" indent="-320040" eaLnBrk="1" fontAlgn="auto" hangingPunct="1">
              <a:spcAft>
                <a:spcPts val="0"/>
              </a:spcAft>
              <a:buFont typeface="Wingdings"/>
              <a:buNone/>
              <a:defRPr/>
            </a:pPr>
            <a:r>
              <a:rPr lang="es-MX" dirty="0"/>
              <a:t> </a:t>
            </a:r>
          </a:p>
          <a:p>
            <a:pPr marL="320040" indent="-320040" algn="just" eaLnBrk="1" fontAlgn="auto" hangingPunct="1">
              <a:spcAft>
                <a:spcPts val="0"/>
              </a:spcAft>
              <a:defRPr/>
            </a:pPr>
            <a:r>
              <a:rPr lang="es-MX" dirty="0">
                <a:latin typeface="Arial" pitchFamily="34" charset="0"/>
                <a:cs typeface="Arial" pitchFamily="34" charset="0"/>
              </a:rPr>
              <a:t>Marx insistió en los marcos sociales, históricos del conocimiento humano. Recalca la dependencia de la ciencia moderna respecto de la industria. </a:t>
            </a:r>
          </a:p>
          <a:p>
            <a:pPr marL="320040" indent="-320040" algn="just" eaLnBrk="1" fontAlgn="auto" hangingPunct="1">
              <a:spcAft>
                <a:spcPts val="0"/>
              </a:spcAft>
              <a:defRPr/>
            </a:pPr>
            <a:endParaRPr lang="es-MX" dirty="0">
              <a:latin typeface="Arial" pitchFamily="34" charset="0"/>
              <a:cs typeface="Arial" pitchFamily="34" charset="0"/>
            </a:endParaRPr>
          </a:p>
          <a:p>
            <a:pPr marL="320040" indent="-320040" algn="just" eaLnBrk="1" fontAlgn="auto" hangingPunct="1">
              <a:spcAft>
                <a:spcPts val="0"/>
              </a:spcAft>
              <a:defRPr/>
            </a:pPr>
            <a:r>
              <a:rPr lang="es-MX" dirty="0">
                <a:latin typeface="Arial" pitchFamily="34" charset="0"/>
                <a:cs typeface="Arial" pitchFamily="34" charset="0"/>
              </a:rPr>
              <a:t>Marx establece la importancia de las ideologías en su relación con toda forma de saber. </a:t>
            </a:r>
          </a:p>
          <a:p>
            <a:pPr marL="320040" indent="-320040" algn="just" eaLnBrk="1" fontAlgn="auto" hangingPunct="1">
              <a:spcAft>
                <a:spcPts val="0"/>
              </a:spcAft>
              <a:defRPr/>
            </a:pPr>
            <a:endParaRPr lang="es-MX" dirty="0">
              <a:latin typeface="Arial" pitchFamily="34" charset="0"/>
              <a:cs typeface="Arial" pitchFamily="34" charset="0"/>
            </a:endParaRPr>
          </a:p>
          <a:p>
            <a:pPr marL="320040" indent="-320040" algn="just" eaLnBrk="1" fontAlgn="auto" hangingPunct="1">
              <a:spcAft>
                <a:spcPts val="0"/>
              </a:spcAft>
              <a:defRPr/>
            </a:pPr>
            <a:r>
              <a:rPr lang="es-MX" dirty="0">
                <a:latin typeface="Arial" pitchFamily="34" charset="0"/>
                <a:cs typeface="Arial" pitchFamily="34" charset="0"/>
              </a:rPr>
              <a:t>El programa de historicidad ha continuado creciendo en el siglo XX con autores como </a:t>
            </a:r>
            <a:r>
              <a:rPr lang="es-MX" dirty="0" err="1">
                <a:latin typeface="Arial" pitchFamily="34" charset="0"/>
                <a:cs typeface="Arial" pitchFamily="34" charset="0"/>
              </a:rPr>
              <a:t>Th.</a:t>
            </a:r>
            <a:r>
              <a:rPr lang="es-MX" dirty="0">
                <a:latin typeface="Arial" pitchFamily="34" charset="0"/>
                <a:cs typeface="Arial" pitchFamily="34" charset="0"/>
              </a:rPr>
              <a:t> </a:t>
            </a:r>
            <a:r>
              <a:rPr lang="es-MX" dirty="0" err="1">
                <a:latin typeface="Arial" pitchFamily="34" charset="0"/>
                <a:cs typeface="Arial" pitchFamily="34" charset="0"/>
              </a:rPr>
              <a:t>Kuhn</a:t>
            </a:r>
            <a:r>
              <a:rPr lang="es-MX" dirty="0">
                <a:latin typeface="Arial" pitchFamily="34" charset="0"/>
                <a:cs typeface="Arial" pitchFamily="34" charset="0"/>
              </a:rPr>
              <a:t>, sobre todo </a:t>
            </a:r>
            <a:r>
              <a:rPr lang="es-MX" dirty="0" err="1">
                <a:latin typeface="Arial" pitchFamily="34" charset="0"/>
                <a:cs typeface="Arial" pitchFamily="34" charset="0"/>
              </a:rPr>
              <a:t>Gaston</a:t>
            </a:r>
            <a:r>
              <a:rPr lang="es-MX" dirty="0">
                <a:latin typeface="Arial" pitchFamily="34" charset="0"/>
                <a:cs typeface="Arial" pitchFamily="34" charset="0"/>
              </a:rPr>
              <a:t>  </a:t>
            </a:r>
            <a:r>
              <a:rPr lang="es-MX" dirty="0" err="1">
                <a:latin typeface="Arial" pitchFamily="34" charset="0"/>
                <a:cs typeface="Arial" pitchFamily="34" charset="0"/>
              </a:rPr>
              <a:t>Bachelard</a:t>
            </a:r>
            <a:r>
              <a:rPr lang="es-MX" dirty="0">
                <a:latin typeface="Arial" pitchFamily="34" charset="0"/>
                <a:cs typeface="Arial" pitchFamily="34" charset="0"/>
              </a:rPr>
              <a:t>, </a:t>
            </a:r>
            <a:r>
              <a:rPr lang="es-MX" dirty="0" err="1">
                <a:latin typeface="Arial" pitchFamily="34" charset="0"/>
                <a:cs typeface="Arial" pitchFamily="34" charset="0"/>
              </a:rPr>
              <a:t>Toulmin</a:t>
            </a:r>
            <a:r>
              <a:rPr lang="es-MX" dirty="0">
                <a:latin typeface="Arial" pitchFamily="34" charset="0"/>
                <a:cs typeface="Arial" pitchFamily="34" charset="0"/>
              </a:rPr>
              <a:t>, Feyerabend, Wittgenstein, etc. </a:t>
            </a:r>
          </a:p>
          <a:p>
            <a:pPr marL="320040" indent="-320040" algn="just" eaLnBrk="1" fontAlgn="auto" hangingPunct="1">
              <a:spcAft>
                <a:spcPts val="0"/>
              </a:spcAft>
              <a:defRPr/>
            </a:pPr>
            <a:endParaRPr lang="es-MX" dirty="0">
              <a:latin typeface="Arial" pitchFamily="34" charset="0"/>
              <a:cs typeface="Arial" pitchFamily="34" charset="0"/>
            </a:endParaRPr>
          </a:p>
          <a:p>
            <a:pPr marL="320040" indent="-320040" algn="just" eaLnBrk="1" fontAlgn="auto" hangingPunct="1">
              <a:spcAft>
                <a:spcPts val="0"/>
              </a:spcAft>
              <a:defRPr/>
            </a:pPr>
            <a:r>
              <a:rPr lang="es-MX" dirty="0">
                <a:latin typeface="Arial" pitchFamily="34" charset="0"/>
                <a:cs typeface="Arial" pitchFamily="34" charset="0"/>
              </a:rPr>
              <a:t>Esta historicidad de la ciencia ha sido pensada desde modelos evolucionistas o más bien desde otros modelos </a:t>
            </a:r>
            <a:r>
              <a:rPr lang="es-MX" dirty="0" err="1">
                <a:latin typeface="Arial" pitchFamily="34" charset="0"/>
                <a:cs typeface="Arial" pitchFamily="34" charset="0"/>
              </a:rPr>
              <a:t>rupturalistas</a:t>
            </a:r>
            <a:r>
              <a:rPr lang="es-MX" dirty="0">
                <a:latin typeface="Arial" pitchFamily="34" charset="0"/>
                <a:cs typeface="Arial" pitchFamily="34" charset="0"/>
              </a:rPr>
              <a:t> (o </a:t>
            </a:r>
            <a:r>
              <a:rPr lang="es-MX" dirty="0" err="1">
                <a:latin typeface="Arial" pitchFamily="34" charset="0"/>
                <a:cs typeface="Arial" pitchFamily="34" charset="0"/>
              </a:rPr>
              <a:t>discontinuistas</a:t>
            </a:r>
            <a:r>
              <a:rPr lang="es-MX" dirty="0">
                <a:latin typeface="Arial" pitchFamily="34" charset="0"/>
                <a:cs typeface="Arial" pitchFamily="34" charset="0"/>
              </a:rPr>
              <a:t>).</a:t>
            </a:r>
          </a:p>
        </p:txBody>
      </p:sp>
      <p:sp>
        <p:nvSpPr>
          <p:cNvPr id="44035" name="3 CuadroTexto"/>
          <p:cNvSpPr txBox="1">
            <a:spLocks noChangeArrowheads="1"/>
          </p:cNvSpPr>
          <p:nvPr/>
        </p:nvSpPr>
        <p:spPr bwMode="auto">
          <a:xfrm>
            <a:off x="0" y="0"/>
            <a:ext cx="8820150" cy="1200150"/>
          </a:xfrm>
          <a:prstGeom prst="rect">
            <a:avLst/>
          </a:prstGeom>
          <a:noFill/>
          <a:ln w="9525">
            <a:noFill/>
            <a:miter lim="800000"/>
            <a:headEnd/>
            <a:tailEnd/>
          </a:ln>
        </p:spPr>
        <p:txBody>
          <a:bodyPr>
            <a:spAutoFit/>
          </a:bodyPr>
          <a:lstStyle/>
          <a:p>
            <a:pPr algn="ctr"/>
            <a:r>
              <a:rPr lang="es-MX" sz="3600"/>
              <a:t>DESDE EL SIGLO XIX HASTA NUESTROS DÍAS</a:t>
            </a:r>
          </a:p>
        </p:txBody>
      </p:sp>
      <p:sp>
        <p:nvSpPr>
          <p:cNvPr id="44036" name="AutoShape 5" descr="data:image/jpg;base64,/9j/4AAQSkZJRgABAQAAAQABAAD/2wBDAAkGBwgHBgkIBwgKCgkLDRYPDQwMDRsUFRAWIB0iIiAdHx8kKDQsJCYxJx8fLT0tMTU3Ojo6Iys/RD84QzQ5Ojf/2wBDAQoKCg0MDRoPDxo3JR8lNzc3Nzc3Nzc3Nzc3Nzc3Nzc3Nzc3Nzc3Nzc3Nzc3Nzc3Nzc3Nzc3Nzc3Nzc3Nzc3Nzf/wAARCACQAIcDASIAAhEBAxEB/8QAHAAAAQUBAQEAAAAAAAAAAAAABAACAwUGBwEI/8QAOhAAAgEDAwIEBAQEBgIDAQAAAQIDAAQRBRIhMUEGE1FhByJxgRQykcFCobHwFSNS0eHxQ3IWJGKi/8QAGAEAAwEBAAAAAAAAAAAAAAAAAAECAwT/xAAeEQEBAAMAAwEBAQAAAAAAAAAAAQIRIQMSMUFRIv/aAAwDAQACEQMRAD8A59NO0jCU/wAPqCaJtplMMgZDuPG7HQ+ooNMFBwFw3YcDPSvY7jKkK5znoTjvXNp1pG3oFUsxf2PpT4iY3ZXHXk8ZGfeoYnPmZk3FR3yeamb5iVUkbRkDkk/f7fzpB606o7Z+UAkhemP96nt7hBMQMn2xnP0oRYiCHc7sYOGBxn3onZ2Ujd3I5A44/ajg2V3Mgw5+bDDAJ4P1oFpSCyN+UDAHoandSfkZgrBgMg+1QShNhYZOPfOf7zTk0KhRTLIqQo7MxwEwTWjsNA1dLwWVtYGa6UAyjbu2A8jJPCkg9M/aiNDls9FaKVYxLqO0kkgHyQB19z9uK6F8PpfMhuJXYs0rbss2T7k/Woyz0JFdpvg7UGi/+xZopB4WWQYxz6Z9qC1zwL5MckzWZiCjJeNy4/QciuspgrxjFPwCMEVjM6LXzlq3hmSztUvLS4FzDt3EBT8vSqETYO3n0+YcV3nxBoUGJ0OPws5LlDnEb+wHQH/euJ6xpzafqtzaH/xtgYP5h1HtXR48/b6VgLzmC7WHHYk9KXnFX2npnj5sZ/vApLGrKATg571EBkFDncDxjnj71okQH53Hk44GfelQ4Xdyeucc9aVBbTQuqlhnkkgrjg+oqORsT5OB6AHpxXjEq4GQM4+uBzTSWGSVHp6fp7cUosXazHYDhSOuDzz0waeJRG5ZkUncMgjtQAZ8jcQct0BHTjNFxPxtdSR/DjpSB3msuNv5P9Ip6TbXZ0GGI/i4A/vNQxKWuCsZAB5yfSvJJQkuWO4A9RwRRoJyV53nHoeuafbgMWnlO23TlsjqcdAOPShEmRmIxw3+/wD1UpmSKB45ZGERUjBGfm9h+9B7aDUAlnodvqPyo94rRpsXG2Pvgd8jPNW+h+ORosccM1ghs3P50uEaZB0yVBzWGLtLJAJ33iWQCRUyGCgDgHtweg9P06RP4d0HQ9NW4vDERLiMIdp5YgbicZXHByD1rPKSfRNr4/Emw0xYkn0y/BuBvt2KgLKp6EEn6frWgtvFlnP5cV7b3FhczAmOG5UDeAeqsMg/Y0Nquh6Hq+mW1o7Wsq2QSOCTKv5TYAUHORgjHFV7eAdHtrS3ZI5LSa2O7fBKQrkdyp4H2way/wA6H6IvNSe7vp4eI1gwz5OCVb8pI9j1NZ7xR4WtddiM2nyiO/A+XeDtlx09t3b3qo8T6lIdU3W8vmFR+HARRuPIzznBHI9/61JDr4uMWTyRhjgo68c44JHYdQcelVjLOw+Od3CyQySQToI5IiVKHOUPemsPlVlPOeua0ni6Nbq6jvuEuX/y7lDn84/iHqCAf0NZ5ohyMnd3J/2rol3EI0jDZI4z3YYFKpS+xcAA54Pqf+KVMI2hPmlSoABHBHNMO58b+TjHzHH09qnjkLb02sox0IAIHXPtUbpJuGF5AwQueOKk6hTKA7SCSeQCOKJt1xKozx0yD0HvTETeokdOQckEcYpziT5GIz7c8Ad6CSswEpDKoDL259fbNQ3igMcx43HnnGBUmWPzLkDvg9/b+lCyLzlmwD0UnkUA9EWM4JyV7n0/s1BcfPMjgnb1z6Yp0qZA2DJHU55/nTrNJGdYoVG58jJHQd8+1MHq1vB5Uiq5cHq46e+M/v6+1F6v4iu7+E28s00iMV3qVAzt6fYHt7Zqz/wy1eGO2tl+fPLxIZDK/fBHQD29jVnD4b02G0JlguJJZUO3fblWVsZLA7+mT3B+2OZuWO+npmfC3iKTw7qJngjQ+YmyVJYwQ6nBxz/Wu1aX40ttQ0CS4ngdGQFegYc8An2zxWCsfhpPeWLTLqEPlRA9Mncw7cHp1Gf+6sfBfhi60zWWtLmQy25YiaAEgbSBhuvbK+vb2znn65dgxl/Q2vaKbWJ5bsGdJp8+dGPyZA7Z68DOfSsjbyMrGUSoZCeM8cZ7/XH867DqugKNOvoYpA8KQsDDtIIbqp788en9a40bSf8AEypM2PKY/mwe/bHr++afju4dEahO8kMTjAyApAJ52k/8fpQDBc7lUA8A44H2/WiWxkNzg87SOD/1TJEKkMuACQQo57+1axIaWEYJXHX7UqfI3ljzD8vr/tSphBEQpL9Dn9B+wpM5C5Ck5HHfj1qEjdlhxtPTPvinOMMRg/l45qT2mEio/mEBhnjHJxRarHkK5HI43/8AB+tARFmcbQSRxyakUyDC/l+UYVu4/fmkBaReTMAzKXxnAAIJqC4hDOAzMSPVeh/vNHBDhHKhmx+bdig57sQNJJIwBx8oAyWI6A/vRBQV7NFG5BYl1PQf31p2m6qtrdeZtUgjb/mgldp4OQOTx71VSOXbc2CScknvXsEMtxMkMEbyyyMEREGSxPQAVrJP1nu7b7w6ifiY7hU3BplMZBZdo4yy8g9+9abWLnS7i5u7OREmBBWCRJWCQoVIG0YIDYI7dz6ZofQvCOv6F4ae6vkjl2sQLQnc6KTyVIyAc88eneprQ2envua3Uod4l86TBQEbjkn+pxx65rly+tsexr/DkJtvDsEcFthpEafKn5WzjHJ7nj6Grb8LIupx3TeWrbQu5R80i+h+nb6msTc+PNGsLG1lt5cwykxlIid8SqxzweSCMYx7+lC638YbJrcxaVazySN+VpMKF5/XOB/P2qfTO/hWul3LwQuAX2GRGZSVyBjGf2riXil4r3Vbi8tGAikYNtU42tjH7E4HrQviv4g3etWphgeW3MpXzI1ACqB/DkcnnB5rHW1xNDKGhY7jz83IPsRWuHis7U3JpNnlhS2GBxwMfpmmkf5x3hTyfl5qG01OK6fyp1WNyeoPB55x6feppDhthUjB78kGrATUExby4JOSMDGfSlUkyqYplY53AYB6kZpVUJWRjacHJGcZI6GpDJggcKO1QPk4Zcs2e5qbc5CrhdoIyR/f0qTeyiMsPLB3bRnbz/WnBEUklvm49ev3NLZwCVySCcdh17/SpowjDDNiTqD/AH6UBP5xhiDuSqjLElRnr2rO3M7zzGRz16D0qx1S6CwJaxnODvZh1z0xVT9avCfqcr1JaW095cx29pE808rhI40GWYnsBX0F8MvhtH4bRdR1UJNqzAhQDlbcH09Wx3+w75XwZ8KWGneHbXWyqT398hYSEZ8lOmxfTpye/wBBXQby6t7K3kubuaOGCJdzySNhVHqTWHl8tt1EvJDHDEzSsqRquWZjgKoHUk9BXzz8T/Gcev6jJZaOVTTYm+aREw1y4z8xPUqO2fr6Yn+JfxJl8Qs+maQ8kOlDh26Pckeo7L6D9fQYCAjvx2yRVePx+varaFgR1Of2p8UbFSQuOgLHt7UZbw/iXCheo7jmi4LIzReVEwKrzIe4P17n2rX2kEgO3smuZCqOFVBmSVjgKPU/rVrPpPmyR2mjLLcSMu6SQrg49T6Dpio7pobJfwMY4dwXbglsdB9zV/phc/5GmW8TmPm9mmlYK56BMj+g9Ki5U5FbZaTbw3BjlVb2TIVhGcRRE4zls8t9OlK+2R3DqgZQgBZGPQeufQ1YmVSk7pCsnljcnkyZjj9cHAC/19qzplOZQz75WIaSXH8RzwPYAUTpvbqVljO4jnrjmlQupOrEYbvz60quJtRSMRlV6cAYP602Fhv3buPc1EeV/r2pb8OMDGOuKWjFs4cEIh56EHjrQ8t2yjbCcZ6nFeTXTeXsTAyME9aEHAqscU2vWJJ55pAdOKM0bTrnV9UtdPs13T3EgjQHpk9z7Acn2zXbLf4V6OdIV7eFLqXapWaWV0aXkZbOSqgjOBtPbOaWWcxKTaX4e+MNO0j4ZwSXcuZbFJg0K/mIDkr9M7lA9Sa5f458d6l4tuiJWNvpytmG0U8D3b/U39O2KF8YX9rLeDTtLWKPTLEmOAQ5IkOfmdmPLEnvxwOgrNk55qcMJ9Ph6BSxGTjBOQM9qnQCNySRt5HI56VApUcEZzU/BZWc9ex6CtBBdvIxyEOxD+ZgvzZ9vSjo7tEsTGECkqUZs4AAOR96r4riGMYYFlbsO1QSTAkqpIWQg/Q/9VGtq2sbO1kuVa+mcoi8JK4447/WrfRXa8eC3tyUtQ+QJud+DycY2gfYk+tV0MzancW2mR/Lax8JGvAc+p9TxWvk057C3MVvBKzlQzkrwoIyR/SoyuuKkM1e4t44jbRXEKHd+V0OBwOgX3/sVSWmmNZSGaaGO73ksymIFR04wenWrPUry2022QyIgumH+WvGR7kChZBzZCR3aNDJc3K78bhtzg/XjP19qmbFZzxD5K6rMttGkcS7RtUcA7RnjtzmlQc7mS5dmJJZiTk85+9Kt5dRnUWBg5fGO3WmNxkd+tOLDJzyaYeaDqJsk16oJHNJlxz29a9WqTW/+C1rHJ4pmllBwtrJGjj+B3GAf03D71e+MfG97p3hr/BG8tb6WIQSPCxUxqMA8f8A6GQCDjniqH4XzxxprCHareSsjyvIFWGJd29+mTjK8D16VjdYvJL7UJpZLiSddxCPIT+XPHXpWNx9vJ1XyAyx24I9xTMHtXuDn1rzvW8QQPGKepz8rE4PemrtPDAke1EQ2wmHyMSQOeM0rqfTkeCDcuVOeM4xTQjRyAMpyOgIxRUaXFrl42+UHJPak0onnV7piFByxxyfoKnamq8MaRONMe/jbZK52wnPKc8nr3/ara9bVbuUQ3897Yu/LCNQ0WD/AKT1/X1qmtvFC/grezguZbLykCh1TjvycHNGy6jrj28bNfpLbv8A+aJ9w++OR06YrC731c0E/wDjaRXu5Lj8QBy5fjJ4zzRAlEUOs3IG1Rp7IMJuCl3RcEjpkAjn36Va2lq1rYSyTXKzyykKrLkBRzn9/wCVZzVryGLSNUtTgyS3EIUbiDtXcc4A55x1PenLbdCzUZdOJT1HPXGaVMjYhs9/rSrZm8OSeaadoPNeGU+h6Y601iD1HOeuaei2f5ihSOufam5GTjp2pn2pAE07NA8PtyBnng+9PjCySBflBbgEnAz71pNE+H/ibWkEtnpjrCwyss7CIEe27k/pU918M/F9qHY6NJKF6+TKjk/QA5P2FT7Y/wBHWZu4IIZ5UiuUnRDgSopCv9Aef1oYhfU0fBo2qXFw9tb6deS3CHDxJAzMn/sAOOh60Nc2k1pcSW91E8U8ZxJG4wyn0I7U9hBgkHBGfrT4hKkoaMkMDwVNNKjswOamgCAkldwAyfXHtRaIMtLi4mlWNWG8/wCohRz9ePvR1zpEenXWNVM8sZ5Zrcgf+rAkHIPPPHcUPZNDdTyo8nE4/K3Bz6A9qsXj13RY9yb7izGMb1LKP3HX6VnVrfSfCdlqugm6sJ5ZbpJWysyBAVx+Xg9cc5z1qHQtPmsNVEBkPku3lzDJGB1UkdQR0onRNVe402bYqQlm6IuAG6E9cg8fpVSt9dnUoop52dopMbwAzgD0YjOP5VHeyq4105W2kRYiFSFW3D1OPY9K55rsis649SSM+w5++7+VbZld2W2Tc7zsI1OScseAOvrisv470mHRdZW0gu/xIECO5xjaxyCB7ZUkexH1p+P6M7xn7fngnH2pUoT8jHjB65FKtayiAZXp34p6opA9e/pXm1v9JpOx4A4qvpE/+kD71sfhjpdte6z50s93+ItwHhgtLUSu/UFssCq445NY4e/St1pmseF/D8DGwuNdvbhh8yBxaRueOG2ncR171Ge9aisfruPhyKeO4ma40+4t1flXuJxK8nuSCcfStDgEA4x7VxTS/ir4dsiJIdCvreXbtLLc+ZuHvuP86uE+NuhqrBrDUSQPl4Tn/wDquW+PL+He9dMj8pblkIHmumc9yAf2z/Ovmz4t2bWXj/VewmZZlB7hkH75/StqPi9Y3XifS51tJ7eyXfHcvKQSquAMjHYEAn6Vj/i9rlnrvi5pbHY0UEKw+cjhll6tkEdvmx9q08WOWN6V+sVgcA/0qa2cJIPM/IQQc81Cpxgd6srTRL+6eMMiW6yAMr3L7AwPQgdT9ga3ogdI4mO0sE+b8zHt/vVpDr17psRhjuvPVhgqx3D+ftVhN4Mkso7e41S6ht0kPKSHYSOPygnc3X0Hp60ZqWjWlzBbLpE+mfhZPmWVPlkUgYKsCdxYsMAYPBzUWyq7GWbUrmScyRrGm5ieMKKKsNaa3uA9xDGzcgsg+ah5ltoJ0SHdcNhThF6v6E9xnHA/5oj8NfSpC01g4RufMlAjWQcHq2BjJHP0p6hbq70fX1utZtVCCBVf/Kc87ThtpPbqV5zjis1r+o/4lqk91g+WxCxBuSEUALn3wP1zTbtwsziORXlcFWEQO0DtjOM+n75oBwOADkU8cZOi1NDCpUM5Kgk8ilStmXJR1J7ilVE//9k="/>
          <p:cNvSpPr>
            <a:spLocks noChangeAspect="1" noChangeArrowheads="1"/>
          </p:cNvSpPr>
          <p:nvPr/>
        </p:nvSpPr>
        <p:spPr bwMode="auto">
          <a:xfrm>
            <a:off x="77788" y="-598488"/>
            <a:ext cx="1152525" cy="1228726"/>
          </a:xfrm>
          <a:prstGeom prst="rect">
            <a:avLst/>
          </a:prstGeom>
          <a:noFill/>
          <a:ln w="9525">
            <a:noFill/>
            <a:miter lim="800000"/>
            <a:headEnd/>
            <a:tailEnd/>
          </a:ln>
        </p:spPr>
        <p:txBody>
          <a:bodyPr/>
          <a:lstStyle/>
          <a:p>
            <a:endParaRPr lang="es-ES"/>
          </a:p>
        </p:txBody>
      </p:sp>
      <p:sp>
        <p:nvSpPr>
          <p:cNvPr id="44037" name="AutoShape 7" descr="data:image/jpg;base64,/9j/4AAQSkZJRgABAQAAAQABAAD/2wBDAAkGBwgHBgkIBwgKCgkLDRYPDQwMDRsUFRAWIB0iIiAdHx8kKDQsJCYxJx8fLT0tMTU3Ojo6Iys/RD84QzQ5Ojf/2wBDAQoKCg0MDRoPDxo3JR8lNzc3Nzc3Nzc3Nzc3Nzc3Nzc3Nzc3Nzc3Nzc3Nzc3Nzc3Nzc3Nzc3Nzc3Nzc3Nzc3Nzf/wAARCACOAIkDASIAAhEBAxEB/8QAGwAAAgMBAQEAAAAAAAAAAAAABAUCAwYBBwD/xAA6EAACAQMCBAQEAggGAwAAAAABAgMABBESIQUxQVEGEyJhcYGRoRQyByNCUsHR4fAVJENisfEzU5L/xAAZAQADAQEBAAAAAAAAAAAAAAAAAQIDBAX/xAAgEQACAgICAwEBAAAAAAAAAAAAAQIRITEDEhNBUSIy/9oADAMBAAIRAxEAPwAC4j1Yxk4PWqnjGOYBG/xoqQhRueexxQ9wVAOrBHftXmI0AZ9nHc8qqb1LyxUnJDjpvXCpL5zsaogqCMAMZA61IQggs1E4GAeQFMeF8KkvcNpypOM9qLoaViRLZnfQnXcb0fDwO4IyygAjKkb5A61t7fw8tm0Uk0CtAgy8mMgj+POjbRbSOGJS2RjUmpsj1Z++Khz+Gi4/phrfgFxKSAo5ZD59Jri8Cn9IUEls7Be1ego9hbkgSJ623J6DkPtUwLZowh0ls4UGl3Y/Gjzk8IuAmvQwwcDPeqZEeD0zKQ3vXpUotVjIAUtr2RN998UnveDrO4aSUoxzldJwT25/wpqf0T4/hh39anGAaG0sC2o7VpOK+HzBG0kTE43x3+FZ5wDs2zKdquLsyaa2UOMMOvyqBUMd++1Tlk0nOc/OqhMpJ9jtVCLASwyGruH7mqkcqeWAauy3Y/SgB7P+QY596BY8/M3XHarpJTvqHXagpJSzbdO1RRb+EXZWIwdq6MHG42qnILHPOpkjGCD9aZIUgDgAAH4itp4dljhtVaWPbVtvgj3323rH8LRp7lQgwRy60y4gZEt4YI/N1znMgRsBcMc79BUyLi6ya7iHGpLa2ZLiRQ03pEEcROsd8nYfLNZW3t7+STEj6IVcuiHfGen/ABRnDdN6yuwPlxjTErMW0qPjTVwuv07LU6L/AKyLY4JCD5mSSOZzViQuuApwegG2KOUrqwQDnkc1a0YUatiaTY1ETSRTR5dJHB6kGjOD8SIzDekyEn0sANvrU5VQow6+1LLeF/xquG9OcHrgUehaeDVSE3UBVQG0bhWH5qw/iLgk1tceZCmYjkgYwR/OttZSRuSgYqBt/WqL8R3EPky7tuUcDY/KlF0VKKkjyiYYbB59qpKDGCDzplx+FYL19I0jOcUtLgekYOeddK0cxLWNgQdqn57f2aFJ9WOlS+dFAPJmyDj3oRnSI8jk9jVrg9KFkUlhmpKZ0FSwOcVYSrbD71QFwcAVb0XfGPamSabw3w0urThmU6DgjvtUOPWklhJrmaQqkQRSRszH/k71ZwW9W2spJWb9XFgyEEal32x3zSjifF7bifErZZnaCOPUTqOS2+2f6VnTs0bXUa8EuQqANqQdSRR81x6iVlBGPfBNEwWts9pGq4CsPQwOQdqrsuFozEyMAucbjNJstJlMNzIcL6cdwaPeYIqjUTnoavfhUMUepSO+21Bzpheu3ep2VVFE0wAbc1LgSeZNNKSMKPykbUBeLqXdiQd9qK8PRMY7pWkISRsDfkQB/MU/RN5HBdi5S1U+XgYPvgUPJFcDEcuc6icfc0RD/lFEWvSG2C5zgAbkGpNOZm8tmYl1B1EVBezA+KYmMwkGAoGD6s4+tZsORkVv+O26yLpjQOzDSqsME++fnWDvIDDcOjYHXauiDwc8lTKteTk867q9zXAnLPWp6VqyTTXKADIAHel0xA9/4UyuJF3BNK5wCD7ms0Nkbcklia62cc9PvX0IKtvyqwASOqjYnbNUxDO1uOGWFsq30X625BMhb8vYEGsnxmCyW9M4e7mtWGA4IBDDc/LFbi7bhh4PHbXYj87TjVIPy92AxWRh4dPeXYWxMsnlkSHy1JIPTGP7FKDSHIEs+OX1jEixTzG2OGjWQbgA8wRz3502uPEPiPhbaZIvL80alZ0wCD/fyo9OE8U4veWdlfySyJGwIWX9hQd8dgTz71t+OcMtr+JbS4CmDYEj9n3FDnFPRai2rMFwrxRxgj8Q3EeHSgnDW8txhx74/wC60lv4jtpgIr2IW7yHCOp1Rsfj0+dIU4Hw6z4jJb3tjESoKK7yPpdejacEZA9/fnTGPwtaRoTwi5uI2dgWhYaocfA+oY6erNKTg9Cj2Dpl9OFxgcganwO4MN+1vIuqCUanOcaT3z/eaJuLQW0SebNrIG5AwKTwujcSRGk8tGPpcbnIPY4B2z9RUFPDNRHwZWlDTSgh8bKcFQeTKf4UbBfcPilaMzRtMo9IJxnvWV49xpJ9UcNyfNCkRAbg4I6fDNJfDnEYTfXcl6+pdJWIFjgEkHPyxU9HVleRJ0b2+lgmRo5U0SDdCO/vWC8R2IinVnUE4P5RjO/P71pZOMRT25LEAlGQO22tgNtqT8duDeWfnKDyBY42Pw9+hqoXYptMyTqo3O2KjlPerJVJbINR0N3FbWYjScnTkd+RoR2OdODnnnNFy43Vu9VCD9rGd6kbK0LbDp3qxQwOVJ29+VTSLLc/l2ouC3JkUJsSRyoYIt8WvHDw+JbhFeZ4wFKg5VQNsjpz5e1LfC3GU4bNMoYHAAydtsCnPGrSzhVvxFxquGXdHfIU/D4D4VjEkt7VLiQQGe5YDBI9CA7Z+9OKTQN0zfeHPFPCo764uOMSvbyuNcJKEh03G2PcU4HH+A36PJbcWi7JGGAYn3B3rxpuGS3Ze6uL+JJNZUhicnGO23/VF8I4f+BvkuIrtUmhXzBrGAe2D9ab4ofSlyOqPU7fiMc+q3vbYx3CHdZBg+xGelEvPHEn6vp2O9Y+64pcT+TLfELcAaRIpzt7/SuLxS483Qw39utZdBqY7v7+NxoJIPbuaQR8V/w/iANxaNJDISM8xz3/AL9qJhil4hLpGEJIBJODz6VRxaxuYGcPaPcWQXXLGCc7HGQBuMnaqilol28nHtbHjHEpltLh9cgcxMpydhybpjp8qT3ZlsIYuF+V5VzAxMr59RJ6fDBFNrOewitpbuPiFzFeQqiCAKCTzI35EZ2ye1IOIXc9/eveMqmQKPO6chgE+2wHyqor0Jj3ht6NInk1yaGJSMDoeh+dGySM9tJ1Upv6tlI/7pGl4t5NH5Mp1uoQhUGdvv8Azo6eVo7f8Ki49WpyWzk0NCsCMeXJJHPkK7pHb7Vwr8yT3qOKACpgwVlHTvVKu4OkE4POmE8WzEjbNDLCdW2/tUpjOW59Wc8ulPeDRxu+JJDGSM+aw9K46n+lKBHFEuqeaOJf9xxTzgHFuGzwy2ENzbSyMpwCmcHocnbnj60SQ0I/EkqTSxYAOCEa4O3mLy5dOVZa7n8gOsKlmOdeT05CtjxW3nvLiGyLJNLKPXKoAVVHRR7d6CXwlOk8YllABUaWHPO2249zg+1XBpLImmzEAeZP/nxOqg5xEBRLRoXJ4fLcSKFy0dwNyB8K9FfwkHghAiEs/lyF5C+FyB6R0oWLwjMgZgjkxsinHY7EH3Bx9avzIfVmUtL/APEW4t/MEMikFfMBLdds88DJ+prQcJuoYIA0kLCPWys6sWA25BfkTTPjPhO1dlZYxFKXxn48j770tjtP8KmNrCWbMjAhx6XQgb+/tmocoy0KmtjW1uPKbWUxhv8AyEHSMZ9O2+cEZo6G4i4rIqzyBTF+rcE7SAhhgb7ZOnGdqCHDhD5SohkjuGxkjYjA59T22PSi7OyFqHZo1E0D6kmJx6BuRjcEgA8xvismWrLr7w5fXvCJJeDw29kUn0zxsMefGmcZbflvkcvnWRsYYbJ2kWNXdue5I39+Zr1Swu8WrKS8YEbYGQemS3033rzK8Yi5mEknmes+oLgH3xThJ6CaS0C+d5ZIgiiiH+xAD9aqDsWO59/epODnKg4PKoAgNhvzHtyrQzOndgRU8VLSgPUn2ruF7GkABf8AiXCFbWEljzaT+VI7ji3Eblt52jH7sfpH2qTRYJLnOTURENz0rZdUAKY3kOp3LHqSc5o7w3ayycYgCxvJEJF8xUzuM5x8dqDdgue9NfDd1Fb3iPMG1FhoGcDPc1Um+oHr3DOCE3tzxFVESs3lrHyIUAbH6UZcBUbSi5zvqI5kdqGteI29zFHHbTjW4w3q3bbcj+lDTXcEU0dqsyysZDGY87kgHY9htiuGnZ0Kkii5u+K/iowgSVFPmBQ+Fxken+nbUaeQ34vIBOYDEVfLRZ5kggN7jI+1AQ24uHHpfIYtlhjSFGn/AJB+lOFiaPLbFmC7MPr9jSkxxvYBeWUkhkMuk+YoKA/skY/lS7i9s09zpCerYjp6cn+lOri5tJZEt0ul/Ehs6V3354PyqlfJuIvJuHczC4ZcL6Sozk4PvmhOhSpgFvG1tlJ0LqoHl5H5XBBz7bCiZp4ILmF3TQZAGYLtvgnf360LxDiVrZ2yyTzY0AKpdsDfoc/CmXhuz4ceES+I764F2sYcqo/KmknKgHmSdvmKdE3WEZHx94og4da3NlaSZvbhQjMhwYhsd9uu4rzS14xdW0pJIkQ80fJ+lVcVvpOJ8Sub2fGueRnbHQnp/ChQma7YcajGmZSds1tnxi1vWAQ+XL+4eXyox8AgnYmsK0RT1Dl1PajbXit5DgM/mIv7LjP350pcXwRqW1NuOXxr7ElBWPGLWf0TqYHPfcUy823/APen/wBVk01sBE8eZcdxVSodDE4xnn0r4ysXG/IV21n0wkHByc4+dXkAIWbSTtq/Ku5NfSqQQRzA2onUC+uI+W/boa7INYxjDDnV2KyfBOMT8OuWJc6ZMqSScLnrWy4fPaoY5jNEirgO2rWz7b4znG23096wTxE7MKhmRQArkBTkDNTKCloaZ7BwC91XKwWIBjjbMrYLkjOWHYcz960huUnkCLGz2ysUOpsNy/v6V4QviK9t4zHbERuRhnB3Pw7UbbeJeP8AE54rVLho0T8zxpuAdiSefWsnwS2aLkxR6FDNw224xIU1rKmxkYZUldtvekl/4gtuF3F3dpfpcXUrFkVCWRTvnf5Fce4rS2vCkltEjkiUqRvnmaz1/wDost7iYvYXz2qn/Tkj1gH2OQcfWph0v9MbjL0Zzw34rsOGSzNxPgUfEFuJvNLSyajHzxpUjBxk8/tXrXh3i/h7xPazCynxcOrZtHAR1OnSDpzvttkZryDxb4QufDRtBLfrP5yvgrGV06cbbnfnSa2sZpHMxkYaASHHcDO1bShCeUyVJxwyi6thbzywhgwjdk1Ac8HGa+SLIyOVTZdcfmEYDMT96nb/ALrdftWreDNHBHjZgCp5iqo4PLmaJz7qe4owpvud6k8WSsm/6s8/ap7DBBDqIUVP8OP36uQYlJztiuaT3FKwOTaVLEHnVceAi896+mXUr/HrX0a4jUctulFYA4Aw3G1SDMN2+VcVTq0liRVpVVA2zigDpbUFPaoIoaQ5O1TwAo5b1yM6pN/2eVFgLpU/XyADODXqPgaxhmsbaTykCz2zxOAvN43xv8Q4rzqBBJcXQPMKDn516f8AozYPw2VT/oX2QfZ0II+wNTzP8lwWTbcJi0QCNkLPH6c45jofp/GmEaZUnScZqCLoeNl2Jwp9xRTDCDHwriOpHmv6YIRL/hAGf9b5D0VhxCbOGXKFh5TE78tjXpH6SYvNk4UrHlHMfulYTi/6u2vmA3Fvp+pA/jXTxvCRy8n9Mz8cJ/CoMjAGapXZgcbijD6LdAOWBtQrbHANakEpJNL4IYseSgbmq3imlyZ30KeUanP1q+NmIILGpBRqOd6d0L2UxbAg9jmo6x3qX5ZJMdqGoGf/2Q=="/>
          <p:cNvSpPr>
            <a:spLocks noChangeAspect="1" noChangeArrowheads="1"/>
          </p:cNvSpPr>
          <p:nvPr/>
        </p:nvSpPr>
        <p:spPr bwMode="auto">
          <a:xfrm>
            <a:off x="77788" y="-652463"/>
            <a:ext cx="1304925" cy="1343026"/>
          </a:xfrm>
          <a:prstGeom prst="rect">
            <a:avLst/>
          </a:prstGeom>
          <a:noFill/>
          <a:ln w="9525">
            <a:noFill/>
            <a:miter lim="800000"/>
            <a:headEnd/>
            <a:tailEnd/>
          </a:ln>
        </p:spPr>
        <p:txBody>
          <a:bodyPr/>
          <a:lstStyle/>
          <a:p>
            <a:endParaRPr lang="es-ES"/>
          </a:p>
        </p:txBody>
      </p:sp>
      <p:pic>
        <p:nvPicPr>
          <p:cNvPr id="44038" name="Picture 9" descr="http://www.eumed.net/cursecon/economistas/Marx2.jpg"/>
          <p:cNvPicPr>
            <a:picLocks noChangeAspect="1" noChangeArrowheads="1"/>
          </p:cNvPicPr>
          <p:nvPr/>
        </p:nvPicPr>
        <p:blipFill>
          <a:blip r:embed="rId2"/>
          <a:srcRect/>
          <a:stretch>
            <a:fillRect/>
          </a:stretch>
        </p:blipFill>
        <p:spPr bwMode="auto">
          <a:xfrm>
            <a:off x="7235825" y="2060575"/>
            <a:ext cx="1303338" cy="3609975"/>
          </a:xfrm>
          <a:prstGeom prst="rect">
            <a:avLst/>
          </a:prstGeom>
          <a:noFill/>
          <a:ln w="9525">
            <a:noFill/>
            <a:miter lim="800000"/>
            <a:headEnd/>
            <a:tailEnd/>
          </a:ln>
        </p:spPr>
      </p:pic>
      <p:sp>
        <p:nvSpPr>
          <p:cNvPr id="7" name="6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8" name="7 Marcador de número de diapositiva"/>
          <p:cNvSpPr>
            <a:spLocks noGrp="1"/>
          </p:cNvSpPr>
          <p:nvPr>
            <p:ph type="sldNum" sz="quarter" idx="12"/>
          </p:nvPr>
        </p:nvSpPr>
        <p:spPr/>
        <p:txBody>
          <a:bodyPr>
            <a:normAutofit fontScale="85000" lnSpcReduction="20000"/>
          </a:bodyPr>
          <a:lstStyle/>
          <a:p>
            <a:pPr>
              <a:defRPr/>
            </a:pPr>
            <a:fld id="{88300C99-D2C6-4A39-B216-04F045FC545E}" type="slidenum">
              <a:rPr lang="es-MX" smtClean="0"/>
              <a:pPr>
                <a:defRPr/>
              </a:pPr>
              <a:t>36</a:t>
            </a:fld>
            <a:endParaRPr lang="es-MX"/>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700213"/>
            <a:ext cx="8229600" cy="4752975"/>
          </a:xfrm>
        </p:spPr>
        <p:txBody>
          <a:bodyPr>
            <a:normAutofit fontScale="77500" lnSpcReduction="20000"/>
          </a:bodyPr>
          <a:lstStyle/>
          <a:p>
            <a:pPr marL="320040" indent="-320040" algn="just" eaLnBrk="1" fontAlgn="auto" hangingPunct="1">
              <a:spcAft>
                <a:spcPts val="0"/>
              </a:spcAft>
              <a:buFont typeface="Wingdings"/>
              <a:buNone/>
              <a:defRPr/>
            </a:pPr>
            <a:r>
              <a:rPr lang="es-MX" dirty="0"/>
              <a:t>	</a:t>
            </a:r>
            <a:r>
              <a:rPr lang="es-MX" dirty="0" err="1">
                <a:latin typeface="Arial" pitchFamily="34" charset="0"/>
                <a:cs typeface="Arial" pitchFamily="34" charset="0"/>
              </a:rPr>
              <a:t>Popper</a:t>
            </a:r>
            <a:r>
              <a:rPr lang="es-MX" dirty="0">
                <a:latin typeface="Arial" pitchFamily="34" charset="0"/>
                <a:cs typeface="Arial" pitchFamily="34" charset="0"/>
              </a:rPr>
              <a:t> da una visión evolucionista del cambio conceptual en la ciencia. </a:t>
            </a:r>
            <a:r>
              <a:rPr lang="es-MX" dirty="0" err="1">
                <a:latin typeface="Arial" pitchFamily="34" charset="0"/>
                <a:cs typeface="Arial" pitchFamily="34" charset="0"/>
              </a:rPr>
              <a:t>Kuhn</a:t>
            </a:r>
            <a:r>
              <a:rPr lang="es-MX" dirty="0">
                <a:latin typeface="Arial" pitchFamily="34" charset="0"/>
                <a:cs typeface="Arial" pitchFamily="34" charset="0"/>
              </a:rPr>
              <a:t> y Feyerabend dan una visión </a:t>
            </a:r>
            <a:r>
              <a:rPr lang="es-MX" dirty="0" err="1">
                <a:latin typeface="Arial" pitchFamily="34" charset="0"/>
                <a:cs typeface="Arial" pitchFamily="34" charset="0"/>
              </a:rPr>
              <a:t>discontinuista</a:t>
            </a:r>
            <a:r>
              <a:rPr lang="es-MX" dirty="0">
                <a:latin typeface="Arial" pitchFamily="34" charset="0"/>
                <a:cs typeface="Arial" pitchFamily="34" charset="0"/>
              </a:rPr>
              <a:t>.</a:t>
            </a:r>
          </a:p>
          <a:p>
            <a:pPr marL="320040" indent="-320040" algn="just" eaLnBrk="1" fontAlgn="auto" hangingPunct="1">
              <a:spcAft>
                <a:spcPts val="0"/>
              </a:spcAft>
              <a:buFont typeface="Wingdings"/>
              <a:buNone/>
              <a:defRPr/>
            </a:pPr>
            <a:endParaRPr lang="es-MX" dirty="0">
              <a:latin typeface="Arial" pitchFamily="34" charset="0"/>
              <a:cs typeface="Arial" pitchFamily="34" charset="0"/>
            </a:endParaRPr>
          </a:p>
          <a:p>
            <a:pPr marL="320040" indent="-320040" algn="just" eaLnBrk="1" fontAlgn="auto" hangingPunct="1">
              <a:spcAft>
                <a:spcPts val="0"/>
              </a:spcAft>
              <a:buFont typeface="Wingdings"/>
              <a:buNone/>
              <a:defRPr/>
            </a:pPr>
            <a:r>
              <a:rPr lang="es-MX" dirty="0">
                <a:latin typeface="Arial" pitchFamily="34" charset="0"/>
                <a:cs typeface="Arial" pitchFamily="34" charset="0"/>
              </a:rPr>
              <a:t>	Más recientemente el </a:t>
            </a:r>
            <a:r>
              <a:rPr lang="es-MX" b="1" dirty="0">
                <a:latin typeface="Arial" pitchFamily="34" charset="0"/>
                <a:cs typeface="Arial" pitchFamily="34" charset="0"/>
              </a:rPr>
              <a:t>giro lingüístico </a:t>
            </a:r>
            <a:r>
              <a:rPr lang="es-MX" dirty="0">
                <a:latin typeface="Arial" pitchFamily="34" charset="0"/>
                <a:cs typeface="Arial" pitchFamily="34" charset="0"/>
              </a:rPr>
              <a:t>de la filosofía entronca con los modelos históricos </a:t>
            </a:r>
            <a:r>
              <a:rPr lang="es-MX" dirty="0" err="1">
                <a:latin typeface="Arial" pitchFamily="34" charset="0"/>
                <a:cs typeface="Arial" pitchFamily="34" charset="0"/>
              </a:rPr>
              <a:t>discontinuistas</a:t>
            </a:r>
            <a:r>
              <a:rPr lang="es-MX" dirty="0">
                <a:latin typeface="Arial" pitchFamily="34" charset="0"/>
                <a:cs typeface="Arial" pitchFamily="34" charset="0"/>
              </a:rPr>
              <a:t> de cambio conceptual en la ciencia. </a:t>
            </a:r>
            <a:r>
              <a:rPr lang="es-MX" dirty="0" err="1">
                <a:latin typeface="Arial" pitchFamily="34" charset="0"/>
                <a:cs typeface="Arial" pitchFamily="34" charset="0"/>
              </a:rPr>
              <a:t>Kuhn</a:t>
            </a:r>
            <a:r>
              <a:rPr lang="es-MX" dirty="0">
                <a:latin typeface="Arial" pitchFamily="34" charset="0"/>
                <a:cs typeface="Arial" pitchFamily="34" charset="0"/>
              </a:rPr>
              <a:t> o Michel Foucault están impregnados del giro lingüístico, considerando al lenguaje como el organizador del pensamiento. </a:t>
            </a:r>
          </a:p>
          <a:p>
            <a:pPr marL="320040" indent="-320040" algn="just" eaLnBrk="1" fontAlgn="auto" hangingPunct="1">
              <a:spcAft>
                <a:spcPts val="0"/>
              </a:spcAft>
              <a:buFont typeface="Wingdings"/>
              <a:buNone/>
              <a:defRPr/>
            </a:pPr>
            <a:endParaRPr lang="es-MX" dirty="0">
              <a:latin typeface="Arial" pitchFamily="34" charset="0"/>
              <a:cs typeface="Arial" pitchFamily="34" charset="0"/>
            </a:endParaRPr>
          </a:p>
          <a:p>
            <a:pPr marL="320040" indent="-320040" algn="just" eaLnBrk="1" fontAlgn="auto" hangingPunct="1">
              <a:spcAft>
                <a:spcPts val="0"/>
              </a:spcAft>
              <a:buFont typeface="Wingdings"/>
              <a:buNone/>
              <a:defRPr/>
            </a:pPr>
            <a:r>
              <a:rPr lang="es-MX" dirty="0">
                <a:latin typeface="Arial" pitchFamily="34" charset="0"/>
                <a:cs typeface="Arial" pitchFamily="34" charset="0"/>
              </a:rPr>
              <a:t>	La hermenéutica, que también forma parte del giro lingüístico, limitó las pretensiones universalistas del modelo </a:t>
            </a:r>
            <a:r>
              <a:rPr lang="es-MX" dirty="0" err="1">
                <a:latin typeface="Arial" pitchFamily="34" charset="0"/>
                <a:cs typeface="Arial" pitchFamily="34" charset="0"/>
              </a:rPr>
              <a:t>nomológico</a:t>
            </a:r>
            <a:r>
              <a:rPr lang="es-MX" dirty="0">
                <a:latin typeface="Arial" pitchFamily="34" charset="0"/>
                <a:cs typeface="Arial" pitchFamily="34" charset="0"/>
              </a:rPr>
              <a:t> de la ciencia moderna y destaca que es necesario tener en cuenta el comprender como propio de las ciencias históricas e incluso de las ciencias sociales.</a:t>
            </a:r>
          </a:p>
        </p:txBody>
      </p:sp>
      <p:sp>
        <p:nvSpPr>
          <p:cNvPr id="45059" name="3 CuadroTexto"/>
          <p:cNvSpPr txBox="1">
            <a:spLocks noChangeArrowheads="1"/>
          </p:cNvSpPr>
          <p:nvPr/>
        </p:nvSpPr>
        <p:spPr bwMode="auto">
          <a:xfrm>
            <a:off x="0" y="0"/>
            <a:ext cx="8820150" cy="1200150"/>
          </a:xfrm>
          <a:prstGeom prst="rect">
            <a:avLst/>
          </a:prstGeom>
          <a:noFill/>
          <a:ln w="9525">
            <a:noFill/>
            <a:miter lim="800000"/>
            <a:headEnd/>
            <a:tailEnd/>
          </a:ln>
        </p:spPr>
        <p:txBody>
          <a:bodyPr>
            <a:spAutoFit/>
          </a:bodyPr>
          <a:lstStyle/>
          <a:p>
            <a:pPr algn="ctr"/>
            <a:r>
              <a:rPr lang="es-MX" sz="3600"/>
              <a:t>DESDE EL SIGLO XIX HASTA NUESTROS DÍAS</a:t>
            </a:r>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E54A4E77-11F0-44C6-8E50-57927EBA96BF}" type="slidenum">
              <a:rPr lang="es-MX" smtClean="0"/>
              <a:pPr>
                <a:defRPr/>
              </a:pPr>
              <a:t>37</a:t>
            </a:fld>
            <a:endParaRPr lang="es-MX"/>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28775"/>
            <a:ext cx="8229600" cy="4497388"/>
          </a:xfrm>
        </p:spPr>
        <p:txBody>
          <a:bodyPr>
            <a:normAutofit fontScale="77500" lnSpcReduction="20000"/>
          </a:bodyPr>
          <a:lstStyle/>
          <a:p>
            <a:pPr marL="320040" indent="-320040" eaLnBrk="1" fontAlgn="auto" hangingPunct="1">
              <a:spcAft>
                <a:spcPts val="0"/>
              </a:spcAft>
              <a:buFont typeface="Wingdings"/>
              <a:buNone/>
              <a:defRPr/>
            </a:pPr>
            <a:r>
              <a:rPr lang="es-MX" dirty="0"/>
              <a:t> </a:t>
            </a:r>
            <a:r>
              <a:rPr lang="es-MX" dirty="0">
                <a:latin typeface="Arial" pitchFamily="34" charset="0"/>
                <a:cs typeface="Arial" pitchFamily="34" charset="0"/>
              </a:rPr>
              <a:t>	I. H. </a:t>
            </a:r>
            <a:r>
              <a:rPr lang="es-MX" dirty="0" err="1">
                <a:latin typeface="Arial" pitchFamily="34" charset="0"/>
                <a:cs typeface="Arial" pitchFamily="34" charset="0"/>
              </a:rPr>
              <a:t>Rickert</a:t>
            </a:r>
            <a:r>
              <a:rPr lang="es-MX" dirty="0">
                <a:latin typeface="Arial" pitchFamily="34" charset="0"/>
                <a:cs typeface="Arial" pitchFamily="34" charset="0"/>
              </a:rPr>
              <a:t> divide las ciencias en: </a:t>
            </a:r>
          </a:p>
          <a:p>
            <a:pPr marL="320040" indent="-320040" eaLnBrk="1" fontAlgn="auto" hangingPunct="1">
              <a:spcAft>
                <a:spcPts val="0"/>
              </a:spcAft>
              <a:buFont typeface="Wingdings"/>
              <a:buNone/>
              <a:defRPr/>
            </a:pPr>
            <a:r>
              <a:rPr lang="es-MX" dirty="0">
                <a:latin typeface="Arial" pitchFamily="34" charset="0"/>
                <a:cs typeface="Arial" pitchFamily="34" charset="0"/>
              </a:rPr>
              <a:t>	</a:t>
            </a:r>
          </a:p>
          <a:p>
            <a:pPr marL="320040" indent="-320040" eaLnBrk="1" fontAlgn="auto" hangingPunct="1">
              <a:spcAft>
                <a:spcPts val="0"/>
              </a:spcAft>
              <a:defRPr/>
            </a:pPr>
            <a:r>
              <a:rPr lang="es-MX" dirty="0">
                <a:latin typeface="Arial" pitchFamily="34" charset="0"/>
                <a:cs typeface="Arial" pitchFamily="34" charset="0"/>
              </a:rPr>
              <a:t>	</a:t>
            </a:r>
            <a:r>
              <a:rPr lang="es-MX" dirty="0" err="1">
                <a:solidFill>
                  <a:srgbClr val="FF0000"/>
                </a:solidFill>
                <a:latin typeface="Arial" pitchFamily="34" charset="0"/>
                <a:cs typeface="Arial" pitchFamily="34" charset="0"/>
              </a:rPr>
              <a:t>Nomotéticas</a:t>
            </a:r>
            <a:r>
              <a:rPr lang="es-MX" dirty="0">
                <a:solidFill>
                  <a:srgbClr val="FF0000"/>
                </a:solidFill>
                <a:latin typeface="Arial" pitchFamily="34" charset="0"/>
                <a:cs typeface="Arial" pitchFamily="34" charset="0"/>
              </a:rPr>
              <a:t> </a:t>
            </a:r>
          </a:p>
          <a:p>
            <a:pPr marL="320040" indent="-320040" eaLnBrk="1" fontAlgn="auto" hangingPunct="1">
              <a:spcAft>
                <a:spcPts val="0"/>
              </a:spcAft>
              <a:defRPr/>
            </a:pPr>
            <a:r>
              <a:rPr lang="es-MX" dirty="0">
                <a:solidFill>
                  <a:srgbClr val="FF0000"/>
                </a:solidFill>
                <a:latin typeface="Arial" pitchFamily="34" charset="0"/>
                <a:cs typeface="Arial" pitchFamily="34" charset="0"/>
              </a:rPr>
              <a:t>	Ideográficas. </a:t>
            </a:r>
          </a:p>
          <a:p>
            <a:pPr marL="320040" indent="-320040" eaLnBrk="1" fontAlgn="auto" hangingPunct="1">
              <a:spcAft>
                <a:spcPts val="0"/>
              </a:spcAft>
              <a:buFont typeface="Wingdings"/>
              <a:buNone/>
              <a:defRPr/>
            </a:pPr>
            <a:endParaRPr lang="es-MX" dirty="0">
              <a:latin typeface="Arial" pitchFamily="34" charset="0"/>
              <a:cs typeface="Arial" pitchFamily="34" charset="0"/>
            </a:endParaRPr>
          </a:p>
          <a:p>
            <a:pPr marL="320040" indent="-320040" eaLnBrk="1" fontAlgn="auto" hangingPunct="1">
              <a:spcAft>
                <a:spcPts val="0"/>
              </a:spcAft>
              <a:buFont typeface="Wingdings"/>
              <a:buNone/>
              <a:defRPr/>
            </a:pPr>
            <a:r>
              <a:rPr lang="es-MX" dirty="0">
                <a:latin typeface="Arial" pitchFamily="34" charset="0"/>
                <a:cs typeface="Arial" pitchFamily="34" charset="0"/>
              </a:rPr>
              <a:t>	Son ciencias </a:t>
            </a:r>
            <a:r>
              <a:rPr lang="es-MX" b="1" dirty="0" err="1">
                <a:latin typeface="Arial" pitchFamily="34" charset="0"/>
                <a:cs typeface="Arial" pitchFamily="34" charset="0"/>
              </a:rPr>
              <a:t>nomotéticas</a:t>
            </a:r>
            <a:r>
              <a:rPr lang="es-MX" b="1" dirty="0">
                <a:latin typeface="Arial" pitchFamily="34" charset="0"/>
                <a:cs typeface="Arial" pitchFamily="34" charset="0"/>
              </a:rPr>
              <a:t> </a:t>
            </a:r>
            <a:r>
              <a:rPr lang="es-MX" dirty="0">
                <a:latin typeface="Arial" pitchFamily="34" charset="0"/>
                <a:cs typeface="Arial" pitchFamily="34" charset="0"/>
              </a:rPr>
              <a:t>las que se basan en leyes. En esta subdivisión entran las ciencias matemáticas, la lógica, y en general, las ciencias naturales. </a:t>
            </a:r>
          </a:p>
          <a:p>
            <a:pPr marL="320040" indent="-320040" algn="just" eaLnBrk="1" fontAlgn="auto" hangingPunct="1">
              <a:spcAft>
                <a:spcPts val="0"/>
              </a:spcAft>
              <a:buFont typeface="Wingdings"/>
              <a:buNone/>
              <a:defRPr/>
            </a:pPr>
            <a:endParaRPr lang="es-MX" dirty="0">
              <a:latin typeface="Arial" pitchFamily="34" charset="0"/>
              <a:cs typeface="Arial" pitchFamily="34" charset="0"/>
            </a:endParaRPr>
          </a:p>
          <a:p>
            <a:pPr marL="320040" indent="-320040" algn="just" eaLnBrk="1" fontAlgn="auto" hangingPunct="1">
              <a:spcAft>
                <a:spcPts val="0"/>
              </a:spcAft>
              <a:buFont typeface="Wingdings"/>
              <a:buNone/>
              <a:defRPr/>
            </a:pPr>
            <a:r>
              <a:rPr lang="es-MX" dirty="0">
                <a:latin typeface="Arial" pitchFamily="34" charset="0"/>
                <a:cs typeface="Arial" pitchFamily="34" charset="0"/>
              </a:rPr>
              <a:t>	Las ciencias </a:t>
            </a:r>
            <a:r>
              <a:rPr lang="es-MX" b="1" dirty="0">
                <a:latin typeface="Arial" pitchFamily="34" charset="0"/>
                <a:cs typeface="Arial" pitchFamily="34" charset="0"/>
              </a:rPr>
              <a:t>ideográficas </a:t>
            </a:r>
            <a:r>
              <a:rPr lang="es-MX" dirty="0">
                <a:latin typeface="Arial" pitchFamily="34" charset="0"/>
                <a:cs typeface="Arial" pitchFamily="34" charset="0"/>
              </a:rPr>
              <a:t>son las que estudian acontecimientos individuales, no leyes. Son ciencias individualizadoras, mientras que las ciencias </a:t>
            </a:r>
            <a:r>
              <a:rPr lang="es-MX" dirty="0" err="1">
                <a:latin typeface="Arial" pitchFamily="34" charset="0"/>
                <a:cs typeface="Arial" pitchFamily="34" charset="0"/>
              </a:rPr>
              <a:t>nomotéticas</a:t>
            </a:r>
            <a:r>
              <a:rPr lang="es-MX" dirty="0">
                <a:latin typeface="Arial" pitchFamily="34" charset="0"/>
                <a:cs typeface="Arial" pitchFamily="34" charset="0"/>
              </a:rPr>
              <a:t> son ciencias generalizadoras. Las ciencias históricas son, pues, ciencias ideográficas. </a:t>
            </a:r>
          </a:p>
        </p:txBody>
      </p:sp>
      <p:sp>
        <p:nvSpPr>
          <p:cNvPr id="46083" name="3 CuadroTexto"/>
          <p:cNvSpPr txBox="1">
            <a:spLocks noChangeArrowheads="1"/>
          </p:cNvSpPr>
          <p:nvPr/>
        </p:nvSpPr>
        <p:spPr bwMode="auto">
          <a:xfrm>
            <a:off x="323850" y="404813"/>
            <a:ext cx="8820150" cy="646112"/>
          </a:xfrm>
          <a:prstGeom prst="rect">
            <a:avLst/>
          </a:prstGeom>
          <a:noFill/>
          <a:ln w="9525">
            <a:noFill/>
            <a:miter lim="800000"/>
            <a:headEnd/>
            <a:tailEnd/>
          </a:ln>
        </p:spPr>
        <p:txBody>
          <a:bodyPr>
            <a:spAutoFit/>
          </a:bodyPr>
          <a:lstStyle/>
          <a:p>
            <a:pPr algn="ctr"/>
            <a:r>
              <a:rPr lang="es-MX" sz="3600"/>
              <a:t>LA CLASIFICACIÓN DE LAS CIENCIAS </a:t>
            </a:r>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62103FD9-37C1-4F99-B9E8-503D3064BD10}" type="slidenum">
              <a:rPr lang="es-MX" smtClean="0"/>
              <a:pPr>
                <a:defRPr/>
              </a:pPr>
              <a:t>38</a:t>
            </a:fld>
            <a:endParaRPr lang="es-MX"/>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557338"/>
            <a:ext cx="8229600" cy="4967287"/>
          </a:xfrm>
        </p:spPr>
        <p:txBody>
          <a:bodyPr>
            <a:normAutofit fontScale="70000" lnSpcReduction="20000"/>
          </a:bodyPr>
          <a:lstStyle/>
          <a:p>
            <a:pPr marL="320040" indent="-320040" algn="just" eaLnBrk="1" fontAlgn="auto" hangingPunct="1">
              <a:spcAft>
                <a:spcPts val="0"/>
              </a:spcAft>
              <a:buFont typeface="Wingdings"/>
              <a:buNone/>
              <a:defRPr/>
            </a:pPr>
            <a:r>
              <a:rPr lang="es-MX" dirty="0">
                <a:latin typeface="Arial" pitchFamily="34" charset="0"/>
                <a:cs typeface="Arial" pitchFamily="34" charset="0"/>
              </a:rPr>
              <a:t>	Mario Bunge divide las ciencias en:</a:t>
            </a:r>
          </a:p>
          <a:p>
            <a:pPr marL="320040" indent="-320040" algn="just" eaLnBrk="1" fontAlgn="auto" hangingPunct="1">
              <a:spcAft>
                <a:spcPts val="0"/>
              </a:spcAft>
              <a:defRPr/>
            </a:pPr>
            <a:r>
              <a:rPr lang="es-MX" dirty="0">
                <a:latin typeface="Arial" pitchFamily="34" charset="0"/>
                <a:cs typeface="Arial" pitchFamily="34" charset="0"/>
              </a:rPr>
              <a:t>	</a:t>
            </a:r>
            <a:r>
              <a:rPr lang="es-MX" dirty="0">
                <a:solidFill>
                  <a:srgbClr val="FF0000"/>
                </a:solidFill>
                <a:latin typeface="Arial" pitchFamily="34" charset="0"/>
                <a:cs typeface="Arial" pitchFamily="34" charset="0"/>
              </a:rPr>
              <a:t>Formales</a:t>
            </a:r>
          </a:p>
          <a:p>
            <a:pPr marL="320040" indent="-320040" algn="just" eaLnBrk="1" fontAlgn="auto" hangingPunct="1">
              <a:spcAft>
                <a:spcPts val="0"/>
              </a:spcAft>
              <a:defRPr/>
            </a:pPr>
            <a:r>
              <a:rPr lang="es-MX" dirty="0">
                <a:solidFill>
                  <a:srgbClr val="FF0000"/>
                </a:solidFill>
                <a:latin typeface="Arial" pitchFamily="34" charset="0"/>
                <a:cs typeface="Arial" pitchFamily="34" charset="0"/>
              </a:rPr>
              <a:t>	Factuales.</a:t>
            </a:r>
            <a:r>
              <a:rPr lang="es-MX" dirty="0">
                <a:latin typeface="Arial" pitchFamily="34" charset="0"/>
                <a:cs typeface="Arial" pitchFamily="34" charset="0"/>
              </a:rPr>
              <a:t> </a:t>
            </a:r>
          </a:p>
          <a:p>
            <a:pPr marL="320040" indent="-320040" algn="just" eaLnBrk="1" fontAlgn="auto" hangingPunct="1">
              <a:spcAft>
                <a:spcPts val="0"/>
              </a:spcAft>
              <a:buFont typeface="Wingdings"/>
              <a:buNone/>
              <a:defRPr/>
            </a:pPr>
            <a:endParaRPr lang="es-MX" dirty="0">
              <a:latin typeface="Arial" pitchFamily="34" charset="0"/>
              <a:cs typeface="Arial" pitchFamily="34" charset="0"/>
            </a:endParaRPr>
          </a:p>
          <a:p>
            <a:pPr marL="320040" indent="-320040" algn="just" eaLnBrk="1" fontAlgn="auto" hangingPunct="1">
              <a:spcAft>
                <a:spcPts val="0"/>
              </a:spcAft>
              <a:buFont typeface="Wingdings"/>
              <a:buNone/>
              <a:defRPr/>
            </a:pPr>
            <a:r>
              <a:rPr lang="es-MX" dirty="0">
                <a:latin typeface="Arial" pitchFamily="34" charset="0"/>
                <a:cs typeface="Arial" pitchFamily="34" charset="0"/>
              </a:rPr>
              <a:t>	Las ciencias </a:t>
            </a:r>
            <a:r>
              <a:rPr lang="es-MX" b="1" dirty="0">
                <a:latin typeface="Arial" pitchFamily="34" charset="0"/>
                <a:cs typeface="Arial" pitchFamily="34" charset="0"/>
              </a:rPr>
              <a:t>formales </a:t>
            </a:r>
            <a:r>
              <a:rPr lang="es-MX" dirty="0">
                <a:latin typeface="Arial" pitchFamily="34" charset="0"/>
                <a:cs typeface="Arial" pitchFamily="34" charset="0"/>
              </a:rPr>
              <a:t>son las que sólo trabajan con la sintaxis de los signos, como la lógica y las matemáticas. Esta tesis supone que las entidades matemáticas son construcciones de la razón humana. Por lo tanto, en las ciencias formales estudiamos sistemas de signos y sus relaciones.</a:t>
            </a:r>
          </a:p>
          <a:p>
            <a:pPr marL="320040" indent="-320040" algn="just" eaLnBrk="1" fontAlgn="auto" hangingPunct="1">
              <a:spcAft>
                <a:spcPts val="0"/>
              </a:spcAft>
              <a:buFont typeface="Wingdings"/>
              <a:buNone/>
              <a:defRPr/>
            </a:pPr>
            <a:endParaRPr lang="es-MX" dirty="0">
              <a:latin typeface="Arial" pitchFamily="34" charset="0"/>
              <a:cs typeface="Arial" pitchFamily="34" charset="0"/>
            </a:endParaRPr>
          </a:p>
          <a:p>
            <a:pPr marL="320040" indent="-320040" algn="just" eaLnBrk="1" fontAlgn="auto" hangingPunct="1">
              <a:spcAft>
                <a:spcPts val="0"/>
              </a:spcAft>
              <a:buFont typeface="Wingdings"/>
              <a:buNone/>
              <a:defRPr/>
            </a:pPr>
            <a:r>
              <a:rPr lang="es-MX" dirty="0">
                <a:latin typeface="Arial" pitchFamily="34" charset="0"/>
                <a:cs typeface="Arial" pitchFamily="34" charset="0"/>
              </a:rPr>
              <a:t>	Las ciencias </a:t>
            </a:r>
            <a:r>
              <a:rPr lang="es-MX" b="1" dirty="0">
                <a:latin typeface="Arial" pitchFamily="34" charset="0"/>
                <a:cs typeface="Arial" pitchFamily="34" charset="0"/>
              </a:rPr>
              <a:t>factuales </a:t>
            </a:r>
            <a:r>
              <a:rPr lang="es-MX" dirty="0">
                <a:latin typeface="Arial" pitchFamily="34" charset="0"/>
                <a:cs typeface="Arial" pitchFamily="34" charset="0"/>
              </a:rPr>
              <a:t>son las que estudian hechos o realidades. Las ciencias factuales se subdividen en ciencias </a:t>
            </a:r>
            <a:r>
              <a:rPr lang="es-MX" b="1" dirty="0">
                <a:latin typeface="Arial" pitchFamily="34" charset="0"/>
                <a:cs typeface="Arial" pitchFamily="34" charset="0"/>
              </a:rPr>
              <a:t>naturales </a:t>
            </a:r>
            <a:r>
              <a:rPr lang="es-MX" dirty="0">
                <a:latin typeface="Arial" pitchFamily="34" charset="0"/>
                <a:cs typeface="Arial" pitchFamily="34" charset="0"/>
              </a:rPr>
              <a:t>y en </a:t>
            </a:r>
            <a:r>
              <a:rPr lang="es-MX" b="1" dirty="0">
                <a:latin typeface="Arial" pitchFamily="34" charset="0"/>
                <a:cs typeface="Arial" pitchFamily="34" charset="0"/>
              </a:rPr>
              <a:t>ciencias sociales. </a:t>
            </a:r>
            <a:r>
              <a:rPr lang="es-MX" dirty="0">
                <a:latin typeface="Arial" pitchFamily="34" charset="0"/>
                <a:cs typeface="Arial" pitchFamily="34" charset="0"/>
              </a:rPr>
              <a:t>Las ciencias naturales son la física, la astronomía, la química, la biología y la psicología. Las ciencias sociales son: la historia, la economía, la sociología, la lingüística, la política, etcétera.</a:t>
            </a:r>
          </a:p>
        </p:txBody>
      </p:sp>
      <p:sp>
        <p:nvSpPr>
          <p:cNvPr id="47107" name="4 CuadroTexto"/>
          <p:cNvSpPr txBox="1">
            <a:spLocks noChangeArrowheads="1"/>
          </p:cNvSpPr>
          <p:nvPr/>
        </p:nvSpPr>
        <p:spPr bwMode="auto">
          <a:xfrm>
            <a:off x="323850" y="404813"/>
            <a:ext cx="8820150" cy="646112"/>
          </a:xfrm>
          <a:prstGeom prst="rect">
            <a:avLst/>
          </a:prstGeom>
          <a:noFill/>
          <a:ln w="9525">
            <a:noFill/>
            <a:miter lim="800000"/>
            <a:headEnd/>
            <a:tailEnd/>
          </a:ln>
        </p:spPr>
        <p:txBody>
          <a:bodyPr>
            <a:spAutoFit/>
          </a:bodyPr>
          <a:lstStyle/>
          <a:p>
            <a:pPr algn="ctr"/>
            <a:r>
              <a:rPr lang="es-MX" sz="3600"/>
              <a:t>LA CLASIFICACIÓN DE LAS CIENCIAS </a:t>
            </a:r>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5A94AAB0-D15B-4024-9CA2-0E586D88A392}" type="slidenum">
              <a:rPr lang="es-MX" smtClean="0"/>
              <a:pPr>
                <a:defRPr/>
              </a:pPr>
              <a:t>39</a:t>
            </a:fld>
            <a:endParaRPr lang="es-MX"/>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Título"/>
          <p:cNvSpPr>
            <a:spLocks noGrp="1"/>
          </p:cNvSpPr>
          <p:nvPr>
            <p:ph type="title"/>
          </p:nvPr>
        </p:nvSpPr>
        <p:spPr>
          <a:xfrm>
            <a:off x="612775" y="228600"/>
            <a:ext cx="8153400" cy="990600"/>
          </a:xfrm>
        </p:spPr>
        <p:txBody>
          <a:bodyPr/>
          <a:lstStyle/>
          <a:p>
            <a:pPr algn="ctr" eaLnBrk="1" hangingPunct="1"/>
            <a:r>
              <a:rPr lang="es-ES" sz="3600">
                <a:latin typeface="Arial" pitchFamily="34" charset="0"/>
                <a:cs typeface="Arial" pitchFamily="34" charset="0"/>
              </a:rPr>
              <a:t>CONTENIDO DE LA ASIGNATURA</a:t>
            </a:r>
          </a:p>
        </p:txBody>
      </p:sp>
      <p:sp>
        <p:nvSpPr>
          <p:cNvPr id="11267" name="2 Marcador de contenido"/>
          <p:cNvSpPr>
            <a:spLocks noGrp="1"/>
          </p:cNvSpPr>
          <p:nvPr>
            <p:ph sz="quarter" idx="1"/>
          </p:nvPr>
        </p:nvSpPr>
        <p:spPr>
          <a:xfrm>
            <a:off x="612775" y="1600200"/>
            <a:ext cx="8153400" cy="4495800"/>
          </a:xfrm>
        </p:spPr>
        <p:txBody>
          <a:bodyPr/>
          <a:lstStyle/>
          <a:p>
            <a:pPr eaLnBrk="1" hangingPunct="1"/>
            <a:r>
              <a:rPr lang="es-ES_tradnl">
                <a:latin typeface="Arial" pitchFamily="34" charset="0"/>
                <a:cs typeface="Arial" pitchFamily="34" charset="0"/>
              </a:rPr>
              <a:t>Filosofía y ciencia</a:t>
            </a:r>
            <a:endParaRPr lang="es-ES">
              <a:latin typeface="Arial" pitchFamily="34" charset="0"/>
              <a:cs typeface="Arial" pitchFamily="34" charset="0"/>
            </a:endParaRPr>
          </a:p>
          <a:p>
            <a:pPr eaLnBrk="1" hangingPunct="1"/>
            <a:r>
              <a:rPr lang="es-ES_tradnl">
                <a:latin typeface="Arial" pitchFamily="34" charset="0"/>
                <a:cs typeface="Arial" pitchFamily="34" charset="0"/>
              </a:rPr>
              <a:t>Epistemología y tipos de conocimiento</a:t>
            </a:r>
            <a:endParaRPr lang="es-ES">
              <a:latin typeface="Arial" pitchFamily="34" charset="0"/>
              <a:cs typeface="Arial" pitchFamily="34" charset="0"/>
            </a:endParaRPr>
          </a:p>
          <a:p>
            <a:pPr eaLnBrk="1" hangingPunct="1"/>
            <a:r>
              <a:rPr lang="es-ES_tradnl">
                <a:latin typeface="Arial" pitchFamily="34" charset="0"/>
                <a:cs typeface="Arial" pitchFamily="34" charset="0"/>
              </a:rPr>
              <a:t>Realidad, objetividad y verdad</a:t>
            </a:r>
            <a:endParaRPr lang="es-ES">
              <a:latin typeface="Arial" pitchFamily="34" charset="0"/>
              <a:cs typeface="Arial" pitchFamily="34" charset="0"/>
            </a:endParaRPr>
          </a:p>
          <a:p>
            <a:pPr eaLnBrk="1" hangingPunct="1"/>
            <a:r>
              <a:rPr lang="es-ES_tradnl">
                <a:latin typeface="Arial" pitchFamily="34" charset="0"/>
                <a:cs typeface="Arial" pitchFamily="34" charset="0"/>
              </a:rPr>
              <a:t>Teoría y método científico</a:t>
            </a:r>
            <a:endParaRPr lang="es-ES">
              <a:latin typeface="Arial" pitchFamily="34" charset="0"/>
              <a:cs typeface="Arial" pitchFamily="34" charset="0"/>
            </a:endParaRPr>
          </a:p>
          <a:p>
            <a:pPr eaLnBrk="1" hangingPunct="1"/>
            <a:r>
              <a:rPr lang="es-ES_tradnl">
                <a:latin typeface="Arial" pitchFamily="34" charset="0"/>
                <a:cs typeface="Arial" pitchFamily="34" charset="0"/>
              </a:rPr>
              <a:t>Posturas diversas sobre la Filosofía de la ciencia</a:t>
            </a:r>
            <a:endParaRPr lang="es-ES">
              <a:latin typeface="Arial" pitchFamily="34" charset="0"/>
              <a:cs typeface="Arial" pitchFamily="34" charset="0"/>
            </a:endParaRPr>
          </a:p>
          <a:p>
            <a:pPr eaLnBrk="1" hangingPunct="1"/>
            <a:r>
              <a:rPr lang="es-ES_tradnl">
                <a:latin typeface="Arial" pitchFamily="34" charset="0"/>
                <a:cs typeface="Arial" pitchFamily="34" charset="0"/>
              </a:rPr>
              <a:t>Ciencia y ética</a:t>
            </a:r>
            <a:endParaRPr lang="es-ES">
              <a:latin typeface="Arial" pitchFamily="34" charset="0"/>
              <a:cs typeface="Arial" pitchFamily="34" charset="0"/>
            </a:endParaRPr>
          </a:p>
          <a:p>
            <a:pPr eaLnBrk="1" hangingPunct="1"/>
            <a:r>
              <a:rPr lang="es-ES_tradnl">
                <a:latin typeface="Arial" pitchFamily="34" charset="0"/>
                <a:cs typeface="Arial" pitchFamily="34" charset="0"/>
              </a:rPr>
              <a:t>Ciencia y Psicología </a:t>
            </a:r>
            <a:endParaRPr lang="es-ES">
              <a:latin typeface="Arial" pitchFamily="34" charset="0"/>
              <a:cs typeface="Arial" pitchFamily="34" charset="0"/>
            </a:endParaRPr>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91B143BA-7B4A-44E3-8748-CCA8CABEAC3A}" type="slidenum">
              <a:rPr lang="es-MX" smtClean="0"/>
              <a:pPr>
                <a:defRPr/>
              </a:pPr>
              <a:t>4</a:t>
            </a:fld>
            <a:endParaRPr lang="es-MX"/>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28775"/>
            <a:ext cx="8229600" cy="4497388"/>
          </a:xfrm>
        </p:spPr>
        <p:txBody>
          <a:bodyPr>
            <a:normAutofit fontScale="55000" lnSpcReduction="20000"/>
          </a:bodyPr>
          <a:lstStyle/>
          <a:p>
            <a:pPr marL="320040" indent="-320040" algn="just" eaLnBrk="1" fontAlgn="auto" hangingPunct="1">
              <a:spcAft>
                <a:spcPts val="0"/>
              </a:spcAft>
              <a:buFont typeface="Wingdings"/>
              <a:buNone/>
              <a:defRPr/>
            </a:pPr>
            <a:r>
              <a:rPr lang="es-MX" dirty="0"/>
              <a:t>	</a:t>
            </a:r>
            <a:r>
              <a:rPr lang="es-MX" sz="3300" dirty="0" err="1">
                <a:latin typeface="Arial" pitchFamily="34" charset="0"/>
                <a:cs typeface="Arial" pitchFamily="34" charset="0"/>
              </a:rPr>
              <a:t>Jürgen</a:t>
            </a:r>
            <a:r>
              <a:rPr lang="es-MX" sz="3300" dirty="0">
                <a:latin typeface="Arial" pitchFamily="34" charset="0"/>
                <a:cs typeface="Arial" pitchFamily="34" charset="0"/>
              </a:rPr>
              <a:t> </a:t>
            </a:r>
            <a:r>
              <a:rPr lang="es-MX" sz="3300" dirty="0" err="1">
                <a:latin typeface="Arial" pitchFamily="34" charset="0"/>
                <a:cs typeface="Arial" pitchFamily="34" charset="0"/>
              </a:rPr>
              <a:t>Habermas</a:t>
            </a:r>
            <a:r>
              <a:rPr lang="es-MX" sz="3300" dirty="0">
                <a:latin typeface="Arial" pitchFamily="34" charset="0"/>
                <a:cs typeface="Arial" pitchFamily="34" charset="0"/>
              </a:rPr>
              <a:t> divide las ciencias en:</a:t>
            </a:r>
          </a:p>
          <a:p>
            <a:pPr marL="320040" indent="-320040" algn="just" eaLnBrk="1" fontAlgn="auto" hangingPunct="1">
              <a:spcAft>
                <a:spcPts val="0"/>
              </a:spcAft>
              <a:buFont typeface="Wingdings"/>
              <a:buNone/>
              <a:defRPr/>
            </a:pPr>
            <a:endParaRPr lang="es-MX" sz="3300" dirty="0">
              <a:latin typeface="Arial" pitchFamily="34" charset="0"/>
              <a:cs typeface="Arial" pitchFamily="34" charset="0"/>
            </a:endParaRPr>
          </a:p>
          <a:p>
            <a:pPr marL="320040" indent="-320040" algn="just" eaLnBrk="1" fontAlgn="auto" hangingPunct="1">
              <a:spcAft>
                <a:spcPts val="0"/>
              </a:spcAft>
              <a:buFont typeface="Wingdings"/>
              <a:buNone/>
              <a:defRPr/>
            </a:pPr>
            <a:r>
              <a:rPr lang="es-MX" sz="3300" dirty="0">
                <a:latin typeface="Arial" pitchFamily="34" charset="0"/>
                <a:cs typeface="Arial" pitchFamily="34" charset="0"/>
              </a:rPr>
              <a:t>	Las </a:t>
            </a:r>
            <a:r>
              <a:rPr lang="es-MX" sz="3300" b="1" dirty="0">
                <a:solidFill>
                  <a:srgbClr val="FF0000"/>
                </a:solidFill>
                <a:latin typeface="Arial" pitchFamily="34" charset="0"/>
                <a:cs typeface="Arial" pitchFamily="34" charset="0"/>
              </a:rPr>
              <a:t>ciencias empírico-analíticas</a:t>
            </a:r>
            <a:r>
              <a:rPr lang="es-MX" sz="3300" b="1" dirty="0">
                <a:latin typeface="Arial" pitchFamily="34" charset="0"/>
                <a:cs typeface="Arial" pitchFamily="34" charset="0"/>
              </a:rPr>
              <a:t> </a:t>
            </a:r>
            <a:r>
              <a:rPr lang="es-MX" sz="3300" dirty="0">
                <a:latin typeface="Arial" pitchFamily="34" charset="0"/>
                <a:cs typeface="Arial" pitchFamily="34" charset="0"/>
              </a:rPr>
              <a:t>son las que siguen los métodos de las ciencias naturales y formales. Métodos de análisis tomados de la lógica y las matemáticas, y métodos empíricos como la observación y la experimentación. </a:t>
            </a:r>
          </a:p>
          <a:p>
            <a:pPr marL="320040" indent="-320040" algn="just" eaLnBrk="1" fontAlgn="auto" hangingPunct="1">
              <a:spcAft>
                <a:spcPts val="0"/>
              </a:spcAft>
              <a:buFont typeface="Wingdings"/>
              <a:buNone/>
              <a:defRPr/>
            </a:pPr>
            <a:endParaRPr lang="es-MX" sz="3300" dirty="0">
              <a:latin typeface="Arial" pitchFamily="34" charset="0"/>
              <a:cs typeface="Arial" pitchFamily="34" charset="0"/>
            </a:endParaRPr>
          </a:p>
          <a:p>
            <a:pPr marL="320040" indent="-320040" algn="just" eaLnBrk="1" fontAlgn="auto" hangingPunct="1">
              <a:spcAft>
                <a:spcPts val="0"/>
              </a:spcAft>
              <a:buFont typeface="Wingdings"/>
              <a:buNone/>
              <a:defRPr/>
            </a:pPr>
            <a:r>
              <a:rPr lang="es-MX" sz="3300" dirty="0">
                <a:latin typeface="Arial" pitchFamily="34" charset="0"/>
                <a:cs typeface="Arial" pitchFamily="34" charset="0"/>
              </a:rPr>
              <a:t>	Las ciencias </a:t>
            </a:r>
            <a:r>
              <a:rPr lang="es-MX" sz="3300" b="1" dirty="0" err="1">
                <a:solidFill>
                  <a:srgbClr val="FF0000"/>
                </a:solidFill>
                <a:latin typeface="Arial" pitchFamily="34" charset="0"/>
                <a:cs typeface="Arial" pitchFamily="34" charset="0"/>
              </a:rPr>
              <a:t>históricohermenéuticas</a:t>
            </a:r>
            <a:r>
              <a:rPr lang="es-MX" sz="3300" dirty="0">
                <a:latin typeface="Arial" pitchFamily="34" charset="0"/>
                <a:cs typeface="Arial" pitchFamily="34" charset="0"/>
              </a:rPr>
              <a:t> son todas las ciencias históricas; su método es la interpretación. Las reglas de la hermenéutica determinan el posible sentido de los enunciados de las ciencias del espíritu.</a:t>
            </a:r>
          </a:p>
          <a:p>
            <a:pPr marL="320040" indent="-320040" algn="just" eaLnBrk="1" fontAlgn="auto" hangingPunct="1">
              <a:spcAft>
                <a:spcPts val="0"/>
              </a:spcAft>
              <a:buFont typeface="Wingdings" pitchFamily="2" charset="2"/>
              <a:buNone/>
              <a:defRPr/>
            </a:pPr>
            <a:r>
              <a:rPr lang="es-MX" sz="3300" dirty="0">
                <a:latin typeface="Arial" pitchFamily="34" charset="0"/>
                <a:cs typeface="Arial" pitchFamily="34" charset="0"/>
              </a:rPr>
              <a:t>	</a:t>
            </a:r>
          </a:p>
          <a:p>
            <a:pPr marL="320040" indent="-320040" algn="just" eaLnBrk="1" fontAlgn="auto" hangingPunct="1">
              <a:spcAft>
                <a:spcPts val="0"/>
              </a:spcAft>
              <a:buFont typeface="Wingdings" pitchFamily="2" charset="2"/>
              <a:buNone/>
              <a:defRPr/>
            </a:pPr>
            <a:r>
              <a:rPr lang="es-MX" sz="3300" dirty="0">
                <a:latin typeface="Arial" pitchFamily="34" charset="0"/>
                <a:cs typeface="Arial" pitchFamily="34" charset="0"/>
              </a:rPr>
              <a:t>	Las </a:t>
            </a:r>
            <a:r>
              <a:rPr lang="es-MX" sz="3300" b="1" dirty="0">
                <a:solidFill>
                  <a:srgbClr val="FF0000"/>
                </a:solidFill>
                <a:latin typeface="Arial" pitchFamily="34" charset="0"/>
                <a:cs typeface="Arial" pitchFamily="34" charset="0"/>
              </a:rPr>
              <a:t>ciencias</a:t>
            </a:r>
            <a:r>
              <a:rPr lang="es-MX" sz="3300" dirty="0">
                <a:solidFill>
                  <a:srgbClr val="FF0000"/>
                </a:solidFill>
                <a:latin typeface="Arial" pitchFamily="34" charset="0"/>
                <a:cs typeface="Arial" pitchFamily="34" charset="0"/>
              </a:rPr>
              <a:t> </a:t>
            </a:r>
            <a:r>
              <a:rPr lang="es-MX" sz="3300" b="1" dirty="0">
                <a:solidFill>
                  <a:srgbClr val="FF0000"/>
                </a:solidFill>
                <a:latin typeface="Arial" pitchFamily="34" charset="0"/>
                <a:cs typeface="Arial" pitchFamily="34" charset="0"/>
              </a:rPr>
              <a:t>sociales </a:t>
            </a:r>
            <a:r>
              <a:rPr lang="es-MX" sz="3300" dirty="0">
                <a:latin typeface="Arial" pitchFamily="34" charset="0"/>
                <a:cs typeface="Arial" pitchFamily="34" charset="0"/>
              </a:rPr>
              <a:t>siguen un método fundamentalmente crítico. Abordan la crítica de las ideologías y la crítica del objetivismo de los dos grupos anteriores de ciencias. La ciencia social se esfuerza por examinar cuándo las proposiciones teóricas captan legalidades invariantes de acción social, y cuándo captan relaciones de dependencia, ideológicamente fijadas, pero en principio susceptibles de cambio. </a:t>
            </a:r>
          </a:p>
          <a:p>
            <a:pPr marL="320040" indent="-320040" algn="just" eaLnBrk="1" fontAlgn="auto" hangingPunct="1">
              <a:spcAft>
                <a:spcPts val="0"/>
              </a:spcAft>
              <a:buFont typeface="Wingdings"/>
              <a:buNone/>
              <a:defRPr/>
            </a:pPr>
            <a:endParaRPr lang="es-MX" sz="3300" dirty="0">
              <a:latin typeface="Arial" pitchFamily="34" charset="0"/>
              <a:cs typeface="Arial" pitchFamily="34" charset="0"/>
            </a:endParaRPr>
          </a:p>
        </p:txBody>
      </p:sp>
      <p:sp>
        <p:nvSpPr>
          <p:cNvPr id="48131" name="4 CuadroTexto"/>
          <p:cNvSpPr txBox="1">
            <a:spLocks noChangeArrowheads="1"/>
          </p:cNvSpPr>
          <p:nvPr/>
        </p:nvSpPr>
        <p:spPr bwMode="auto">
          <a:xfrm>
            <a:off x="323850" y="404813"/>
            <a:ext cx="8820150" cy="646112"/>
          </a:xfrm>
          <a:prstGeom prst="rect">
            <a:avLst/>
          </a:prstGeom>
          <a:noFill/>
          <a:ln w="9525">
            <a:noFill/>
            <a:miter lim="800000"/>
            <a:headEnd/>
            <a:tailEnd/>
          </a:ln>
        </p:spPr>
        <p:txBody>
          <a:bodyPr>
            <a:spAutoFit/>
          </a:bodyPr>
          <a:lstStyle/>
          <a:p>
            <a:pPr algn="ctr"/>
            <a:r>
              <a:rPr lang="es-MX" sz="3600"/>
              <a:t>LA CLASIFICACIÓN DE LAS CIENCIAS </a:t>
            </a:r>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D6F60EDA-D8CA-4FDB-AAA7-E07D291C9DC9}" type="slidenum">
              <a:rPr lang="es-MX" smtClean="0"/>
              <a:pPr>
                <a:defRPr/>
              </a:pPr>
              <a:t>40</a:t>
            </a:fld>
            <a:endParaRPr lang="es-MX"/>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612775" y="228600"/>
            <a:ext cx="8153400" cy="990600"/>
          </a:xfrm>
        </p:spPr>
        <p:txBody>
          <a:bodyPr>
            <a:normAutofit fontScale="90000"/>
          </a:bodyPr>
          <a:lstStyle/>
          <a:p>
            <a:pPr algn="ctr">
              <a:defRPr/>
            </a:pPr>
            <a:br>
              <a:rPr lang="es-ES" sz="3600" dirty="0">
                <a:latin typeface="Arial" pitchFamily="34" charset="0"/>
                <a:cs typeface="Arial" pitchFamily="34" charset="0"/>
              </a:rPr>
            </a:br>
            <a:r>
              <a:rPr lang="es-ES" sz="2900" b="1" dirty="0">
                <a:solidFill>
                  <a:schemeClr val="tx1"/>
                </a:solidFill>
                <a:latin typeface="Arial" pitchFamily="34" charset="0"/>
                <a:cs typeface="Arial" pitchFamily="34" charset="0"/>
              </a:rPr>
              <a:t>CIENCIA Y FILOSOFÍA: INTRODUCCIÓN</a:t>
            </a:r>
            <a:r>
              <a:rPr lang="es-ES" sz="3600" dirty="0">
                <a:solidFill>
                  <a:schemeClr val="tx1"/>
                </a:solidFill>
                <a:latin typeface="Arial" pitchFamily="34" charset="0"/>
                <a:cs typeface="Arial" pitchFamily="34" charset="0"/>
              </a:rPr>
              <a:t>. </a:t>
            </a:r>
            <a:br>
              <a:rPr lang="es-ES" sz="3600" dirty="0">
                <a:solidFill>
                  <a:schemeClr val="tx1"/>
                </a:solidFill>
                <a:latin typeface="Arial" pitchFamily="34" charset="0"/>
                <a:cs typeface="Arial" pitchFamily="34" charset="0"/>
              </a:rPr>
            </a:br>
            <a:r>
              <a:rPr lang="es-ES" dirty="0">
                <a:solidFill>
                  <a:schemeClr val="tx1"/>
                </a:solidFill>
                <a:latin typeface="Arial" pitchFamily="34" charset="0"/>
                <a:cs typeface="Arial" pitchFamily="34" charset="0"/>
              </a:rPr>
              <a:t>T</a:t>
            </a:r>
            <a:endParaRPr lang="es-MX" dirty="0">
              <a:solidFill>
                <a:schemeClr val="tx1"/>
              </a:solidFill>
            </a:endParaRPr>
          </a:p>
        </p:txBody>
      </p:sp>
      <p:sp>
        <p:nvSpPr>
          <p:cNvPr id="3" name="2 Subtítulo"/>
          <p:cNvSpPr>
            <a:spLocks noGrp="1"/>
          </p:cNvSpPr>
          <p:nvPr>
            <p:ph sz="quarter" idx="1"/>
          </p:nvPr>
        </p:nvSpPr>
        <p:spPr>
          <a:xfrm>
            <a:off x="612775" y="1600200"/>
            <a:ext cx="8153400" cy="4495800"/>
          </a:xfrm>
        </p:spPr>
        <p:txBody>
          <a:bodyPr>
            <a:normAutofit fontScale="85000" lnSpcReduction="20000"/>
          </a:bodyPr>
          <a:lstStyle/>
          <a:p>
            <a:pPr algn="just">
              <a:defRPr/>
            </a:pPr>
            <a:r>
              <a:rPr lang="es-ES" sz="2600" dirty="0">
                <a:latin typeface="Arial" pitchFamily="34" charset="0"/>
                <a:cs typeface="Arial" pitchFamily="34" charset="0"/>
              </a:rPr>
              <a:t>Todo el mundo sabe lo que es la ciencia. </a:t>
            </a:r>
          </a:p>
          <a:p>
            <a:pPr algn="just">
              <a:buFont typeface="Wingdings" pitchFamily="2" charset="2"/>
              <a:buNone/>
              <a:defRPr/>
            </a:pPr>
            <a:r>
              <a:rPr lang="es-ES" sz="2600" dirty="0">
                <a:latin typeface="Arial" pitchFamily="34" charset="0"/>
                <a:cs typeface="Arial" pitchFamily="34" charset="0"/>
              </a:rPr>
              <a:t> La ciencia :  </a:t>
            </a:r>
          </a:p>
          <a:p>
            <a:pPr marL="457200" indent="-457200" algn="just">
              <a:buFont typeface="Wingdings" pitchFamily="2" charset="2"/>
              <a:buAutoNum type="alphaLcParenR"/>
              <a:defRPr/>
            </a:pPr>
            <a:r>
              <a:rPr lang="es-ES" sz="2600" dirty="0">
                <a:latin typeface="Arial" pitchFamily="34" charset="0"/>
                <a:cs typeface="Arial" pitchFamily="34" charset="0"/>
              </a:rPr>
              <a:t>Experimenta, descubre, mide y observa, </a:t>
            </a:r>
          </a:p>
          <a:p>
            <a:pPr marL="457200" indent="-457200" algn="just">
              <a:buFont typeface="Wingdings" pitchFamily="2" charset="2"/>
              <a:buAutoNum type="alphaLcParenR"/>
              <a:defRPr/>
            </a:pPr>
            <a:r>
              <a:rPr lang="es-ES" sz="2600" dirty="0">
                <a:latin typeface="Arial" pitchFamily="34" charset="0"/>
                <a:cs typeface="Arial" pitchFamily="34" charset="0"/>
              </a:rPr>
              <a:t>Inventa teorías que explican el cómo y el por qué de las cosas.</a:t>
            </a:r>
          </a:p>
          <a:p>
            <a:pPr marL="457200" indent="-457200" algn="just">
              <a:buFont typeface="Wingdings" pitchFamily="2" charset="2"/>
              <a:buAutoNum type="alphaLcParenR"/>
              <a:defRPr/>
            </a:pPr>
            <a:r>
              <a:rPr lang="es-ES" sz="2600" dirty="0">
                <a:latin typeface="Arial" pitchFamily="34" charset="0"/>
                <a:cs typeface="Arial" pitchFamily="34" charset="0"/>
              </a:rPr>
              <a:t>Inventa técnicas y herramientas, propone y dispone, hace hipótesis y ensayos,</a:t>
            </a:r>
          </a:p>
          <a:p>
            <a:pPr marL="457200" indent="-457200" algn="just">
              <a:buFont typeface="Wingdings" pitchFamily="2" charset="2"/>
              <a:buAutoNum type="alphaLcParenR"/>
              <a:defRPr/>
            </a:pPr>
            <a:r>
              <a:rPr lang="es-ES" sz="2600" dirty="0">
                <a:latin typeface="Arial" pitchFamily="34" charset="0"/>
                <a:cs typeface="Arial" pitchFamily="34" charset="0"/>
              </a:rPr>
              <a:t>Hace preguntas a la naturaleza y obtiene respuestas</a:t>
            </a:r>
          </a:p>
          <a:p>
            <a:pPr marL="457200" indent="-457200" algn="just">
              <a:buFont typeface="Wingdings" pitchFamily="2" charset="2"/>
              <a:buAutoNum type="alphaLcParenR"/>
              <a:defRPr/>
            </a:pPr>
            <a:r>
              <a:rPr lang="es-ES" sz="2600" dirty="0">
                <a:latin typeface="Arial" pitchFamily="34" charset="0"/>
                <a:cs typeface="Arial" pitchFamily="34" charset="0"/>
              </a:rPr>
              <a:t>Hace conjeturas, refuta, confirma o no confirma,</a:t>
            </a:r>
          </a:p>
          <a:p>
            <a:pPr marL="457200" indent="-457200" algn="just">
              <a:buFont typeface="Wingdings" pitchFamily="2" charset="2"/>
              <a:buAutoNum type="alphaLcParenR"/>
              <a:defRPr/>
            </a:pPr>
            <a:r>
              <a:rPr lang="es-ES" sz="2600" dirty="0">
                <a:latin typeface="Arial" pitchFamily="34" charset="0"/>
                <a:cs typeface="Arial" pitchFamily="34" charset="0"/>
              </a:rPr>
              <a:t>Separa lo verdadero de lo falso, lo que tiene sentido de lo que no lo tiene. </a:t>
            </a:r>
          </a:p>
          <a:p>
            <a:pPr marL="457200" indent="-457200" algn="just">
              <a:buFont typeface="Wingdings" pitchFamily="2" charset="2"/>
              <a:buAutoNum type="alphaLcParenR"/>
              <a:defRPr/>
            </a:pPr>
            <a:r>
              <a:rPr lang="es-ES" sz="2600" dirty="0">
                <a:latin typeface="Arial" pitchFamily="34" charset="0"/>
                <a:cs typeface="Arial" pitchFamily="34" charset="0"/>
              </a:rPr>
              <a:t>Nos dice cómo llegar y dónde queremos llegar, como hacer lo que queremos hacer. </a:t>
            </a:r>
          </a:p>
          <a:p>
            <a:pPr marL="457200" indent="-457200">
              <a:buFont typeface="Wingdings" pitchFamily="2" charset="2"/>
              <a:buAutoNum type="alphaLcParenR"/>
              <a:defRPr/>
            </a:pPr>
            <a:endParaRPr lang="es-ES" sz="2600" dirty="0">
              <a:latin typeface="Arial" pitchFamily="34" charset="0"/>
              <a:cs typeface="Arial" pitchFamily="34" charset="0"/>
            </a:endParaRPr>
          </a:p>
          <a:p>
            <a:pPr marL="457200" indent="-457200">
              <a:buFont typeface="Wingdings" pitchFamily="2" charset="2"/>
              <a:buAutoNum type="alphaLcParenR"/>
              <a:defRPr/>
            </a:pPr>
            <a:endParaRPr lang="es-ES" sz="2000" dirty="0"/>
          </a:p>
          <a:p>
            <a:pPr>
              <a:defRPr/>
            </a:pPr>
            <a:endParaRPr lang="es-ES" dirty="0"/>
          </a:p>
          <a:p>
            <a:pPr>
              <a:defRPr/>
            </a:pPr>
            <a:endParaRPr lang="es-ES" dirty="0"/>
          </a:p>
          <a:p>
            <a:pPr>
              <a:defRPr/>
            </a:pPr>
            <a:endParaRPr lang="es-MX" dirty="0"/>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B3081E79-EAD3-43DE-80CE-BAA0740D1309}" type="slidenum">
              <a:rPr lang="es-MX" smtClean="0"/>
              <a:pPr>
                <a:defRPr/>
              </a:pPr>
              <a:t>41</a:t>
            </a:fld>
            <a:endParaRPr lang="es-MX"/>
          </a:p>
        </p:txBody>
      </p:sp>
      <p:sp>
        <p:nvSpPr>
          <p:cNvPr id="6" name="5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700213"/>
            <a:ext cx="8229600" cy="4425950"/>
          </a:xfrm>
        </p:spPr>
        <p:txBody>
          <a:bodyPr>
            <a:normAutofit lnSpcReduction="10000"/>
          </a:bodyPr>
          <a:lstStyle/>
          <a:p>
            <a:pPr algn="just">
              <a:defRPr/>
            </a:pPr>
            <a:r>
              <a:rPr lang="es-ES" sz="2800" dirty="0">
                <a:latin typeface="Arial" pitchFamily="34" charset="0"/>
                <a:cs typeface="Arial" pitchFamily="34" charset="0"/>
              </a:rPr>
              <a:t>Es un hombre o mujer, como cualquier otro, pero es también diferente a los demás. </a:t>
            </a:r>
          </a:p>
          <a:p>
            <a:pPr algn="just">
              <a:defRPr/>
            </a:pPr>
            <a:r>
              <a:rPr lang="es-ES" sz="2800" dirty="0">
                <a:latin typeface="Arial" pitchFamily="34" charset="0"/>
                <a:cs typeface="Arial" pitchFamily="34" charset="0"/>
              </a:rPr>
              <a:t>Disfruta del raro privilegio de utilizar su propia mente al practicar el excelso y solitario arte de pensar por sí mismo. </a:t>
            </a:r>
          </a:p>
          <a:p>
            <a:pPr algn="just">
              <a:defRPr/>
            </a:pPr>
            <a:r>
              <a:rPr lang="es-ES" sz="2800" dirty="0">
                <a:latin typeface="Arial" pitchFamily="34" charset="0"/>
                <a:cs typeface="Arial" pitchFamily="34" charset="0"/>
              </a:rPr>
              <a:t>Sus hallazgos, comunicaciones y descubrimientos se ven sometidos al escrutinio universal por sus colegas.</a:t>
            </a:r>
          </a:p>
          <a:p>
            <a:pPr algn="just">
              <a:defRPr/>
            </a:pPr>
            <a:r>
              <a:rPr lang="es-ES" sz="2800" dirty="0">
                <a:latin typeface="Arial" pitchFamily="34" charset="0"/>
                <a:cs typeface="Arial" pitchFamily="34" charset="0"/>
              </a:rPr>
              <a:t>La ciencia constituye un gran éxito y el científico es un individuo marcado por el éxito.</a:t>
            </a:r>
            <a:endParaRPr lang="es-MX" sz="2800" dirty="0">
              <a:latin typeface="Arial" pitchFamily="34" charset="0"/>
              <a:cs typeface="Arial" pitchFamily="34" charset="0"/>
            </a:endParaRPr>
          </a:p>
        </p:txBody>
      </p:sp>
      <p:sp>
        <p:nvSpPr>
          <p:cNvPr id="50179" name="3 Rectángulo"/>
          <p:cNvSpPr>
            <a:spLocks noChangeArrowheads="1"/>
          </p:cNvSpPr>
          <p:nvPr/>
        </p:nvSpPr>
        <p:spPr bwMode="auto">
          <a:xfrm>
            <a:off x="1547813" y="333375"/>
            <a:ext cx="6327775" cy="646113"/>
          </a:xfrm>
          <a:prstGeom prst="rect">
            <a:avLst/>
          </a:prstGeom>
          <a:noFill/>
          <a:ln w="9525">
            <a:noFill/>
            <a:miter lim="800000"/>
            <a:headEnd/>
            <a:tailEnd/>
          </a:ln>
        </p:spPr>
        <p:txBody>
          <a:bodyPr wrap="none">
            <a:spAutoFit/>
          </a:bodyPr>
          <a:lstStyle/>
          <a:p>
            <a:r>
              <a:rPr lang="es-ES"/>
              <a:t>¿</a:t>
            </a:r>
            <a:r>
              <a:rPr lang="es-ES" sz="3600"/>
              <a:t>QUIEN ES UN CIENTÍFICO?</a:t>
            </a:r>
          </a:p>
        </p:txBody>
      </p:sp>
      <p:sp>
        <p:nvSpPr>
          <p:cNvPr id="4" name="3 Marcador de número de diapositiva"/>
          <p:cNvSpPr>
            <a:spLocks noGrp="1"/>
          </p:cNvSpPr>
          <p:nvPr>
            <p:ph type="sldNum" sz="quarter" idx="12"/>
          </p:nvPr>
        </p:nvSpPr>
        <p:spPr/>
        <p:txBody>
          <a:bodyPr>
            <a:normAutofit fontScale="85000" lnSpcReduction="20000"/>
          </a:bodyPr>
          <a:lstStyle/>
          <a:p>
            <a:pPr>
              <a:defRPr/>
            </a:pPr>
            <a:fld id="{ADB59E6B-E28C-458C-8018-8748845917A6}" type="slidenum">
              <a:rPr lang="es-MX" smtClean="0"/>
              <a:pPr>
                <a:defRPr/>
              </a:pPr>
              <a:t>42</a:t>
            </a:fld>
            <a:endParaRPr lang="es-MX"/>
          </a:p>
        </p:txBody>
      </p:sp>
      <p:sp>
        <p:nvSpPr>
          <p:cNvPr id="5" name="4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Título"/>
          <p:cNvSpPr>
            <a:spLocks noGrp="1"/>
          </p:cNvSpPr>
          <p:nvPr>
            <p:ph type="title"/>
          </p:nvPr>
        </p:nvSpPr>
        <p:spPr>
          <a:xfrm>
            <a:off x="457200" y="274638"/>
            <a:ext cx="8229600" cy="706437"/>
          </a:xfrm>
        </p:spPr>
        <p:txBody>
          <a:bodyPr/>
          <a:lstStyle/>
          <a:p>
            <a:pPr algn="ctr"/>
            <a:r>
              <a:rPr lang="es-ES" sz="3200">
                <a:solidFill>
                  <a:schemeClr val="tx1"/>
                </a:solidFill>
                <a:latin typeface="Arial" pitchFamily="34" charset="0"/>
                <a:cs typeface="Arial" pitchFamily="34" charset="0"/>
              </a:rPr>
              <a:t>¿QUE ES LA CIENCIA?</a:t>
            </a:r>
            <a:endParaRPr lang="es-MX" sz="3200">
              <a:solidFill>
                <a:schemeClr val="tx1"/>
              </a:solidFill>
              <a:latin typeface="Arial" pitchFamily="34" charset="0"/>
              <a:cs typeface="Arial" pitchFamily="34" charset="0"/>
            </a:endParaRPr>
          </a:p>
        </p:txBody>
      </p:sp>
      <p:sp>
        <p:nvSpPr>
          <p:cNvPr id="51203" name="2 Marcador de contenido"/>
          <p:cNvSpPr>
            <a:spLocks noGrp="1"/>
          </p:cNvSpPr>
          <p:nvPr>
            <p:ph idx="1"/>
          </p:nvPr>
        </p:nvSpPr>
        <p:spPr>
          <a:xfrm>
            <a:off x="457200" y="1700213"/>
            <a:ext cx="8229600" cy="4425950"/>
          </a:xfrm>
        </p:spPr>
        <p:txBody>
          <a:bodyPr/>
          <a:lstStyle/>
          <a:p>
            <a:pPr algn="just"/>
            <a:r>
              <a:rPr lang="es-ES">
                <a:latin typeface="Arial" pitchFamily="34" charset="0"/>
                <a:cs typeface="Arial" pitchFamily="34" charset="0"/>
              </a:rPr>
              <a:t>La ciencia ha pagado el precio por su éxito al imponer una profunda división entre los intereses humanos y el comercio ordinario de los hombres.</a:t>
            </a:r>
          </a:p>
          <a:p>
            <a:pPr algn="just"/>
            <a:r>
              <a:rPr lang="es-ES">
                <a:latin typeface="Arial" pitchFamily="34" charset="0"/>
                <a:cs typeface="Arial" pitchFamily="34" charset="0"/>
              </a:rPr>
              <a:t>Por una parte y por otra la confrontación desnuda con una verdad ante lo cual estos intereses palidecen y se hace triviales. </a:t>
            </a:r>
          </a:p>
          <a:p>
            <a:pPr algn="just"/>
            <a:r>
              <a:rPr lang="es-ES">
                <a:latin typeface="Arial" pitchFamily="34" charset="0"/>
                <a:cs typeface="Arial" pitchFamily="34" charset="0"/>
              </a:rPr>
              <a:t>Nos satisfacen por igual la perfección de la ciencia y los fallos que revela. </a:t>
            </a:r>
            <a:endParaRPr lang="es-MX">
              <a:latin typeface="Arial" pitchFamily="34" charset="0"/>
              <a:cs typeface="Arial" pitchFamily="34" charset="0"/>
            </a:endParaRPr>
          </a:p>
        </p:txBody>
      </p:sp>
      <p:sp>
        <p:nvSpPr>
          <p:cNvPr id="4" name="3 Marcador de número de diapositiva"/>
          <p:cNvSpPr>
            <a:spLocks noGrp="1"/>
          </p:cNvSpPr>
          <p:nvPr>
            <p:ph type="sldNum" sz="quarter" idx="12"/>
          </p:nvPr>
        </p:nvSpPr>
        <p:spPr/>
        <p:txBody>
          <a:bodyPr>
            <a:normAutofit fontScale="85000" lnSpcReduction="20000"/>
          </a:bodyPr>
          <a:lstStyle/>
          <a:p>
            <a:pPr>
              <a:defRPr/>
            </a:pPr>
            <a:fld id="{06FABA2A-265D-44E0-846F-58624C9900DF}" type="slidenum">
              <a:rPr lang="es-MX" smtClean="0"/>
              <a:pPr>
                <a:defRPr/>
              </a:pPr>
              <a:t>43</a:t>
            </a:fld>
            <a:endParaRPr lang="es-MX"/>
          </a:p>
        </p:txBody>
      </p:sp>
      <p:sp>
        <p:nvSpPr>
          <p:cNvPr id="5" name="4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Título"/>
          <p:cNvSpPr>
            <a:spLocks noGrp="1"/>
          </p:cNvSpPr>
          <p:nvPr>
            <p:ph type="title"/>
          </p:nvPr>
        </p:nvSpPr>
        <p:spPr>
          <a:xfrm>
            <a:off x="457200" y="274638"/>
            <a:ext cx="8229600" cy="633412"/>
          </a:xfrm>
        </p:spPr>
        <p:txBody>
          <a:bodyPr/>
          <a:lstStyle/>
          <a:p>
            <a:pPr algn="ctr"/>
            <a:r>
              <a:rPr lang="es-ES" sz="3600">
                <a:solidFill>
                  <a:schemeClr val="tx1"/>
                </a:solidFill>
                <a:latin typeface="Arial" pitchFamily="34" charset="0"/>
                <a:cs typeface="Arial" pitchFamily="34" charset="0"/>
              </a:rPr>
              <a:t>¿QUÉ ES LA CIENCIA?</a:t>
            </a:r>
            <a:endParaRPr lang="es-MX" sz="3600">
              <a:solidFill>
                <a:schemeClr val="tx1"/>
              </a:solidFill>
              <a:latin typeface="Arial" pitchFamily="34" charset="0"/>
              <a:cs typeface="Arial" pitchFamily="34" charset="0"/>
            </a:endParaRPr>
          </a:p>
        </p:txBody>
      </p:sp>
      <p:sp>
        <p:nvSpPr>
          <p:cNvPr id="3" name="2 Marcador de contenido"/>
          <p:cNvSpPr>
            <a:spLocks noGrp="1"/>
          </p:cNvSpPr>
          <p:nvPr>
            <p:ph idx="1"/>
          </p:nvPr>
        </p:nvSpPr>
        <p:spPr>
          <a:xfrm>
            <a:off x="457200" y="1773238"/>
            <a:ext cx="8229600" cy="4352925"/>
          </a:xfrm>
        </p:spPr>
        <p:txBody>
          <a:bodyPr>
            <a:normAutofit fontScale="92500" lnSpcReduction="10000"/>
          </a:bodyPr>
          <a:lstStyle/>
          <a:p>
            <a:pPr algn="just">
              <a:defRPr/>
            </a:pPr>
            <a:r>
              <a:rPr lang="es-ES" sz="2400" dirty="0">
                <a:latin typeface="Arial" pitchFamily="34" charset="0"/>
                <a:cs typeface="Arial" pitchFamily="34" charset="0"/>
              </a:rPr>
              <a:t>Nuestras instituciones sociales y culturales, nuestro sistema de enseñanza, economía, todo ello revela la división de dos culturas: la científica y la humanística. </a:t>
            </a:r>
          </a:p>
          <a:p>
            <a:pPr algn="just">
              <a:defRPr/>
            </a:pPr>
            <a:r>
              <a:rPr lang="es-ES" sz="2400" dirty="0">
                <a:latin typeface="Arial" pitchFamily="34" charset="0"/>
                <a:cs typeface="Arial" pitchFamily="34" charset="0"/>
              </a:rPr>
              <a:t>La ciencia es la más elevada realización de la cultura racional, y al mismo tiempo tememos que la ciencia haya llegado a ser un instrumento amoral e inhumano que se ha desarrollado hasta más allá del dominio humano. </a:t>
            </a:r>
          </a:p>
          <a:p>
            <a:pPr algn="just">
              <a:defRPr/>
            </a:pPr>
            <a:r>
              <a:rPr lang="es-ES" sz="2400" dirty="0">
                <a:latin typeface="Arial" pitchFamily="34" charset="0"/>
                <a:cs typeface="Arial" pitchFamily="34" charset="0"/>
              </a:rPr>
              <a:t>Una máquina bestial y sin arma que devora todo cuanto encuentra a su paso. </a:t>
            </a:r>
          </a:p>
          <a:p>
            <a:pPr algn="just">
              <a:defRPr/>
            </a:pPr>
            <a:r>
              <a:rPr lang="es-ES" sz="2400" dirty="0">
                <a:latin typeface="Arial" pitchFamily="34" charset="0"/>
                <a:cs typeface="Arial" pitchFamily="34" charset="0"/>
              </a:rPr>
              <a:t>Siempre hay problemas con la ciencia en nuestra cultura, mucho de los temores y también de lo que se espera de la ciencia se basan en la ignorancia. </a:t>
            </a:r>
          </a:p>
          <a:p>
            <a:pPr>
              <a:defRPr/>
            </a:pPr>
            <a:endParaRPr lang="es-MX" sz="2400" dirty="0">
              <a:latin typeface="Arial" pitchFamily="34" charset="0"/>
              <a:cs typeface="Arial" pitchFamily="34" charset="0"/>
            </a:endParaRPr>
          </a:p>
        </p:txBody>
      </p:sp>
      <p:sp>
        <p:nvSpPr>
          <p:cNvPr id="4" name="3 Marcador de número de diapositiva"/>
          <p:cNvSpPr>
            <a:spLocks noGrp="1"/>
          </p:cNvSpPr>
          <p:nvPr>
            <p:ph type="sldNum" sz="quarter" idx="12"/>
          </p:nvPr>
        </p:nvSpPr>
        <p:spPr/>
        <p:txBody>
          <a:bodyPr>
            <a:normAutofit fontScale="85000" lnSpcReduction="20000"/>
          </a:bodyPr>
          <a:lstStyle/>
          <a:p>
            <a:pPr>
              <a:defRPr/>
            </a:pPr>
            <a:fld id="{A6652452-809E-4451-9DFE-894EF088AEB2}" type="slidenum">
              <a:rPr lang="es-MX" smtClean="0"/>
              <a:pPr>
                <a:defRPr/>
              </a:pPr>
              <a:t>44</a:t>
            </a:fld>
            <a:endParaRPr lang="es-MX"/>
          </a:p>
        </p:txBody>
      </p:sp>
      <p:sp>
        <p:nvSpPr>
          <p:cNvPr id="5" name="4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77875"/>
          </a:xfrm>
        </p:spPr>
        <p:txBody>
          <a:bodyPr>
            <a:normAutofit fontScale="90000"/>
          </a:bodyPr>
          <a:lstStyle/>
          <a:p>
            <a:pPr algn="ctr">
              <a:defRPr/>
            </a:pPr>
            <a:r>
              <a:rPr lang="es-ES" sz="3600" dirty="0">
                <a:solidFill>
                  <a:schemeClr val="tx1"/>
                </a:solidFill>
                <a:latin typeface="Arial" pitchFamily="34" charset="0"/>
                <a:cs typeface="Arial" pitchFamily="34" charset="0"/>
              </a:rPr>
              <a:t>FORMAS DE COMPRENDER LA CIENCIA</a:t>
            </a:r>
            <a:endParaRPr lang="es-MX" sz="3600" dirty="0">
              <a:solidFill>
                <a:schemeClr val="tx1"/>
              </a:solidFill>
              <a:latin typeface="Arial" pitchFamily="34" charset="0"/>
              <a:cs typeface="Arial" pitchFamily="34" charset="0"/>
            </a:endParaRPr>
          </a:p>
        </p:txBody>
      </p:sp>
      <p:sp>
        <p:nvSpPr>
          <p:cNvPr id="3" name="2 Marcador de contenido"/>
          <p:cNvSpPr>
            <a:spLocks noGrp="1"/>
          </p:cNvSpPr>
          <p:nvPr>
            <p:ph idx="1"/>
          </p:nvPr>
        </p:nvSpPr>
        <p:spPr>
          <a:xfrm>
            <a:off x="457200" y="1773238"/>
            <a:ext cx="8229600" cy="4535487"/>
          </a:xfrm>
        </p:spPr>
        <p:txBody>
          <a:bodyPr>
            <a:normAutofit fontScale="92500" lnSpcReduction="20000"/>
          </a:bodyPr>
          <a:lstStyle/>
          <a:p>
            <a:pPr algn="just">
              <a:defRPr/>
            </a:pPr>
            <a:r>
              <a:rPr lang="es-ES" sz="2600" dirty="0">
                <a:latin typeface="Arial" pitchFamily="34" charset="0"/>
                <a:cs typeface="Arial" pitchFamily="34" charset="0"/>
              </a:rPr>
              <a:t>Hay  dos modos fundamentales de plantear de plantear la comprensión de la ciencia. </a:t>
            </a:r>
          </a:p>
          <a:p>
            <a:pPr algn="just">
              <a:defRPr/>
            </a:pPr>
            <a:r>
              <a:rPr lang="es-ES" sz="2600" dirty="0">
                <a:latin typeface="Arial" pitchFamily="34" charset="0"/>
                <a:cs typeface="Arial" pitchFamily="34" charset="0"/>
              </a:rPr>
              <a:t>Uno es el estudio de la ciencia misma y constituye todo lo aprendido y es el objetivo declarado de nuestra educación liberal de facilitar dicho estudio a lo largo del </a:t>
            </a:r>
            <a:r>
              <a:rPr lang="es-ES" sz="2600" dirty="0" err="1">
                <a:latin typeface="Arial" pitchFamily="34" charset="0"/>
                <a:cs typeface="Arial" pitchFamily="34" charset="0"/>
              </a:rPr>
              <a:t>curriculum</a:t>
            </a:r>
            <a:r>
              <a:rPr lang="es-ES" sz="2600" dirty="0">
                <a:latin typeface="Arial" pitchFamily="34" charset="0"/>
                <a:cs typeface="Arial" pitchFamily="34" charset="0"/>
              </a:rPr>
              <a:t>. </a:t>
            </a:r>
          </a:p>
          <a:p>
            <a:pPr algn="just">
              <a:defRPr/>
            </a:pPr>
            <a:r>
              <a:rPr lang="es-ES" sz="2600" dirty="0">
                <a:latin typeface="Arial" pitchFamily="34" charset="0"/>
                <a:cs typeface="Arial" pitchFamily="34" charset="0"/>
              </a:rPr>
              <a:t>Desde niños se nos introduce al conocimiento del mundo que nos rodea y se estudia acerca de lo que se sabe de la naturaleza, del mundo físico, de la vida, la sociedad.</a:t>
            </a:r>
          </a:p>
          <a:p>
            <a:pPr algn="just">
              <a:defRPr/>
            </a:pPr>
            <a:r>
              <a:rPr lang="es-ES" sz="2600" dirty="0">
                <a:latin typeface="Arial" pitchFamily="34" charset="0"/>
                <a:cs typeface="Arial" pitchFamily="34" charset="0"/>
              </a:rPr>
              <a:t>Cuando se termina la enseñanza media hemos adquirido un conocimiento básico de la ciencia tan grande que tiende a ser pasado por alto, porque se le considera elemental. </a:t>
            </a:r>
          </a:p>
          <a:p>
            <a:pPr>
              <a:defRPr/>
            </a:pPr>
            <a:endParaRPr lang="es-ES" sz="2400" dirty="0"/>
          </a:p>
          <a:p>
            <a:pPr>
              <a:defRPr/>
            </a:pPr>
            <a:endParaRPr lang="es-MX" sz="2400" dirty="0"/>
          </a:p>
        </p:txBody>
      </p:sp>
      <p:sp>
        <p:nvSpPr>
          <p:cNvPr id="4" name="3 Marcador de número de diapositiva"/>
          <p:cNvSpPr>
            <a:spLocks noGrp="1"/>
          </p:cNvSpPr>
          <p:nvPr>
            <p:ph type="sldNum" sz="quarter" idx="12"/>
          </p:nvPr>
        </p:nvSpPr>
        <p:spPr/>
        <p:txBody>
          <a:bodyPr>
            <a:normAutofit fontScale="85000" lnSpcReduction="20000"/>
          </a:bodyPr>
          <a:lstStyle/>
          <a:p>
            <a:pPr>
              <a:defRPr/>
            </a:pPr>
            <a:fld id="{A8A55523-7FBD-4370-B88E-6B4CEF01B055}" type="slidenum">
              <a:rPr lang="es-MX" smtClean="0"/>
              <a:pPr>
                <a:defRPr/>
              </a:pPr>
              <a:t>45</a:t>
            </a:fld>
            <a:endParaRPr lang="es-MX"/>
          </a:p>
        </p:txBody>
      </p:sp>
      <p:sp>
        <p:nvSpPr>
          <p:cNvPr id="5" name="4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2 Marcador de contenido"/>
          <p:cNvSpPr>
            <a:spLocks noGrp="1"/>
          </p:cNvSpPr>
          <p:nvPr>
            <p:ph idx="1"/>
          </p:nvPr>
        </p:nvSpPr>
        <p:spPr>
          <a:xfrm>
            <a:off x="457200" y="1844675"/>
            <a:ext cx="8229600" cy="4281488"/>
          </a:xfrm>
        </p:spPr>
        <p:txBody>
          <a:bodyPr/>
          <a:lstStyle/>
          <a:p>
            <a:endParaRPr lang="es-ES">
              <a:latin typeface="Arial" pitchFamily="34" charset="0"/>
              <a:cs typeface="Arial" pitchFamily="34" charset="0"/>
            </a:endParaRPr>
          </a:p>
          <a:p>
            <a:pPr algn="just">
              <a:buFont typeface="Wingdings" pitchFamily="2" charset="2"/>
              <a:buNone/>
            </a:pPr>
            <a:r>
              <a:rPr lang="es-ES">
                <a:latin typeface="Arial" pitchFamily="34" charset="0"/>
                <a:cs typeface="Arial" pitchFamily="34" charset="0"/>
              </a:rPr>
              <a:t>	Además cuando se termina la prepa hemos adquirido para bien o para mal un esquema de conceptos medianamente completo dentro del cual los hechos, operaciones, nunca pondremos en duda de modo básico. </a:t>
            </a:r>
            <a:endParaRPr lang="es-MX">
              <a:latin typeface="Arial" pitchFamily="34" charset="0"/>
              <a:cs typeface="Arial" pitchFamily="34" charset="0"/>
            </a:endParaRPr>
          </a:p>
        </p:txBody>
      </p:sp>
      <p:sp>
        <p:nvSpPr>
          <p:cNvPr id="54275" name="3 CuadroTexto"/>
          <p:cNvSpPr txBox="1">
            <a:spLocks noChangeArrowheads="1"/>
          </p:cNvSpPr>
          <p:nvPr/>
        </p:nvSpPr>
        <p:spPr bwMode="auto">
          <a:xfrm>
            <a:off x="2195513" y="333375"/>
            <a:ext cx="5184775" cy="706438"/>
          </a:xfrm>
          <a:prstGeom prst="rect">
            <a:avLst/>
          </a:prstGeom>
          <a:noFill/>
          <a:ln w="9525">
            <a:noFill/>
            <a:miter lim="800000"/>
            <a:headEnd/>
            <a:tailEnd/>
          </a:ln>
        </p:spPr>
        <p:txBody>
          <a:bodyPr>
            <a:spAutoFit/>
          </a:bodyPr>
          <a:lstStyle/>
          <a:p>
            <a:pPr algn="ctr"/>
            <a:r>
              <a:rPr lang="es-ES" sz="4000"/>
              <a:t>APUNTE…</a:t>
            </a:r>
          </a:p>
        </p:txBody>
      </p:sp>
      <p:sp>
        <p:nvSpPr>
          <p:cNvPr id="4" name="3 Marcador de número de diapositiva"/>
          <p:cNvSpPr>
            <a:spLocks noGrp="1"/>
          </p:cNvSpPr>
          <p:nvPr>
            <p:ph type="sldNum" sz="quarter" idx="12"/>
          </p:nvPr>
        </p:nvSpPr>
        <p:spPr/>
        <p:txBody>
          <a:bodyPr>
            <a:normAutofit fontScale="85000" lnSpcReduction="20000"/>
          </a:bodyPr>
          <a:lstStyle/>
          <a:p>
            <a:pPr>
              <a:defRPr/>
            </a:pPr>
            <a:fld id="{51D54050-3AFF-4244-9D6F-B620D55E2732}" type="slidenum">
              <a:rPr lang="es-MX" smtClean="0"/>
              <a:pPr>
                <a:defRPr/>
              </a:pPr>
              <a:t>46</a:t>
            </a:fld>
            <a:endParaRPr lang="es-MX"/>
          </a:p>
        </p:txBody>
      </p:sp>
      <p:sp>
        <p:nvSpPr>
          <p:cNvPr id="5" name="4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06437"/>
          </a:xfrm>
        </p:spPr>
        <p:txBody>
          <a:bodyPr>
            <a:normAutofit fontScale="90000"/>
          </a:bodyPr>
          <a:lstStyle/>
          <a:p>
            <a:pPr algn="ctr">
              <a:defRPr/>
            </a:pPr>
            <a:r>
              <a:rPr lang="es-ES" dirty="0">
                <a:solidFill>
                  <a:schemeClr val="tx1"/>
                </a:solidFill>
              </a:rPr>
              <a:t>L</a:t>
            </a:r>
            <a:r>
              <a:rPr lang="es-ES" sz="3600" dirty="0">
                <a:solidFill>
                  <a:schemeClr val="tx1"/>
                </a:solidFill>
                <a:latin typeface="Arial" pitchFamily="34" charset="0"/>
                <a:cs typeface="Arial" pitchFamily="34" charset="0"/>
              </a:rPr>
              <a:t>OS CONCEPTOS EN LA CIENCIA</a:t>
            </a:r>
            <a:endParaRPr lang="es-MX" sz="3600" dirty="0">
              <a:solidFill>
                <a:schemeClr val="tx1"/>
              </a:solidFill>
              <a:latin typeface="Arial" pitchFamily="34" charset="0"/>
              <a:cs typeface="Arial" pitchFamily="34" charset="0"/>
            </a:endParaRPr>
          </a:p>
        </p:txBody>
      </p:sp>
      <p:sp>
        <p:nvSpPr>
          <p:cNvPr id="3" name="2 Marcador de contenido"/>
          <p:cNvSpPr>
            <a:spLocks noGrp="1"/>
          </p:cNvSpPr>
          <p:nvPr>
            <p:ph idx="1"/>
          </p:nvPr>
        </p:nvSpPr>
        <p:spPr>
          <a:xfrm>
            <a:off x="457200" y="1989138"/>
            <a:ext cx="8229600" cy="4137025"/>
          </a:xfrm>
        </p:spPr>
        <p:txBody>
          <a:bodyPr>
            <a:normAutofit fontScale="77500" lnSpcReduction="20000"/>
          </a:bodyPr>
          <a:lstStyle/>
          <a:p>
            <a:pPr algn="just">
              <a:defRPr/>
            </a:pPr>
            <a:r>
              <a:rPr lang="es-ES" dirty="0">
                <a:latin typeface="Arial" pitchFamily="34" charset="0"/>
                <a:cs typeface="Arial" pitchFamily="34" charset="0"/>
              </a:rPr>
              <a:t>El científico posee ojos, oídos y manos como el resto de los humanos, pero lo que ve oye y manipula, viene dado por una visión más profunda e intima de las cosas. </a:t>
            </a:r>
          </a:p>
          <a:p>
            <a:pPr algn="just">
              <a:defRPr/>
            </a:pPr>
            <a:r>
              <a:rPr lang="es-ES" dirty="0">
                <a:latin typeface="Arial" pitchFamily="34" charset="0"/>
                <a:cs typeface="Arial" pitchFamily="34" charset="0"/>
              </a:rPr>
              <a:t>La búsqueda del conocimiento conduce a </a:t>
            </a:r>
            <a:r>
              <a:rPr lang="es-ES" dirty="0">
                <a:solidFill>
                  <a:srgbClr val="FF0000"/>
                </a:solidFill>
                <a:latin typeface="Arial" pitchFamily="34" charset="0"/>
                <a:cs typeface="Arial" pitchFamily="34" charset="0"/>
              </a:rPr>
              <a:t>la formulación de conceptos </a:t>
            </a:r>
            <a:r>
              <a:rPr lang="es-ES" dirty="0">
                <a:latin typeface="Arial" pitchFamily="34" charset="0"/>
                <a:cs typeface="Arial" pitchFamily="34" charset="0"/>
              </a:rPr>
              <a:t>por medio de los cuales quede expresada su diferente y cada vez mayor </a:t>
            </a:r>
            <a:r>
              <a:rPr lang="es-ES" dirty="0">
                <a:solidFill>
                  <a:srgbClr val="FF0000"/>
                </a:solidFill>
                <a:latin typeface="Arial" pitchFamily="34" charset="0"/>
                <a:cs typeface="Arial" pitchFamily="34" charset="0"/>
              </a:rPr>
              <a:t>comprensión </a:t>
            </a:r>
            <a:r>
              <a:rPr lang="es-ES" dirty="0">
                <a:latin typeface="Arial" pitchFamily="34" charset="0"/>
                <a:cs typeface="Arial" pitchFamily="34" charset="0"/>
              </a:rPr>
              <a:t>de las cosas, lo cual permitirá ordenar y </a:t>
            </a:r>
            <a:r>
              <a:rPr lang="es-ES" dirty="0">
                <a:solidFill>
                  <a:srgbClr val="FF0000"/>
                </a:solidFill>
                <a:latin typeface="Arial" pitchFamily="34" charset="0"/>
                <a:cs typeface="Arial" pitchFamily="34" charset="0"/>
              </a:rPr>
              <a:t>comunicar</a:t>
            </a:r>
            <a:r>
              <a:rPr lang="es-ES" dirty="0">
                <a:latin typeface="Arial" pitchFamily="34" charset="0"/>
                <a:cs typeface="Arial" pitchFamily="34" charset="0"/>
              </a:rPr>
              <a:t> los rasgos más complejos de su análisis.</a:t>
            </a:r>
          </a:p>
          <a:p>
            <a:pPr algn="just">
              <a:defRPr/>
            </a:pPr>
            <a:r>
              <a:rPr lang="es-ES" dirty="0">
                <a:latin typeface="Arial" pitchFamily="34" charset="0"/>
                <a:cs typeface="Arial" pitchFamily="34" charset="0"/>
              </a:rPr>
              <a:t>Los conceptos de la ciencia son las herramientas de trabajo del pensamiento científico: son los modos en los que el científico ha aprendido a comprender los fenómenos complejos a darse cuenta de sus relaciones mutuas y a </a:t>
            </a:r>
            <a:r>
              <a:rPr lang="es-ES" dirty="0">
                <a:solidFill>
                  <a:srgbClr val="FF0000"/>
                </a:solidFill>
                <a:latin typeface="Arial" pitchFamily="34" charset="0"/>
                <a:cs typeface="Arial" pitchFamily="34" charset="0"/>
              </a:rPr>
              <a:t>representarlos</a:t>
            </a:r>
            <a:r>
              <a:rPr lang="es-ES" dirty="0">
                <a:latin typeface="Arial" pitchFamily="34" charset="0"/>
                <a:cs typeface="Arial" pitchFamily="34" charset="0"/>
              </a:rPr>
              <a:t> en formas comunicables.  </a:t>
            </a:r>
            <a:endParaRPr lang="es-MX" dirty="0">
              <a:latin typeface="Arial" pitchFamily="34" charset="0"/>
              <a:cs typeface="Arial" pitchFamily="34" charset="0"/>
            </a:endParaRPr>
          </a:p>
        </p:txBody>
      </p:sp>
      <p:sp>
        <p:nvSpPr>
          <p:cNvPr id="4" name="3 Marcador de número de diapositiva"/>
          <p:cNvSpPr>
            <a:spLocks noGrp="1"/>
          </p:cNvSpPr>
          <p:nvPr>
            <p:ph type="sldNum" sz="quarter" idx="12"/>
          </p:nvPr>
        </p:nvSpPr>
        <p:spPr/>
        <p:txBody>
          <a:bodyPr>
            <a:normAutofit fontScale="85000" lnSpcReduction="20000"/>
          </a:bodyPr>
          <a:lstStyle/>
          <a:p>
            <a:pPr>
              <a:defRPr/>
            </a:pPr>
            <a:fld id="{3F35B1F6-C0EB-47A9-B02C-190D0FED6A1B}" type="slidenum">
              <a:rPr lang="es-MX" smtClean="0"/>
              <a:pPr>
                <a:defRPr/>
              </a:pPr>
              <a:t>47</a:t>
            </a:fld>
            <a:endParaRPr lang="es-MX"/>
          </a:p>
        </p:txBody>
      </p:sp>
      <p:sp>
        <p:nvSpPr>
          <p:cNvPr id="5" name="4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Título"/>
          <p:cNvSpPr>
            <a:spLocks noGrp="1"/>
          </p:cNvSpPr>
          <p:nvPr>
            <p:ph type="title"/>
          </p:nvPr>
        </p:nvSpPr>
        <p:spPr>
          <a:xfrm>
            <a:off x="457200" y="274638"/>
            <a:ext cx="8229600" cy="706437"/>
          </a:xfrm>
        </p:spPr>
        <p:txBody>
          <a:bodyPr/>
          <a:lstStyle/>
          <a:p>
            <a:r>
              <a:rPr lang="es-ES" sz="2000">
                <a:solidFill>
                  <a:schemeClr val="tx1"/>
                </a:solidFill>
                <a:latin typeface="Arial" pitchFamily="34" charset="0"/>
                <a:cs typeface="Arial" pitchFamily="34" charset="0"/>
              </a:rPr>
              <a:t>LOS CONCEPTOS, SUS RELACIONES Y ESQUEMA CONCEPTUAL </a:t>
            </a:r>
            <a:endParaRPr lang="es-MX" sz="2000">
              <a:solidFill>
                <a:schemeClr val="tx1"/>
              </a:solidFill>
              <a:latin typeface="Arial" pitchFamily="34" charset="0"/>
              <a:cs typeface="Arial" pitchFamily="34" charset="0"/>
            </a:endParaRPr>
          </a:p>
        </p:txBody>
      </p:sp>
      <p:sp>
        <p:nvSpPr>
          <p:cNvPr id="3" name="2 Marcador de contenido"/>
          <p:cNvSpPr>
            <a:spLocks noGrp="1"/>
          </p:cNvSpPr>
          <p:nvPr>
            <p:ph idx="1"/>
          </p:nvPr>
        </p:nvSpPr>
        <p:spPr>
          <a:xfrm>
            <a:off x="457200" y="1628775"/>
            <a:ext cx="8229600" cy="4679950"/>
          </a:xfrm>
        </p:spPr>
        <p:txBody>
          <a:bodyPr>
            <a:normAutofit fontScale="92500" lnSpcReduction="20000"/>
          </a:bodyPr>
          <a:lstStyle/>
          <a:p>
            <a:pPr algn="just">
              <a:defRPr/>
            </a:pPr>
            <a:r>
              <a:rPr lang="es-ES" sz="2400" dirty="0">
                <a:latin typeface="Arial" pitchFamily="34" charset="0"/>
                <a:cs typeface="Arial" pitchFamily="34" charset="0"/>
              </a:rPr>
              <a:t>Los esquemas conceptuales de las ciencias están íntimamente relacionados con el estudio de las ciencias, donde tales esquemas operan, pero también están relacionados con nuestro entendimiento no científico, con las nociones corrientes acerca de cómo son las cosas. Con lo que normalmente llamamos </a:t>
            </a:r>
            <a:r>
              <a:rPr lang="es-ES" sz="2400" dirty="0">
                <a:solidFill>
                  <a:srgbClr val="FF0000"/>
                </a:solidFill>
                <a:latin typeface="Arial" pitchFamily="34" charset="0"/>
                <a:cs typeface="Arial" pitchFamily="34" charset="0"/>
              </a:rPr>
              <a:t>sentido común. </a:t>
            </a:r>
          </a:p>
          <a:p>
            <a:pPr algn="just">
              <a:buFont typeface="Wingdings" pitchFamily="2" charset="2"/>
              <a:buNone/>
              <a:defRPr/>
            </a:pPr>
            <a:endParaRPr lang="es-ES" sz="2400" dirty="0">
              <a:solidFill>
                <a:srgbClr val="FF0000"/>
              </a:solidFill>
              <a:latin typeface="Arial" pitchFamily="34" charset="0"/>
              <a:cs typeface="Arial" pitchFamily="34" charset="0"/>
            </a:endParaRPr>
          </a:p>
          <a:p>
            <a:pPr algn="just">
              <a:defRPr/>
            </a:pPr>
            <a:r>
              <a:rPr lang="es-ES" sz="2400" dirty="0">
                <a:latin typeface="Arial" pitchFamily="34" charset="0"/>
                <a:cs typeface="Arial" pitchFamily="34" charset="0"/>
              </a:rPr>
              <a:t>Los conceptos están relacionados unos con otros y con toda una red de conceptos para formar lo que se llama un esquema o estructura conceptual. </a:t>
            </a:r>
          </a:p>
          <a:p>
            <a:pPr algn="just">
              <a:defRPr/>
            </a:pPr>
            <a:endParaRPr lang="es-ES" sz="2400" dirty="0">
              <a:latin typeface="Arial" pitchFamily="34" charset="0"/>
              <a:cs typeface="Arial" pitchFamily="34" charset="0"/>
            </a:endParaRPr>
          </a:p>
          <a:p>
            <a:pPr algn="just">
              <a:defRPr/>
            </a:pPr>
            <a:r>
              <a:rPr lang="es-ES" sz="2400" dirty="0">
                <a:latin typeface="Arial" pitchFamily="34" charset="0"/>
                <a:cs typeface="Arial" pitchFamily="34" charset="0"/>
              </a:rPr>
              <a:t>El trabajo de científico se ve guiado por dichos conceptos, se sistematiza mediante  dichas estructuras conceptuales y se encuentra ligado a ellas por una red de pensamientos e inferencias que proporcionan el esquema conceptual.</a:t>
            </a:r>
            <a:endParaRPr lang="es-MX" sz="2400" dirty="0">
              <a:latin typeface="Arial" pitchFamily="34" charset="0"/>
              <a:cs typeface="Arial" pitchFamily="34" charset="0"/>
            </a:endParaRPr>
          </a:p>
        </p:txBody>
      </p:sp>
      <p:sp>
        <p:nvSpPr>
          <p:cNvPr id="4" name="3 Marcador de número de diapositiva"/>
          <p:cNvSpPr>
            <a:spLocks noGrp="1"/>
          </p:cNvSpPr>
          <p:nvPr>
            <p:ph type="sldNum" sz="quarter" idx="12"/>
          </p:nvPr>
        </p:nvSpPr>
        <p:spPr/>
        <p:txBody>
          <a:bodyPr>
            <a:normAutofit fontScale="85000" lnSpcReduction="20000"/>
          </a:bodyPr>
          <a:lstStyle/>
          <a:p>
            <a:pPr>
              <a:defRPr/>
            </a:pPr>
            <a:fld id="{D5C25995-5CCF-460D-9D5D-20967615E94B}" type="slidenum">
              <a:rPr lang="es-MX" smtClean="0"/>
              <a:pPr>
                <a:defRPr/>
              </a:pPr>
              <a:t>48</a:t>
            </a:fld>
            <a:endParaRPr lang="es-MX"/>
          </a:p>
        </p:txBody>
      </p:sp>
      <p:sp>
        <p:nvSpPr>
          <p:cNvPr id="5" name="4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Título"/>
          <p:cNvSpPr>
            <a:spLocks noGrp="1"/>
          </p:cNvSpPr>
          <p:nvPr>
            <p:ph type="title"/>
          </p:nvPr>
        </p:nvSpPr>
        <p:spPr>
          <a:xfrm>
            <a:off x="457200" y="274638"/>
            <a:ext cx="8229600" cy="777875"/>
          </a:xfrm>
        </p:spPr>
        <p:txBody>
          <a:bodyPr/>
          <a:lstStyle/>
          <a:p>
            <a:pPr algn="ctr"/>
            <a:r>
              <a:rPr lang="es-ES" sz="4000">
                <a:solidFill>
                  <a:schemeClr val="tx1"/>
                </a:solidFill>
                <a:latin typeface="Arial" pitchFamily="34" charset="0"/>
                <a:cs typeface="Arial" pitchFamily="34" charset="0"/>
              </a:rPr>
              <a:t>¿</a:t>
            </a:r>
            <a:r>
              <a:rPr lang="es-ES" sz="3200">
                <a:solidFill>
                  <a:schemeClr val="tx1"/>
                </a:solidFill>
                <a:latin typeface="Arial" pitchFamily="34" charset="0"/>
                <a:cs typeface="Arial" pitchFamily="34" charset="0"/>
              </a:rPr>
              <a:t>QUÉ ES LA FILOSOFÍA DE LA CIENCIA?</a:t>
            </a:r>
            <a:endParaRPr lang="es-MX" sz="3200">
              <a:solidFill>
                <a:schemeClr val="tx1"/>
              </a:solidFill>
              <a:latin typeface="Arial" pitchFamily="34" charset="0"/>
              <a:cs typeface="Arial" pitchFamily="34" charset="0"/>
            </a:endParaRPr>
          </a:p>
        </p:txBody>
      </p:sp>
      <p:sp>
        <p:nvSpPr>
          <p:cNvPr id="3" name="2 Marcador de contenido"/>
          <p:cNvSpPr>
            <a:spLocks noGrp="1"/>
          </p:cNvSpPr>
          <p:nvPr>
            <p:ph idx="1"/>
          </p:nvPr>
        </p:nvSpPr>
        <p:spPr>
          <a:xfrm>
            <a:off x="612775" y="1600200"/>
            <a:ext cx="8153400" cy="4495800"/>
          </a:xfrm>
        </p:spPr>
        <p:txBody>
          <a:bodyPr>
            <a:normAutofit fontScale="92500" lnSpcReduction="20000"/>
          </a:bodyPr>
          <a:lstStyle/>
          <a:p>
            <a:pPr algn="just">
              <a:buFont typeface="Wingdings" pitchFamily="2" charset="2"/>
              <a:buNone/>
              <a:defRPr/>
            </a:pPr>
            <a:r>
              <a:rPr lang="es-ES" sz="2400" dirty="0"/>
              <a:t>	</a:t>
            </a:r>
            <a:r>
              <a:rPr lang="es-ES" sz="2400" dirty="0">
                <a:latin typeface="Arial" pitchFamily="34" charset="0"/>
                <a:cs typeface="Arial" pitchFamily="34" charset="0"/>
              </a:rPr>
              <a:t>Comprender la relación de la ciencia con el sentido común y encontrar las raíces comunes de las ciencias y las humanidades, es llegar a una comprensión de la ciencia distinta de la se alcanza estudiando las propias ciencias. </a:t>
            </a:r>
          </a:p>
          <a:p>
            <a:pPr algn="just">
              <a:buFont typeface="Wingdings" pitchFamily="2" charset="2"/>
              <a:buNone/>
              <a:defRPr/>
            </a:pPr>
            <a:endParaRPr lang="es-ES" sz="2400" dirty="0">
              <a:latin typeface="Arial" pitchFamily="34" charset="0"/>
              <a:cs typeface="Arial" pitchFamily="34" charset="0"/>
            </a:endParaRPr>
          </a:p>
          <a:p>
            <a:pPr algn="just">
              <a:defRPr/>
            </a:pPr>
            <a:r>
              <a:rPr lang="es-ES" sz="2600" dirty="0">
                <a:latin typeface="Arial" pitchFamily="34" charset="0"/>
                <a:cs typeface="Arial" pitchFamily="34" charset="0"/>
              </a:rPr>
              <a:t>Consideramos tal comprensión como el objeto de la filosofía de la ciencia y definimos la tarea de esta: como el estudio sistemático de los conceptos y esquemas conceptuales de la ciencia.  </a:t>
            </a:r>
          </a:p>
          <a:p>
            <a:pPr algn="just">
              <a:defRPr/>
            </a:pPr>
            <a:endParaRPr lang="es-ES" sz="2600" dirty="0">
              <a:latin typeface="Arial" pitchFamily="34" charset="0"/>
              <a:cs typeface="Arial" pitchFamily="34" charset="0"/>
            </a:endParaRPr>
          </a:p>
          <a:p>
            <a:pPr algn="just">
              <a:defRPr/>
            </a:pPr>
            <a:r>
              <a:rPr lang="es-ES" sz="2400" dirty="0">
                <a:latin typeface="Arial" pitchFamily="34" charset="0"/>
                <a:cs typeface="Arial" pitchFamily="34" charset="0"/>
              </a:rPr>
              <a:t>Los esquemas conceptuales son los instrumentos del entendimiento científico.  Los modos según los cuales el científico llega a comprender el mundo que investiga.</a:t>
            </a:r>
          </a:p>
          <a:p>
            <a:pPr>
              <a:buFont typeface="Wingdings" pitchFamily="2" charset="2"/>
              <a:buNone/>
              <a:defRPr/>
            </a:pPr>
            <a:endParaRPr lang="es-MX" sz="2400" dirty="0">
              <a:solidFill>
                <a:srgbClr val="FF0000"/>
              </a:solidFill>
            </a:endParaRPr>
          </a:p>
        </p:txBody>
      </p:sp>
      <p:sp>
        <p:nvSpPr>
          <p:cNvPr id="4" name="3 Marcador de número de diapositiva"/>
          <p:cNvSpPr>
            <a:spLocks noGrp="1"/>
          </p:cNvSpPr>
          <p:nvPr>
            <p:ph type="sldNum" sz="quarter" idx="12"/>
          </p:nvPr>
        </p:nvSpPr>
        <p:spPr/>
        <p:txBody>
          <a:bodyPr>
            <a:normAutofit fontScale="85000" lnSpcReduction="20000"/>
          </a:bodyPr>
          <a:lstStyle/>
          <a:p>
            <a:pPr>
              <a:defRPr/>
            </a:pPr>
            <a:fld id="{E361D8D9-6AA5-465A-9DB3-E66D12C530AF}" type="slidenum">
              <a:rPr lang="es-MX" smtClean="0"/>
              <a:pPr>
                <a:defRPr/>
              </a:pPr>
              <a:t>49</a:t>
            </a:fld>
            <a:endParaRPr lang="es-MX"/>
          </a:p>
        </p:txBody>
      </p:sp>
      <p:sp>
        <p:nvSpPr>
          <p:cNvPr id="5" name="4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2775" y="228600"/>
            <a:ext cx="8153400" cy="990600"/>
          </a:xfrm>
        </p:spPr>
        <p:txBody>
          <a:bodyPr>
            <a:normAutofit fontScale="90000"/>
          </a:bodyPr>
          <a:lstStyle/>
          <a:p>
            <a:pPr algn="ctr" eaLnBrk="1" fontAlgn="auto" hangingPunct="1">
              <a:spcAft>
                <a:spcPts val="0"/>
              </a:spcAft>
              <a:defRPr/>
            </a:pPr>
            <a:r>
              <a:rPr lang="es-ES" dirty="0">
                <a:latin typeface="Arial" pitchFamily="34" charset="0"/>
                <a:cs typeface="Arial" pitchFamily="34" charset="0"/>
              </a:rPr>
              <a:t>ESTRATEGIAS DEL PROCESO ENSEÑANZA-APRENDIZAJE</a:t>
            </a:r>
          </a:p>
        </p:txBody>
      </p:sp>
      <p:sp>
        <p:nvSpPr>
          <p:cNvPr id="3" name="2 Marcador de contenido"/>
          <p:cNvSpPr>
            <a:spLocks noGrp="1"/>
          </p:cNvSpPr>
          <p:nvPr>
            <p:ph sz="quarter" idx="1"/>
          </p:nvPr>
        </p:nvSpPr>
        <p:spPr>
          <a:xfrm>
            <a:off x="612775" y="1600200"/>
            <a:ext cx="8153400" cy="4495800"/>
          </a:xfrm>
        </p:spPr>
        <p:txBody>
          <a:bodyPr>
            <a:normAutofit fontScale="77500" lnSpcReduction="20000"/>
          </a:bodyPr>
          <a:lstStyle/>
          <a:p>
            <a:pPr marL="320040" indent="-320040" algn="just" eaLnBrk="1" fontAlgn="auto" hangingPunct="1">
              <a:spcAft>
                <a:spcPts val="0"/>
              </a:spcAft>
              <a:buFont typeface="Wingdings"/>
              <a:buChar char=""/>
              <a:defRPr/>
            </a:pPr>
            <a:r>
              <a:rPr lang="es-ES_tradnl" dirty="0">
                <a:latin typeface="Arial" pitchFamily="34" charset="0"/>
                <a:cs typeface="Arial" pitchFamily="34" charset="0"/>
              </a:rPr>
              <a:t>Discusión y reflexión de los alumnos que propicien las condiciones para la argumentación y refutación filosófica-científica, en un marco de apertura, confianza y respeto.</a:t>
            </a:r>
          </a:p>
          <a:p>
            <a:pPr marL="320040" indent="-320040" algn="just" eaLnBrk="1" fontAlgn="auto" hangingPunct="1">
              <a:spcAft>
                <a:spcPts val="0"/>
              </a:spcAft>
              <a:buFont typeface="Wingdings" pitchFamily="2" charset="2"/>
              <a:buNone/>
              <a:defRPr/>
            </a:pPr>
            <a:r>
              <a:rPr lang="es-ES_tradnl" dirty="0">
                <a:latin typeface="Arial" pitchFamily="34" charset="0"/>
                <a:cs typeface="Arial" pitchFamily="34" charset="0"/>
              </a:rPr>
              <a:t> </a:t>
            </a:r>
            <a:endParaRPr lang="es-ES" dirty="0">
              <a:latin typeface="Arial" pitchFamily="34" charset="0"/>
              <a:cs typeface="Arial" pitchFamily="34" charset="0"/>
            </a:endParaRPr>
          </a:p>
          <a:p>
            <a:pPr marL="320040" indent="-320040" algn="just" eaLnBrk="1" fontAlgn="auto" hangingPunct="1">
              <a:spcAft>
                <a:spcPts val="0"/>
              </a:spcAft>
              <a:buFont typeface="Wingdings"/>
              <a:buChar char=""/>
              <a:defRPr/>
            </a:pPr>
            <a:r>
              <a:rPr lang="es-ES_tradnl" dirty="0">
                <a:latin typeface="Arial" pitchFamily="34" charset="0"/>
                <a:cs typeface="Arial" pitchFamily="34" charset="0"/>
              </a:rPr>
              <a:t>Participación activa de los alumnos, individual y colectiva, mediante actividades y ejercicios, basados en sus aportaciones y deducciones y en materiales escritos, videos y películas y las exposiciones. </a:t>
            </a:r>
          </a:p>
          <a:p>
            <a:pPr marL="320040" indent="-320040" algn="just" eaLnBrk="1" fontAlgn="auto" hangingPunct="1">
              <a:spcAft>
                <a:spcPts val="0"/>
              </a:spcAft>
              <a:buFont typeface="Wingdings" pitchFamily="2" charset="2"/>
              <a:buNone/>
              <a:defRPr/>
            </a:pPr>
            <a:endParaRPr lang="es-ES" dirty="0">
              <a:latin typeface="Arial" pitchFamily="34" charset="0"/>
              <a:cs typeface="Arial" pitchFamily="34" charset="0"/>
            </a:endParaRPr>
          </a:p>
          <a:p>
            <a:pPr marL="320040" indent="-320040" algn="just" eaLnBrk="1" fontAlgn="auto" hangingPunct="1">
              <a:spcAft>
                <a:spcPts val="0"/>
              </a:spcAft>
              <a:buFont typeface="Wingdings"/>
              <a:buChar char=""/>
              <a:defRPr/>
            </a:pPr>
            <a:r>
              <a:rPr lang="es-ES_tradnl" dirty="0">
                <a:latin typeface="Arial" pitchFamily="34" charset="0"/>
                <a:cs typeface="Arial" pitchFamily="34" charset="0"/>
              </a:rPr>
              <a:t>Propiciar en los alumnos, la adquisición de habilidades de relación e integración mediante ejercicios de discusión en grupos y reflexiones de integración generales.</a:t>
            </a:r>
          </a:p>
          <a:p>
            <a:pPr marL="320040" indent="-320040" algn="just" eaLnBrk="1" fontAlgn="auto" hangingPunct="1">
              <a:spcAft>
                <a:spcPts val="0"/>
              </a:spcAft>
              <a:buFont typeface="Wingdings" pitchFamily="2" charset="2"/>
              <a:buNone/>
              <a:defRPr/>
            </a:pPr>
            <a:endParaRPr lang="es-ES" dirty="0">
              <a:latin typeface="Arial" pitchFamily="34" charset="0"/>
              <a:cs typeface="Arial" pitchFamily="34" charset="0"/>
            </a:endParaRPr>
          </a:p>
          <a:p>
            <a:pPr marL="320040" indent="-320040" algn="just" eaLnBrk="1" fontAlgn="auto" hangingPunct="1">
              <a:spcAft>
                <a:spcPts val="0"/>
              </a:spcAft>
              <a:buFont typeface="Wingdings"/>
              <a:buChar char=""/>
              <a:defRPr/>
            </a:pPr>
            <a:r>
              <a:rPr lang="es-ES_tradnl" dirty="0">
                <a:latin typeface="Arial" pitchFamily="34" charset="0"/>
                <a:cs typeface="Arial" pitchFamily="34" charset="0"/>
              </a:rPr>
              <a:t>Proporcionar la retroalimentación de manera oportuna..</a:t>
            </a:r>
            <a:endParaRPr lang="es-ES" dirty="0">
              <a:latin typeface="Arial" pitchFamily="34" charset="0"/>
              <a:cs typeface="Arial" pitchFamily="34" charset="0"/>
            </a:endParaRPr>
          </a:p>
          <a:p>
            <a:pPr marL="320040" indent="-320040" eaLnBrk="1" fontAlgn="auto" hangingPunct="1">
              <a:spcAft>
                <a:spcPts val="0"/>
              </a:spcAft>
              <a:buFont typeface="Wingdings"/>
              <a:buChar char=""/>
              <a:defRPr/>
            </a:pPr>
            <a:endParaRPr lang="es-ES" dirty="0"/>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EB814EDC-FF70-4CD3-9DAE-A796D1811216}" type="slidenum">
              <a:rPr lang="es-MX" smtClean="0"/>
              <a:pPr>
                <a:defRPr/>
              </a:pPr>
              <a:t>5</a:t>
            </a:fld>
            <a:endParaRPr lang="es-MX"/>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77875"/>
          </a:xfrm>
        </p:spPr>
        <p:txBody>
          <a:bodyPr>
            <a:normAutofit fontScale="90000"/>
          </a:bodyPr>
          <a:lstStyle/>
          <a:p>
            <a:pPr algn="ctr">
              <a:defRPr/>
            </a:pPr>
            <a:r>
              <a:rPr lang="es-ES" sz="3200" dirty="0">
                <a:solidFill>
                  <a:schemeClr val="tx1"/>
                </a:solidFill>
                <a:latin typeface="Arial" pitchFamily="34" charset="0"/>
                <a:cs typeface="Arial" pitchFamily="34" charset="0"/>
              </a:rPr>
              <a:t>OBJETO DE LA FILOSOFÍA DE LA CIENCIA</a:t>
            </a:r>
            <a:endParaRPr lang="es-MX" sz="3200" dirty="0">
              <a:solidFill>
                <a:schemeClr val="tx1"/>
              </a:solidFill>
              <a:latin typeface="Arial" pitchFamily="34" charset="0"/>
              <a:cs typeface="Arial" pitchFamily="34" charset="0"/>
            </a:endParaRPr>
          </a:p>
        </p:txBody>
      </p:sp>
      <p:sp>
        <p:nvSpPr>
          <p:cNvPr id="3" name="2 Marcador de contenido"/>
          <p:cNvSpPr>
            <a:spLocks noGrp="1"/>
          </p:cNvSpPr>
          <p:nvPr>
            <p:ph idx="1"/>
          </p:nvPr>
        </p:nvSpPr>
        <p:spPr>
          <a:xfrm>
            <a:off x="457200" y="1989138"/>
            <a:ext cx="8229600" cy="4137025"/>
          </a:xfrm>
        </p:spPr>
        <p:txBody>
          <a:bodyPr>
            <a:normAutofit lnSpcReduction="10000"/>
          </a:bodyPr>
          <a:lstStyle/>
          <a:p>
            <a:pPr algn="just">
              <a:defRPr/>
            </a:pPr>
            <a:r>
              <a:rPr lang="es-ES" dirty="0">
                <a:latin typeface="Arial" pitchFamily="34" charset="0"/>
                <a:cs typeface="Arial" pitchFamily="34" charset="0"/>
              </a:rPr>
              <a:t>La tarea de la filosofía de la ciencia es entender el entendimiento científico, y en la medida de que dichos esquemas conceptuales proporcionan la forma fundamental del pensamiento científico o su estructura básica. </a:t>
            </a:r>
          </a:p>
          <a:p>
            <a:pPr algn="just">
              <a:defRPr/>
            </a:pPr>
            <a:endParaRPr lang="es-ES" dirty="0">
              <a:latin typeface="Arial" pitchFamily="34" charset="0"/>
              <a:cs typeface="Arial" pitchFamily="34" charset="0"/>
            </a:endParaRPr>
          </a:p>
          <a:p>
            <a:pPr algn="just">
              <a:defRPr/>
            </a:pPr>
            <a:r>
              <a:rPr lang="es-ES" dirty="0">
                <a:latin typeface="Arial" pitchFamily="34" charset="0"/>
                <a:cs typeface="Arial" pitchFamily="34" charset="0"/>
              </a:rPr>
              <a:t>La filosofía de la ciencia puede caracterizarse como el estudio de los fundamentos conceptuales del pensamiento científico. </a:t>
            </a:r>
          </a:p>
          <a:p>
            <a:pPr>
              <a:defRPr/>
            </a:pPr>
            <a:endParaRPr lang="es-ES" dirty="0">
              <a:solidFill>
                <a:srgbClr val="FF0000"/>
              </a:solidFill>
            </a:endParaRPr>
          </a:p>
        </p:txBody>
      </p:sp>
      <p:sp>
        <p:nvSpPr>
          <p:cNvPr id="4" name="3 Marcador de número de diapositiva"/>
          <p:cNvSpPr>
            <a:spLocks noGrp="1"/>
          </p:cNvSpPr>
          <p:nvPr>
            <p:ph type="sldNum" sz="quarter" idx="12"/>
          </p:nvPr>
        </p:nvSpPr>
        <p:spPr/>
        <p:txBody>
          <a:bodyPr>
            <a:normAutofit fontScale="85000" lnSpcReduction="20000"/>
          </a:bodyPr>
          <a:lstStyle/>
          <a:p>
            <a:pPr>
              <a:defRPr/>
            </a:pPr>
            <a:fld id="{2452B6EA-6DA8-460E-8742-A595B6E13F08}" type="slidenum">
              <a:rPr lang="es-MX" smtClean="0"/>
              <a:pPr>
                <a:defRPr/>
              </a:pPr>
              <a:t>50</a:t>
            </a:fld>
            <a:endParaRPr lang="es-MX"/>
          </a:p>
        </p:txBody>
      </p:sp>
      <p:sp>
        <p:nvSpPr>
          <p:cNvPr id="5" name="4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844675"/>
            <a:ext cx="8229600" cy="4281488"/>
          </a:xfrm>
        </p:spPr>
        <p:txBody>
          <a:bodyPr>
            <a:normAutofit fontScale="77500" lnSpcReduction="20000"/>
          </a:bodyPr>
          <a:lstStyle/>
          <a:p>
            <a:pPr algn="just">
              <a:buFont typeface="Wingdings" pitchFamily="2" charset="2"/>
              <a:buNone/>
              <a:defRPr/>
            </a:pPr>
            <a:r>
              <a:rPr lang="es-ES" dirty="0"/>
              <a:t>	</a:t>
            </a:r>
            <a:r>
              <a:rPr lang="es-ES" dirty="0">
                <a:latin typeface="Arial" pitchFamily="34" charset="0"/>
                <a:cs typeface="Arial" pitchFamily="34" charset="0"/>
              </a:rPr>
              <a:t>	</a:t>
            </a:r>
          </a:p>
          <a:p>
            <a:pPr algn="just">
              <a:defRPr/>
            </a:pPr>
            <a:r>
              <a:rPr lang="es-ES" dirty="0">
                <a:latin typeface="Arial" pitchFamily="34" charset="0"/>
                <a:cs typeface="Arial" pitchFamily="34" charset="0"/>
              </a:rPr>
              <a:t>Tal relación se refiere, no sólo a lo que es la ciencia, o cómo se produce el pensamiento científico, sino también a la relación entre el pensamiento científico y otras clases de pensamiento: el sentido común, los estudios humanísticos sobre la literatura y el arte y los extraordinarios modos de pensar del artista creador. </a:t>
            </a:r>
          </a:p>
          <a:p>
            <a:pPr algn="just">
              <a:defRPr/>
            </a:pPr>
            <a:endParaRPr lang="es-ES" dirty="0">
              <a:solidFill>
                <a:srgbClr val="FF0000"/>
              </a:solidFill>
              <a:latin typeface="Arial" pitchFamily="34" charset="0"/>
              <a:cs typeface="Arial" pitchFamily="34" charset="0"/>
            </a:endParaRPr>
          </a:p>
          <a:p>
            <a:pPr algn="just">
              <a:defRPr/>
            </a:pPr>
            <a:r>
              <a:rPr lang="es-ES" dirty="0">
                <a:latin typeface="Arial" pitchFamily="34" charset="0"/>
                <a:cs typeface="Arial" pitchFamily="34" charset="0"/>
              </a:rPr>
              <a:t>La filosofía de la ciencia proporciona un enlace entre las dos culturas. La filosofía no es otra cosa que una búsqueda consagrada a la coherencia, a la síntesis de lo que sabemos en un campo con lo que sabemos en otros. </a:t>
            </a:r>
            <a:endParaRPr lang="es-MX" dirty="0">
              <a:latin typeface="Arial" pitchFamily="34" charset="0"/>
              <a:cs typeface="Arial" pitchFamily="34" charset="0"/>
            </a:endParaRPr>
          </a:p>
          <a:p>
            <a:pPr>
              <a:defRPr/>
            </a:pPr>
            <a:endParaRPr lang="es-ES" dirty="0"/>
          </a:p>
          <a:p>
            <a:pPr>
              <a:defRPr/>
            </a:pPr>
            <a:endParaRPr lang="es-MX" dirty="0"/>
          </a:p>
        </p:txBody>
      </p:sp>
      <p:sp>
        <p:nvSpPr>
          <p:cNvPr id="59395" name="3 Rectángulo"/>
          <p:cNvSpPr>
            <a:spLocks noChangeArrowheads="1"/>
          </p:cNvSpPr>
          <p:nvPr/>
        </p:nvSpPr>
        <p:spPr bwMode="auto">
          <a:xfrm>
            <a:off x="755650" y="476250"/>
            <a:ext cx="7767638" cy="523875"/>
          </a:xfrm>
          <a:prstGeom prst="rect">
            <a:avLst/>
          </a:prstGeom>
          <a:noFill/>
          <a:ln w="9525">
            <a:noFill/>
            <a:miter lim="800000"/>
            <a:headEnd/>
            <a:tailEnd/>
          </a:ln>
        </p:spPr>
        <p:txBody>
          <a:bodyPr wrap="none">
            <a:spAutoFit/>
          </a:bodyPr>
          <a:lstStyle/>
          <a:p>
            <a:r>
              <a:rPr lang="es-ES" sz="2800"/>
              <a:t>LA RELACIÓN ENTRE CIENCIA Y FILOSOFÍA </a:t>
            </a:r>
          </a:p>
        </p:txBody>
      </p:sp>
      <p:sp>
        <p:nvSpPr>
          <p:cNvPr id="4" name="3 Marcador de número de diapositiva"/>
          <p:cNvSpPr>
            <a:spLocks noGrp="1"/>
          </p:cNvSpPr>
          <p:nvPr>
            <p:ph type="sldNum" sz="quarter" idx="12"/>
          </p:nvPr>
        </p:nvSpPr>
        <p:spPr/>
        <p:txBody>
          <a:bodyPr>
            <a:normAutofit fontScale="85000" lnSpcReduction="20000"/>
          </a:bodyPr>
          <a:lstStyle/>
          <a:p>
            <a:pPr>
              <a:defRPr/>
            </a:pPr>
            <a:fld id="{8F78623D-DA6E-49FC-AC4E-928B9F4E72C7}" type="slidenum">
              <a:rPr lang="es-MX" smtClean="0"/>
              <a:pPr>
                <a:defRPr/>
              </a:pPr>
              <a:t>51</a:t>
            </a:fld>
            <a:endParaRPr lang="es-MX"/>
          </a:p>
        </p:txBody>
      </p:sp>
      <p:sp>
        <p:nvSpPr>
          <p:cNvPr id="5" name="4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Título"/>
          <p:cNvSpPr>
            <a:spLocks noGrp="1"/>
          </p:cNvSpPr>
          <p:nvPr>
            <p:ph type="title"/>
          </p:nvPr>
        </p:nvSpPr>
        <p:spPr>
          <a:xfrm>
            <a:off x="457200" y="549275"/>
            <a:ext cx="8229600" cy="868363"/>
          </a:xfrm>
        </p:spPr>
        <p:txBody>
          <a:bodyPr/>
          <a:lstStyle/>
          <a:p>
            <a:pPr algn="ctr"/>
            <a:r>
              <a:rPr lang="es-ES" sz="3600">
                <a:solidFill>
                  <a:schemeClr val="tx1"/>
                </a:solidFill>
              </a:rPr>
              <a:t>LA RELACIÓN ENTRE CIENCIA Y FILOSOFÍA </a:t>
            </a:r>
            <a:br>
              <a:rPr lang="es-ES" sz="3600">
                <a:solidFill>
                  <a:schemeClr val="tx1"/>
                </a:solidFill>
              </a:rPr>
            </a:br>
            <a:endParaRPr lang="es-MX" sz="3600">
              <a:solidFill>
                <a:schemeClr val="tx1"/>
              </a:solidFill>
            </a:endParaRPr>
          </a:p>
        </p:txBody>
      </p:sp>
      <p:sp>
        <p:nvSpPr>
          <p:cNvPr id="60419" name="2 Marcador de contenido"/>
          <p:cNvSpPr>
            <a:spLocks noGrp="1"/>
          </p:cNvSpPr>
          <p:nvPr>
            <p:ph idx="1"/>
          </p:nvPr>
        </p:nvSpPr>
        <p:spPr>
          <a:xfrm>
            <a:off x="457200" y="1412875"/>
            <a:ext cx="8229600" cy="4713288"/>
          </a:xfrm>
        </p:spPr>
        <p:txBody>
          <a:bodyPr/>
          <a:lstStyle/>
          <a:p>
            <a:pPr algn="just"/>
            <a:r>
              <a:rPr lang="es-ES" sz="2400">
                <a:latin typeface="Arial" pitchFamily="34" charset="0"/>
                <a:cs typeface="Arial" pitchFamily="34" charset="0"/>
              </a:rPr>
              <a:t>El desarrollo y evolución de nuestro pensamiento, es por tanto, un proceso de formación de conceptos y de elaboración de estructuras, más o menos sistemáticas, dentro de las cuales estos conceptos se relacionan entre si. Pero una vez que articulamos dichos conceptos podemos estudiar estos significados y sus relaciones por sí mismos. </a:t>
            </a:r>
          </a:p>
          <a:p>
            <a:pPr algn="just"/>
            <a:endParaRPr lang="es-ES" sz="2400">
              <a:latin typeface="Arial" pitchFamily="34" charset="0"/>
              <a:cs typeface="Arial" pitchFamily="34" charset="0"/>
            </a:endParaRPr>
          </a:p>
          <a:p>
            <a:pPr algn="just"/>
            <a:r>
              <a:rPr lang="es-ES" sz="2400">
                <a:latin typeface="Arial" pitchFamily="34" charset="0"/>
                <a:cs typeface="Arial" pitchFamily="34" charset="0"/>
              </a:rPr>
              <a:t>Podemos empezar a analizar la relación entre nuestra concepción corriente de las cosas, de acuerdo con el sentido común y el entendimiento científico. </a:t>
            </a:r>
            <a:endParaRPr lang="es-MX" sz="2400">
              <a:latin typeface="Arial" pitchFamily="34" charset="0"/>
              <a:cs typeface="Arial" pitchFamily="34" charset="0"/>
            </a:endParaRPr>
          </a:p>
        </p:txBody>
      </p:sp>
      <p:sp>
        <p:nvSpPr>
          <p:cNvPr id="4" name="3 Marcador de número de diapositiva"/>
          <p:cNvSpPr>
            <a:spLocks noGrp="1"/>
          </p:cNvSpPr>
          <p:nvPr>
            <p:ph type="sldNum" sz="quarter" idx="12"/>
          </p:nvPr>
        </p:nvSpPr>
        <p:spPr/>
        <p:txBody>
          <a:bodyPr>
            <a:normAutofit fontScale="85000" lnSpcReduction="20000"/>
          </a:bodyPr>
          <a:lstStyle/>
          <a:p>
            <a:pPr>
              <a:defRPr/>
            </a:pPr>
            <a:fld id="{99A2B7C0-0C0C-484A-8DB3-4186A31133FB}" type="slidenum">
              <a:rPr lang="es-MX" smtClean="0"/>
              <a:pPr>
                <a:defRPr/>
              </a:pPr>
              <a:t>52</a:t>
            </a:fld>
            <a:endParaRPr lang="es-MX"/>
          </a:p>
        </p:txBody>
      </p:sp>
      <p:sp>
        <p:nvSpPr>
          <p:cNvPr id="5" name="4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normAutofit fontScale="90000"/>
          </a:bodyPr>
          <a:lstStyle/>
          <a:p>
            <a:pPr eaLnBrk="1" fontAlgn="auto" hangingPunct="1">
              <a:spcAft>
                <a:spcPts val="0"/>
              </a:spcAft>
              <a:defRPr/>
            </a:pPr>
            <a:r>
              <a:rPr lang="es-ES" dirty="0"/>
              <a:t>UNIDAD II. Epistemología y tipos de conocimiento. </a:t>
            </a:r>
          </a:p>
        </p:txBody>
      </p:sp>
      <p:sp>
        <p:nvSpPr>
          <p:cNvPr id="61443" name="4 Subtítulo"/>
          <p:cNvSpPr>
            <a:spLocks noGrp="1"/>
          </p:cNvSpPr>
          <p:nvPr>
            <p:ph type="subTitle" idx="1"/>
          </p:nvPr>
        </p:nvSpPr>
        <p:spPr>
          <a:xfrm>
            <a:off x="2362200" y="6049963"/>
            <a:ext cx="6705600" cy="685800"/>
          </a:xfrm>
        </p:spPr>
        <p:txBody>
          <a:bodyPr/>
          <a:lstStyle/>
          <a:p>
            <a:pPr eaLnBrk="1" hangingPunct="1"/>
            <a:endParaRPr lang="es-ES"/>
          </a:p>
        </p:txBody>
      </p:sp>
      <p:sp>
        <p:nvSpPr>
          <p:cNvPr id="5" name="4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6" name="5 Marcador de número de diapositiva"/>
          <p:cNvSpPr>
            <a:spLocks noGrp="1"/>
          </p:cNvSpPr>
          <p:nvPr>
            <p:ph type="sldNum" sz="quarter" idx="12"/>
          </p:nvPr>
        </p:nvSpPr>
        <p:spPr/>
        <p:txBody>
          <a:bodyPr/>
          <a:lstStyle/>
          <a:p>
            <a:pPr>
              <a:defRPr/>
            </a:pPr>
            <a:fld id="{FF8A3760-1421-4E96-804A-2F993D44485B}" type="slidenum">
              <a:rPr lang="es-MX" smtClean="0"/>
              <a:pPr>
                <a:defRPr/>
              </a:pPr>
              <a:t>53</a:t>
            </a:fld>
            <a:endParaRPr lang="es-MX"/>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1 Título"/>
          <p:cNvSpPr>
            <a:spLocks noGrp="1"/>
          </p:cNvSpPr>
          <p:nvPr>
            <p:ph type="title"/>
          </p:nvPr>
        </p:nvSpPr>
        <p:spPr>
          <a:xfrm>
            <a:off x="612775" y="228600"/>
            <a:ext cx="8153400" cy="990600"/>
          </a:xfrm>
        </p:spPr>
        <p:txBody>
          <a:bodyPr/>
          <a:lstStyle/>
          <a:p>
            <a:pPr algn="ctr"/>
            <a:r>
              <a:rPr lang="es-ES" sz="2800">
                <a:solidFill>
                  <a:schemeClr val="tx1"/>
                </a:solidFill>
                <a:latin typeface="Arial" pitchFamily="34" charset="0"/>
                <a:cs typeface="Arial" pitchFamily="34" charset="0"/>
              </a:rPr>
              <a:t>TIPOS PRECIENTIFICOS DE CONOCIMIENTO</a:t>
            </a:r>
            <a:endParaRPr lang="es-MX" sz="2800">
              <a:solidFill>
                <a:schemeClr val="tx1"/>
              </a:solidFill>
              <a:latin typeface="Arial" pitchFamily="34" charset="0"/>
              <a:cs typeface="Arial" pitchFamily="34" charset="0"/>
            </a:endParaRPr>
          </a:p>
        </p:txBody>
      </p:sp>
      <p:sp>
        <p:nvSpPr>
          <p:cNvPr id="3" name="2 Subtítulo"/>
          <p:cNvSpPr>
            <a:spLocks noGrp="1"/>
          </p:cNvSpPr>
          <p:nvPr>
            <p:ph sz="quarter" idx="1"/>
          </p:nvPr>
        </p:nvSpPr>
        <p:spPr>
          <a:xfrm>
            <a:off x="612775" y="1600200"/>
            <a:ext cx="8153400" cy="4495800"/>
          </a:xfrm>
        </p:spPr>
        <p:txBody>
          <a:bodyPr>
            <a:normAutofit fontScale="85000" lnSpcReduction="20000"/>
          </a:bodyPr>
          <a:lstStyle/>
          <a:p>
            <a:pPr algn="just">
              <a:buFont typeface="Wingdings" pitchFamily="2" charset="2"/>
              <a:buNone/>
              <a:defRPr/>
            </a:pPr>
            <a:endParaRPr lang="es-ES" sz="2800" b="1" dirty="0">
              <a:latin typeface="Arial" pitchFamily="34" charset="0"/>
              <a:cs typeface="Arial" pitchFamily="34" charset="0"/>
            </a:endParaRPr>
          </a:p>
          <a:p>
            <a:pPr algn="just">
              <a:defRPr/>
            </a:pPr>
            <a:r>
              <a:rPr lang="es-ES" sz="2800" dirty="0">
                <a:latin typeface="Arial" pitchFamily="34" charset="0"/>
                <a:cs typeface="Arial" pitchFamily="34" charset="0"/>
              </a:rPr>
              <a:t>Al hablar de la relación entre conocimiento científico y conocimiento de tipo corriente podemos concluir erróneamente respondiendo que: </a:t>
            </a:r>
          </a:p>
          <a:p>
            <a:pPr marL="514350" indent="-514350">
              <a:buFont typeface="Wingdings" pitchFamily="2" charset="2"/>
              <a:buAutoNum type="alphaLcParenR"/>
              <a:defRPr/>
            </a:pPr>
            <a:endParaRPr lang="es-ES" sz="2800" dirty="0">
              <a:latin typeface="Arial" pitchFamily="34" charset="0"/>
              <a:cs typeface="Arial" pitchFamily="34" charset="0"/>
            </a:endParaRPr>
          </a:p>
          <a:p>
            <a:pPr marL="514350" indent="-514350">
              <a:buFont typeface="Wingdings" pitchFamily="2" charset="2"/>
              <a:buAutoNum type="alphaLcParenR"/>
              <a:defRPr/>
            </a:pPr>
            <a:r>
              <a:rPr lang="es-ES" sz="2800" dirty="0">
                <a:latin typeface="Arial" pitchFamily="34" charset="0"/>
                <a:cs typeface="Arial" pitchFamily="34" charset="0"/>
              </a:rPr>
              <a:t>Cualquier actividad de conocimiento es científica</a:t>
            </a:r>
          </a:p>
          <a:p>
            <a:pPr marL="514350" indent="-514350">
              <a:buFont typeface="Wingdings" pitchFamily="2" charset="2"/>
              <a:buAutoNum type="alphaLcParenR"/>
              <a:defRPr/>
            </a:pPr>
            <a:r>
              <a:rPr lang="es-ES" sz="2800" dirty="0">
                <a:latin typeface="Arial" pitchFamily="34" charset="0"/>
                <a:cs typeface="Arial" pitchFamily="34" charset="0"/>
              </a:rPr>
              <a:t>O que la ciencia no tiene nada que ver con el conocimiento de tipo usual. </a:t>
            </a:r>
          </a:p>
          <a:p>
            <a:pPr marL="514350" indent="-514350">
              <a:defRPr/>
            </a:pPr>
            <a:r>
              <a:rPr lang="es-ES" sz="2800" dirty="0">
                <a:latin typeface="Arial" pitchFamily="34" charset="0"/>
                <a:cs typeface="Arial" pitchFamily="34" charset="0"/>
              </a:rPr>
              <a:t>	</a:t>
            </a:r>
          </a:p>
          <a:p>
            <a:pPr marL="514350" indent="-514350">
              <a:defRPr/>
            </a:pPr>
            <a:r>
              <a:rPr lang="es-ES" sz="2800" dirty="0">
                <a:latin typeface="Arial" pitchFamily="34" charset="0"/>
                <a:cs typeface="Arial" pitchFamily="34" charset="0"/>
              </a:rPr>
              <a:t>	Al reconocer que el pensamiento científico viene de la inteligencia y razón de las personas que relacionan y analizan los conceptos que se usan podemos llegar a una conclusión más acertada que las anteriores. </a:t>
            </a:r>
            <a:endParaRPr lang="es-MX" sz="2800" dirty="0">
              <a:latin typeface="Arial" pitchFamily="34" charset="0"/>
              <a:cs typeface="Arial" pitchFamily="34" charset="0"/>
            </a:endParaRPr>
          </a:p>
        </p:txBody>
      </p:sp>
      <p:sp>
        <p:nvSpPr>
          <p:cNvPr id="4" name="3 Marcador de número de diapositiva"/>
          <p:cNvSpPr>
            <a:spLocks noGrp="1"/>
          </p:cNvSpPr>
          <p:nvPr>
            <p:ph type="sldNum" sz="quarter" idx="12"/>
          </p:nvPr>
        </p:nvSpPr>
        <p:spPr/>
        <p:txBody>
          <a:bodyPr>
            <a:normAutofit fontScale="85000" lnSpcReduction="20000"/>
          </a:bodyPr>
          <a:lstStyle/>
          <a:p>
            <a:pPr>
              <a:defRPr/>
            </a:pPr>
            <a:fld id="{98F7DF57-CF6E-4F24-BDA6-C3F29B8D1411}" type="slidenum">
              <a:rPr lang="es-MX" smtClean="0"/>
              <a:pPr>
                <a:defRPr/>
              </a:pPr>
              <a:t>54</a:t>
            </a:fld>
            <a:endParaRPr lang="es-MX"/>
          </a:p>
        </p:txBody>
      </p:sp>
      <p:sp>
        <p:nvSpPr>
          <p:cNvPr id="5" name="4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Tree>
  </p:cSld>
  <p:clrMapOvr>
    <a:masterClrMapping/>
  </p:clrMapOvr>
  <p:transition>
    <p:dissolv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Título"/>
          <p:cNvSpPr>
            <a:spLocks noGrp="1"/>
          </p:cNvSpPr>
          <p:nvPr>
            <p:ph type="title"/>
          </p:nvPr>
        </p:nvSpPr>
        <p:spPr>
          <a:xfrm>
            <a:off x="457200" y="274638"/>
            <a:ext cx="8362950" cy="777875"/>
          </a:xfrm>
        </p:spPr>
        <p:txBody>
          <a:bodyPr/>
          <a:lstStyle/>
          <a:p>
            <a:pPr algn="ctr"/>
            <a:r>
              <a:rPr lang="es-ES" sz="2000">
                <a:solidFill>
                  <a:schemeClr val="tx1"/>
                </a:solidFill>
                <a:latin typeface="Arial (Títulos)"/>
              </a:rPr>
              <a:t>GÉNESIS Y RELACIÓN DEL CONOCIMIENTO CIENTÍFICO </a:t>
            </a:r>
            <a:br>
              <a:rPr lang="es-ES" sz="2000">
                <a:solidFill>
                  <a:schemeClr val="tx1"/>
                </a:solidFill>
                <a:latin typeface="Arial (Títulos)"/>
              </a:rPr>
            </a:br>
            <a:r>
              <a:rPr lang="es-ES" sz="2000">
                <a:solidFill>
                  <a:schemeClr val="tx1"/>
                </a:solidFill>
                <a:latin typeface="Arial (Títulos)"/>
              </a:rPr>
              <a:t>Y PRECIENTÍFICO </a:t>
            </a:r>
            <a:endParaRPr lang="es-MX" sz="2000">
              <a:solidFill>
                <a:schemeClr val="tx1"/>
              </a:solidFill>
              <a:latin typeface="Arial (Títulos)"/>
            </a:endParaRPr>
          </a:p>
        </p:txBody>
      </p:sp>
      <p:sp>
        <p:nvSpPr>
          <p:cNvPr id="63491" name="2 Marcador de contenido"/>
          <p:cNvSpPr>
            <a:spLocks noGrp="1"/>
          </p:cNvSpPr>
          <p:nvPr>
            <p:ph idx="1"/>
          </p:nvPr>
        </p:nvSpPr>
        <p:spPr>
          <a:xfrm>
            <a:off x="457200" y="1700213"/>
            <a:ext cx="8291513" cy="4624387"/>
          </a:xfrm>
        </p:spPr>
        <p:txBody>
          <a:bodyPr/>
          <a:lstStyle/>
          <a:p>
            <a:pPr algn="just"/>
            <a:r>
              <a:rPr lang="es-ES" sz="2400">
                <a:latin typeface="Arial (cuerpo)"/>
              </a:rPr>
              <a:t>Ciencia es un conocimiento por medio de conceptos, pero no todo conocimiento por medio de conceptos es ciencia. </a:t>
            </a:r>
          </a:p>
          <a:p>
            <a:pPr algn="just"/>
            <a:r>
              <a:rPr lang="es-ES" sz="2400">
                <a:latin typeface="Arial (cuerpo)"/>
              </a:rPr>
              <a:t>Al estudiar la génesis de la ciencia debe diferenciarse entre lo que es ciencia y lo que no, también se debe indicar cómo la explicación teórica y la formulación de leyes derivan de entornos precientíficos.</a:t>
            </a:r>
          </a:p>
          <a:p>
            <a:pPr algn="just"/>
            <a:r>
              <a:rPr lang="es-ES" sz="2400">
                <a:latin typeface="Arial (cuerpo)"/>
              </a:rPr>
              <a:t>Tarea difícil ya que debemos reconstruir los modos de pensar, la cultura y la tecnología de las sociedad precientíficas</a:t>
            </a:r>
            <a:endParaRPr lang="es-MX" sz="2400">
              <a:latin typeface="Arial (cuerpo)"/>
            </a:endParaRPr>
          </a:p>
        </p:txBody>
      </p:sp>
      <p:sp>
        <p:nvSpPr>
          <p:cNvPr id="4" name="3 Marcador de número de diapositiva"/>
          <p:cNvSpPr>
            <a:spLocks noGrp="1"/>
          </p:cNvSpPr>
          <p:nvPr>
            <p:ph type="sldNum" sz="quarter" idx="12"/>
          </p:nvPr>
        </p:nvSpPr>
        <p:spPr/>
        <p:txBody>
          <a:bodyPr>
            <a:normAutofit fontScale="85000" lnSpcReduction="20000"/>
          </a:bodyPr>
          <a:lstStyle/>
          <a:p>
            <a:pPr>
              <a:defRPr/>
            </a:pPr>
            <a:fld id="{B84A7ED8-57A3-4F7E-988E-DFF673B21FF7}" type="slidenum">
              <a:rPr lang="es-MX" smtClean="0"/>
              <a:pPr>
                <a:defRPr/>
              </a:pPr>
              <a:t>55</a:t>
            </a:fld>
            <a:endParaRPr lang="es-MX"/>
          </a:p>
        </p:txBody>
      </p:sp>
      <p:sp>
        <p:nvSpPr>
          <p:cNvPr id="5" name="4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49275"/>
            <a:ext cx="8229600" cy="503238"/>
          </a:xfrm>
        </p:spPr>
        <p:txBody>
          <a:bodyPr>
            <a:normAutofit fontScale="90000"/>
          </a:bodyPr>
          <a:lstStyle/>
          <a:p>
            <a:pPr algn="ctr">
              <a:defRPr/>
            </a:pPr>
            <a:r>
              <a:rPr lang="es-ES" sz="3200" dirty="0">
                <a:solidFill>
                  <a:schemeClr val="tx1"/>
                </a:solidFill>
                <a:latin typeface="Arial" pitchFamily="34" charset="0"/>
                <a:cs typeface="Arial" pitchFamily="34" charset="0"/>
              </a:rPr>
              <a:t>LO QUE NO ES CIENCIA</a:t>
            </a:r>
            <a:endParaRPr lang="es-MX" sz="3200" dirty="0">
              <a:solidFill>
                <a:schemeClr val="tx1"/>
              </a:solidFill>
              <a:latin typeface="Arial" pitchFamily="34" charset="0"/>
              <a:cs typeface="Arial" pitchFamily="34" charset="0"/>
            </a:endParaRPr>
          </a:p>
        </p:txBody>
      </p:sp>
      <p:sp>
        <p:nvSpPr>
          <p:cNvPr id="64515" name="2 Marcador de contenido"/>
          <p:cNvSpPr>
            <a:spLocks noGrp="1"/>
          </p:cNvSpPr>
          <p:nvPr>
            <p:ph idx="1"/>
          </p:nvPr>
        </p:nvSpPr>
        <p:spPr>
          <a:xfrm>
            <a:off x="395288" y="1700213"/>
            <a:ext cx="6192837" cy="4389437"/>
          </a:xfrm>
        </p:spPr>
        <p:txBody>
          <a:bodyPr/>
          <a:lstStyle/>
          <a:p>
            <a:pPr algn="just"/>
            <a:r>
              <a:rPr lang="es-ES" sz="2400">
                <a:latin typeface="Arial" pitchFamily="34" charset="0"/>
                <a:cs typeface="Arial" pitchFamily="34" charset="0"/>
              </a:rPr>
              <a:t>Entre las cosas que se asocian a la ciencia de manera equivocada están: </a:t>
            </a:r>
          </a:p>
          <a:p>
            <a:pPr algn="just">
              <a:buFont typeface="Wingdings" pitchFamily="2" charset="2"/>
              <a:buNone/>
            </a:pPr>
            <a:r>
              <a:rPr lang="es-ES" sz="2400">
                <a:latin typeface="Arial" pitchFamily="34" charset="0"/>
                <a:cs typeface="Arial" pitchFamily="34" charset="0"/>
              </a:rPr>
              <a:t>	Charlatanería, superchería, supersticiones sistematizadas. (la ciencia de la numerología, la de los sueños y profecías)</a:t>
            </a:r>
          </a:p>
          <a:p>
            <a:pPr algn="just"/>
            <a:r>
              <a:rPr lang="es-ES" sz="2400">
                <a:latin typeface="Arial" pitchFamily="34" charset="0"/>
                <a:cs typeface="Arial" pitchFamily="34" charset="0"/>
              </a:rPr>
              <a:t>El sentido común nos hace dudar de éstos, y que demuestra que no poseen un fundamento en conocimiento real. </a:t>
            </a:r>
          </a:p>
          <a:p>
            <a:pPr algn="just"/>
            <a:r>
              <a:rPr lang="es-ES" sz="2400">
                <a:latin typeface="Arial" pitchFamily="34" charset="0"/>
                <a:cs typeface="Arial" pitchFamily="34" charset="0"/>
              </a:rPr>
              <a:t>Son productos de la ignorancia o superstición</a:t>
            </a:r>
            <a:endParaRPr lang="es-MX" sz="2400">
              <a:latin typeface="Arial" pitchFamily="34" charset="0"/>
              <a:cs typeface="Arial" pitchFamily="34" charset="0"/>
            </a:endParaRPr>
          </a:p>
        </p:txBody>
      </p:sp>
      <p:pic>
        <p:nvPicPr>
          <p:cNvPr id="64516" name="Picture 5" descr="http://t1.gstatic.com/images?q=tbn:ANd9GcTl7dzQCnRJLA9-vxjvOeN9uqgwn1FrQWxNxc6bW9fQzCtKlZTq"/>
          <p:cNvPicPr>
            <a:picLocks noChangeAspect="1" noChangeArrowheads="1"/>
          </p:cNvPicPr>
          <p:nvPr/>
        </p:nvPicPr>
        <p:blipFill>
          <a:blip r:embed="rId2"/>
          <a:srcRect/>
          <a:stretch>
            <a:fillRect/>
          </a:stretch>
        </p:blipFill>
        <p:spPr bwMode="auto">
          <a:xfrm>
            <a:off x="6875463" y="1773238"/>
            <a:ext cx="1752600" cy="1752600"/>
          </a:xfrm>
          <a:prstGeom prst="rect">
            <a:avLst/>
          </a:prstGeom>
          <a:noFill/>
          <a:ln w="9525">
            <a:noFill/>
            <a:miter lim="800000"/>
            <a:headEnd/>
            <a:tailEnd/>
          </a:ln>
        </p:spPr>
      </p:pic>
      <p:pic>
        <p:nvPicPr>
          <p:cNvPr id="64517" name="Picture 7" descr="http://t2.gstatic.com/images?q=tbn:ANd9GcTKgosWrAmnhFLm638EeA3nujO69K0OZThYt-B5vWcYzOF-ihGI"/>
          <p:cNvPicPr>
            <a:picLocks noChangeAspect="1" noChangeArrowheads="1"/>
          </p:cNvPicPr>
          <p:nvPr/>
        </p:nvPicPr>
        <p:blipFill>
          <a:blip r:embed="rId3"/>
          <a:srcRect/>
          <a:stretch>
            <a:fillRect/>
          </a:stretch>
        </p:blipFill>
        <p:spPr bwMode="auto">
          <a:xfrm>
            <a:off x="7235825" y="4437063"/>
            <a:ext cx="1543050" cy="1439862"/>
          </a:xfrm>
          <a:prstGeom prst="rect">
            <a:avLst/>
          </a:prstGeom>
          <a:noFill/>
          <a:ln w="9525">
            <a:noFill/>
            <a:miter lim="800000"/>
            <a:headEnd/>
            <a:tailEnd/>
          </a:ln>
        </p:spPr>
      </p:pic>
      <p:sp>
        <p:nvSpPr>
          <p:cNvPr id="6" name="5 Marcador de número de diapositiva"/>
          <p:cNvSpPr>
            <a:spLocks noGrp="1"/>
          </p:cNvSpPr>
          <p:nvPr>
            <p:ph type="sldNum" sz="quarter" idx="12"/>
          </p:nvPr>
        </p:nvSpPr>
        <p:spPr/>
        <p:txBody>
          <a:bodyPr>
            <a:normAutofit fontScale="85000" lnSpcReduction="20000"/>
          </a:bodyPr>
          <a:lstStyle/>
          <a:p>
            <a:pPr>
              <a:defRPr/>
            </a:pPr>
            <a:fld id="{E4212FF0-2DBA-4204-87C3-D6100B0577A6}" type="slidenum">
              <a:rPr lang="es-MX" smtClean="0"/>
              <a:pPr>
                <a:defRPr/>
              </a:pPr>
              <a:t>56</a:t>
            </a:fld>
            <a:endParaRPr lang="es-MX"/>
          </a:p>
        </p:txBody>
      </p:sp>
      <p:sp>
        <p:nvSpPr>
          <p:cNvPr id="7" name="6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Título"/>
          <p:cNvSpPr>
            <a:spLocks noGrp="1"/>
          </p:cNvSpPr>
          <p:nvPr>
            <p:ph type="title"/>
          </p:nvPr>
        </p:nvSpPr>
        <p:spPr>
          <a:xfrm>
            <a:off x="457200" y="0"/>
            <a:ext cx="8229600" cy="981075"/>
          </a:xfrm>
        </p:spPr>
        <p:txBody>
          <a:bodyPr/>
          <a:lstStyle/>
          <a:p>
            <a:pPr algn="ctr"/>
            <a:r>
              <a:rPr lang="es-ES" sz="2800">
                <a:solidFill>
                  <a:schemeClr val="tx1"/>
                </a:solidFill>
                <a:latin typeface="Arial" pitchFamily="34" charset="0"/>
                <a:cs typeface="Arial" pitchFamily="34" charset="0"/>
              </a:rPr>
              <a:t>PROTOTIPOS DE EXPLICACIÓN CIENTÍFICA</a:t>
            </a:r>
            <a:endParaRPr lang="es-MX" sz="2800">
              <a:solidFill>
                <a:schemeClr val="tx1"/>
              </a:solidFill>
              <a:latin typeface="Arial" pitchFamily="34" charset="0"/>
              <a:cs typeface="Arial" pitchFamily="34" charset="0"/>
            </a:endParaRPr>
          </a:p>
        </p:txBody>
      </p:sp>
      <p:sp>
        <p:nvSpPr>
          <p:cNvPr id="3" name="2 Marcador de contenido"/>
          <p:cNvSpPr>
            <a:spLocks noGrp="1"/>
          </p:cNvSpPr>
          <p:nvPr>
            <p:ph idx="1"/>
          </p:nvPr>
        </p:nvSpPr>
        <p:spPr>
          <a:xfrm>
            <a:off x="457200" y="1196975"/>
            <a:ext cx="8229600" cy="4929188"/>
          </a:xfrm>
        </p:spPr>
        <p:txBody>
          <a:bodyPr>
            <a:normAutofit fontScale="92500" lnSpcReduction="20000"/>
          </a:bodyPr>
          <a:lstStyle/>
          <a:p>
            <a:pPr>
              <a:defRPr/>
            </a:pPr>
            <a:endParaRPr lang="es-ES" dirty="0">
              <a:latin typeface="Arial" pitchFamily="34" charset="0"/>
              <a:cs typeface="Arial" pitchFamily="34" charset="0"/>
            </a:endParaRPr>
          </a:p>
          <a:p>
            <a:pPr algn="just">
              <a:defRPr/>
            </a:pPr>
            <a:r>
              <a:rPr lang="es-ES" sz="2800" dirty="0">
                <a:latin typeface="Arial" pitchFamily="34" charset="0"/>
                <a:cs typeface="Arial" pitchFamily="34" charset="0"/>
              </a:rPr>
              <a:t>Lo que hoy consideramos supersticiones en su momento trataban de explicar lo desconocido y esto sentó las bases de la ciencia actual. </a:t>
            </a:r>
          </a:p>
          <a:p>
            <a:pPr algn="just">
              <a:buFont typeface="Wingdings" pitchFamily="2" charset="2"/>
              <a:buNone/>
              <a:defRPr/>
            </a:pPr>
            <a:endParaRPr lang="es-ES" sz="2800" dirty="0">
              <a:latin typeface="Arial" pitchFamily="34" charset="0"/>
              <a:cs typeface="Arial" pitchFamily="34" charset="0"/>
            </a:endParaRPr>
          </a:p>
          <a:p>
            <a:pPr algn="just">
              <a:defRPr/>
            </a:pPr>
            <a:r>
              <a:rPr lang="es-ES" sz="2800" dirty="0">
                <a:latin typeface="Arial" pitchFamily="34" charset="0"/>
                <a:cs typeface="Arial" pitchFamily="34" charset="0"/>
              </a:rPr>
              <a:t>Los prototipos de la explicación científicos se suponen ocultos ya que descartan y consideran resultados del sentido común, ignorancia o superstición.     </a:t>
            </a:r>
          </a:p>
          <a:p>
            <a:pPr algn="just">
              <a:buFont typeface="Wingdings" pitchFamily="2" charset="2"/>
              <a:buNone/>
              <a:defRPr/>
            </a:pPr>
            <a:endParaRPr lang="es-ES" sz="2800" dirty="0">
              <a:latin typeface="Arial" pitchFamily="34" charset="0"/>
              <a:cs typeface="Arial" pitchFamily="34" charset="0"/>
            </a:endParaRPr>
          </a:p>
          <a:p>
            <a:pPr algn="just">
              <a:defRPr/>
            </a:pPr>
            <a:r>
              <a:rPr lang="es-ES" sz="2800" dirty="0">
                <a:latin typeface="Arial" pitchFamily="34" charset="0"/>
                <a:cs typeface="Arial" pitchFamily="34" charset="0"/>
              </a:rPr>
              <a:t>Las supersticiones no deben considerarse como ignorancia, sino como intentos de explicar determinados sucesos. </a:t>
            </a:r>
            <a:endParaRPr lang="es-MX" sz="2800" dirty="0">
              <a:latin typeface="Arial" pitchFamily="34" charset="0"/>
              <a:cs typeface="Arial" pitchFamily="34" charset="0"/>
            </a:endParaRPr>
          </a:p>
        </p:txBody>
      </p:sp>
      <p:sp>
        <p:nvSpPr>
          <p:cNvPr id="4" name="3 Marcador de número de diapositiva"/>
          <p:cNvSpPr>
            <a:spLocks noGrp="1"/>
          </p:cNvSpPr>
          <p:nvPr>
            <p:ph type="sldNum" sz="quarter" idx="12"/>
          </p:nvPr>
        </p:nvSpPr>
        <p:spPr/>
        <p:txBody>
          <a:bodyPr>
            <a:normAutofit fontScale="85000" lnSpcReduction="20000"/>
          </a:bodyPr>
          <a:lstStyle/>
          <a:p>
            <a:pPr>
              <a:defRPr/>
            </a:pPr>
            <a:fld id="{B55CC198-FE41-4C18-8B4B-602A42B204C7}" type="slidenum">
              <a:rPr lang="es-MX" smtClean="0"/>
              <a:pPr>
                <a:defRPr/>
              </a:pPr>
              <a:t>57</a:t>
            </a:fld>
            <a:endParaRPr lang="es-MX"/>
          </a:p>
        </p:txBody>
      </p:sp>
      <p:sp>
        <p:nvSpPr>
          <p:cNvPr id="5" name="4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Título"/>
          <p:cNvSpPr>
            <a:spLocks noGrp="1"/>
          </p:cNvSpPr>
          <p:nvPr>
            <p:ph type="title"/>
          </p:nvPr>
        </p:nvSpPr>
        <p:spPr>
          <a:xfrm>
            <a:off x="457200" y="274638"/>
            <a:ext cx="8229600" cy="777875"/>
          </a:xfrm>
        </p:spPr>
        <p:txBody>
          <a:bodyPr/>
          <a:lstStyle/>
          <a:p>
            <a:pPr algn="ctr"/>
            <a:r>
              <a:rPr lang="es-ES" sz="2800">
                <a:solidFill>
                  <a:schemeClr val="tx1"/>
                </a:solidFill>
                <a:latin typeface="Arial" pitchFamily="34" charset="0"/>
                <a:cs typeface="Arial" pitchFamily="34" charset="0"/>
              </a:rPr>
              <a:t>PROTOTIPOS DE EXPLICACIÓN CIENTÍFICA</a:t>
            </a:r>
            <a:endParaRPr lang="es-MX" sz="2800">
              <a:solidFill>
                <a:schemeClr val="tx1"/>
              </a:solidFill>
            </a:endParaRPr>
          </a:p>
        </p:txBody>
      </p:sp>
      <p:sp>
        <p:nvSpPr>
          <p:cNvPr id="66563" name="2 Marcador de contenido"/>
          <p:cNvSpPr>
            <a:spLocks noGrp="1"/>
          </p:cNvSpPr>
          <p:nvPr>
            <p:ph idx="1"/>
          </p:nvPr>
        </p:nvSpPr>
        <p:spPr>
          <a:xfrm>
            <a:off x="457200" y="1628775"/>
            <a:ext cx="8229600" cy="4695825"/>
          </a:xfrm>
        </p:spPr>
        <p:txBody>
          <a:bodyPr/>
          <a:lstStyle/>
          <a:p>
            <a:pPr algn="just"/>
            <a:r>
              <a:rPr lang="es-ES" sz="2800">
                <a:latin typeface="Arial" pitchFamily="34" charset="0"/>
                <a:cs typeface="Arial" pitchFamily="34" charset="0"/>
              </a:rPr>
              <a:t>Que tales intentos se ritualicen e institucionalicen dando lugar a reglas de actuar ratificadas y vigentes socialmente, expresa algo de la naturaleza del desarrollo cultural. </a:t>
            </a:r>
          </a:p>
          <a:p>
            <a:pPr algn="just"/>
            <a:endParaRPr lang="es-ES" sz="2800">
              <a:latin typeface="Arial" pitchFamily="34" charset="0"/>
              <a:cs typeface="Arial" pitchFamily="34" charset="0"/>
            </a:endParaRPr>
          </a:p>
          <a:p>
            <a:pPr algn="just"/>
            <a:r>
              <a:rPr lang="es-ES" sz="2800">
                <a:latin typeface="Arial" pitchFamily="34" charset="0"/>
                <a:cs typeface="Arial" pitchFamily="34" charset="0"/>
              </a:rPr>
              <a:t>La mitología y supersticiones alude a una etapa universal y se da en diversas sociedades, genera formas análogas de explicación la naturaleza y el mundo que los rodeaba.  </a:t>
            </a:r>
            <a:endParaRPr lang="es-MX" sz="2800">
              <a:latin typeface="Arial" pitchFamily="34" charset="0"/>
              <a:cs typeface="Arial" pitchFamily="34" charset="0"/>
            </a:endParaRPr>
          </a:p>
        </p:txBody>
      </p:sp>
      <p:sp>
        <p:nvSpPr>
          <p:cNvPr id="4" name="3 Marcador de número de diapositiva"/>
          <p:cNvSpPr>
            <a:spLocks noGrp="1"/>
          </p:cNvSpPr>
          <p:nvPr>
            <p:ph type="sldNum" sz="quarter" idx="12"/>
          </p:nvPr>
        </p:nvSpPr>
        <p:spPr/>
        <p:txBody>
          <a:bodyPr>
            <a:normAutofit fontScale="85000" lnSpcReduction="20000"/>
          </a:bodyPr>
          <a:lstStyle/>
          <a:p>
            <a:pPr>
              <a:defRPr/>
            </a:pPr>
            <a:fld id="{BEC25F56-F785-4210-AA75-06EA3EB851F6}" type="slidenum">
              <a:rPr lang="es-MX" smtClean="0"/>
              <a:pPr>
                <a:defRPr/>
              </a:pPr>
              <a:t>58</a:t>
            </a:fld>
            <a:endParaRPr lang="es-MX"/>
          </a:p>
        </p:txBody>
      </p:sp>
      <p:sp>
        <p:nvSpPr>
          <p:cNvPr id="5" name="4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Título"/>
          <p:cNvSpPr>
            <a:spLocks noGrp="1"/>
          </p:cNvSpPr>
          <p:nvPr>
            <p:ph type="title"/>
          </p:nvPr>
        </p:nvSpPr>
        <p:spPr>
          <a:xfrm>
            <a:off x="468313" y="404813"/>
            <a:ext cx="8229600" cy="647700"/>
          </a:xfrm>
        </p:spPr>
        <p:txBody>
          <a:bodyPr/>
          <a:lstStyle/>
          <a:p>
            <a:pPr algn="ctr"/>
            <a:r>
              <a:rPr lang="es-ES" sz="2400">
                <a:solidFill>
                  <a:schemeClr val="tx1"/>
                </a:solidFill>
                <a:latin typeface="Arial" pitchFamily="34" charset="0"/>
                <a:cs typeface="Arial" pitchFamily="34" charset="0"/>
              </a:rPr>
              <a:t>LO QUE NO ES LA CIENCIA: </a:t>
            </a:r>
            <a:br>
              <a:rPr lang="es-ES" sz="2400">
                <a:solidFill>
                  <a:schemeClr val="tx1"/>
                </a:solidFill>
                <a:latin typeface="Arial" pitchFamily="34" charset="0"/>
                <a:cs typeface="Arial" pitchFamily="34" charset="0"/>
              </a:rPr>
            </a:br>
            <a:r>
              <a:rPr lang="es-ES" sz="2400">
                <a:solidFill>
                  <a:schemeClr val="tx1"/>
                </a:solidFill>
                <a:latin typeface="Arial" pitchFamily="34" charset="0"/>
                <a:cs typeface="Arial" pitchFamily="34" charset="0"/>
              </a:rPr>
              <a:t>PROVERBIOS Y DICHOS POPULARES </a:t>
            </a:r>
            <a:endParaRPr lang="es-MX" sz="2400">
              <a:solidFill>
                <a:schemeClr val="tx1"/>
              </a:solidFill>
              <a:latin typeface="Arial" pitchFamily="34" charset="0"/>
              <a:cs typeface="Arial" pitchFamily="34" charset="0"/>
            </a:endParaRPr>
          </a:p>
        </p:txBody>
      </p:sp>
      <p:sp>
        <p:nvSpPr>
          <p:cNvPr id="3" name="2 Marcador de contenido"/>
          <p:cNvSpPr>
            <a:spLocks noGrp="1"/>
          </p:cNvSpPr>
          <p:nvPr>
            <p:ph idx="1"/>
          </p:nvPr>
        </p:nvSpPr>
        <p:spPr>
          <a:xfrm>
            <a:off x="457200" y="1773238"/>
            <a:ext cx="8362950" cy="4751387"/>
          </a:xfrm>
        </p:spPr>
        <p:txBody>
          <a:bodyPr>
            <a:normAutofit fontScale="92500" lnSpcReduction="10000"/>
          </a:bodyPr>
          <a:lstStyle/>
          <a:p>
            <a:pPr algn="just">
              <a:defRPr/>
            </a:pPr>
            <a:r>
              <a:rPr lang="es-ES" sz="2200" dirty="0">
                <a:latin typeface="Arial" pitchFamily="34" charset="0"/>
                <a:cs typeface="Arial" pitchFamily="34" charset="0"/>
              </a:rPr>
              <a:t>Otro tipo de conocimiento, que no aspira a considerarse científico, pero con un significado en la génesis de éste es: </a:t>
            </a:r>
            <a:r>
              <a:rPr lang="es-ES" sz="2200" b="1" dirty="0">
                <a:solidFill>
                  <a:srgbClr val="FF0000"/>
                </a:solidFill>
                <a:latin typeface="Arial" pitchFamily="34" charset="0"/>
                <a:cs typeface="Arial" pitchFamily="34" charset="0"/>
              </a:rPr>
              <a:t>el que se expresa en proverbios, dichos populares y reglas empíricas.</a:t>
            </a:r>
          </a:p>
          <a:p>
            <a:pPr algn="just">
              <a:buFont typeface="Wingdings" pitchFamily="2" charset="2"/>
              <a:buNone/>
              <a:defRPr/>
            </a:pPr>
            <a:endParaRPr lang="es-ES" sz="2200" b="1" dirty="0">
              <a:solidFill>
                <a:srgbClr val="FF0000"/>
              </a:solidFill>
              <a:latin typeface="Arial" pitchFamily="34" charset="0"/>
              <a:cs typeface="Arial" pitchFamily="34" charset="0"/>
            </a:endParaRPr>
          </a:p>
          <a:p>
            <a:pPr algn="just">
              <a:defRPr/>
            </a:pPr>
            <a:r>
              <a:rPr lang="es-ES" sz="2200" b="1" dirty="0">
                <a:latin typeface="Arial" pitchFamily="34" charset="0"/>
                <a:cs typeface="Arial" pitchFamily="34" charset="0"/>
              </a:rPr>
              <a:t>Expresión lacónica,</a:t>
            </a:r>
            <a:r>
              <a:rPr lang="es-ES" sz="2200" dirty="0">
                <a:latin typeface="Arial" pitchFamily="34" charset="0"/>
                <a:cs typeface="Arial" pitchFamily="34" charset="0"/>
              </a:rPr>
              <a:t> sirve para imprimir con facilidad en la mente un conocimiento, el uso de la analogía lo relaciona con otros entornos, ampliando su alcance y campo de aplicación.</a:t>
            </a:r>
          </a:p>
          <a:p>
            <a:pPr algn="just">
              <a:buFont typeface="Wingdings" pitchFamily="2" charset="2"/>
              <a:buNone/>
              <a:defRPr/>
            </a:pPr>
            <a:endParaRPr lang="es-ES" sz="2200" dirty="0">
              <a:latin typeface="Arial" pitchFamily="34" charset="0"/>
              <a:cs typeface="Arial" pitchFamily="34" charset="0"/>
            </a:endParaRPr>
          </a:p>
          <a:p>
            <a:pPr algn="just">
              <a:defRPr/>
            </a:pPr>
            <a:r>
              <a:rPr lang="es-ES" sz="2200" dirty="0">
                <a:latin typeface="Arial" pitchFamily="34" charset="0"/>
                <a:cs typeface="Arial" pitchFamily="34" charset="0"/>
              </a:rPr>
              <a:t>Tales expresiones afirman que existen normalmente una relación entre cosas de la experiencia corriente. </a:t>
            </a:r>
          </a:p>
          <a:p>
            <a:pPr algn="just">
              <a:buFont typeface="Wingdings" pitchFamily="2" charset="2"/>
              <a:buNone/>
              <a:defRPr/>
            </a:pPr>
            <a:endParaRPr lang="es-ES" sz="2200" dirty="0">
              <a:latin typeface="Arial" pitchFamily="34" charset="0"/>
              <a:cs typeface="Arial" pitchFamily="34" charset="0"/>
            </a:endParaRPr>
          </a:p>
          <a:p>
            <a:pPr algn="just">
              <a:defRPr/>
            </a:pPr>
            <a:r>
              <a:rPr lang="es-ES" sz="2200" dirty="0">
                <a:latin typeface="Arial" pitchFamily="34" charset="0"/>
                <a:cs typeface="Arial" pitchFamily="34" charset="0"/>
              </a:rPr>
              <a:t>Son generalizaciones inductivas, y a veces sorprenden por su aptitud y alcance al revelar verdades de las que teníamos consciencia vagamente. </a:t>
            </a:r>
          </a:p>
          <a:p>
            <a:pPr>
              <a:defRPr/>
            </a:pPr>
            <a:endParaRPr lang="es-MX" sz="2800" dirty="0">
              <a:latin typeface="Arial (cuerpo)"/>
            </a:endParaRPr>
          </a:p>
        </p:txBody>
      </p:sp>
      <p:sp>
        <p:nvSpPr>
          <p:cNvPr id="4" name="3 Marcador de número de diapositiva"/>
          <p:cNvSpPr>
            <a:spLocks noGrp="1"/>
          </p:cNvSpPr>
          <p:nvPr>
            <p:ph type="sldNum" sz="quarter" idx="12"/>
          </p:nvPr>
        </p:nvSpPr>
        <p:spPr/>
        <p:txBody>
          <a:bodyPr>
            <a:normAutofit fontScale="85000" lnSpcReduction="20000"/>
          </a:bodyPr>
          <a:lstStyle/>
          <a:p>
            <a:pPr>
              <a:defRPr/>
            </a:pPr>
            <a:fld id="{3BAB4DAB-397D-41AD-AA9A-A8FFE5B842DD}" type="slidenum">
              <a:rPr lang="es-MX" smtClean="0"/>
              <a:pPr>
                <a:defRPr/>
              </a:pPr>
              <a:t>59</a:t>
            </a:fld>
            <a:endParaRPr lang="es-MX"/>
          </a:p>
        </p:txBody>
      </p:sp>
      <p:sp>
        <p:nvSpPr>
          <p:cNvPr id="5" name="4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Título"/>
          <p:cNvSpPr>
            <a:spLocks noGrp="1"/>
          </p:cNvSpPr>
          <p:nvPr>
            <p:ph type="title"/>
          </p:nvPr>
        </p:nvSpPr>
        <p:spPr>
          <a:xfrm>
            <a:off x="612775" y="228600"/>
            <a:ext cx="8153400" cy="990600"/>
          </a:xfrm>
        </p:spPr>
        <p:txBody>
          <a:bodyPr/>
          <a:lstStyle/>
          <a:p>
            <a:pPr algn="ctr" eaLnBrk="1" hangingPunct="1"/>
            <a:r>
              <a:rPr lang="es-ES">
                <a:latin typeface="Arial" pitchFamily="34" charset="0"/>
                <a:cs typeface="Arial" pitchFamily="34" charset="0"/>
              </a:rPr>
              <a:t>CRITERIOS DE EVALUACIÓN </a:t>
            </a:r>
          </a:p>
        </p:txBody>
      </p:sp>
      <p:sp>
        <p:nvSpPr>
          <p:cNvPr id="3" name="2 Marcador de contenido"/>
          <p:cNvSpPr>
            <a:spLocks noGrp="1"/>
          </p:cNvSpPr>
          <p:nvPr>
            <p:ph sz="quarter" idx="1"/>
          </p:nvPr>
        </p:nvSpPr>
        <p:spPr>
          <a:xfrm>
            <a:off x="612775" y="1600200"/>
            <a:ext cx="8153400" cy="4495800"/>
          </a:xfrm>
        </p:spPr>
        <p:txBody>
          <a:bodyPr>
            <a:normAutofit fontScale="77500" lnSpcReduction="20000"/>
          </a:bodyPr>
          <a:lstStyle/>
          <a:p>
            <a:pPr marL="320040" indent="-320040" algn="just" eaLnBrk="1" fontAlgn="auto" hangingPunct="1">
              <a:spcAft>
                <a:spcPts val="0"/>
              </a:spcAft>
              <a:buFont typeface="Wingdings"/>
              <a:buChar char=""/>
              <a:defRPr/>
            </a:pPr>
            <a:r>
              <a:rPr lang="es-ES_tradnl" dirty="0">
                <a:latin typeface="Arial" pitchFamily="34" charset="0"/>
                <a:cs typeface="Arial" pitchFamily="34" charset="0"/>
              </a:rPr>
              <a:t>Apertura al trabajo colaborativo. </a:t>
            </a:r>
          </a:p>
          <a:p>
            <a:pPr marL="320040" indent="-320040" algn="just" eaLnBrk="1" fontAlgn="auto" hangingPunct="1">
              <a:spcAft>
                <a:spcPts val="0"/>
              </a:spcAft>
              <a:buFont typeface="Wingdings"/>
              <a:buChar char=""/>
              <a:defRPr/>
            </a:pPr>
            <a:r>
              <a:rPr lang="es-ES_tradnl" dirty="0">
                <a:latin typeface="Arial" pitchFamily="34" charset="0"/>
                <a:cs typeface="Arial" pitchFamily="34" charset="0"/>
              </a:rPr>
              <a:t>Asunción de actitudes respetuosas y tolerantes a la diversidad. </a:t>
            </a:r>
          </a:p>
          <a:p>
            <a:pPr marL="320040" indent="-320040" algn="just" eaLnBrk="1" fontAlgn="auto" hangingPunct="1">
              <a:spcAft>
                <a:spcPts val="0"/>
              </a:spcAft>
              <a:buFont typeface="Wingdings"/>
              <a:buChar char=""/>
              <a:defRPr/>
            </a:pPr>
            <a:r>
              <a:rPr lang="es-ES_tradnl" dirty="0">
                <a:latin typeface="Arial" pitchFamily="34" charset="0"/>
                <a:cs typeface="Arial" pitchFamily="34" charset="0"/>
              </a:rPr>
              <a:t>Respeto a la toma de decisiones individuales y colectivas y la diversidad de ideas, opiniones, creencias, formas de ser y actuar. </a:t>
            </a:r>
          </a:p>
          <a:p>
            <a:pPr marL="320040" indent="-320040" algn="just" eaLnBrk="1" fontAlgn="auto" hangingPunct="1">
              <a:spcAft>
                <a:spcPts val="0"/>
              </a:spcAft>
              <a:buFont typeface="Wingdings"/>
              <a:buChar char=""/>
              <a:defRPr/>
            </a:pPr>
            <a:r>
              <a:rPr lang="es-ES_tradnl" dirty="0">
                <a:latin typeface="Arial" pitchFamily="34" charset="0"/>
                <a:cs typeface="Arial" pitchFamily="34" charset="0"/>
              </a:rPr>
              <a:t>Interés por las actividades de indagación y reflexión crítica. </a:t>
            </a:r>
          </a:p>
          <a:p>
            <a:pPr marL="320040" indent="-320040" algn="just" eaLnBrk="1" fontAlgn="auto" hangingPunct="1">
              <a:spcAft>
                <a:spcPts val="0"/>
              </a:spcAft>
              <a:buFont typeface="Wingdings"/>
              <a:buChar char=""/>
              <a:defRPr/>
            </a:pPr>
            <a:r>
              <a:rPr lang="es-ES_tradnl" dirty="0">
                <a:latin typeface="Arial" pitchFamily="34" charset="0"/>
                <a:cs typeface="Arial" pitchFamily="34" charset="0"/>
              </a:rPr>
              <a:t>Postura propia y argumentada frente a la filosofía, la ciencia.  </a:t>
            </a:r>
          </a:p>
          <a:p>
            <a:pPr marL="320040" indent="-320040" algn="just" eaLnBrk="1" fontAlgn="auto" hangingPunct="1">
              <a:spcAft>
                <a:spcPts val="0"/>
              </a:spcAft>
              <a:buFont typeface="Wingdings"/>
              <a:buChar char=""/>
              <a:defRPr/>
            </a:pPr>
            <a:r>
              <a:rPr lang="es-ES_tradnl" dirty="0">
                <a:latin typeface="Arial" pitchFamily="34" charset="0"/>
                <a:cs typeface="Arial" pitchFamily="34" charset="0"/>
              </a:rPr>
              <a:t>Visión crítica y reflexiva sobre la complejidad de la situación actual de la psicología. </a:t>
            </a:r>
          </a:p>
          <a:p>
            <a:pPr marL="320040" indent="-320040" algn="just" eaLnBrk="1" fontAlgn="auto" hangingPunct="1">
              <a:spcAft>
                <a:spcPts val="0"/>
              </a:spcAft>
              <a:buFont typeface="Wingdings"/>
              <a:buChar char=""/>
              <a:defRPr/>
            </a:pPr>
            <a:r>
              <a:rPr lang="es-ES_tradnl" dirty="0">
                <a:latin typeface="Arial" pitchFamily="34" charset="0"/>
                <a:cs typeface="Arial" pitchFamily="34" charset="0"/>
              </a:rPr>
              <a:t>Interés por compartir experiencias y aprendizajes</a:t>
            </a:r>
            <a:endParaRPr lang="es-ES" dirty="0">
              <a:latin typeface="Arial" pitchFamily="34" charset="0"/>
              <a:cs typeface="Arial" pitchFamily="34" charset="0"/>
            </a:endParaRPr>
          </a:p>
          <a:p>
            <a:pPr marL="320040" indent="-320040" eaLnBrk="1" fontAlgn="auto" hangingPunct="1">
              <a:spcAft>
                <a:spcPts val="0"/>
              </a:spcAft>
              <a:buFont typeface="Wingdings"/>
              <a:buChar char=""/>
              <a:defRPr/>
            </a:pPr>
            <a:endParaRPr lang="es-ES" dirty="0"/>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C0186DB0-6948-4096-81CB-9E62CBEA64BD}" type="slidenum">
              <a:rPr lang="es-MX" smtClean="0"/>
              <a:pPr>
                <a:defRPr/>
              </a:pPr>
              <a:t>6</a:t>
            </a:fld>
            <a:endParaRPr lang="es-MX"/>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1 Título"/>
          <p:cNvSpPr>
            <a:spLocks noGrp="1"/>
          </p:cNvSpPr>
          <p:nvPr>
            <p:ph type="title"/>
          </p:nvPr>
        </p:nvSpPr>
        <p:spPr>
          <a:xfrm>
            <a:off x="457200" y="274638"/>
            <a:ext cx="8229600" cy="777875"/>
          </a:xfrm>
        </p:spPr>
        <p:txBody>
          <a:bodyPr/>
          <a:lstStyle/>
          <a:p>
            <a:pPr algn="ctr"/>
            <a:r>
              <a:rPr lang="es-ES" sz="3200">
                <a:solidFill>
                  <a:schemeClr val="tx1"/>
                </a:solidFill>
                <a:latin typeface="Arial" pitchFamily="34" charset="0"/>
                <a:cs typeface="Arial" pitchFamily="34" charset="0"/>
              </a:rPr>
              <a:t>LO QUE NO ES LA CIENCIA</a:t>
            </a:r>
            <a:endParaRPr lang="es-MX" sz="3200">
              <a:solidFill>
                <a:schemeClr val="tx1"/>
              </a:solidFill>
              <a:latin typeface="Arial" pitchFamily="34" charset="0"/>
              <a:cs typeface="Arial" pitchFamily="34" charset="0"/>
            </a:endParaRPr>
          </a:p>
        </p:txBody>
      </p:sp>
      <p:sp>
        <p:nvSpPr>
          <p:cNvPr id="3" name="2 Marcador de contenido"/>
          <p:cNvSpPr>
            <a:spLocks noGrp="1"/>
          </p:cNvSpPr>
          <p:nvPr>
            <p:ph idx="1"/>
          </p:nvPr>
        </p:nvSpPr>
        <p:spPr>
          <a:xfrm>
            <a:off x="457200" y="1700213"/>
            <a:ext cx="8229600" cy="4624387"/>
          </a:xfrm>
        </p:spPr>
        <p:txBody>
          <a:bodyPr>
            <a:normAutofit fontScale="77500" lnSpcReduction="20000"/>
          </a:bodyPr>
          <a:lstStyle/>
          <a:p>
            <a:pPr algn="just">
              <a:defRPr/>
            </a:pPr>
            <a:r>
              <a:rPr lang="es-ES" dirty="0">
                <a:latin typeface="Arial" pitchFamily="34" charset="0"/>
                <a:cs typeface="Arial" pitchFamily="34" charset="0"/>
              </a:rPr>
              <a:t>Hay un malentendido popular manifiesto en el lenguaje habitual que encierra una verdad a medias.</a:t>
            </a:r>
          </a:p>
          <a:p>
            <a:pPr algn="just">
              <a:buFont typeface="Wingdings" pitchFamily="2" charset="2"/>
              <a:buNone/>
              <a:defRPr/>
            </a:pPr>
            <a:endParaRPr lang="es-ES" dirty="0">
              <a:latin typeface="Arial" pitchFamily="34" charset="0"/>
              <a:cs typeface="Arial" pitchFamily="34" charset="0"/>
            </a:endParaRPr>
          </a:p>
          <a:p>
            <a:pPr algn="just">
              <a:defRPr/>
            </a:pPr>
            <a:r>
              <a:rPr lang="es-ES" dirty="0">
                <a:latin typeface="Arial" pitchFamily="34" charset="0"/>
                <a:cs typeface="Arial" pitchFamily="34" charset="0"/>
              </a:rPr>
              <a:t>El lenguaje popular califica de “ciencia” “a una pericia y dominio de la técnica o de las reglas del trabajo. </a:t>
            </a:r>
          </a:p>
          <a:p>
            <a:pPr algn="just">
              <a:buFont typeface="Wingdings" pitchFamily="2" charset="2"/>
              <a:buNone/>
              <a:defRPr/>
            </a:pPr>
            <a:endParaRPr lang="es-ES" dirty="0">
              <a:latin typeface="Arial" pitchFamily="34" charset="0"/>
              <a:cs typeface="Arial" pitchFamily="34" charset="0"/>
            </a:endParaRPr>
          </a:p>
          <a:p>
            <a:pPr algn="just">
              <a:defRPr/>
            </a:pPr>
            <a:r>
              <a:rPr lang="es-ES" dirty="0">
                <a:latin typeface="Arial" pitchFamily="34" charset="0"/>
                <a:cs typeface="Arial" pitchFamily="34" charset="0"/>
              </a:rPr>
              <a:t>Estos usos hacen que se crea que todo califica como ciencia. </a:t>
            </a:r>
          </a:p>
          <a:p>
            <a:pPr algn="just">
              <a:buFont typeface="Wingdings" pitchFamily="2" charset="2"/>
              <a:buNone/>
              <a:defRPr/>
            </a:pPr>
            <a:endParaRPr lang="es-ES" dirty="0">
              <a:latin typeface="Arial" pitchFamily="34" charset="0"/>
              <a:cs typeface="Arial" pitchFamily="34" charset="0"/>
            </a:endParaRPr>
          </a:p>
          <a:p>
            <a:pPr algn="just">
              <a:defRPr/>
            </a:pPr>
            <a:r>
              <a:rPr lang="es-ES" dirty="0">
                <a:latin typeface="Arial" pitchFamily="34" charset="0"/>
                <a:cs typeface="Arial" pitchFamily="34" charset="0"/>
              </a:rPr>
              <a:t>Esto se relaciona con el significado etimológico de la palabra ciencia que viene de saber.</a:t>
            </a:r>
          </a:p>
          <a:p>
            <a:pPr algn="just">
              <a:buFont typeface="Wingdings" pitchFamily="2" charset="2"/>
              <a:buNone/>
              <a:defRPr/>
            </a:pPr>
            <a:endParaRPr lang="es-ES" dirty="0">
              <a:latin typeface="Arial" pitchFamily="34" charset="0"/>
              <a:cs typeface="Arial" pitchFamily="34" charset="0"/>
            </a:endParaRPr>
          </a:p>
          <a:p>
            <a:pPr algn="just">
              <a:defRPr/>
            </a:pPr>
            <a:r>
              <a:rPr lang="es-ES" dirty="0">
                <a:latin typeface="Arial" pitchFamily="34" charset="0"/>
                <a:cs typeface="Arial" pitchFamily="34" charset="0"/>
              </a:rPr>
              <a:t>Para evitarlo se debe referir a estas cosas como artes y no como ciencias (arte de enseñar) </a:t>
            </a:r>
            <a:endParaRPr lang="es-MX" dirty="0">
              <a:latin typeface="Arial" pitchFamily="34" charset="0"/>
              <a:cs typeface="Arial" pitchFamily="34" charset="0"/>
            </a:endParaRPr>
          </a:p>
        </p:txBody>
      </p:sp>
      <p:sp>
        <p:nvSpPr>
          <p:cNvPr id="4" name="3 Marcador de número de diapositiva"/>
          <p:cNvSpPr>
            <a:spLocks noGrp="1"/>
          </p:cNvSpPr>
          <p:nvPr>
            <p:ph type="sldNum" sz="quarter" idx="12"/>
          </p:nvPr>
        </p:nvSpPr>
        <p:spPr/>
        <p:txBody>
          <a:bodyPr>
            <a:normAutofit fontScale="85000" lnSpcReduction="20000"/>
          </a:bodyPr>
          <a:lstStyle/>
          <a:p>
            <a:pPr>
              <a:defRPr/>
            </a:pPr>
            <a:fld id="{E2CB7A1E-22DB-4593-89EA-12548C974EBA}" type="slidenum">
              <a:rPr lang="es-MX" smtClean="0"/>
              <a:pPr>
                <a:defRPr/>
              </a:pPr>
              <a:t>60</a:t>
            </a:fld>
            <a:endParaRPr lang="es-MX"/>
          </a:p>
        </p:txBody>
      </p:sp>
      <p:sp>
        <p:nvSpPr>
          <p:cNvPr id="5" name="4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Título"/>
          <p:cNvSpPr>
            <a:spLocks noGrp="1"/>
          </p:cNvSpPr>
          <p:nvPr>
            <p:ph type="title"/>
          </p:nvPr>
        </p:nvSpPr>
        <p:spPr>
          <a:xfrm>
            <a:off x="457200" y="274638"/>
            <a:ext cx="8229600" cy="633412"/>
          </a:xfrm>
        </p:spPr>
        <p:txBody>
          <a:bodyPr/>
          <a:lstStyle/>
          <a:p>
            <a:pPr algn="ctr"/>
            <a:r>
              <a:rPr lang="es-ES" sz="3200">
                <a:solidFill>
                  <a:schemeClr val="tx1"/>
                </a:solidFill>
                <a:latin typeface="Arial "/>
              </a:rPr>
              <a:t>TRES TIPOS DE CONOCIMIENTOS</a:t>
            </a:r>
            <a:endParaRPr lang="es-MX" sz="3200">
              <a:solidFill>
                <a:schemeClr val="tx1"/>
              </a:solidFill>
              <a:latin typeface="Arial "/>
            </a:endParaRPr>
          </a:p>
        </p:txBody>
      </p:sp>
      <p:sp>
        <p:nvSpPr>
          <p:cNvPr id="3" name="2 Marcador de contenido"/>
          <p:cNvSpPr>
            <a:spLocks noGrp="1"/>
          </p:cNvSpPr>
          <p:nvPr>
            <p:ph idx="1"/>
          </p:nvPr>
        </p:nvSpPr>
        <p:spPr>
          <a:xfrm>
            <a:off x="457200" y="1628775"/>
            <a:ext cx="8291513" cy="4968875"/>
          </a:xfrm>
        </p:spPr>
        <p:txBody>
          <a:bodyPr>
            <a:normAutofit fontScale="62500" lnSpcReduction="20000"/>
          </a:bodyPr>
          <a:lstStyle/>
          <a:p>
            <a:pPr algn="just">
              <a:defRPr/>
            </a:pPr>
            <a:r>
              <a:rPr lang="es-ES" sz="3800" dirty="0">
                <a:latin typeface="Arial (cuerpo)"/>
              </a:rPr>
              <a:t>Examinamos tres tipos de conocimientos: </a:t>
            </a:r>
          </a:p>
          <a:p>
            <a:pPr algn="just">
              <a:defRPr/>
            </a:pPr>
            <a:endParaRPr lang="es-ES" sz="3800" dirty="0">
              <a:latin typeface="Arial (cuerpo)"/>
            </a:endParaRPr>
          </a:p>
          <a:p>
            <a:pPr algn="just">
              <a:defRPr/>
            </a:pPr>
            <a:r>
              <a:rPr lang="es-ES" sz="3800" dirty="0">
                <a:latin typeface="Arial (cuerpo)"/>
              </a:rPr>
              <a:t>A) Explicación a base de poderes y seres imaginarios.</a:t>
            </a:r>
          </a:p>
          <a:p>
            <a:pPr algn="just">
              <a:defRPr/>
            </a:pPr>
            <a:r>
              <a:rPr lang="es-ES" sz="3800" dirty="0">
                <a:latin typeface="Arial (cuerpo)"/>
              </a:rPr>
              <a:t>B) Las generalizaciones a partir de la experiencia. </a:t>
            </a:r>
          </a:p>
          <a:p>
            <a:pPr algn="just">
              <a:defRPr/>
            </a:pPr>
            <a:r>
              <a:rPr lang="es-ES" sz="3800" dirty="0">
                <a:latin typeface="Arial (cuerpo)"/>
              </a:rPr>
              <a:t>C) El de las técnicas o reglas de actuación bien establecidas. </a:t>
            </a:r>
          </a:p>
          <a:p>
            <a:pPr algn="just">
              <a:defRPr/>
            </a:pPr>
            <a:endParaRPr lang="es-ES" sz="3800" dirty="0">
              <a:latin typeface="Arial (cuerpo)"/>
            </a:endParaRPr>
          </a:p>
          <a:p>
            <a:pPr algn="just">
              <a:defRPr/>
            </a:pPr>
            <a:r>
              <a:rPr lang="es-ES" sz="3800" b="1" dirty="0">
                <a:solidFill>
                  <a:srgbClr val="FF0000"/>
                </a:solidFill>
                <a:latin typeface="Arial (cuerpo)"/>
              </a:rPr>
              <a:t>Los tres son prototipos de las formas de conocimiento científico y han desempeñado papel importante en el desarrollo de la ciencia. </a:t>
            </a:r>
          </a:p>
          <a:p>
            <a:pPr algn="just">
              <a:defRPr/>
            </a:pPr>
            <a:endParaRPr lang="es-ES" sz="3800" b="1" dirty="0">
              <a:solidFill>
                <a:srgbClr val="FF0000"/>
              </a:solidFill>
              <a:latin typeface="Arial (cuerpo)"/>
            </a:endParaRPr>
          </a:p>
          <a:p>
            <a:pPr algn="just">
              <a:defRPr/>
            </a:pPr>
            <a:r>
              <a:rPr lang="es-ES" sz="3800" dirty="0">
                <a:latin typeface="Arial (cuerpo)"/>
              </a:rPr>
              <a:t>Intentos de ordenar de algún modo la experiencia, con el objeto de alcanzar el dominio sobre un medio y todos utilizan la formulación simbólica en un tipo de lenguaje. </a:t>
            </a:r>
          </a:p>
          <a:p>
            <a:pPr>
              <a:defRPr/>
            </a:pPr>
            <a:endParaRPr lang="es-MX" dirty="0">
              <a:latin typeface="Arial (cuerpo)"/>
            </a:endParaRPr>
          </a:p>
        </p:txBody>
      </p:sp>
      <p:sp>
        <p:nvSpPr>
          <p:cNvPr id="4" name="3 Marcador de número de diapositiva"/>
          <p:cNvSpPr>
            <a:spLocks noGrp="1"/>
          </p:cNvSpPr>
          <p:nvPr>
            <p:ph type="sldNum" sz="quarter" idx="12"/>
          </p:nvPr>
        </p:nvSpPr>
        <p:spPr/>
        <p:txBody>
          <a:bodyPr>
            <a:normAutofit fontScale="85000" lnSpcReduction="20000"/>
          </a:bodyPr>
          <a:lstStyle/>
          <a:p>
            <a:pPr>
              <a:defRPr/>
            </a:pPr>
            <a:fld id="{1355EF86-4826-436B-9E63-5E688EAE7902}" type="slidenum">
              <a:rPr lang="es-MX" smtClean="0"/>
              <a:pPr>
                <a:defRPr/>
              </a:pPr>
              <a:t>61</a:t>
            </a:fld>
            <a:endParaRPr lang="es-MX"/>
          </a:p>
        </p:txBody>
      </p:sp>
      <p:sp>
        <p:nvSpPr>
          <p:cNvPr id="5" name="4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Título"/>
          <p:cNvSpPr>
            <a:spLocks noGrp="1"/>
          </p:cNvSpPr>
          <p:nvPr>
            <p:ph type="title"/>
          </p:nvPr>
        </p:nvSpPr>
        <p:spPr>
          <a:xfrm>
            <a:off x="457200" y="274638"/>
            <a:ext cx="8229600" cy="850900"/>
          </a:xfrm>
        </p:spPr>
        <p:txBody>
          <a:bodyPr/>
          <a:lstStyle/>
          <a:p>
            <a:pPr algn="ctr"/>
            <a:r>
              <a:rPr lang="es-ES" sz="2800">
                <a:solidFill>
                  <a:schemeClr val="tx1"/>
                </a:solidFill>
                <a:latin typeface="Arial "/>
              </a:rPr>
              <a:t>TIPOS DE CONOCIMIENTOS PRECIENTÍFICOS </a:t>
            </a:r>
            <a:endParaRPr lang="es-MX" sz="2800">
              <a:solidFill>
                <a:schemeClr val="tx1"/>
              </a:solidFill>
              <a:latin typeface="Arial "/>
            </a:endParaRPr>
          </a:p>
        </p:txBody>
      </p:sp>
      <p:sp>
        <p:nvSpPr>
          <p:cNvPr id="3" name="2 Marcador de contenido"/>
          <p:cNvSpPr>
            <a:spLocks noGrp="1"/>
          </p:cNvSpPr>
          <p:nvPr>
            <p:ph idx="1"/>
          </p:nvPr>
        </p:nvSpPr>
        <p:spPr>
          <a:xfrm>
            <a:off x="457200" y="1484313"/>
            <a:ext cx="8229600" cy="4840287"/>
          </a:xfrm>
        </p:spPr>
        <p:txBody>
          <a:bodyPr>
            <a:normAutofit fontScale="77500" lnSpcReduction="20000"/>
          </a:bodyPr>
          <a:lstStyle/>
          <a:p>
            <a:pPr algn="just">
              <a:defRPr/>
            </a:pPr>
            <a:r>
              <a:rPr lang="es-ES" dirty="0">
                <a:latin typeface="Arial" pitchFamily="34" charset="0"/>
                <a:cs typeface="Arial" pitchFamily="34" charset="0"/>
              </a:rPr>
              <a:t>Los ejemplos previos representan tipos precientíficos de conocimiento, por tanto cualquier descripción </a:t>
            </a:r>
            <a:r>
              <a:rPr lang="es-ES" dirty="0">
                <a:solidFill>
                  <a:srgbClr val="FF0000"/>
                </a:solidFill>
                <a:latin typeface="Arial" pitchFamily="34" charset="0"/>
                <a:cs typeface="Arial" pitchFamily="34" charset="0"/>
              </a:rPr>
              <a:t>genética del desarrollo de la ciencia</a:t>
            </a:r>
            <a:r>
              <a:rPr lang="es-ES" dirty="0">
                <a:latin typeface="Arial" pitchFamily="34" charset="0"/>
                <a:cs typeface="Arial" pitchFamily="34" charset="0"/>
              </a:rPr>
              <a:t> sin examinar la forma y función de estos tipos. </a:t>
            </a:r>
          </a:p>
          <a:p>
            <a:pPr algn="just">
              <a:buFont typeface="Wingdings" pitchFamily="2" charset="2"/>
              <a:buNone/>
              <a:defRPr/>
            </a:pPr>
            <a:endParaRPr lang="es-ES" dirty="0">
              <a:latin typeface="Arial" pitchFamily="34" charset="0"/>
              <a:cs typeface="Arial" pitchFamily="34" charset="0"/>
            </a:endParaRPr>
          </a:p>
          <a:p>
            <a:pPr algn="just">
              <a:defRPr/>
            </a:pPr>
            <a:r>
              <a:rPr lang="es-ES" dirty="0">
                <a:latin typeface="Arial" pitchFamily="34" charset="0"/>
                <a:cs typeface="Arial" pitchFamily="34" charset="0"/>
              </a:rPr>
              <a:t>La ciencia es de gestación larga, sus orígenes y desarrollo resultan  complejos y oscuros y llevan las huellas de su parto.</a:t>
            </a:r>
          </a:p>
          <a:p>
            <a:pPr algn="just">
              <a:buFont typeface="Wingdings" pitchFamily="2" charset="2"/>
              <a:buNone/>
              <a:defRPr/>
            </a:pPr>
            <a:r>
              <a:rPr lang="es-ES" dirty="0">
                <a:latin typeface="Arial" pitchFamily="34" charset="0"/>
                <a:cs typeface="Arial" pitchFamily="34" charset="0"/>
              </a:rPr>
              <a:t> </a:t>
            </a:r>
          </a:p>
          <a:p>
            <a:pPr algn="just">
              <a:defRPr/>
            </a:pPr>
            <a:r>
              <a:rPr lang="es-ES" dirty="0">
                <a:latin typeface="Arial" pitchFamily="34" charset="0"/>
                <a:cs typeface="Arial" pitchFamily="34" charset="0"/>
              </a:rPr>
              <a:t>Sus orígenes en los modos precientíficos de conocer, han dejado en la ciencia moderna el rastro de sus primeras formas y métodos de pensar.</a:t>
            </a:r>
          </a:p>
          <a:p>
            <a:pPr algn="just">
              <a:buFont typeface="Wingdings" pitchFamily="2" charset="2"/>
              <a:buNone/>
              <a:defRPr/>
            </a:pPr>
            <a:endParaRPr lang="es-ES" dirty="0">
              <a:latin typeface="Arial" pitchFamily="34" charset="0"/>
              <a:cs typeface="Arial" pitchFamily="34" charset="0"/>
            </a:endParaRPr>
          </a:p>
          <a:p>
            <a:pPr algn="just">
              <a:defRPr/>
            </a:pPr>
            <a:r>
              <a:rPr lang="es-ES" dirty="0">
                <a:solidFill>
                  <a:srgbClr val="FF0000"/>
                </a:solidFill>
                <a:latin typeface="Arial" pitchFamily="34" charset="0"/>
                <a:cs typeface="Arial" pitchFamily="34" charset="0"/>
              </a:rPr>
              <a:t>Estos modos pueden considerarse </a:t>
            </a:r>
            <a:r>
              <a:rPr lang="es-ES" sz="3000" i="1" dirty="0">
                <a:solidFill>
                  <a:srgbClr val="FF0000"/>
                </a:solidFill>
                <a:latin typeface="Arial" pitchFamily="34" charset="0"/>
                <a:cs typeface="Arial" pitchFamily="34" charset="0"/>
              </a:rPr>
              <a:t>tipos precientíficos </a:t>
            </a:r>
            <a:r>
              <a:rPr lang="es-ES" dirty="0">
                <a:solidFill>
                  <a:srgbClr val="FF0000"/>
                </a:solidFill>
                <a:latin typeface="Arial" pitchFamily="34" charset="0"/>
                <a:cs typeface="Arial" pitchFamily="34" charset="0"/>
              </a:rPr>
              <a:t>de conocimientos pues en ellos se vislumbran facultades para el desarrollo de la ciencia. </a:t>
            </a:r>
            <a:endParaRPr lang="es-MX" dirty="0">
              <a:solidFill>
                <a:srgbClr val="FF0000"/>
              </a:solidFill>
              <a:latin typeface="Arial" pitchFamily="34" charset="0"/>
              <a:cs typeface="Arial" pitchFamily="34" charset="0"/>
            </a:endParaRPr>
          </a:p>
        </p:txBody>
      </p:sp>
      <p:sp>
        <p:nvSpPr>
          <p:cNvPr id="4" name="3 Marcador de número de diapositiva"/>
          <p:cNvSpPr>
            <a:spLocks noGrp="1"/>
          </p:cNvSpPr>
          <p:nvPr>
            <p:ph type="sldNum" sz="quarter" idx="12"/>
          </p:nvPr>
        </p:nvSpPr>
        <p:spPr/>
        <p:txBody>
          <a:bodyPr>
            <a:normAutofit fontScale="85000" lnSpcReduction="20000"/>
          </a:bodyPr>
          <a:lstStyle/>
          <a:p>
            <a:pPr>
              <a:defRPr/>
            </a:pPr>
            <a:fld id="{FA7F4EF2-48B0-40A3-9CBA-FCFF08A55235}" type="slidenum">
              <a:rPr lang="es-MX" smtClean="0"/>
              <a:pPr>
                <a:defRPr/>
              </a:pPr>
              <a:t>62</a:t>
            </a:fld>
            <a:endParaRPr lang="es-MX"/>
          </a:p>
        </p:txBody>
      </p:sp>
      <p:sp>
        <p:nvSpPr>
          <p:cNvPr id="5" name="4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0350"/>
            <a:ext cx="8229600" cy="936625"/>
          </a:xfrm>
        </p:spPr>
        <p:txBody>
          <a:bodyPr>
            <a:normAutofit fontScale="90000"/>
          </a:bodyPr>
          <a:lstStyle/>
          <a:p>
            <a:pPr algn="ctr">
              <a:defRPr/>
            </a:pPr>
            <a:r>
              <a:rPr lang="es-ES" sz="3000" dirty="0">
                <a:solidFill>
                  <a:schemeClr val="tx1"/>
                </a:solidFill>
                <a:latin typeface="Arial" pitchFamily="34" charset="0"/>
                <a:cs typeface="Arial" pitchFamily="34" charset="0"/>
              </a:rPr>
              <a:t>PENSAMIENTO MITOPOÉTICO, EXPLICACIÓN </a:t>
            </a:r>
            <a:br>
              <a:rPr lang="es-ES" sz="3000" dirty="0">
                <a:solidFill>
                  <a:schemeClr val="tx1"/>
                </a:solidFill>
                <a:latin typeface="Arial" pitchFamily="34" charset="0"/>
                <a:cs typeface="Arial" pitchFamily="34" charset="0"/>
              </a:rPr>
            </a:br>
            <a:r>
              <a:rPr lang="es-ES" sz="3000" dirty="0">
                <a:solidFill>
                  <a:schemeClr val="tx1"/>
                </a:solidFill>
                <a:latin typeface="Arial" pitchFamily="34" charset="0"/>
                <a:cs typeface="Arial" pitchFamily="34" charset="0"/>
              </a:rPr>
              <a:t>ANTROPOMÓRFICA Y ANIMISTA</a:t>
            </a:r>
            <a:endParaRPr lang="es-MX" sz="3000" dirty="0">
              <a:solidFill>
                <a:schemeClr val="tx1"/>
              </a:solidFill>
              <a:latin typeface="Arial" pitchFamily="34" charset="0"/>
              <a:cs typeface="Arial" pitchFamily="34" charset="0"/>
            </a:endParaRPr>
          </a:p>
        </p:txBody>
      </p:sp>
      <p:sp>
        <p:nvSpPr>
          <p:cNvPr id="3" name="2 Marcador de contenido"/>
          <p:cNvSpPr>
            <a:spLocks noGrp="1"/>
          </p:cNvSpPr>
          <p:nvPr>
            <p:ph idx="1"/>
          </p:nvPr>
        </p:nvSpPr>
        <p:spPr>
          <a:xfrm>
            <a:off x="457200" y="1484313"/>
            <a:ext cx="6562725" cy="5040312"/>
          </a:xfrm>
        </p:spPr>
        <p:txBody>
          <a:bodyPr>
            <a:normAutofit fontScale="70000" lnSpcReduction="20000"/>
          </a:bodyPr>
          <a:lstStyle/>
          <a:p>
            <a:pPr algn="just">
              <a:defRPr/>
            </a:pPr>
            <a:r>
              <a:rPr lang="es-ES" dirty="0">
                <a:latin typeface="Arial" pitchFamily="34" charset="0"/>
                <a:cs typeface="Arial" pitchFamily="34" charset="0"/>
              </a:rPr>
              <a:t>Entre las primeras formas de explicación está la que da cuenta de los fenómenos de la naturaleza sobre la base de acciones o propósitos de tipo humano y personal.</a:t>
            </a:r>
          </a:p>
          <a:p>
            <a:pPr algn="just">
              <a:buFont typeface="Wingdings" pitchFamily="2" charset="2"/>
              <a:buNone/>
              <a:defRPr/>
            </a:pPr>
            <a:endParaRPr lang="es-ES" dirty="0">
              <a:latin typeface="Arial" pitchFamily="34" charset="0"/>
              <a:cs typeface="Arial" pitchFamily="34" charset="0"/>
            </a:endParaRPr>
          </a:p>
          <a:p>
            <a:pPr algn="just">
              <a:defRPr/>
            </a:pPr>
            <a:r>
              <a:rPr lang="es-ES" dirty="0">
                <a:latin typeface="Arial" pitchFamily="34" charset="0"/>
                <a:cs typeface="Arial" pitchFamily="34" charset="0"/>
              </a:rPr>
              <a:t>Se imagina las fuerzas naturales como vivas, conscientes e intencionales. </a:t>
            </a:r>
          </a:p>
          <a:p>
            <a:pPr algn="just">
              <a:buFont typeface="Wingdings" pitchFamily="2" charset="2"/>
              <a:buNone/>
              <a:defRPr/>
            </a:pPr>
            <a:endParaRPr lang="es-ES" dirty="0">
              <a:latin typeface="Arial" pitchFamily="34" charset="0"/>
              <a:cs typeface="Arial" pitchFamily="34" charset="0"/>
            </a:endParaRPr>
          </a:p>
          <a:p>
            <a:pPr algn="just">
              <a:defRPr/>
            </a:pPr>
            <a:r>
              <a:rPr lang="es-ES" dirty="0">
                <a:latin typeface="Arial" pitchFamily="34" charset="0"/>
                <a:cs typeface="Arial" pitchFamily="34" charset="0"/>
              </a:rPr>
              <a:t>La reconstrucción </a:t>
            </a:r>
            <a:r>
              <a:rPr lang="es-ES" dirty="0" err="1">
                <a:latin typeface="Arial" pitchFamily="34" charset="0"/>
                <a:cs typeface="Arial" pitchFamily="34" charset="0"/>
              </a:rPr>
              <a:t>mitopoética</a:t>
            </a:r>
            <a:r>
              <a:rPr lang="es-ES" dirty="0">
                <a:latin typeface="Arial" pitchFamily="34" charset="0"/>
                <a:cs typeface="Arial" pitchFamily="34" charset="0"/>
              </a:rPr>
              <a:t> de la experiencia constituye un índice de la creatividad de la imaginación humana y de la libre inventiva estética de nuestra mente. </a:t>
            </a:r>
          </a:p>
          <a:p>
            <a:pPr algn="just">
              <a:buFont typeface="Wingdings" pitchFamily="2" charset="2"/>
              <a:buNone/>
              <a:defRPr/>
            </a:pPr>
            <a:endParaRPr lang="es-ES" dirty="0">
              <a:latin typeface="Arial" pitchFamily="34" charset="0"/>
              <a:cs typeface="Arial" pitchFamily="34" charset="0"/>
            </a:endParaRPr>
          </a:p>
          <a:p>
            <a:pPr algn="just">
              <a:defRPr/>
            </a:pPr>
            <a:r>
              <a:rPr lang="es-ES" dirty="0">
                <a:latin typeface="Arial" pitchFamily="34" charset="0"/>
                <a:cs typeface="Arial" pitchFamily="34" charset="0"/>
              </a:rPr>
              <a:t>Pero también desempeña el papel de una explicación, una manera de comprender de dar cuenta de lo que de otro modo seguiría siendo oscuro, amenazador e ingobernable.   </a:t>
            </a:r>
          </a:p>
          <a:p>
            <a:pPr>
              <a:defRPr/>
            </a:pPr>
            <a:endParaRPr lang="es-ES" dirty="0"/>
          </a:p>
          <a:p>
            <a:pPr>
              <a:defRPr/>
            </a:pPr>
            <a:endParaRPr lang="es-MX" dirty="0"/>
          </a:p>
        </p:txBody>
      </p:sp>
      <p:pic>
        <p:nvPicPr>
          <p:cNvPr id="71684" name="Picture 5" descr="http://t1.gstatic.com/images?q=tbn:ANd9GcSdMNtfa7P9pzB0w7IzpJNt4kRsy9tHq0oBZ2QQy7DYh8FQzRP8gA"/>
          <p:cNvPicPr>
            <a:picLocks noChangeAspect="1" noChangeArrowheads="1"/>
          </p:cNvPicPr>
          <p:nvPr/>
        </p:nvPicPr>
        <p:blipFill>
          <a:blip r:embed="rId2"/>
          <a:srcRect/>
          <a:stretch>
            <a:fillRect/>
          </a:stretch>
        </p:blipFill>
        <p:spPr bwMode="auto">
          <a:xfrm>
            <a:off x="7092950" y="2420938"/>
            <a:ext cx="1524000" cy="1524000"/>
          </a:xfrm>
          <a:prstGeom prst="rect">
            <a:avLst/>
          </a:prstGeom>
          <a:noFill/>
          <a:ln w="9525">
            <a:noFill/>
            <a:miter lim="800000"/>
            <a:headEnd/>
            <a:tailEnd/>
          </a:ln>
        </p:spPr>
      </p:pic>
      <p:sp>
        <p:nvSpPr>
          <p:cNvPr id="5" name="4 Marcador de número de diapositiva"/>
          <p:cNvSpPr>
            <a:spLocks noGrp="1"/>
          </p:cNvSpPr>
          <p:nvPr>
            <p:ph type="sldNum" sz="quarter" idx="12"/>
          </p:nvPr>
        </p:nvSpPr>
        <p:spPr/>
        <p:txBody>
          <a:bodyPr>
            <a:normAutofit fontScale="85000" lnSpcReduction="20000"/>
          </a:bodyPr>
          <a:lstStyle/>
          <a:p>
            <a:pPr>
              <a:defRPr/>
            </a:pPr>
            <a:fld id="{7441A34D-406A-4C6E-B6F3-5C2D14FA6766}" type="slidenum">
              <a:rPr lang="es-MX" smtClean="0"/>
              <a:pPr>
                <a:defRPr/>
              </a:pPr>
              <a:t>63</a:t>
            </a:fld>
            <a:endParaRPr lang="es-MX"/>
          </a:p>
        </p:txBody>
      </p:sp>
      <p:sp>
        <p:nvSpPr>
          <p:cNvPr id="6" name="5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04813"/>
            <a:ext cx="8229600" cy="863600"/>
          </a:xfrm>
        </p:spPr>
        <p:txBody>
          <a:bodyPr>
            <a:normAutofit fontScale="90000"/>
          </a:bodyPr>
          <a:lstStyle/>
          <a:p>
            <a:pPr algn="ctr">
              <a:defRPr/>
            </a:pPr>
            <a:r>
              <a:rPr lang="es-ES" sz="3200" dirty="0">
                <a:solidFill>
                  <a:schemeClr val="tx1"/>
                </a:solidFill>
                <a:latin typeface="Arial" pitchFamily="34" charset="0"/>
                <a:cs typeface="Arial" pitchFamily="34" charset="0"/>
              </a:rPr>
              <a:t>PENSAMIENTO MITOPOÉTICO, EXPLICACIÓN ANTROPOMÓRFICA Y ANIMISTA</a:t>
            </a:r>
            <a:endParaRPr lang="es-MX" sz="3200" dirty="0">
              <a:solidFill>
                <a:schemeClr val="tx1"/>
              </a:solidFill>
              <a:latin typeface="Arial" pitchFamily="34" charset="0"/>
              <a:cs typeface="Arial" pitchFamily="34" charset="0"/>
            </a:endParaRPr>
          </a:p>
        </p:txBody>
      </p:sp>
      <p:sp>
        <p:nvSpPr>
          <p:cNvPr id="3" name="2 Marcador de contenido"/>
          <p:cNvSpPr>
            <a:spLocks noGrp="1"/>
          </p:cNvSpPr>
          <p:nvPr>
            <p:ph idx="1"/>
          </p:nvPr>
        </p:nvSpPr>
        <p:spPr>
          <a:xfrm>
            <a:off x="457200" y="1628775"/>
            <a:ext cx="8291513" cy="4824413"/>
          </a:xfrm>
        </p:spPr>
        <p:txBody>
          <a:bodyPr>
            <a:normAutofit fontScale="85000" lnSpcReduction="20000"/>
          </a:bodyPr>
          <a:lstStyle/>
          <a:p>
            <a:pPr algn="just">
              <a:defRPr/>
            </a:pPr>
            <a:r>
              <a:rPr lang="es-ES" dirty="0">
                <a:latin typeface="Arial" pitchFamily="34" charset="0"/>
                <a:cs typeface="Arial" pitchFamily="34" charset="0"/>
              </a:rPr>
              <a:t>Al miedo con el miedo, ahuyentar al enemigo utilizando sus propios medios. Hacer ruido o atribuir al miedo una cara (máscara primitiva) y hacer que ésta sea suficientemente fea para que asuste a dicho enemigo. </a:t>
            </a:r>
          </a:p>
          <a:p>
            <a:pPr algn="just">
              <a:buFont typeface="Wingdings" pitchFamily="2" charset="2"/>
              <a:buNone/>
              <a:defRPr/>
            </a:pPr>
            <a:endParaRPr lang="es-ES" dirty="0">
              <a:latin typeface="Arial" pitchFamily="34" charset="0"/>
              <a:cs typeface="Arial" pitchFamily="34" charset="0"/>
            </a:endParaRPr>
          </a:p>
          <a:p>
            <a:pPr algn="just">
              <a:defRPr/>
            </a:pPr>
            <a:r>
              <a:rPr lang="es-ES" dirty="0">
                <a:latin typeface="Arial" pitchFamily="34" charset="0"/>
                <a:cs typeface="Arial" pitchFamily="34" charset="0"/>
              </a:rPr>
              <a:t>Varios modos de adaptación al miedo bruto, pero todos poseen en común lo siguiente: el suceso natural se </a:t>
            </a:r>
            <a:r>
              <a:rPr lang="es-ES" dirty="0" err="1">
                <a:latin typeface="Arial" pitchFamily="34" charset="0"/>
                <a:cs typeface="Arial" pitchFamily="34" charset="0"/>
              </a:rPr>
              <a:t>objetiviza</a:t>
            </a:r>
            <a:r>
              <a:rPr lang="es-ES" dirty="0">
                <a:latin typeface="Arial" pitchFamily="34" charset="0"/>
                <a:cs typeface="Arial" pitchFamily="34" charset="0"/>
              </a:rPr>
              <a:t> en forma de suceso personal, mediante un hacedor personal. </a:t>
            </a:r>
          </a:p>
          <a:p>
            <a:pPr algn="just">
              <a:buFont typeface="Wingdings" pitchFamily="2" charset="2"/>
              <a:buNone/>
              <a:defRPr/>
            </a:pPr>
            <a:endParaRPr lang="es-ES" dirty="0">
              <a:latin typeface="Arial" pitchFamily="34" charset="0"/>
              <a:cs typeface="Arial" pitchFamily="34" charset="0"/>
            </a:endParaRPr>
          </a:p>
          <a:p>
            <a:pPr algn="just">
              <a:defRPr/>
            </a:pPr>
            <a:r>
              <a:rPr lang="es-ES" dirty="0">
                <a:latin typeface="Arial" pitchFamily="34" charset="0"/>
                <a:cs typeface="Arial" pitchFamily="34" charset="0"/>
              </a:rPr>
              <a:t>Se concibe la naturaleza por analogía con aquello de lo que tienen experiencia los seres humanos: sus propios motivos, reacciones, propósitos, deseos y temores. </a:t>
            </a:r>
          </a:p>
          <a:p>
            <a:pPr>
              <a:defRPr/>
            </a:pPr>
            <a:endParaRPr lang="es-ES" dirty="0"/>
          </a:p>
          <a:p>
            <a:pPr>
              <a:defRPr/>
            </a:pPr>
            <a:endParaRPr lang="es-MX" dirty="0"/>
          </a:p>
        </p:txBody>
      </p:sp>
      <p:sp>
        <p:nvSpPr>
          <p:cNvPr id="4" name="3 Marcador de número de diapositiva"/>
          <p:cNvSpPr>
            <a:spLocks noGrp="1"/>
          </p:cNvSpPr>
          <p:nvPr>
            <p:ph type="sldNum" sz="quarter" idx="12"/>
          </p:nvPr>
        </p:nvSpPr>
        <p:spPr/>
        <p:txBody>
          <a:bodyPr>
            <a:normAutofit fontScale="85000" lnSpcReduction="20000"/>
          </a:bodyPr>
          <a:lstStyle/>
          <a:p>
            <a:pPr>
              <a:defRPr/>
            </a:pPr>
            <a:fld id="{8C214B5B-6AD4-4905-BD95-940518A89733}" type="slidenum">
              <a:rPr lang="es-MX" smtClean="0"/>
              <a:pPr>
                <a:defRPr/>
              </a:pPr>
              <a:t>64</a:t>
            </a:fld>
            <a:endParaRPr lang="es-MX"/>
          </a:p>
        </p:txBody>
      </p:sp>
      <p:sp>
        <p:nvSpPr>
          <p:cNvPr id="5" name="4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1 Título"/>
          <p:cNvSpPr>
            <a:spLocks noGrp="1"/>
          </p:cNvSpPr>
          <p:nvPr>
            <p:ph type="title"/>
          </p:nvPr>
        </p:nvSpPr>
        <p:spPr>
          <a:xfrm>
            <a:off x="457200" y="274638"/>
            <a:ext cx="8229600" cy="706437"/>
          </a:xfrm>
        </p:spPr>
        <p:txBody>
          <a:bodyPr/>
          <a:lstStyle/>
          <a:p>
            <a:pPr algn="ctr"/>
            <a:r>
              <a:rPr lang="es-ES" sz="2800">
                <a:solidFill>
                  <a:schemeClr val="tx1"/>
                </a:solidFill>
                <a:latin typeface="Arial" pitchFamily="34" charset="0"/>
                <a:cs typeface="Arial" pitchFamily="34" charset="0"/>
              </a:rPr>
              <a:t>TEORÍA DEMONIACA DE LA ENFERMEDAD</a:t>
            </a:r>
            <a:endParaRPr lang="es-MX" sz="2800">
              <a:solidFill>
                <a:schemeClr val="tx1"/>
              </a:solidFill>
              <a:latin typeface="Arial" pitchFamily="34" charset="0"/>
              <a:cs typeface="Arial" pitchFamily="34" charset="0"/>
            </a:endParaRPr>
          </a:p>
        </p:txBody>
      </p:sp>
      <p:sp>
        <p:nvSpPr>
          <p:cNvPr id="3" name="2 Marcador de contenido"/>
          <p:cNvSpPr>
            <a:spLocks noGrp="1"/>
          </p:cNvSpPr>
          <p:nvPr>
            <p:ph idx="1"/>
          </p:nvPr>
        </p:nvSpPr>
        <p:spPr>
          <a:xfrm>
            <a:off x="250825" y="1700213"/>
            <a:ext cx="8569325" cy="4897437"/>
          </a:xfrm>
        </p:spPr>
        <p:txBody>
          <a:bodyPr>
            <a:normAutofit fontScale="85000" lnSpcReduction="20000"/>
          </a:bodyPr>
          <a:lstStyle/>
          <a:p>
            <a:pPr algn="just">
              <a:defRPr/>
            </a:pPr>
            <a:r>
              <a:rPr lang="es-ES" dirty="0">
                <a:latin typeface="Arial" pitchFamily="34" charset="0"/>
                <a:cs typeface="Arial" pitchFamily="34" charset="0"/>
              </a:rPr>
              <a:t>Enfermedad concebida sobre la base de un origen, un medio de transmisión, el causante de sus efectos actuales y de una razón inteligente por la que se ha producido.</a:t>
            </a:r>
          </a:p>
          <a:p>
            <a:pPr algn="just">
              <a:buFont typeface="Wingdings" pitchFamily="2" charset="2"/>
              <a:buNone/>
              <a:defRPr/>
            </a:pPr>
            <a:endParaRPr lang="es-ES" dirty="0">
              <a:latin typeface="Arial" pitchFamily="34" charset="0"/>
              <a:cs typeface="Arial" pitchFamily="34" charset="0"/>
            </a:endParaRPr>
          </a:p>
          <a:p>
            <a:pPr algn="just">
              <a:defRPr/>
            </a:pPr>
            <a:r>
              <a:rPr lang="es-ES" dirty="0">
                <a:latin typeface="Arial" pitchFamily="34" charset="0"/>
                <a:cs typeface="Arial" pitchFamily="34" charset="0"/>
              </a:rPr>
              <a:t>La imaginación </a:t>
            </a:r>
            <a:r>
              <a:rPr lang="es-ES" dirty="0" err="1">
                <a:latin typeface="Arial" pitchFamily="34" charset="0"/>
                <a:cs typeface="Arial" pitchFamily="34" charset="0"/>
              </a:rPr>
              <a:t>mitopoética</a:t>
            </a:r>
            <a:r>
              <a:rPr lang="es-ES" dirty="0">
                <a:latin typeface="Arial" pitchFamily="34" charset="0"/>
                <a:cs typeface="Arial" pitchFamily="34" charset="0"/>
              </a:rPr>
              <a:t> aporta imágenes concretas de causación en forma de algo conocido, aunque no se propiamente familiar, posea propiedades que sí lo sean. </a:t>
            </a:r>
          </a:p>
          <a:p>
            <a:pPr algn="just">
              <a:buFont typeface="Wingdings" pitchFamily="2" charset="2"/>
              <a:buNone/>
              <a:defRPr/>
            </a:pPr>
            <a:endParaRPr lang="es-ES" dirty="0">
              <a:latin typeface="Arial" pitchFamily="34" charset="0"/>
              <a:cs typeface="Arial" pitchFamily="34" charset="0"/>
            </a:endParaRPr>
          </a:p>
          <a:p>
            <a:pPr algn="just">
              <a:defRPr/>
            </a:pPr>
            <a:r>
              <a:rPr lang="es-ES" dirty="0">
                <a:latin typeface="Arial" pitchFamily="34" charset="0"/>
                <a:cs typeface="Arial" pitchFamily="34" charset="0"/>
              </a:rPr>
              <a:t>El pensamiento que concibe esos modos de actuación se caracteriza por la analogía imaginativa: </a:t>
            </a:r>
            <a:r>
              <a:rPr lang="es-ES" i="1" dirty="0">
                <a:solidFill>
                  <a:srgbClr val="FF0000"/>
                </a:solidFill>
                <a:latin typeface="Arial" pitchFamily="34" charset="0"/>
                <a:cs typeface="Arial" pitchFamily="34" charset="0"/>
              </a:rPr>
              <a:t>explica lo desconocido a base de la construcción imaginativa de una entidad casualmente eficaz que en sus aspectos clave, sea como algo ya bien conocido. </a:t>
            </a:r>
            <a:endParaRPr lang="es-MX" i="1" dirty="0">
              <a:solidFill>
                <a:srgbClr val="FF0000"/>
              </a:solidFill>
              <a:latin typeface="Arial" pitchFamily="34" charset="0"/>
              <a:cs typeface="Arial" pitchFamily="34" charset="0"/>
            </a:endParaRPr>
          </a:p>
        </p:txBody>
      </p:sp>
      <p:sp>
        <p:nvSpPr>
          <p:cNvPr id="4" name="3 Marcador de número de diapositiva"/>
          <p:cNvSpPr>
            <a:spLocks noGrp="1"/>
          </p:cNvSpPr>
          <p:nvPr>
            <p:ph type="sldNum" sz="quarter" idx="12"/>
          </p:nvPr>
        </p:nvSpPr>
        <p:spPr/>
        <p:txBody>
          <a:bodyPr>
            <a:normAutofit fontScale="85000" lnSpcReduction="20000"/>
          </a:bodyPr>
          <a:lstStyle/>
          <a:p>
            <a:pPr>
              <a:defRPr/>
            </a:pPr>
            <a:fld id="{FEC45819-8E78-4347-A932-CC6D359D4A4D}" type="slidenum">
              <a:rPr lang="es-MX" smtClean="0"/>
              <a:pPr>
                <a:defRPr/>
              </a:pPr>
              <a:t>65</a:t>
            </a:fld>
            <a:endParaRPr lang="es-MX"/>
          </a:p>
        </p:txBody>
      </p:sp>
      <p:sp>
        <p:nvSpPr>
          <p:cNvPr id="5" name="4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1 Título"/>
          <p:cNvSpPr>
            <a:spLocks noGrp="1"/>
          </p:cNvSpPr>
          <p:nvPr>
            <p:ph type="title"/>
          </p:nvPr>
        </p:nvSpPr>
        <p:spPr>
          <a:xfrm>
            <a:off x="457200" y="274638"/>
            <a:ext cx="8229600" cy="777875"/>
          </a:xfrm>
        </p:spPr>
        <p:txBody>
          <a:bodyPr/>
          <a:lstStyle/>
          <a:p>
            <a:pPr algn="ctr"/>
            <a:r>
              <a:rPr lang="es-ES" sz="3200">
                <a:solidFill>
                  <a:schemeClr val="tx1"/>
                </a:solidFill>
                <a:latin typeface="Arial" pitchFamily="34" charset="0"/>
                <a:cs typeface="Arial" pitchFamily="34" charset="0"/>
              </a:rPr>
              <a:t>TEORÍA DEMONIACA DE LA ENFERMEDAD</a:t>
            </a:r>
            <a:endParaRPr lang="es-MX" sz="3200">
              <a:solidFill>
                <a:schemeClr val="tx1"/>
              </a:solidFill>
              <a:latin typeface="Arial" pitchFamily="34" charset="0"/>
              <a:cs typeface="Arial" pitchFamily="34" charset="0"/>
            </a:endParaRPr>
          </a:p>
        </p:txBody>
      </p:sp>
      <p:sp>
        <p:nvSpPr>
          <p:cNvPr id="3" name="2 Marcador de contenido"/>
          <p:cNvSpPr>
            <a:spLocks noGrp="1"/>
          </p:cNvSpPr>
          <p:nvPr>
            <p:ph idx="1"/>
          </p:nvPr>
        </p:nvSpPr>
        <p:spPr>
          <a:xfrm>
            <a:off x="457200" y="1700213"/>
            <a:ext cx="8291513" cy="4824412"/>
          </a:xfrm>
        </p:spPr>
        <p:txBody>
          <a:bodyPr>
            <a:normAutofit fontScale="77500" lnSpcReduction="20000"/>
          </a:bodyPr>
          <a:lstStyle/>
          <a:p>
            <a:pPr algn="just">
              <a:buFont typeface="Wingdings" pitchFamily="2" charset="2"/>
              <a:buNone/>
              <a:defRPr/>
            </a:pPr>
            <a:r>
              <a:rPr lang="es-ES" dirty="0">
                <a:latin typeface="Arial (cuerpo)"/>
              </a:rPr>
              <a:t>	</a:t>
            </a:r>
          </a:p>
          <a:p>
            <a:pPr algn="just">
              <a:defRPr/>
            </a:pPr>
            <a:r>
              <a:rPr lang="es-ES" dirty="0">
                <a:latin typeface="Arial (cuerpo)"/>
              </a:rPr>
              <a:t>Explica mediante un modelo donde los rasgos formales del agente productor de enfermedades pueden describirse así: 1) es una entidad o cosa de cierto tipo, y 2) actúa sobre otras cosas de modo directo. </a:t>
            </a:r>
          </a:p>
          <a:p>
            <a:pPr algn="just">
              <a:buFont typeface="Wingdings" pitchFamily="2" charset="2"/>
              <a:buNone/>
              <a:defRPr/>
            </a:pPr>
            <a:endParaRPr lang="es-ES" dirty="0">
              <a:latin typeface="Arial (cuerpo)"/>
            </a:endParaRPr>
          </a:p>
          <a:p>
            <a:pPr algn="just">
              <a:defRPr/>
            </a:pPr>
            <a:r>
              <a:rPr lang="es-ES" dirty="0">
                <a:latin typeface="Arial (cuerpo)"/>
              </a:rPr>
              <a:t>Piensa que la enfermedad es maligna y la atribuye a un agente personal, con motivos personales, por ejemplo un castigo y la causa es invisible pero imaginable.</a:t>
            </a:r>
          </a:p>
          <a:p>
            <a:pPr algn="just">
              <a:buFont typeface="Wingdings" pitchFamily="2" charset="2"/>
              <a:buNone/>
              <a:defRPr/>
            </a:pPr>
            <a:endParaRPr lang="es-ES" dirty="0">
              <a:latin typeface="Arial (cuerpo)"/>
            </a:endParaRPr>
          </a:p>
          <a:p>
            <a:pPr algn="just">
              <a:defRPr/>
            </a:pPr>
            <a:r>
              <a:rPr lang="es-ES" dirty="0">
                <a:latin typeface="Arial (cuerpo)"/>
              </a:rPr>
              <a:t>Para evadir la enfermedad, las personas tratan de traspasar la actividad del demonio hacia un animal u objeto, son formas de actuar deliberadas ante lo que se supone la causa de la enfermedad.</a:t>
            </a:r>
          </a:p>
        </p:txBody>
      </p:sp>
      <p:sp>
        <p:nvSpPr>
          <p:cNvPr id="4" name="3 Marcador de número de diapositiva"/>
          <p:cNvSpPr>
            <a:spLocks noGrp="1"/>
          </p:cNvSpPr>
          <p:nvPr>
            <p:ph type="sldNum" sz="quarter" idx="12"/>
          </p:nvPr>
        </p:nvSpPr>
        <p:spPr/>
        <p:txBody>
          <a:bodyPr>
            <a:normAutofit fontScale="85000" lnSpcReduction="20000"/>
          </a:bodyPr>
          <a:lstStyle/>
          <a:p>
            <a:pPr>
              <a:defRPr/>
            </a:pPr>
            <a:fld id="{32A17CC5-5164-4DAA-A590-EDCA422499A0}" type="slidenum">
              <a:rPr lang="es-MX" smtClean="0"/>
              <a:pPr>
                <a:defRPr/>
              </a:pPr>
              <a:t>66</a:t>
            </a:fld>
            <a:endParaRPr lang="es-MX"/>
          </a:p>
        </p:txBody>
      </p:sp>
      <p:sp>
        <p:nvSpPr>
          <p:cNvPr id="5" name="4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1 Título"/>
          <p:cNvSpPr>
            <a:spLocks noGrp="1"/>
          </p:cNvSpPr>
          <p:nvPr>
            <p:ph type="title"/>
          </p:nvPr>
        </p:nvSpPr>
        <p:spPr>
          <a:xfrm>
            <a:off x="457200" y="274638"/>
            <a:ext cx="8229600" cy="633412"/>
          </a:xfrm>
        </p:spPr>
        <p:txBody>
          <a:bodyPr/>
          <a:lstStyle/>
          <a:p>
            <a:pPr algn="ctr"/>
            <a:r>
              <a:rPr lang="es-ES" sz="3200">
                <a:solidFill>
                  <a:schemeClr val="tx1"/>
                </a:solidFill>
              </a:rPr>
              <a:t>ESQUEMA CONCEPTUAL PROTOCIENTIFICO</a:t>
            </a:r>
            <a:endParaRPr lang="es-MX" sz="3200">
              <a:solidFill>
                <a:schemeClr val="tx1"/>
              </a:solidFill>
            </a:endParaRPr>
          </a:p>
        </p:txBody>
      </p:sp>
      <p:sp>
        <p:nvSpPr>
          <p:cNvPr id="3" name="2 Marcador de contenido"/>
          <p:cNvSpPr>
            <a:spLocks noGrp="1"/>
          </p:cNvSpPr>
          <p:nvPr>
            <p:ph idx="1"/>
          </p:nvPr>
        </p:nvSpPr>
        <p:spPr>
          <a:xfrm>
            <a:off x="457200" y="1916113"/>
            <a:ext cx="6491288" cy="4681537"/>
          </a:xfrm>
        </p:spPr>
        <p:txBody>
          <a:bodyPr>
            <a:normAutofit fontScale="70000" lnSpcReduction="20000"/>
          </a:bodyPr>
          <a:lstStyle/>
          <a:p>
            <a:pPr algn="just">
              <a:defRPr/>
            </a:pPr>
            <a:r>
              <a:rPr lang="es-ES" dirty="0">
                <a:latin typeface="Arial" pitchFamily="34" charset="0"/>
                <a:cs typeface="Arial" pitchFamily="34" charset="0"/>
              </a:rPr>
              <a:t>La característica más corriente de la experiencia que se formula conceptualmente en el modelo es la de la relación causal, pero de ésta hay muchos modelos posibles. </a:t>
            </a:r>
          </a:p>
          <a:p>
            <a:pPr algn="just">
              <a:buFont typeface="Wingdings" pitchFamily="2" charset="2"/>
              <a:buNone/>
              <a:defRPr/>
            </a:pPr>
            <a:endParaRPr lang="es-MX" dirty="0">
              <a:latin typeface="Arial" pitchFamily="34" charset="0"/>
              <a:cs typeface="Arial" pitchFamily="34" charset="0"/>
            </a:endParaRPr>
          </a:p>
          <a:p>
            <a:pPr algn="just">
              <a:defRPr/>
            </a:pPr>
            <a:r>
              <a:rPr lang="es-ES" dirty="0">
                <a:latin typeface="Arial" pitchFamily="34" charset="0"/>
                <a:cs typeface="Arial" pitchFamily="34" charset="0"/>
              </a:rPr>
              <a:t>En las explicaciones antropomórficas y mágicas, al igual que en los mitos referentes al dios del rayo y en la teoría demoniaca de la enfermedad existe ya un esquema conceptual </a:t>
            </a:r>
            <a:r>
              <a:rPr lang="es-ES" dirty="0" err="1">
                <a:latin typeface="Arial" pitchFamily="34" charset="0"/>
                <a:cs typeface="Arial" pitchFamily="34" charset="0"/>
              </a:rPr>
              <a:t>protocientifico</a:t>
            </a:r>
            <a:r>
              <a:rPr lang="es-ES" dirty="0">
                <a:latin typeface="Arial" pitchFamily="34" charset="0"/>
                <a:cs typeface="Arial" pitchFamily="34" charset="0"/>
              </a:rPr>
              <a:t>.</a:t>
            </a:r>
          </a:p>
          <a:p>
            <a:pPr algn="just">
              <a:buFont typeface="Wingdings" pitchFamily="2" charset="2"/>
              <a:buNone/>
              <a:defRPr/>
            </a:pPr>
            <a:endParaRPr lang="es-ES" dirty="0">
              <a:latin typeface="Arial" pitchFamily="34" charset="0"/>
              <a:cs typeface="Arial" pitchFamily="34" charset="0"/>
            </a:endParaRPr>
          </a:p>
          <a:p>
            <a:pPr algn="just">
              <a:defRPr/>
            </a:pPr>
            <a:r>
              <a:rPr lang="es-ES" dirty="0">
                <a:latin typeface="Arial" pitchFamily="34" charset="0"/>
                <a:cs typeface="Arial" pitchFamily="34" charset="0"/>
              </a:rPr>
              <a:t> El esquema conceptual de las explicaciones </a:t>
            </a:r>
            <a:r>
              <a:rPr lang="es-ES" dirty="0" err="1">
                <a:latin typeface="Arial" pitchFamily="34" charset="0"/>
                <a:cs typeface="Arial" pitchFamily="34" charset="0"/>
              </a:rPr>
              <a:t>mitopoéticas</a:t>
            </a:r>
            <a:r>
              <a:rPr lang="es-ES" dirty="0">
                <a:latin typeface="Arial" pitchFamily="34" charset="0"/>
                <a:cs typeface="Arial" pitchFamily="34" charset="0"/>
              </a:rPr>
              <a:t> “observa” dentro de dicho esquema con el mismo sentido de certeza garantizada, de tal modo que hay comunidades enteras que comparten normas o convenciones referentes al aspecto que presentan los diversos demonios, diablos y dioses, cuando se pretende haberlos visto. </a:t>
            </a:r>
          </a:p>
          <a:p>
            <a:pPr>
              <a:defRPr/>
            </a:pPr>
            <a:endParaRPr lang="es-MX" dirty="0"/>
          </a:p>
        </p:txBody>
      </p:sp>
      <p:pic>
        <p:nvPicPr>
          <p:cNvPr id="75780" name="Picture 5" descr="http://t0.gstatic.com/images?q=tbn:ANd9GcR96qvFWa3P9SER1q5R4PWlTibsGfhBl13_qBgRkFtRoScaYVHw"/>
          <p:cNvPicPr>
            <a:picLocks noChangeAspect="1" noChangeArrowheads="1"/>
          </p:cNvPicPr>
          <p:nvPr/>
        </p:nvPicPr>
        <p:blipFill>
          <a:blip r:embed="rId2"/>
          <a:srcRect/>
          <a:stretch>
            <a:fillRect/>
          </a:stretch>
        </p:blipFill>
        <p:spPr bwMode="auto">
          <a:xfrm>
            <a:off x="7019925" y="2133600"/>
            <a:ext cx="1857375" cy="2457450"/>
          </a:xfrm>
          <a:prstGeom prst="rect">
            <a:avLst/>
          </a:prstGeom>
          <a:noFill/>
          <a:ln w="9525">
            <a:noFill/>
            <a:miter lim="800000"/>
            <a:headEnd/>
            <a:tailEnd/>
          </a:ln>
        </p:spPr>
      </p:pic>
      <p:sp>
        <p:nvSpPr>
          <p:cNvPr id="5" name="4 Marcador de número de diapositiva"/>
          <p:cNvSpPr>
            <a:spLocks noGrp="1"/>
          </p:cNvSpPr>
          <p:nvPr>
            <p:ph type="sldNum" sz="quarter" idx="12"/>
          </p:nvPr>
        </p:nvSpPr>
        <p:spPr/>
        <p:txBody>
          <a:bodyPr>
            <a:normAutofit fontScale="85000" lnSpcReduction="20000"/>
          </a:bodyPr>
          <a:lstStyle/>
          <a:p>
            <a:pPr>
              <a:defRPr/>
            </a:pPr>
            <a:fld id="{0D0D2454-EDF3-4E80-8808-2DC6DE867E72}" type="slidenum">
              <a:rPr lang="es-MX" smtClean="0"/>
              <a:pPr>
                <a:defRPr/>
              </a:pPr>
              <a:t>67</a:t>
            </a:fld>
            <a:endParaRPr lang="es-MX"/>
          </a:p>
        </p:txBody>
      </p:sp>
      <p:sp>
        <p:nvSpPr>
          <p:cNvPr id="6" name="5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Tree>
  </p:cSld>
  <p:clrMapOvr>
    <a:masterClrMapping/>
  </p:clrMapOvr>
  <p:transition advClick="0"/>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1 Título"/>
          <p:cNvSpPr>
            <a:spLocks noGrp="1"/>
          </p:cNvSpPr>
          <p:nvPr>
            <p:ph type="title"/>
          </p:nvPr>
        </p:nvSpPr>
        <p:spPr>
          <a:xfrm>
            <a:off x="457200" y="549275"/>
            <a:ext cx="8229600" cy="503238"/>
          </a:xfrm>
        </p:spPr>
        <p:txBody>
          <a:bodyPr/>
          <a:lstStyle/>
          <a:p>
            <a:pPr algn="ctr"/>
            <a:r>
              <a:rPr lang="es-ES" sz="2800">
                <a:solidFill>
                  <a:schemeClr val="tx1"/>
                </a:solidFill>
                <a:latin typeface="Arial" pitchFamily="34" charset="0"/>
                <a:cs typeface="Arial" pitchFamily="34" charset="0"/>
              </a:rPr>
              <a:t>LOS PRINCIPIOS FÍSICOS DE LA EXPLICACIÓN.</a:t>
            </a:r>
            <a:endParaRPr lang="es-MX" sz="2800">
              <a:solidFill>
                <a:schemeClr val="tx1"/>
              </a:solidFill>
              <a:latin typeface="Arial" pitchFamily="34" charset="0"/>
              <a:cs typeface="Arial" pitchFamily="34" charset="0"/>
            </a:endParaRPr>
          </a:p>
        </p:txBody>
      </p:sp>
      <p:sp>
        <p:nvSpPr>
          <p:cNvPr id="76803" name="2 Marcador de contenido"/>
          <p:cNvSpPr>
            <a:spLocks noGrp="1"/>
          </p:cNvSpPr>
          <p:nvPr>
            <p:ph idx="1"/>
          </p:nvPr>
        </p:nvSpPr>
        <p:spPr>
          <a:xfrm>
            <a:off x="457200" y="1773238"/>
            <a:ext cx="8291513" cy="4824412"/>
          </a:xfrm>
        </p:spPr>
        <p:txBody>
          <a:bodyPr/>
          <a:lstStyle/>
          <a:p>
            <a:pPr algn="just"/>
            <a:r>
              <a:rPr lang="es-ES" sz="1800">
                <a:latin typeface="Arial" pitchFamily="34" charset="0"/>
                <a:cs typeface="Arial" pitchFamily="34" charset="0"/>
              </a:rPr>
              <a:t>No aceptación de explicaciones mitopoéticas  lleva a  los primeros casos de la explicación física. </a:t>
            </a:r>
          </a:p>
          <a:p>
            <a:pPr algn="just"/>
            <a:r>
              <a:rPr lang="es-ES" sz="1800">
                <a:latin typeface="Arial" pitchFamily="34" charset="0"/>
                <a:cs typeface="Arial" pitchFamily="34" charset="0"/>
              </a:rPr>
              <a:t>Paso revolucionario en la explic. cientifi. no sólo intelectual, los mitos no se rechazaron por parecer  estúpidos a un pensamiento racional y crítico. </a:t>
            </a:r>
          </a:p>
          <a:p>
            <a:pPr algn="just"/>
            <a:r>
              <a:rPr lang="es-ES" sz="1800">
                <a:latin typeface="Arial" pitchFamily="34" charset="0"/>
                <a:cs typeface="Arial" pitchFamily="34" charset="0"/>
              </a:rPr>
              <a:t>Mitos y  magia no eran sólo modos de explicación, sino ideologías y métodos (poder y gobierno). Francis Bacon: </a:t>
            </a:r>
            <a:r>
              <a:rPr lang="es-ES" sz="1800" i="1">
                <a:latin typeface="Arial" pitchFamily="34" charset="0"/>
                <a:cs typeface="Arial" pitchFamily="34" charset="0"/>
              </a:rPr>
              <a:t>Conocimiento es poder</a:t>
            </a:r>
          </a:p>
          <a:p>
            <a:pPr algn="just"/>
            <a:r>
              <a:rPr lang="es-ES" sz="1800">
                <a:latin typeface="Arial" pitchFamily="34" charset="0"/>
                <a:cs typeface="Arial" pitchFamily="34" charset="0"/>
              </a:rPr>
              <a:t>La adquisición de nuevos modos de explicar avanzaron resultando de nuevas técnicas y modos para gobernar la naturaleza.  </a:t>
            </a:r>
          </a:p>
          <a:p>
            <a:pPr algn="just"/>
            <a:r>
              <a:rPr lang="es-ES" sz="1800">
                <a:latin typeface="Arial" pitchFamily="34" charset="0"/>
                <a:cs typeface="Arial" pitchFamily="34" charset="0"/>
              </a:rPr>
              <a:t>Esta evolución en el pensamiento se dio en la antigua Grecia, donde los modelos mitopoéticos y mágicos se transformaron radicalmente: </a:t>
            </a:r>
          </a:p>
          <a:p>
            <a:pPr algn="just">
              <a:buFont typeface="Wingdings" pitchFamily="2" charset="2"/>
              <a:buNone/>
            </a:pPr>
            <a:endParaRPr lang="es-ES" sz="1800">
              <a:latin typeface="Arial" pitchFamily="34" charset="0"/>
              <a:cs typeface="Arial" pitchFamily="34" charset="0"/>
            </a:endParaRPr>
          </a:p>
          <a:p>
            <a:pPr algn="just"/>
            <a:r>
              <a:rPr lang="es-ES" sz="2000" b="1">
                <a:solidFill>
                  <a:srgbClr val="FF0000"/>
                </a:solidFill>
                <a:latin typeface="Arial" pitchFamily="34" charset="0"/>
                <a:cs typeface="Arial" pitchFamily="34" charset="0"/>
              </a:rPr>
              <a:t>En lugar de entidades personales de un </a:t>
            </a:r>
            <a:r>
              <a:rPr lang="es-ES" sz="2000" b="1" i="1">
                <a:solidFill>
                  <a:srgbClr val="FF0000"/>
                </a:solidFill>
                <a:latin typeface="Arial" pitchFamily="34" charset="0"/>
                <a:cs typeface="Arial" pitchFamily="34" charset="0"/>
              </a:rPr>
              <a:t>Tú, </a:t>
            </a:r>
            <a:r>
              <a:rPr lang="es-ES" sz="2000" b="1">
                <a:solidFill>
                  <a:srgbClr val="FF0000"/>
                </a:solidFill>
                <a:latin typeface="Arial" pitchFamily="34" charset="0"/>
                <a:cs typeface="Arial" pitchFamily="34" charset="0"/>
              </a:rPr>
              <a:t>aparecen los principios físicos concebidos a base de sustancias naturales  como medios independientes de la explicac. </a:t>
            </a:r>
            <a:endParaRPr lang="es-MX" sz="2000" b="1">
              <a:solidFill>
                <a:srgbClr val="FF0000"/>
              </a:solidFill>
              <a:latin typeface="Arial" pitchFamily="34" charset="0"/>
              <a:cs typeface="Arial" pitchFamily="34" charset="0"/>
            </a:endParaRPr>
          </a:p>
        </p:txBody>
      </p:sp>
      <p:sp>
        <p:nvSpPr>
          <p:cNvPr id="4" name="3 Marcador de número de diapositiva"/>
          <p:cNvSpPr>
            <a:spLocks noGrp="1"/>
          </p:cNvSpPr>
          <p:nvPr>
            <p:ph type="sldNum" sz="quarter" idx="12"/>
          </p:nvPr>
        </p:nvSpPr>
        <p:spPr/>
        <p:txBody>
          <a:bodyPr>
            <a:normAutofit fontScale="85000" lnSpcReduction="20000"/>
          </a:bodyPr>
          <a:lstStyle/>
          <a:p>
            <a:pPr>
              <a:defRPr/>
            </a:pPr>
            <a:fld id="{D4A5D13C-0A20-403B-A90F-8FD4DE590801}" type="slidenum">
              <a:rPr lang="es-MX" smtClean="0"/>
              <a:pPr>
                <a:defRPr/>
              </a:pPr>
              <a:t>68</a:t>
            </a:fld>
            <a:endParaRPr lang="es-MX"/>
          </a:p>
        </p:txBody>
      </p:sp>
      <p:sp>
        <p:nvSpPr>
          <p:cNvPr id="5" name="4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1 Título"/>
          <p:cNvSpPr>
            <a:spLocks noGrp="1"/>
          </p:cNvSpPr>
          <p:nvPr>
            <p:ph type="title"/>
          </p:nvPr>
        </p:nvSpPr>
        <p:spPr>
          <a:xfrm>
            <a:off x="457200" y="549275"/>
            <a:ext cx="8229600" cy="576263"/>
          </a:xfrm>
        </p:spPr>
        <p:txBody>
          <a:bodyPr/>
          <a:lstStyle/>
          <a:p>
            <a:pPr algn="ctr"/>
            <a:r>
              <a:rPr lang="es-ES" sz="2800">
                <a:solidFill>
                  <a:schemeClr val="tx1"/>
                </a:solidFill>
                <a:latin typeface="Arial" pitchFamily="34" charset="0"/>
                <a:cs typeface="Arial" pitchFamily="34" charset="0"/>
              </a:rPr>
              <a:t>LOS PRINCIPIOS FÍSICOS DE LA EXPLICACIÓN</a:t>
            </a:r>
            <a:endParaRPr lang="es-MX" sz="2800">
              <a:solidFill>
                <a:schemeClr val="tx1"/>
              </a:solidFill>
              <a:latin typeface="Arial" pitchFamily="34" charset="0"/>
              <a:cs typeface="Arial" pitchFamily="34" charset="0"/>
            </a:endParaRPr>
          </a:p>
        </p:txBody>
      </p:sp>
      <p:sp>
        <p:nvSpPr>
          <p:cNvPr id="3" name="2 Marcador de contenido"/>
          <p:cNvSpPr>
            <a:spLocks noGrp="1"/>
          </p:cNvSpPr>
          <p:nvPr>
            <p:ph idx="1"/>
          </p:nvPr>
        </p:nvSpPr>
        <p:spPr>
          <a:xfrm>
            <a:off x="457200" y="1484313"/>
            <a:ext cx="8229600" cy="5113337"/>
          </a:xfrm>
        </p:spPr>
        <p:txBody>
          <a:bodyPr>
            <a:normAutofit fontScale="70000" lnSpcReduction="20000"/>
          </a:bodyPr>
          <a:lstStyle/>
          <a:p>
            <a:pPr algn="just">
              <a:defRPr/>
            </a:pPr>
            <a:r>
              <a:rPr lang="es-ES" dirty="0">
                <a:latin typeface="Arial" pitchFamily="34" charset="0"/>
                <a:cs typeface="Arial" pitchFamily="34" charset="0"/>
              </a:rPr>
              <a:t>En vez de espíritus personales (demonios) como causas de enfermedad, se buscó la explicación sobre la base del equilibrio o desequilibrio entre sustancias físicas corporales, los llamados 4 humores:  sangre, bilis amarilla, bilis negra y flema. </a:t>
            </a:r>
          </a:p>
          <a:p>
            <a:pPr algn="just">
              <a:buFont typeface="Wingdings" pitchFamily="2" charset="2"/>
              <a:buNone/>
              <a:defRPr/>
            </a:pPr>
            <a:endParaRPr lang="es-ES" dirty="0">
              <a:latin typeface="Arial" pitchFamily="34" charset="0"/>
              <a:cs typeface="Arial" pitchFamily="34" charset="0"/>
            </a:endParaRPr>
          </a:p>
          <a:p>
            <a:pPr algn="just">
              <a:defRPr/>
            </a:pPr>
            <a:r>
              <a:rPr lang="es-ES" dirty="0">
                <a:latin typeface="Arial" pitchFamily="34" charset="0"/>
                <a:cs typeface="Arial" pitchFamily="34" charset="0"/>
              </a:rPr>
              <a:t>O de “elementos o principios naturales”: lo caliente, lo frío, lo seco, lo húmedo.</a:t>
            </a:r>
          </a:p>
          <a:p>
            <a:pPr algn="just">
              <a:buFont typeface="Wingdings" pitchFamily="2" charset="2"/>
              <a:buNone/>
              <a:defRPr/>
            </a:pPr>
            <a:endParaRPr lang="es-ES" dirty="0">
              <a:latin typeface="Arial" pitchFamily="34" charset="0"/>
              <a:cs typeface="Arial" pitchFamily="34" charset="0"/>
            </a:endParaRPr>
          </a:p>
          <a:p>
            <a:pPr algn="just">
              <a:defRPr/>
            </a:pPr>
            <a:r>
              <a:rPr lang="es-ES" dirty="0">
                <a:latin typeface="Arial" pitchFamily="34" charset="0"/>
                <a:cs typeface="Arial" pitchFamily="34" charset="0"/>
              </a:rPr>
              <a:t>La explicación de los fenómenos naturales sustituyó los dioses, dotados con intención, por “elementos”: agua, aire, fuego, tierra o combinaciones de éstos. </a:t>
            </a:r>
          </a:p>
          <a:p>
            <a:pPr algn="just">
              <a:buFont typeface="Wingdings" pitchFamily="2" charset="2"/>
              <a:buNone/>
              <a:defRPr/>
            </a:pPr>
            <a:endParaRPr lang="es-ES" dirty="0">
              <a:latin typeface="Arial" pitchFamily="34" charset="0"/>
              <a:cs typeface="Arial" pitchFamily="34" charset="0"/>
            </a:endParaRPr>
          </a:p>
          <a:p>
            <a:pPr algn="just">
              <a:defRPr/>
            </a:pPr>
            <a:r>
              <a:rPr lang="es-ES" dirty="0">
                <a:latin typeface="Arial" pitchFamily="34" charset="0"/>
                <a:cs typeface="Arial" pitchFamily="34" charset="0"/>
              </a:rPr>
              <a:t>Es significativo que en este nuevo modelo de explicación las características formales del modelo no se abandonaron, se transformaron: La explicación a base de orígenes, causas y razones, y la construcción de entidades hipotéticas, cuya naturaleza o forma de actuación explicaba los fenómenos naturales, se conservaron. </a:t>
            </a:r>
            <a:endParaRPr lang="es-MX" dirty="0">
              <a:latin typeface="Arial" pitchFamily="34" charset="0"/>
              <a:cs typeface="Arial" pitchFamily="34" charset="0"/>
            </a:endParaRPr>
          </a:p>
        </p:txBody>
      </p:sp>
      <p:sp>
        <p:nvSpPr>
          <p:cNvPr id="4" name="3 Marcador de número de diapositiva"/>
          <p:cNvSpPr>
            <a:spLocks noGrp="1"/>
          </p:cNvSpPr>
          <p:nvPr>
            <p:ph type="sldNum" sz="quarter" idx="12"/>
          </p:nvPr>
        </p:nvSpPr>
        <p:spPr/>
        <p:txBody>
          <a:bodyPr>
            <a:normAutofit fontScale="85000" lnSpcReduction="20000"/>
          </a:bodyPr>
          <a:lstStyle/>
          <a:p>
            <a:pPr>
              <a:defRPr/>
            </a:pPr>
            <a:fld id="{8739BB92-606B-4597-B20B-C04773ADE7CB}" type="slidenum">
              <a:rPr lang="es-MX" smtClean="0"/>
              <a:pPr>
                <a:defRPr/>
              </a:pPr>
              <a:t>69</a:t>
            </a:fld>
            <a:endParaRPr lang="es-MX"/>
          </a:p>
        </p:txBody>
      </p:sp>
      <p:sp>
        <p:nvSpPr>
          <p:cNvPr id="5" name="4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Título"/>
          <p:cNvSpPr>
            <a:spLocks noGrp="1"/>
          </p:cNvSpPr>
          <p:nvPr>
            <p:ph type="title"/>
          </p:nvPr>
        </p:nvSpPr>
        <p:spPr>
          <a:xfrm>
            <a:off x="612775" y="228600"/>
            <a:ext cx="8153400" cy="990600"/>
          </a:xfrm>
        </p:spPr>
        <p:txBody>
          <a:bodyPr/>
          <a:lstStyle/>
          <a:p>
            <a:pPr algn="ctr" eaLnBrk="1" hangingPunct="1"/>
            <a:r>
              <a:rPr lang="es-ES" sz="4000">
                <a:latin typeface="Arial" pitchFamily="34" charset="0"/>
                <a:cs typeface="Arial" pitchFamily="34" charset="0"/>
              </a:rPr>
              <a:t>CRITERIOS DE ACREDITACIÓN</a:t>
            </a:r>
          </a:p>
        </p:txBody>
      </p:sp>
      <p:sp>
        <p:nvSpPr>
          <p:cNvPr id="14339" name="2 Marcador de contenido"/>
          <p:cNvSpPr>
            <a:spLocks noGrp="1"/>
          </p:cNvSpPr>
          <p:nvPr>
            <p:ph sz="quarter" idx="1"/>
          </p:nvPr>
        </p:nvSpPr>
        <p:spPr>
          <a:xfrm>
            <a:off x="612775" y="1600200"/>
            <a:ext cx="8153400" cy="4495800"/>
          </a:xfrm>
        </p:spPr>
        <p:txBody>
          <a:bodyPr/>
          <a:lstStyle/>
          <a:p>
            <a:pPr lvl="0" eaLnBrk="1" hangingPunct="1"/>
            <a:r>
              <a:rPr lang="es-ES" dirty="0">
                <a:solidFill>
                  <a:prstClr val="black"/>
                </a:solidFill>
                <a:latin typeface="Arial" pitchFamily="34" charset="0"/>
                <a:cs typeface="Arial" pitchFamily="34" charset="0"/>
              </a:rPr>
              <a:t>Participación en ejercicios, exposiciones y dinámicas 30%</a:t>
            </a:r>
            <a:r>
              <a:rPr lang="es-ES" dirty="0">
                <a:latin typeface="Arial" pitchFamily="34" charset="0"/>
                <a:cs typeface="Arial" pitchFamily="34" charset="0"/>
              </a:rPr>
              <a:t> </a:t>
            </a:r>
          </a:p>
          <a:p>
            <a:pPr lvl="0" eaLnBrk="1" hangingPunct="1"/>
            <a:endParaRPr lang="es-ES" dirty="0">
              <a:latin typeface="Arial" pitchFamily="34" charset="0"/>
              <a:cs typeface="Arial" pitchFamily="34" charset="0"/>
            </a:endParaRPr>
          </a:p>
          <a:p>
            <a:pPr lvl="0" eaLnBrk="1" hangingPunct="1"/>
            <a:endParaRPr lang="es-ES" dirty="0">
              <a:latin typeface="Arial" pitchFamily="34" charset="0"/>
              <a:cs typeface="Arial" pitchFamily="34" charset="0"/>
            </a:endParaRPr>
          </a:p>
          <a:p>
            <a:pPr lvl="0" eaLnBrk="1" hangingPunct="1"/>
            <a:r>
              <a:rPr lang="es-ES" dirty="0">
                <a:solidFill>
                  <a:prstClr val="black"/>
                </a:solidFill>
                <a:latin typeface="Arial" pitchFamily="34" charset="0"/>
                <a:cs typeface="Arial" pitchFamily="34" charset="0"/>
              </a:rPr>
              <a:t>Portafolio personal de tareas (Ejercicios) 40%   </a:t>
            </a:r>
          </a:p>
          <a:p>
            <a:pPr eaLnBrk="1" hangingPunct="1"/>
            <a:endParaRPr lang="es-ES" dirty="0">
              <a:latin typeface="Arial" pitchFamily="34" charset="0"/>
              <a:cs typeface="Arial" pitchFamily="34" charset="0"/>
            </a:endParaRPr>
          </a:p>
          <a:p>
            <a:pPr marL="0" indent="0" eaLnBrk="1" hangingPunct="1">
              <a:buNone/>
            </a:pPr>
            <a:r>
              <a:rPr lang="es-ES" dirty="0">
                <a:latin typeface="Arial" pitchFamily="34" charset="0"/>
                <a:cs typeface="Arial" pitchFamily="34" charset="0"/>
              </a:rPr>
              <a:t>         </a:t>
            </a:r>
          </a:p>
          <a:p>
            <a:pPr eaLnBrk="1" hangingPunct="1"/>
            <a:r>
              <a:rPr lang="es-ES_tradnl" dirty="0">
                <a:latin typeface="Arial" pitchFamily="34" charset="0"/>
                <a:cs typeface="Arial" pitchFamily="34" charset="0"/>
              </a:rPr>
              <a:t>Evaluaciones 30%                                                                        </a:t>
            </a:r>
            <a:endParaRPr lang="es-ES" dirty="0">
              <a:latin typeface="Arial" pitchFamily="34" charset="0"/>
              <a:cs typeface="Arial" pitchFamily="34" charset="0"/>
            </a:endParaRPr>
          </a:p>
          <a:p>
            <a:pPr eaLnBrk="1" hangingPunct="1"/>
            <a:endParaRPr lang="es-ES" dirty="0"/>
          </a:p>
        </p:txBody>
      </p:sp>
      <p:sp>
        <p:nvSpPr>
          <p:cNvPr id="4" name="3 Marcador de pie de página"/>
          <p:cNvSpPr>
            <a:spLocks noGrp="1"/>
          </p:cNvSpPr>
          <p:nvPr>
            <p:ph type="ftr" sz="quarter" idx="11"/>
          </p:nvPr>
        </p:nvSpPr>
        <p:spPr/>
        <p:txBody>
          <a:bodyPr/>
          <a:lstStyle/>
          <a:p>
            <a:pPr>
              <a:defRPr/>
            </a:pPr>
            <a:r>
              <a:rPr lang="es-ES" dirty="0"/>
              <a:t>Elaborado por Dr. José Fuentes G. y Mtra. </a:t>
            </a:r>
            <a:r>
              <a:rPr lang="es-ES" dirty="0" err="1"/>
              <a:t>Rebelín</a:t>
            </a:r>
            <a:r>
              <a:rPr lang="es-ES" dirty="0"/>
              <a:t> Echeverría E. </a:t>
            </a:r>
            <a:endParaRPr lang="es-MX" dirty="0"/>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D28A4B98-8730-40A7-857D-2BA66D2212FE}" type="slidenum">
              <a:rPr lang="es-MX" smtClean="0"/>
              <a:pPr>
                <a:defRPr/>
              </a:pPr>
              <a:t>7</a:t>
            </a:fld>
            <a:endParaRPr lang="es-MX"/>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1 Título"/>
          <p:cNvSpPr>
            <a:spLocks noGrp="1"/>
          </p:cNvSpPr>
          <p:nvPr>
            <p:ph type="title"/>
          </p:nvPr>
        </p:nvSpPr>
        <p:spPr>
          <a:xfrm>
            <a:off x="457200" y="549275"/>
            <a:ext cx="8229600" cy="431800"/>
          </a:xfrm>
        </p:spPr>
        <p:txBody>
          <a:bodyPr/>
          <a:lstStyle/>
          <a:p>
            <a:pPr algn="ctr"/>
            <a:r>
              <a:rPr lang="es-ES" sz="3200">
                <a:solidFill>
                  <a:schemeClr val="tx1"/>
                </a:solidFill>
                <a:latin typeface="Arial" pitchFamily="34" charset="0"/>
                <a:cs typeface="Arial" pitchFamily="34" charset="0"/>
              </a:rPr>
              <a:t>LOS PRINCIPIOS FÍSICOS DE LA EXPLICACIÓN</a:t>
            </a:r>
            <a:endParaRPr lang="es-MX" sz="3200">
              <a:solidFill>
                <a:schemeClr val="tx1"/>
              </a:solidFill>
              <a:latin typeface="Arial" pitchFamily="34" charset="0"/>
              <a:cs typeface="Arial" pitchFamily="34" charset="0"/>
            </a:endParaRPr>
          </a:p>
        </p:txBody>
      </p:sp>
      <p:sp>
        <p:nvSpPr>
          <p:cNvPr id="3" name="2 Marcador de contenido"/>
          <p:cNvSpPr>
            <a:spLocks noGrp="1"/>
          </p:cNvSpPr>
          <p:nvPr>
            <p:ph idx="1"/>
          </p:nvPr>
        </p:nvSpPr>
        <p:spPr>
          <a:xfrm>
            <a:off x="457200" y="1700213"/>
            <a:ext cx="7138988" cy="4624387"/>
          </a:xfrm>
        </p:spPr>
        <p:txBody>
          <a:bodyPr>
            <a:normAutofit fontScale="62500" lnSpcReduction="20000"/>
          </a:bodyPr>
          <a:lstStyle/>
          <a:p>
            <a:pPr algn="just">
              <a:defRPr/>
            </a:pPr>
            <a:r>
              <a:rPr lang="es-ES" dirty="0">
                <a:latin typeface="Arial" pitchFamily="34" charset="0"/>
                <a:cs typeface="Arial" pitchFamily="34" charset="0"/>
              </a:rPr>
              <a:t>Teorías físicas sustituyeron a las antropomórficas-mágicas, pero las profundas concepciones que relacionaban casualmente las cosas de algún modo inteligible, sentaban ya la bases para estas nuevas formas de explicación. </a:t>
            </a:r>
          </a:p>
          <a:p>
            <a:pPr algn="just">
              <a:buFont typeface="Wingdings" pitchFamily="2" charset="2"/>
              <a:buNone/>
              <a:defRPr/>
            </a:pPr>
            <a:endParaRPr lang="es-ES" dirty="0">
              <a:latin typeface="Arial" pitchFamily="34" charset="0"/>
              <a:cs typeface="Arial" pitchFamily="34" charset="0"/>
            </a:endParaRPr>
          </a:p>
          <a:p>
            <a:pPr algn="just">
              <a:defRPr/>
            </a:pPr>
            <a:r>
              <a:rPr lang="es-ES" dirty="0">
                <a:latin typeface="Arial" pitchFamily="34" charset="0"/>
                <a:cs typeface="Arial" pitchFamily="34" charset="0"/>
              </a:rPr>
              <a:t>1ª  Especulación físicas. Todo es agua. Sin aclarar que quiere decir. si todas las cosas están hechas de agua, se originan a partir de ella, o son diferentes formas de ella: hielo, vapor. </a:t>
            </a:r>
          </a:p>
          <a:p>
            <a:pPr algn="just">
              <a:buFont typeface="Wingdings" pitchFamily="2" charset="2"/>
              <a:buNone/>
              <a:defRPr/>
            </a:pPr>
            <a:endParaRPr lang="es-ES" dirty="0">
              <a:latin typeface="Arial" pitchFamily="34" charset="0"/>
              <a:cs typeface="Arial" pitchFamily="34" charset="0"/>
            </a:endParaRPr>
          </a:p>
          <a:p>
            <a:pPr algn="just">
              <a:defRPr/>
            </a:pPr>
            <a:r>
              <a:rPr lang="es-ES" dirty="0">
                <a:latin typeface="Arial" pitchFamily="34" charset="0"/>
                <a:cs typeface="Arial" pitchFamily="34" charset="0"/>
              </a:rPr>
              <a:t>Problemas de esta  </a:t>
            </a:r>
            <a:r>
              <a:rPr lang="es-ES" dirty="0" err="1">
                <a:latin typeface="Arial" pitchFamily="34" charset="0"/>
                <a:cs typeface="Arial" pitchFamily="34" charset="0"/>
              </a:rPr>
              <a:t>explic</a:t>
            </a:r>
            <a:r>
              <a:rPr lang="es-ES" dirty="0">
                <a:latin typeface="Arial" pitchFamily="34" charset="0"/>
                <a:cs typeface="Arial" pitchFamily="34" charset="0"/>
              </a:rPr>
              <a:t>. “</a:t>
            </a:r>
            <a:r>
              <a:rPr lang="es-ES" i="1" dirty="0">
                <a:latin typeface="Arial" pitchFamily="34" charset="0"/>
                <a:cs typeface="Arial" pitchFamily="34" charset="0"/>
              </a:rPr>
              <a:t>Estar hecho de”, o “estar formado por”,</a:t>
            </a:r>
            <a:r>
              <a:rPr lang="es-ES" dirty="0">
                <a:latin typeface="Arial" pitchFamily="34" charset="0"/>
                <a:cs typeface="Arial" pitchFamily="34" charset="0"/>
              </a:rPr>
              <a:t> insinúa cierta forma de montaje, pero si sólo hay un material </a:t>
            </a:r>
            <a:r>
              <a:rPr lang="es-ES" i="1" dirty="0">
                <a:latin typeface="Arial" pitchFamily="34" charset="0"/>
                <a:cs typeface="Arial" pitchFamily="34" charset="0"/>
              </a:rPr>
              <a:t>, “qué es lo que se monta”. “Originarse a partir de” </a:t>
            </a:r>
            <a:r>
              <a:rPr lang="es-ES" dirty="0">
                <a:latin typeface="Arial" pitchFamily="34" charset="0"/>
                <a:cs typeface="Arial" pitchFamily="34" charset="0"/>
              </a:rPr>
              <a:t>significa surgir de algún modo a partir de, o ser dado a luz, pero en este caso ¿qué es el agua, que puede “originar”, o “dar a luz” la gran variedad de cosas en el mundo:</a:t>
            </a:r>
          </a:p>
          <a:p>
            <a:pPr>
              <a:defRPr/>
            </a:pPr>
            <a:endParaRPr lang="es-MX" i="1" dirty="0"/>
          </a:p>
        </p:txBody>
      </p:sp>
      <p:pic>
        <p:nvPicPr>
          <p:cNvPr id="78852" name="Picture 5" descr="http://t2.gstatic.com/images?q=tbn:ANd9GcQ0BKvRieva7lzxNy3x3mqrGqhy77qci8DOdZ4mcdvrn40Hbu0Ieg"/>
          <p:cNvPicPr>
            <a:picLocks noChangeAspect="1" noChangeArrowheads="1"/>
          </p:cNvPicPr>
          <p:nvPr/>
        </p:nvPicPr>
        <p:blipFill>
          <a:blip r:embed="rId2"/>
          <a:srcRect/>
          <a:stretch>
            <a:fillRect/>
          </a:stretch>
        </p:blipFill>
        <p:spPr bwMode="auto">
          <a:xfrm>
            <a:off x="7667625" y="2349500"/>
            <a:ext cx="1028700" cy="3382963"/>
          </a:xfrm>
          <a:prstGeom prst="rect">
            <a:avLst/>
          </a:prstGeom>
          <a:noFill/>
          <a:ln w="9525">
            <a:noFill/>
            <a:miter lim="800000"/>
            <a:headEnd/>
            <a:tailEnd/>
          </a:ln>
        </p:spPr>
      </p:pic>
      <p:sp>
        <p:nvSpPr>
          <p:cNvPr id="5" name="4 Marcador de número de diapositiva"/>
          <p:cNvSpPr>
            <a:spLocks noGrp="1"/>
          </p:cNvSpPr>
          <p:nvPr>
            <p:ph type="sldNum" sz="quarter" idx="12"/>
          </p:nvPr>
        </p:nvSpPr>
        <p:spPr/>
        <p:txBody>
          <a:bodyPr>
            <a:normAutofit fontScale="85000" lnSpcReduction="20000"/>
          </a:bodyPr>
          <a:lstStyle/>
          <a:p>
            <a:pPr>
              <a:defRPr/>
            </a:pPr>
            <a:fld id="{DD497D90-624C-4D70-B40B-AEBEFAFA8259}" type="slidenum">
              <a:rPr lang="es-MX" smtClean="0"/>
              <a:pPr>
                <a:defRPr/>
              </a:pPr>
              <a:t>70</a:t>
            </a:fld>
            <a:endParaRPr lang="es-MX"/>
          </a:p>
        </p:txBody>
      </p:sp>
      <p:sp>
        <p:nvSpPr>
          <p:cNvPr id="6" name="5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1 Título"/>
          <p:cNvSpPr>
            <a:spLocks noGrp="1"/>
          </p:cNvSpPr>
          <p:nvPr>
            <p:ph type="title"/>
          </p:nvPr>
        </p:nvSpPr>
        <p:spPr>
          <a:xfrm>
            <a:off x="457200" y="476250"/>
            <a:ext cx="8229600" cy="504825"/>
          </a:xfrm>
        </p:spPr>
        <p:txBody>
          <a:bodyPr/>
          <a:lstStyle/>
          <a:p>
            <a:pPr algn="ctr"/>
            <a:r>
              <a:rPr lang="es-ES" sz="3200">
                <a:solidFill>
                  <a:schemeClr val="tx1"/>
                </a:solidFill>
              </a:rPr>
              <a:t>QUÉ ES UN PRINCIPIO EN FILOSOFÍA DE LA CIENCIA</a:t>
            </a:r>
            <a:endParaRPr lang="es-MX" sz="3200">
              <a:solidFill>
                <a:schemeClr val="tx1"/>
              </a:solidFill>
            </a:endParaRPr>
          </a:p>
        </p:txBody>
      </p:sp>
      <p:sp>
        <p:nvSpPr>
          <p:cNvPr id="3" name="2 Marcador de contenido"/>
          <p:cNvSpPr>
            <a:spLocks noGrp="1"/>
          </p:cNvSpPr>
          <p:nvPr>
            <p:ph idx="1"/>
          </p:nvPr>
        </p:nvSpPr>
        <p:spPr>
          <a:xfrm>
            <a:off x="457200" y="1844675"/>
            <a:ext cx="8229600" cy="4479925"/>
          </a:xfrm>
        </p:spPr>
        <p:txBody>
          <a:bodyPr>
            <a:normAutofit fontScale="70000" lnSpcReduction="20000"/>
          </a:bodyPr>
          <a:lstStyle/>
          <a:p>
            <a:pPr algn="just">
              <a:defRPr/>
            </a:pPr>
            <a:r>
              <a:rPr lang="es-ES" dirty="0">
                <a:latin typeface="Arial" pitchFamily="34" charset="0"/>
                <a:cs typeface="Arial" pitchFamily="34" charset="0"/>
              </a:rPr>
              <a:t>Nada es preciso, todo es metafórico, vago, y apenas sugerente. Pero tales cuestiones son el resultado de un viraje radical en el pensamiento humano: manifiestan un intelecto crítico y reflexivo, intento de encerrar l gama completa de fenómenos naturales bajo un principio, de explicación único o unitario. </a:t>
            </a:r>
          </a:p>
          <a:p>
            <a:pPr algn="just">
              <a:buFont typeface="Wingdings" pitchFamily="2" charset="2"/>
              <a:buNone/>
              <a:defRPr/>
            </a:pPr>
            <a:endParaRPr lang="es-ES" dirty="0">
              <a:latin typeface="Arial" pitchFamily="34" charset="0"/>
              <a:cs typeface="Arial" pitchFamily="34" charset="0"/>
            </a:endParaRPr>
          </a:p>
          <a:p>
            <a:pPr algn="just">
              <a:defRPr/>
            </a:pPr>
            <a:r>
              <a:rPr lang="es-ES" b="1" dirty="0">
                <a:latin typeface="Arial" pitchFamily="34" charset="0"/>
                <a:cs typeface="Arial" pitchFamily="34" charset="0"/>
              </a:rPr>
              <a:t>Principio</a:t>
            </a:r>
            <a:r>
              <a:rPr lang="es-ES" dirty="0">
                <a:latin typeface="Arial" pitchFamily="34" charset="0"/>
                <a:cs typeface="Arial" pitchFamily="34" charset="0"/>
              </a:rPr>
              <a:t> aquí significa 2 cosas que aún no se distinguen bien: </a:t>
            </a:r>
          </a:p>
          <a:p>
            <a:pPr marL="514350" indent="-514350" algn="just">
              <a:buFont typeface="Wingdings" pitchFamily="2" charset="2"/>
              <a:buAutoNum type="alphaLcParenR"/>
              <a:defRPr/>
            </a:pPr>
            <a:r>
              <a:rPr lang="es-ES" dirty="0">
                <a:latin typeface="Arial" pitchFamily="34" charset="0"/>
                <a:cs typeface="Arial" pitchFamily="34" charset="0"/>
              </a:rPr>
              <a:t>el principio como material o materia física de cierto tipo del cual están formadas todas las cosas, o </a:t>
            </a:r>
          </a:p>
          <a:p>
            <a:pPr marL="514350" indent="-514350" algn="just">
              <a:buFont typeface="Wingdings" pitchFamily="2" charset="2"/>
              <a:buAutoNum type="alphaLcParenR"/>
              <a:defRPr/>
            </a:pPr>
            <a:r>
              <a:rPr lang="es-ES" dirty="0">
                <a:latin typeface="Arial" pitchFamily="34" charset="0"/>
                <a:cs typeface="Arial" pitchFamily="34" charset="0"/>
              </a:rPr>
              <a:t>una manera o modo de explicación que muestra cómo la variedad de las cosas que conocemos o la variedad  de nuestras concepciones acerca de ellas, se relaciona con un concepto o idea que lo abarca todo, y que las ordena de manera inteligible, que nos haga sentir que comprendemos dichas relaciones. </a:t>
            </a:r>
            <a:endParaRPr lang="es-MX" dirty="0">
              <a:latin typeface="Arial" pitchFamily="34" charset="0"/>
              <a:cs typeface="Arial" pitchFamily="34" charset="0"/>
            </a:endParaRPr>
          </a:p>
        </p:txBody>
      </p:sp>
      <p:sp>
        <p:nvSpPr>
          <p:cNvPr id="4" name="3 Marcador de número de diapositiva"/>
          <p:cNvSpPr>
            <a:spLocks noGrp="1"/>
          </p:cNvSpPr>
          <p:nvPr>
            <p:ph type="sldNum" sz="quarter" idx="12"/>
          </p:nvPr>
        </p:nvSpPr>
        <p:spPr/>
        <p:txBody>
          <a:bodyPr>
            <a:normAutofit fontScale="85000" lnSpcReduction="20000"/>
          </a:bodyPr>
          <a:lstStyle/>
          <a:p>
            <a:pPr>
              <a:defRPr/>
            </a:pPr>
            <a:fld id="{92A9BB6B-4827-45D5-B523-E5476F4029EF}" type="slidenum">
              <a:rPr lang="es-MX" smtClean="0"/>
              <a:pPr>
                <a:defRPr/>
              </a:pPr>
              <a:t>71</a:t>
            </a:fld>
            <a:endParaRPr lang="es-MX"/>
          </a:p>
        </p:txBody>
      </p:sp>
      <p:sp>
        <p:nvSpPr>
          <p:cNvPr id="5" name="4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850"/>
            <a:ext cx="8229600" cy="347663"/>
          </a:xfrm>
        </p:spPr>
        <p:txBody>
          <a:bodyPr>
            <a:normAutofit fontScale="90000"/>
          </a:bodyPr>
          <a:lstStyle/>
          <a:p>
            <a:pPr algn="ctr">
              <a:defRPr/>
            </a:pPr>
            <a:r>
              <a:rPr lang="es-ES" sz="3200" dirty="0">
                <a:solidFill>
                  <a:schemeClr val="tx1"/>
                </a:solidFill>
              </a:rPr>
              <a:t>QUÉ ES UN PRINCIPIO EN FILOSOFÍA DE LA CIENCIA</a:t>
            </a:r>
            <a:endParaRPr lang="es-MX" sz="3200" dirty="0">
              <a:solidFill>
                <a:schemeClr val="tx1"/>
              </a:solidFill>
            </a:endParaRPr>
          </a:p>
        </p:txBody>
      </p:sp>
      <p:sp>
        <p:nvSpPr>
          <p:cNvPr id="3" name="2 Marcador de contenido"/>
          <p:cNvSpPr>
            <a:spLocks noGrp="1"/>
          </p:cNvSpPr>
          <p:nvPr>
            <p:ph idx="1"/>
          </p:nvPr>
        </p:nvSpPr>
        <p:spPr>
          <a:xfrm>
            <a:off x="323850" y="1844675"/>
            <a:ext cx="8569325" cy="4479925"/>
          </a:xfrm>
        </p:spPr>
        <p:txBody>
          <a:bodyPr>
            <a:normAutofit fontScale="62500" lnSpcReduction="20000"/>
          </a:bodyPr>
          <a:lstStyle/>
          <a:p>
            <a:pPr algn="just">
              <a:defRPr/>
            </a:pPr>
            <a:r>
              <a:rPr lang="es-ES" dirty="0">
                <a:latin typeface="Arial" pitchFamily="34" charset="0"/>
                <a:cs typeface="Arial" pitchFamily="34" charset="0"/>
              </a:rPr>
              <a:t>La noción de un principio ordenador – de un principio de explicación- llevó a la Primera filosofía y especulación natural griega a la idea de un principio inteligible o racional, no sólo del pensamiento sino del universo. </a:t>
            </a:r>
          </a:p>
          <a:p>
            <a:pPr algn="just">
              <a:buFont typeface="Wingdings" pitchFamily="2" charset="2"/>
              <a:buNone/>
              <a:defRPr/>
            </a:pPr>
            <a:endParaRPr lang="es-ES" dirty="0">
              <a:latin typeface="Arial" pitchFamily="34" charset="0"/>
              <a:cs typeface="Arial" pitchFamily="34" charset="0"/>
            </a:endParaRPr>
          </a:p>
          <a:p>
            <a:pPr algn="just">
              <a:defRPr/>
            </a:pPr>
            <a:r>
              <a:rPr lang="es-ES" dirty="0">
                <a:latin typeface="Arial" pitchFamily="34" charset="0"/>
                <a:cs typeface="Arial" pitchFamily="34" charset="0"/>
              </a:rPr>
              <a:t>Se puede comprender el universo mediante tal principio ordenador porque el universo mismo se encuentra ordenado por él. Es inteligible por su propia naturaleza, o resulta racional por ser como es. </a:t>
            </a:r>
          </a:p>
          <a:p>
            <a:pPr algn="just">
              <a:buFont typeface="Wingdings" pitchFamily="2" charset="2"/>
              <a:buNone/>
              <a:defRPr/>
            </a:pPr>
            <a:endParaRPr lang="es-ES" dirty="0">
              <a:latin typeface="Arial" pitchFamily="34" charset="0"/>
              <a:cs typeface="Arial" pitchFamily="34" charset="0"/>
            </a:endParaRPr>
          </a:p>
          <a:p>
            <a:pPr algn="just">
              <a:defRPr/>
            </a:pPr>
            <a:r>
              <a:rPr lang="es-ES" dirty="0">
                <a:latin typeface="Arial" pitchFamily="34" charset="0"/>
                <a:cs typeface="Arial" pitchFamily="34" charset="0"/>
              </a:rPr>
              <a:t>Esta especulación va más allá de la </a:t>
            </a:r>
            <a:r>
              <a:rPr lang="es-ES" dirty="0" err="1">
                <a:latin typeface="Arial" pitchFamily="34" charset="0"/>
                <a:cs typeface="Arial" pitchFamily="34" charset="0"/>
              </a:rPr>
              <a:t>Fil.</a:t>
            </a:r>
            <a:r>
              <a:rPr lang="es-ES" dirty="0">
                <a:latin typeface="Arial" pitchFamily="34" charset="0"/>
                <a:cs typeface="Arial" pitchFamily="34" charset="0"/>
              </a:rPr>
              <a:t> </a:t>
            </a:r>
            <a:r>
              <a:rPr lang="es-ES" dirty="0" err="1">
                <a:latin typeface="Arial" pitchFamily="34" charset="0"/>
                <a:cs typeface="Arial" pitchFamily="34" charset="0"/>
              </a:rPr>
              <a:t>Nat</a:t>
            </a:r>
            <a:r>
              <a:rPr lang="es-ES" dirty="0">
                <a:latin typeface="Arial" pitchFamily="34" charset="0"/>
                <a:cs typeface="Arial" pitchFamily="34" charset="0"/>
              </a:rPr>
              <a:t>. , especulación física y considera la forma u orden de las cosas. </a:t>
            </a:r>
          </a:p>
          <a:p>
            <a:pPr algn="just">
              <a:buFont typeface="Wingdings" pitchFamily="2" charset="2"/>
              <a:buNone/>
              <a:defRPr/>
            </a:pPr>
            <a:endParaRPr lang="es-ES" dirty="0">
              <a:latin typeface="Arial" pitchFamily="34" charset="0"/>
              <a:cs typeface="Arial" pitchFamily="34" charset="0"/>
            </a:endParaRPr>
          </a:p>
          <a:p>
            <a:pPr algn="just">
              <a:defRPr/>
            </a:pPr>
            <a:r>
              <a:rPr lang="es-ES" dirty="0">
                <a:latin typeface="Arial" pitchFamily="34" charset="0"/>
                <a:cs typeface="Arial" pitchFamily="34" charset="0"/>
              </a:rPr>
              <a:t>El lenguaje de las formas es la más primitiva de la especulación metafísica, pero no hay distinción clara entre los principios físicos y los principios formales como el </a:t>
            </a:r>
            <a:r>
              <a:rPr lang="es-ES" i="1" dirty="0">
                <a:latin typeface="Arial" pitchFamily="34" charset="0"/>
                <a:cs typeface="Arial" pitchFamily="34" charset="0"/>
              </a:rPr>
              <a:t>logos (el orden o forma inteligible que hace que todas las cosas puedan ser conocidas por la razón.</a:t>
            </a:r>
            <a:r>
              <a:rPr lang="es-ES" dirty="0">
                <a:latin typeface="Arial" pitchFamily="34" charset="0"/>
                <a:cs typeface="Arial" pitchFamily="34" charset="0"/>
              </a:rPr>
              <a:t> </a:t>
            </a:r>
            <a:endParaRPr lang="es-MX" dirty="0">
              <a:latin typeface="Arial" pitchFamily="34" charset="0"/>
              <a:cs typeface="Arial" pitchFamily="34" charset="0"/>
            </a:endParaRPr>
          </a:p>
        </p:txBody>
      </p:sp>
      <p:sp>
        <p:nvSpPr>
          <p:cNvPr id="4" name="3 Marcador de número de diapositiva"/>
          <p:cNvSpPr>
            <a:spLocks noGrp="1"/>
          </p:cNvSpPr>
          <p:nvPr>
            <p:ph type="sldNum" sz="quarter" idx="12"/>
          </p:nvPr>
        </p:nvSpPr>
        <p:spPr/>
        <p:txBody>
          <a:bodyPr>
            <a:normAutofit fontScale="85000" lnSpcReduction="20000"/>
          </a:bodyPr>
          <a:lstStyle/>
          <a:p>
            <a:pPr>
              <a:defRPr/>
            </a:pPr>
            <a:fld id="{5F4CCAF1-7325-4699-BE63-930417FF8693}" type="slidenum">
              <a:rPr lang="es-MX" smtClean="0"/>
              <a:pPr>
                <a:defRPr/>
              </a:pPr>
              <a:t>72</a:t>
            </a:fld>
            <a:endParaRPr lang="es-MX"/>
          </a:p>
        </p:txBody>
      </p:sp>
      <p:sp>
        <p:nvSpPr>
          <p:cNvPr id="5" name="4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1 Título"/>
          <p:cNvSpPr>
            <a:spLocks noGrp="1"/>
          </p:cNvSpPr>
          <p:nvPr>
            <p:ph type="title"/>
          </p:nvPr>
        </p:nvSpPr>
        <p:spPr>
          <a:xfrm>
            <a:off x="457200" y="476250"/>
            <a:ext cx="8229600" cy="504825"/>
          </a:xfrm>
        </p:spPr>
        <p:txBody>
          <a:bodyPr/>
          <a:lstStyle/>
          <a:p>
            <a:pPr algn="ctr"/>
            <a:r>
              <a:rPr lang="es-ES" sz="2800">
                <a:solidFill>
                  <a:schemeClr val="tx1"/>
                </a:solidFill>
                <a:latin typeface="Arial" pitchFamily="34" charset="0"/>
                <a:cs typeface="Arial" pitchFamily="34" charset="0"/>
              </a:rPr>
              <a:t>LOS PRINCIPIOS DE LA EXPLICACIÓN METAFÍSICA.</a:t>
            </a:r>
            <a:endParaRPr lang="es-MX" sz="2800">
              <a:solidFill>
                <a:schemeClr val="tx1"/>
              </a:solidFill>
              <a:latin typeface="Arial" pitchFamily="34" charset="0"/>
              <a:cs typeface="Arial" pitchFamily="34" charset="0"/>
            </a:endParaRPr>
          </a:p>
        </p:txBody>
      </p:sp>
      <p:sp>
        <p:nvSpPr>
          <p:cNvPr id="3" name="2 Marcador de contenido"/>
          <p:cNvSpPr>
            <a:spLocks noGrp="1"/>
          </p:cNvSpPr>
          <p:nvPr>
            <p:ph idx="1"/>
          </p:nvPr>
        </p:nvSpPr>
        <p:spPr>
          <a:xfrm>
            <a:off x="457200" y="1916113"/>
            <a:ext cx="8362950" cy="4408487"/>
          </a:xfrm>
        </p:spPr>
        <p:txBody>
          <a:bodyPr>
            <a:normAutofit fontScale="70000" lnSpcReduction="20000"/>
          </a:bodyPr>
          <a:lstStyle/>
          <a:p>
            <a:pPr algn="just">
              <a:defRPr/>
            </a:pPr>
            <a:r>
              <a:rPr lang="es-ES" dirty="0">
                <a:latin typeface="Arial" pitchFamily="34" charset="0"/>
                <a:cs typeface="Arial" pitchFamily="34" charset="0"/>
              </a:rPr>
              <a:t>El paso del repertorio de imágenes concretas (</a:t>
            </a:r>
            <a:r>
              <a:rPr lang="es-ES" dirty="0" err="1">
                <a:latin typeface="Arial" pitchFamily="34" charset="0"/>
                <a:cs typeface="Arial" pitchFamily="34" charset="0"/>
              </a:rPr>
              <a:t>antropomoricas</a:t>
            </a:r>
            <a:r>
              <a:rPr lang="es-ES" dirty="0">
                <a:latin typeface="Arial" pitchFamily="34" charset="0"/>
                <a:cs typeface="Arial" pitchFamily="34" charset="0"/>
              </a:rPr>
              <a:t>) de agentes y motivos humanos, a la explicación física de materias naturales ,conserva la referencia perceptiva concreta de cosas vistas, tocada, oídas. </a:t>
            </a:r>
          </a:p>
          <a:p>
            <a:pPr algn="just">
              <a:buFont typeface="Wingdings" pitchFamily="2" charset="2"/>
              <a:buNone/>
              <a:defRPr/>
            </a:pPr>
            <a:endParaRPr lang="es-ES" dirty="0">
              <a:latin typeface="Arial" pitchFamily="34" charset="0"/>
              <a:cs typeface="Arial" pitchFamily="34" charset="0"/>
            </a:endParaRPr>
          </a:p>
          <a:p>
            <a:pPr algn="just">
              <a:defRPr/>
            </a:pPr>
            <a:r>
              <a:rPr lang="es-ES" dirty="0">
                <a:latin typeface="Arial" pitchFamily="34" charset="0"/>
                <a:cs typeface="Arial" pitchFamily="34" charset="0"/>
              </a:rPr>
              <a:t>Pero al pasar a la </a:t>
            </a:r>
            <a:r>
              <a:rPr lang="es-ES" dirty="0">
                <a:solidFill>
                  <a:srgbClr val="FF0000"/>
                </a:solidFill>
                <a:latin typeface="Arial" pitchFamily="34" charset="0"/>
                <a:cs typeface="Arial" pitchFamily="34" charset="0"/>
              </a:rPr>
              <a:t>explicación metafísica</a:t>
            </a:r>
            <a:r>
              <a:rPr lang="es-ES" dirty="0">
                <a:latin typeface="Arial" pitchFamily="34" charset="0"/>
                <a:cs typeface="Arial" pitchFamily="34" charset="0"/>
              </a:rPr>
              <a:t> a base de los principios inteligibles no deja nada a la imaginación, éstos no pueden figurarse aunque puedan pensarse. Son conceptos muy abstractos que ya no se encuentran ligados al repertorio de imágenes perceptivas.</a:t>
            </a:r>
          </a:p>
          <a:p>
            <a:pPr algn="just">
              <a:buFont typeface="Wingdings" pitchFamily="2" charset="2"/>
              <a:buNone/>
              <a:defRPr/>
            </a:pPr>
            <a:endParaRPr lang="es-ES" dirty="0">
              <a:latin typeface="Arial" pitchFamily="34" charset="0"/>
              <a:cs typeface="Arial" pitchFamily="34" charset="0"/>
            </a:endParaRPr>
          </a:p>
          <a:p>
            <a:pPr algn="just">
              <a:defRPr/>
            </a:pPr>
            <a:r>
              <a:rPr lang="es-ES" dirty="0">
                <a:latin typeface="Arial" pitchFamily="34" charset="0"/>
                <a:cs typeface="Arial" pitchFamily="34" charset="0"/>
              </a:rPr>
              <a:t>Pero entre todas ellas no hay una solución de continuidad; todas conciben la existencia de una entidad, ya sea concreta y figurable o abstracta, cuya “naturaleza” o cuyo modo de actuación es tal que da cuenta de los fenómenos naturales. Es aquí donde se encuentran los comienzos de la explicación teórica.</a:t>
            </a:r>
            <a:endParaRPr lang="es-MX" dirty="0">
              <a:latin typeface="Arial" pitchFamily="34" charset="0"/>
              <a:cs typeface="Arial" pitchFamily="34" charset="0"/>
            </a:endParaRPr>
          </a:p>
        </p:txBody>
      </p:sp>
      <p:sp>
        <p:nvSpPr>
          <p:cNvPr id="4" name="3 Marcador de número de diapositiva"/>
          <p:cNvSpPr>
            <a:spLocks noGrp="1"/>
          </p:cNvSpPr>
          <p:nvPr>
            <p:ph type="sldNum" sz="quarter" idx="12"/>
          </p:nvPr>
        </p:nvSpPr>
        <p:spPr/>
        <p:txBody>
          <a:bodyPr>
            <a:normAutofit fontScale="85000" lnSpcReduction="20000"/>
          </a:bodyPr>
          <a:lstStyle/>
          <a:p>
            <a:pPr>
              <a:defRPr/>
            </a:pPr>
            <a:fld id="{C2AF5F46-E3BD-4488-847A-19776295B39B}" type="slidenum">
              <a:rPr lang="es-MX" smtClean="0"/>
              <a:pPr>
                <a:defRPr/>
              </a:pPr>
              <a:t>73</a:t>
            </a:fld>
            <a:endParaRPr lang="es-MX"/>
          </a:p>
        </p:txBody>
      </p:sp>
      <p:sp>
        <p:nvSpPr>
          <p:cNvPr id="5" name="4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49275"/>
            <a:ext cx="8507413" cy="503238"/>
          </a:xfrm>
        </p:spPr>
        <p:txBody>
          <a:bodyPr>
            <a:normAutofit fontScale="90000"/>
          </a:bodyPr>
          <a:lstStyle/>
          <a:p>
            <a:pPr algn="ctr">
              <a:defRPr/>
            </a:pPr>
            <a:r>
              <a:rPr lang="es-ES" sz="3200" dirty="0">
                <a:solidFill>
                  <a:schemeClr val="tx1"/>
                </a:solidFill>
              </a:rPr>
              <a:t>GENERALIZACIONES DE LA EXPERIENCIA: LAS LEYES DESCRIPTIVAS</a:t>
            </a:r>
            <a:endParaRPr lang="es-MX" sz="3200" dirty="0">
              <a:solidFill>
                <a:schemeClr val="tx1"/>
              </a:solidFill>
            </a:endParaRPr>
          </a:p>
        </p:txBody>
      </p:sp>
      <p:sp>
        <p:nvSpPr>
          <p:cNvPr id="3" name="2 Marcador de contenido"/>
          <p:cNvSpPr>
            <a:spLocks noGrp="1"/>
          </p:cNvSpPr>
          <p:nvPr>
            <p:ph idx="1"/>
          </p:nvPr>
        </p:nvSpPr>
        <p:spPr>
          <a:xfrm>
            <a:off x="457200" y="1628775"/>
            <a:ext cx="8362950" cy="4895850"/>
          </a:xfrm>
        </p:spPr>
        <p:txBody>
          <a:bodyPr>
            <a:normAutofit fontScale="55000" lnSpcReduction="20000"/>
          </a:bodyPr>
          <a:lstStyle/>
          <a:p>
            <a:pPr algn="just">
              <a:defRPr/>
            </a:pPr>
            <a:r>
              <a:rPr lang="es-ES" dirty="0">
                <a:latin typeface="Arial" pitchFamily="34" charset="0"/>
                <a:cs typeface="Arial" pitchFamily="34" charset="0"/>
              </a:rPr>
              <a:t>El concepto que subyace a todos los </a:t>
            </a:r>
            <a:r>
              <a:rPr lang="es-ES" i="1" dirty="0">
                <a:latin typeface="Arial" pitchFamily="34" charset="0"/>
                <a:cs typeface="Arial" pitchFamily="34" charset="0"/>
              </a:rPr>
              <a:t>agentes, causas y principios de </a:t>
            </a:r>
            <a:r>
              <a:rPr lang="es-ES" i="1" dirty="0" err="1">
                <a:latin typeface="Arial" pitchFamily="34" charset="0"/>
                <a:cs typeface="Arial" pitchFamily="34" charset="0"/>
              </a:rPr>
              <a:t>explicacion</a:t>
            </a:r>
            <a:r>
              <a:rPr lang="es-ES" dirty="0">
                <a:latin typeface="Arial" pitchFamily="34" charset="0"/>
                <a:cs typeface="Arial" pitchFamily="34" charset="0"/>
              </a:rPr>
              <a:t>, es el de la regularidad o uniformidad de la acción.</a:t>
            </a:r>
          </a:p>
          <a:p>
            <a:pPr algn="just">
              <a:buFont typeface="Wingdings" pitchFamily="2" charset="2"/>
              <a:buNone/>
              <a:defRPr/>
            </a:pPr>
            <a:r>
              <a:rPr lang="es-ES" dirty="0">
                <a:latin typeface="Arial" pitchFamily="34" charset="0"/>
                <a:cs typeface="Arial" pitchFamily="34" charset="0"/>
              </a:rPr>
              <a:t> </a:t>
            </a:r>
          </a:p>
          <a:p>
            <a:pPr algn="just">
              <a:defRPr/>
            </a:pPr>
            <a:r>
              <a:rPr lang="es-ES" dirty="0">
                <a:latin typeface="Arial" pitchFamily="34" charset="0"/>
                <a:cs typeface="Arial" pitchFamily="34" charset="0"/>
              </a:rPr>
              <a:t>Esto se asocia con el uso del lenguaje: el dar nombres y referirse a la “misma” cosa dos veces supone cierta identidad en ciertos casos.</a:t>
            </a:r>
          </a:p>
          <a:p>
            <a:pPr algn="just">
              <a:buFont typeface="Wingdings" pitchFamily="2" charset="2"/>
              <a:buNone/>
              <a:defRPr/>
            </a:pPr>
            <a:endParaRPr lang="es-ES" dirty="0">
              <a:latin typeface="Arial" pitchFamily="34" charset="0"/>
              <a:cs typeface="Arial" pitchFamily="34" charset="0"/>
            </a:endParaRPr>
          </a:p>
          <a:p>
            <a:pPr algn="just">
              <a:defRPr/>
            </a:pPr>
            <a:r>
              <a:rPr lang="es-ES" dirty="0">
                <a:latin typeface="Arial" pitchFamily="34" charset="0"/>
                <a:cs typeface="Arial" pitchFamily="34" charset="0"/>
              </a:rPr>
              <a:t>El concepto de “mismo” sirve de base a la posibilidad de usar el “mismo” nombre para la “misma” cosa y conservar una identidad de referencia. </a:t>
            </a:r>
          </a:p>
          <a:p>
            <a:pPr algn="just">
              <a:buFont typeface="Wingdings" pitchFamily="2" charset="2"/>
              <a:buNone/>
              <a:defRPr/>
            </a:pPr>
            <a:endParaRPr lang="es-ES" dirty="0">
              <a:latin typeface="Arial" pitchFamily="34" charset="0"/>
              <a:cs typeface="Arial" pitchFamily="34" charset="0"/>
            </a:endParaRPr>
          </a:p>
          <a:p>
            <a:pPr algn="just">
              <a:defRPr/>
            </a:pPr>
            <a:r>
              <a:rPr lang="es-ES" dirty="0">
                <a:latin typeface="Arial" pitchFamily="34" charset="0"/>
                <a:cs typeface="Arial" pitchFamily="34" charset="0"/>
              </a:rPr>
              <a:t>Las pautas de referencia que se presentan a nivel </a:t>
            </a:r>
            <a:r>
              <a:rPr lang="es-ES" dirty="0" err="1">
                <a:latin typeface="Arial" pitchFamily="34" charset="0"/>
                <a:cs typeface="Arial" pitchFamily="34" charset="0"/>
              </a:rPr>
              <a:t>prelingüistico</a:t>
            </a:r>
            <a:r>
              <a:rPr lang="es-ES" dirty="0">
                <a:latin typeface="Arial" pitchFamily="34" charset="0"/>
                <a:cs typeface="Arial" pitchFamily="34" charset="0"/>
              </a:rPr>
              <a:t> de la actividad perceptiva y motora prefiguran ya este concepto lingüístico .</a:t>
            </a:r>
          </a:p>
          <a:p>
            <a:pPr algn="just">
              <a:buFont typeface="Wingdings" pitchFamily="2" charset="2"/>
              <a:buNone/>
              <a:defRPr/>
            </a:pPr>
            <a:endParaRPr lang="es-ES" dirty="0">
              <a:latin typeface="Arial" pitchFamily="34" charset="0"/>
              <a:cs typeface="Arial" pitchFamily="34" charset="0"/>
            </a:endParaRPr>
          </a:p>
          <a:p>
            <a:pPr algn="just">
              <a:defRPr/>
            </a:pPr>
            <a:r>
              <a:rPr lang="es-ES" dirty="0">
                <a:latin typeface="Arial" pitchFamily="34" charset="0"/>
                <a:cs typeface="Arial" pitchFamily="34" charset="0"/>
              </a:rPr>
              <a:t>La formación de hábitos supone ya el uso implícito de una idea como la del “mismo”, si es que la memoria ha de realizar alguna conexión entre pasado y presente. </a:t>
            </a:r>
          </a:p>
          <a:p>
            <a:pPr algn="just">
              <a:buFont typeface="Wingdings" pitchFamily="2" charset="2"/>
              <a:buNone/>
              <a:defRPr/>
            </a:pPr>
            <a:endParaRPr lang="es-ES" dirty="0">
              <a:latin typeface="Arial" pitchFamily="34" charset="0"/>
              <a:cs typeface="Arial" pitchFamily="34" charset="0"/>
            </a:endParaRPr>
          </a:p>
          <a:p>
            <a:pPr algn="just">
              <a:defRPr/>
            </a:pPr>
            <a:r>
              <a:rPr lang="es-ES" dirty="0">
                <a:latin typeface="Arial" pitchFamily="34" charset="0"/>
                <a:cs typeface="Arial" pitchFamily="34" charset="0"/>
              </a:rPr>
              <a:t>El comportamiento basado en pautas indica principio de selección y un modo de “reconocer” analogías en situaciones diferentes. Eso es lo que conocemos como hábito</a:t>
            </a:r>
            <a:endParaRPr lang="es-MX" dirty="0">
              <a:latin typeface="Arial" pitchFamily="34" charset="0"/>
              <a:cs typeface="Arial" pitchFamily="34" charset="0"/>
            </a:endParaRPr>
          </a:p>
        </p:txBody>
      </p:sp>
      <p:sp>
        <p:nvSpPr>
          <p:cNvPr id="4" name="3 Marcador de número de diapositiva"/>
          <p:cNvSpPr>
            <a:spLocks noGrp="1"/>
          </p:cNvSpPr>
          <p:nvPr>
            <p:ph type="sldNum" sz="quarter" idx="12"/>
          </p:nvPr>
        </p:nvSpPr>
        <p:spPr/>
        <p:txBody>
          <a:bodyPr>
            <a:normAutofit fontScale="85000" lnSpcReduction="20000"/>
          </a:bodyPr>
          <a:lstStyle/>
          <a:p>
            <a:pPr>
              <a:defRPr/>
            </a:pPr>
            <a:fld id="{B3D5CDEE-7C5F-4342-9A6D-85361E8A5168}" type="slidenum">
              <a:rPr lang="es-MX" smtClean="0"/>
              <a:pPr>
                <a:defRPr/>
              </a:pPr>
              <a:t>74</a:t>
            </a:fld>
            <a:endParaRPr lang="es-MX"/>
          </a:p>
        </p:txBody>
      </p:sp>
      <p:sp>
        <p:nvSpPr>
          <p:cNvPr id="5" name="4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28775"/>
            <a:ext cx="6923088" cy="4679950"/>
          </a:xfrm>
        </p:spPr>
        <p:txBody>
          <a:bodyPr>
            <a:normAutofit fontScale="62500" lnSpcReduction="20000"/>
          </a:bodyPr>
          <a:lstStyle/>
          <a:p>
            <a:pPr algn="just">
              <a:defRPr/>
            </a:pPr>
            <a:r>
              <a:rPr lang="es-ES" dirty="0">
                <a:latin typeface="Arial" pitchFamily="34" charset="0"/>
                <a:cs typeface="Arial" pitchFamily="34" charset="0"/>
              </a:rPr>
              <a:t>La forma de estos hábitos se expresa así: “cuando ocurre que X, ocurre que Y,” o “la clase de estímulos o situaciones X suscita las respuestas Y”, una vez que existe esta articulación lingüística, la formulación conceptual explícita puede sustituir a las pautas implícitas de comportamiento. </a:t>
            </a:r>
          </a:p>
          <a:p>
            <a:pPr algn="just">
              <a:buFont typeface="Wingdings" pitchFamily="2" charset="2"/>
              <a:buNone/>
              <a:defRPr/>
            </a:pPr>
            <a:endParaRPr lang="es-ES" dirty="0">
              <a:latin typeface="Arial" pitchFamily="34" charset="0"/>
              <a:cs typeface="Arial" pitchFamily="34" charset="0"/>
            </a:endParaRPr>
          </a:p>
          <a:p>
            <a:pPr algn="just">
              <a:defRPr/>
            </a:pPr>
            <a:r>
              <a:rPr lang="es-ES" dirty="0">
                <a:latin typeface="Arial" pitchFamily="34" charset="0"/>
                <a:cs typeface="Arial" pitchFamily="34" charset="0"/>
              </a:rPr>
              <a:t>Un hábito de respuesta se convierte en una fórmula al pasar a la forma explícita propia de los lenguajes. </a:t>
            </a:r>
          </a:p>
          <a:p>
            <a:pPr algn="just">
              <a:buFont typeface="Wingdings" pitchFamily="2" charset="2"/>
              <a:buNone/>
              <a:defRPr/>
            </a:pPr>
            <a:endParaRPr lang="es-ES" dirty="0">
              <a:latin typeface="Arial" pitchFamily="34" charset="0"/>
              <a:cs typeface="Arial" pitchFamily="34" charset="0"/>
            </a:endParaRPr>
          </a:p>
          <a:p>
            <a:pPr algn="just">
              <a:defRPr/>
            </a:pPr>
            <a:r>
              <a:rPr lang="es-ES" dirty="0">
                <a:latin typeface="Arial" pitchFamily="34" charset="0"/>
                <a:cs typeface="Arial" pitchFamily="34" charset="0"/>
              </a:rPr>
              <a:t>La generalización implícita que una pauta habitual de actividad implica se convierte en generalización explicita de la experiencia porque ahora ésta no sólo se representa, sino que se abstrae en una descripción o representación y luego se puede reflexionar sobre ella. </a:t>
            </a:r>
          </a:p>
          <a:p>
            <a:pPr algn="just">
              <a:buFont typeface="Wingdings" pitchFamily="2" charset="2"/>
              <a:buNone/>
              <a:defRPr/>
            </a:pPr>
            <a:endParaRPr lang="es-ES" dirty="0">
              <a:latin typeface="Arial" pitchFamily="34" charset="0"/>
              <a:cs typeface="Arial" pitchFamily="34" charset="0"/>
            </a:endParaRPr>
          </a:p>
          <a:p>
            <a:pPr algn="just">
              <a:defRPr/>
            </a:pPr>
            <a:r>
              <a:rPr lang="es-ES" dirty="0">
                <a:latin typeface="Arial" pitchFamily="34" charset="0"/>
                <a:cs typeface="Arial" pitchFamily="34" charset="0"/>
              </a:rPr>
              <a:t>El tipo más sencillo es el que asocia una cosa con alguna de sus propiedades. Ejemplo de las manzanas rojas y verdes que asocia rasgos visibles con lo comestible.</a:t>
            </a:r>
            <a:endParaRPr lang="es-MX" dirty="0">
              <a:latin typeface="Arial" pitchFamily="34" charset="0"/>
              <a:cs typeface="Arial" pitchFamily="34" charset="0"/>
            </a:endParaRPr>
          </a:p>
        </p:txBody>
      </p:sp>
      <p:sp>
        <p:nvSpPr>
          <p:cNvPr id="4" name="1 Título"/>
          <p:cNvSpPr>
            <a:spLocks noGrp="1"/>
          </p:cNvSpPr>
          <p:nvPr>
            <p:ph type="title"/>
          </p:nvPr>
        </p:nvSpPr>
        <p:spPr>
          <a:xfrm>
            <a:off x="457200" y="549275"/>
            <a:ext cx="8507413" cy="503238"/>
          </a:xfrm>
        </p:spPr>
        <p:txBody>
          <a:bodyPr>
            <a:normAutofit fontScale="90000"/>
          </a:bodyPr>
          <a:lstStyle/>
          <a:p>
            <a:pPr algn="ctr">
              <a:defRPr/>
            </a:pPr>
            <a:r>
              <a:rPr lang="es-ES" sz="3200" dirty="0">
                <a:solidFill>
                  <a:schemeClr val="tx1"/>
                </a:solidFill>
              </a:rPr>
              <a:t>GENERALIZACIONES DE LA EXPERIENCIA: LAS LEYES DESCRIPTIVAS</a:t>
            </a:r>
            <a:endParaRPr lang="es-MX" sz="3200" dirty="0">
              <a:solidFill>
                <a:schemeClr val="tx1"/>
              </a:solidFill>
            </a:endParaRPr>
          </a:p>
        </p:txBody>
      </p:sp>
      <p:pic>
        <p:nvPicPr>
          <p:cNvPr id="83972" name="Picture 5" descr="http://t2.gstatic.com/images?q=tbn:ANd9GcRuwIOAia3b8AaQ55dyGMl5GRSKWlOES8mfP6omOVC0bXydor0q"/>
          <p:cNvPicPr>
            <a:picLocks noChangeAspect="1" noChangeArrowheads="1"/>
          </p:cNvPicPr>
          <p:nvPr/>
        </p:nvPicPr>
        <p:blipFill>
          <a:blip r:embed="rId2"/>
          <a:srcRect/>
          <a:stretch>
            <a:fillRect/>
          </a:stretch>
        </p:blipFill>
        <p:spPr bwMode="auto">
          <a:xfrm>
            <a:off x="7596188" y="2492375"/>
            <a:ext cx="1214437" cy="2232025"/>
          </a:xfrm>
          <a:prstGeom prst="rect">
            <a:avLst/>
          </a:prstGeom>
          <a:noFill/>
          <a:ln w="9525">
            <a:noFill/>
            <a:miter lim="800000"/>
            <a:headEnd/>
            <a:tailEnd/>
          </a:ln>
        </p:spPr>
      </p:pic>
      <p:sp>
        <p:nvSpPr>
          <p:cNvPr id="5" name="4 Marcador de número de diapositiva"/>
          <p:cNvSpPr>
            <a:spLocks noGrp="1"/>
          </p:cNvSpPr>
          <p:nvPr>
            <p:ph type="sldNum" sz="quarter" idx="12"/>
          </p:nvPr>
        </p:nvSpPr>
        <p:spPr/>
        <p:txBody>
          <a:bodyPr>
            <a:normAutofit fontScale="85000" lnSpcReduction="20000"/>
          </a:bodyPr>
          <a:lstStyle/>
          <a:p>
            <a:pPr>
              <a:defRPr/>
            </a:pPr>
            <a:fld id="{74F8B1E8-56BD-4F9A-A0BC-4BFA885D1D60}" type="slidenum">
              <a:rPr lang="es-MX" smtClean="0"/>
              <a:pPr>
                <a:defRPr/>
              </a:pPr>
              <a:t>75</a:t>
            </a:fld>
            <a:endParaRPr lang="es-MX"/>
          </a:p>
        </p:txBody>
      </p:sp>
      <p:sp>
        <p:nvSpPr>
          <p:cNvPr id="6" name="5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1 Título"/>
          <p:cNvSpPr>
            <a:spLocks noGrp="1"/>
          </p:cNvSpPr>
          <p:nvPr>
            <p:ph type="title"/>
          </p:nvPr>
        </p:nvSpPr>
        <p:spPr>
          <a:xfrm>
            <a:off x="457200" y="549275"/>
            <a:ext cx="8229600" cy="358775"/>
          </a:xfrm>
        </p:spPr>
        <p:txBody>
          <a:bodyPr/>
          <a:lstStyle/>
          <a:p>
            <a:pPr algn="ctr"/>
            <a:r>
              <a:rPr lang="es-ES" sz="3200">
                <a:solidFill>
                  <a:schemeClr val="tx1"/>
                </a:solidFill>
              </a:rPr>
              <a:t>DICHOS POPULARES, REFRANES, MÁXIMAS.</a:t>
            </a:r>
            <a:endParaRPr lang="es-MX" sz="3200">
              <a:solidFill>
                <a:schemeClr val="tx1"/>
              </a:solidFill>
            </a:endParaRPr>
          </a:p>
        </p:txBody>
      </p:sp>
      <p:sp>
        <p:nvSpPr>
          <p:cNvPr id="3" name="2 Marcador de contenido"/>
          <p:cNvSpPr>
            <a:spLocks noGrp="1"/>
          </p:cNvSpPr>
          <p:nvPr>
            <p:ph idx="1"/>
          </p:nvPr>
        </p:nvSpPr>
        <p:spPr>
          <a:xfrm>
            <a:off x="457200" y="1700213"/>
            <a:ext cx="6778625" cy="4624387"/>
          </a:xfrm>
        </p:spPr>
        <p:txBody>
          <a:bodyPr>
            <a:normAutofit fontScale="62500" lnSpcReduction="20000"/>
          </a:bodyPr>
          <a:lstStyle/>
          <a:p>
            <a:pPr algn="just">
              <a:defRPr/>
            </a:pPr>
            <a:r>
              <a:rPr lang="es-ES" dirty="0">
                <a:latin typeface="Arial" pitchFamily="34" charset="0"/>
                <a:cs typeface="Arial" pitchFamily="34" charset="0"/>
              </a:rPr>
              <a:t>La generalización inductiva en el caso de las frutas verdes y su inmadurez y no ser comestibles se da sobre la base de un numero  elevado de casos particulares. </a:t>
            </a:r>
          </a:p>
          <a:p>
            <a:pPr algn="just">
              <a:buFont typeface="Wingdings" pitchFamily="2" charset="2"/>
              <a:buNone/>
              <a:defRPr/>
            </a:pPr>
            <a:endParaRPr lang="es-ES" dirty="0">
              <a:latin typeface="Arial" pitchFamily="34" charset="0"/>
              <a:cs typeface="Arial" pitchFamily="34" charset="0"/>
            </a:endParaRPr>
          </a:p>
          <a:p>
            <a:pPr algn="just">
              <a:defRPr/>
            </a:pPr>
            <a:r>
              <a:rPr lang="es-ES" dirty="0">
                <a:latin typeface="Arial" pitchFamily="34" charset="0"/>
                <a:cs typeface="Arial" pitchFamily="34" charset="0"/>
              </a:rPr>
              <a:t>Esto se llama emparejamiento. Asociación de cada propiedad o cualidad de un objeto con alguna otra propiedad o cualidad que se admite que habrá indudablemente de acompañarla. </a:t>
            </a:r>
          </a:p>
          <a:p>
            <a:pPr algn="just">
              <a:buFont typeface="Wingdings" pitchFamily="2" charset="2"/>
              <a:buNone/>
              <a:defRPr/>
            </a:pPr>
            <a:endParaRPr lang="es-ES" dirty="0">
              <a:latin typeface="Arial" pitchFamily="34" charset="0"/>
              <a:cs typeface="Arial" pitchFamily="34" charset="0"/>
            </a:endParaRPr>
          </a:p>
          <a:p>
            <a:pPr algn="just">
              <a:defRPr/>
            </a:pPr>
            <a:r>
              <a:rPr lang="es-ES" dirty="0">
                <a:latin typeface="Arial" pitchFamily="34" charset="0"/>
                <a:cs typeface="Arial" pitchFamily="34" charset="0"/>
              </a:rPr>
              <a:t>Cuando la crónica se utiliza para dar una lección o una moraleja adopta la forma de generalización. </a:t>
            </a:r>
          </a:p>
          <a:p>
            <a:pPr algn="just">
              <a:buFont typeface="Wingdings" pitchFamily="2" charset="2"/>
              <a:buNone/>
              <a:defRPr/>
            </a:pPr>
            <a:endParaRPr lang="es-ES" dirty="0">
              <a:latin typeface="Arial" pitchFamily="34" charset="0"/>
              <a:cs typeface="Arial" pitchFamily="34" charset="0"/>
            </a:endParaRPr>
          </a:p>
          <a:p>
            <a:pPr algn="just">
              <a:defRPr/>
            </a:pPr>
            <a:r>
              <a:rPr lang="es-ES" dirty="0">
                <a:latin typeface="Arial" pitchFamily="34" charset="0"/>
                <a:cs typeface="Arial" pitchFamily="34" charset="0"/>
              </a:rPr>
              <a:t>En el transcurso de miles de años de perfeccionamiento y modificaciones el conjunto de generalizaciones corrientes de la experiencia llega a constituir un núcleo compacto de creencias casi </a:t>
            </a:r>
            <a:r>
              <a:rPr lang="es-ES" dirty="0" err="1">
                <a:latin typeface="Arial" pitchFamily="34" charset="0"/>
                <a:cs typeface="Arial" pitchFamily="34" charset="0"/>
              </a:rPr>
              <a:t>innamovibles</a:t>
            </a:r>
            <a:r>
              <a:rPr lang="es-ES" dirty="0">
                <a:latin typeface="Arial" pitchFamily="34" charset="0"/>
                <a:cs typeface="Arial" pitchFamily="34" charset="0"/>
              </a:rPr>
              <a:t>. Estas creencias aparecen en los dichos populares, los refranes, las máximas. </a:t>
            </a:r>
            <a:endParaRPr lang="es-MX" dirty="0">
              <a:latin typeface="Arial" pitchFamily="34" charset="0"/>
              <a:cs typeface="Arial" pitchFamily="34" charset="0"/>
            </a:endParaRPr>
          </a:p>
        </p:txBody>
      </p:sp>
      <p:pic>
        <p:nvPicPr>
          <p:cNvPr id="84996" name="Picture 7" descr="http://t1.gstatic.com/images?q=tbn:ANd9GcQqIc1YmGzdEc5mbIyEJh631BqzRL788UTug5VhES47lp4j4e1FCg"/>
          <p:cNvPicPr>
            <a:picLocks noChangeAspect="1" noChangeArrowheads="1"/>
          </p:cNvPicPr>
          <p:nvPr/>
        </p:nvPicPr>
        <p:blipFill>
          <a:blip r:embed="rId2"/>
          <a:srcRect/>
          <a:stretch>
            <a:fillRect/>
          </a:stretch>
        </p:blipFill>
        <p:spPr bwMode="auto">
          <a:xfrm>
            <a:off x="7308850" y="2420938"/>
            <a:ext cx="1547813" cy="2495550"/>
          </a:xfrm>
          <a:prstGeom prst="rect">
            <a:avLst/>
          </a:prstGeom>
          <a:noFill/>
          <a:ln w="9525">
            <a:noFill/>
            <a:miter lim="800000"/>
            <a:headEnd/>
            <a:tailEnd/>
          </a:ln>
        </p:spPr>
      </p:pic>
      <p:sp>
        <p:nvSpPr>
          <p:cNvPr id="5" name="4 Marcador de número de diapositiva"/>
          <p:cNvSpPr>
            <a:spLocks noGrp="1"/>
          </p:cNvSpPr>
          <p:nvPr>
            <p:ph type="sldNum" sz="quarter" idx="12"/>
          </p:nvPr>
        </p:nvSpPr>
        <p:spPr/>
        <p:txBody>
          <a:bodyPr>
            <a:normAutofit fontScale="85000" lnSpcReduction="20000"/>
          </a:bodyPr>
          <a:lstStyle/>
          <a:p>
            <a:pPr>
              <a:defRPr/>
            </a:pPr>
            <a:fld id="{2E04B87D-460B-4FDD-BB7F-04310ADA16F6}" type="slidenum">
              <a:rPr lang="es-MX" smtClean="0"/>
              <a:pPr>
                <a:defRPr/>
              </a:pPr>
              <a:t>76</a:t>
            </a:fld>
            <a:endParaRPr lang="es-MX"/>
          </a:p>
        </p:txBody>
      </p:sp>
      <p:sp>
        <p:nvSpPr>
          <p:cNvPr id="6" name="5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1 Título"/>
          <p:cNvSpPr>
            <a:spLocks noGrp="1"/>
          </p:cNvSpPr>
          <p:nvPr>
            <p:ph type="title"/>
          </p:nvPr>
        </p:nvSpPr>
        <p:spPr>
          <a:xfrm>
            <a:off x="468313" y="620713"/>
            <a:ext cx="8229600" cy="504825"/>
          </a:xfrm>
        </p:spPr>
        <p:txBody>
          <a:bodyPr/>
          <a:lstStyle/>
          <a:p>
            <a:pPr algn="ctr"/>
            <a:r>
              <a:rPr lang="es-ES" sz="2400">
                <a:solidFill>
                  <a:schemeClr val="tx1"/>
                </a:solidFill>
                <a:latin typeface="Arial" pitchFamily="34" charset="0"/>
                <a:cs typeface="Arial" pitchFamily="34" charset="0"/>
              </a:rPr>
              <a:t>CONOCIMIENTO Y ELABORACIÓN DE REGLAS PRESCRITIVAS</a:t>
            </a:r>
            <a:endParaRPr lang="es-MX" sz="2400">
              <a:solidFill>
                <a:schemeClr val="tx1"/>
              </a:solidFill>
              <a:latin typeface="Arial" pitchFamily="34" charset="0"/>
              <a:cs typeface="Arial" pitchFamily="34" charset="0"/>
            </a:endParaRPr>
          </a:p>
        </p:txBody>
      </p:sp>
      <p:sp>
        <p:nvSpPr>
          <p:cNvPr id="3" name="2 Marcador de contenido"/>
          <p:cNvSpPr>
            <a:spLocks noGrp="1"/>
          </p:cNvSpPr>
          <p:nvPr>
            <p:ph idx="1"/>
          </p:nvPr>
        </p:nvSpPr>
        <p:spPr>
          <a:xfrm>
            <a:off x="612775" y="1600200"/>
            <a:ext cx="8153400" cy="4495800"/>
          </a:xfrm>
        </p:spPr>
        <p:txBody>
          <a:bodyPr>
            <a:normAutofit fontScale="85000" lnSpcReduction="20000"/>
          </a:bodyPr>
          <a:lstStyle/>
          <a:p>
            <a:pPr algn="just">
              <a:defRPr/>
            </a:pPr>
            <a:r>
              <a:rPr lang="es-ES" dirty="0">
                <a:latin typeface="Arial" pitchFamily="34" charset="0"/>
                <a:cs typeface="Arial" pitchFamily="34" charset="0"/>
              </a:rPr>
              <a:t>En el modo precientífico la generalización inductiva empírica que deriva de las fuentes prácticas de los hábitos, se formula conceptualmente como una ley. </a:t>
            </a:r>
          </a:p>
          <a:p>
            <a:pPr algn="just">
              <a:buFont typeface="Wingdings" pitchFamily="2" charset="2"/>
              <a:buNone/>
              <a:defRPr/>
            </a:pPr>
            <a:endParaRPr lang="es-ES" dirty="0">
              <a:latin typeface="Arial" pitchFamily="34" charset="0"/>
              <a:cs typeface="Arial" pitchFamily="34" charset="0"/>
            </a:endParaRPr>
          </a:p>
          <a:p>
            <a:pPr algn="just">
              <a:defRPr/>
            </a:pPr>
            <a:r>
              <a:rPr lang="es-ES" dirty="0">
                <a:latin typeface="Arial" pitchFamily="34" charset="0"/>
                <a:cs typeface="Arial" pitchFamily="34" charset="0"/>
              </a:rPr>
              <a:t>La forma + general de ésta es: una formulación universal y abstracta del tipo </a:t>
            </a:r>
            <a:r>
              <a:rPr lang="es-ES" b="1" i="1" dirty="0">
                <a:latin typeface="Arial" pitchFamily="34" charset="0"/>
                <a:cs typeface="Arial" pitchFamily="34" charset="0"/>
              </a:rPr>
              <a:t>“ siempre que ocurre tal cosa, ocurre tal otra”</a:t>
            </a:r>
            <a:r>
              <a:rPr lang="es-ES" dirty="0">
                <a:latin typeface="Arial" pitchFamily="34" charset="0"/>
                <a:cs typeface="Arial" pitchFamily="34" charset="0"/>
              </a:rPr>
              <a:t> que abarca casos pasados y futuros, pero se asocia a los imperativos prácticos de dicho conocimiento de tipo legal. </a:t>
            </a:r>
          </a:p>
          <a:p>
            <a:pPr algn="just">
              <a:buFont typeface="Wingdings" pitchFamily="2" charset="2"/>
              <a:buNone/>
              <a:defRPr/>
            </a:pPr>
            <a:endParaRPr lang="es-ES" dirty="0">
              <a:latin typeface="Arial" pitchFamily="34" charset="0"/>
              <a:cs typeface="Arial" pitchFamily="34" charset="0"/>
            </a:endParaRPr>
          </a:p>
          <a:p>
            <a:pPr algn="just">
              <a:defRPr/>
            </a:pPr>
            <a:r>
              <a:rPr lang="es-ES" dirty="0">
                <a:latin typeface="Arial" pitchFamily="34" charset="0"/>
                <a:cs typeface="Arial" pitchFamily="34" charset="0"/>
              </a:rPr>
              <a:t>Y éstos prestan a al ley su carácter </a:t>
            </a:r>
            <a:r>
              <a:rPr lang="es-ES" dirty="0" err="1">
                <a:latin typeface="Arial" pitchFamily="34" charset="0"/>
                <a:cs typeface="Arial" pitchFamily="34" charset="0"/>
              </a:rPr>
              <a:t>prescritivo</a:t>
            </a:r>
            <a:r>
              <a:rPr lang="es-ES" dirty="0">
                <a:latin typeface="Arial" pitchFamily="34" charset="0"/>
                <a:cs typeface="Arial" pitchFamily="34" charset="0"/>
              </a:rPr>
              <a:t>, </a:t>
            </a:r>
            <a:r>
              <a:rPr lang="es-ES" dirty="0" err="1">
                <a:latin typeface="Arial" pitchFamily="34" charset="0"/>
                <a:cs typeface="Arial" pitchFamily="34" charset="0"/>
              </a:rPr>
              <a:t>dandole</a:t>
            </a:r>
            <a:r>
              <a:rPr lang="es-ES" dirty="0">
                <a:latin typeface="Arial" pitchFamily="34" charset="0"/>
                <a:cs typeface="Arial" pitchFamily="34" charset="0"/>
              </a:rPr>
              <a:t> el carácter de imperativos humanos, como los de la reglas y leyes de una sociedad.</a:t>
            </a:r>
            <a:endParaRPr lang="es-MX" dirty="0">
              <a:latin typeface="Arial" pitchFamily="34" charset="0"/>
              <a:cs typeface="Arial" pitchFamily="34" charset="0"/>
            </a:endParaRPr>
          </a:p>
        </p:txBody>
      </p:sp>
      <p:sp>
        <p:nvSpPr>
          <p:cNvPr id="4" name="3 Marcador de número de diapositiva"/>
          <p:cNvSpPr>
            <a:spLocks noGrp="1"/>
          </p:cNvSpPr>
          <p:nvPr>
            <p:ph type="sldNum" sz="quarter" idx="12"/>
          </p:nvPr>
        </p:nvSpPr>
        <p:spPr/>
        <p:txBody>
          <a:bodyPr>
            <a:normAutofit fontScale="85000" lnSpcReduction="20000"/>
          </a:bodyPr>
          <a:lstStyle/>
          <a:p>
            <a:pPr>
              <a:defRPr/>
            </a:pPr>
            <a:fld id="{0382EF28-C3AA-470C-A8E1-F24F0130EE4B}" type="slidenum">
              <a:rPr lang="es-MX" smtClean="0"/>
              <a:pPr>
                <a:defRPr/>
              </a:pPr>
              <a:t>77</a:t>
            </a:fld>
            <a:endParaRPr lang="es-MX"/>
          </a:p>
        </p:txBody>
      </p:sp>
      <p:sp>
        <p:nvSpPr>
          <p:cNvPr id="5" name="4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1 Título"/>
          <p:cNvSpPr>
            <a:spLocks noGrp="1"/>
          </p:cNvSpPr>
          <p:nvPr>
            <p:ph type="title"/>
          </p:nvPr>
        </p:nvSpPr>
        <p:spPr>
          <a:xfrm>
            <a:off x="179388" y="333375"/>
            <a:ext cx="8964612" cy="563563"/>
          </a:xfrm>
        </p:spPr>
        <p:txBody>
          <a:bodyPr/>
          <a:lstStyle/>
          <a:p>
            <a:pPr algn="ctr"/>
            <a:r>
              <a:rPr lang="es-ES" sz="2800">
                <a:solidFill>
                  <a:schemeClr val="tx1"/>
                </a:solidFill>
                <a:latin typeface="Arial" pitchFamily="34" charset="0"/>
                <a:cs typeface="Arial" pitchFamily="34" charset="0"/>
              </a:rPr>
              <a:t>REGLAS LEGISLATIVAS, MÁXIMAS, TÉCNICAS Y LEYES NORMATIVAS</a:t>
            </a:r>
            <a:endParaRPr lang="es-MX" sz="2800">
              <a:solidFill>
                <a:schemeClr val="tx1"/>
              </a:solidFill>
              <a:latin typeface="Arial" pitchFamily="34" charset="0"/>
              <a:cs typeface="Arial" pitchFamily="34" charset="0"/>
            </a:endParaRPr>
          </a:p>
        </p:txBody>
      </p:sp>
      <p:sp>
        <p:nvSpPr>
          <p:cNvPr id="3" name="2 Marcador de contenido"/>
          <p:cNvSpPr>
            <a:spLocks noGrp="1"/>
          </p:cNvSpPr>
          <p:nvPr>
            <p:ph idx="1"/>
          </p:nvPr>
        </p:nvSpPr>
        <p:spPr>
          <a:xfrm>
            <a:off x="457200" y="1557338"/>
            <a:ext cx="8229600" cy="4767262"/>
          </a:xfrm>
        </p:spPr>
        <p:txBody>
          <a:bodyPr>
            <a:normAutofit fontScale="77500" lnSpcReduction="20000"/>
          </a:bodyPr>
          <a:lstStyle/>
          <a:p>
            <a:pPr algn="just">
              <a:defRPr/>
            </a:pPr>
            <a:r>
              <a:rPr lang="es-ES" dirty="0">
                <a:latin typeface="Arial" pitchFamily="34" charset="0"/>
                <a:cs typeface="Arial" pitchFamily="34" charset="0"/>
              </a:rPr>
              <a:t>La 3ª forma de explicación precientífico deriva de la práctica humana corriente, pero proviene de la práctica de orden técnico y de las leyes y reglas de la sociedad. </a:t>
            </a:r>
          </a:p>
          <a:p>
            <a:pPr algn="just">
              <a:buFont typeface="Wingdings" pitchFamily="2" charset="2"/>
              <a:buNone/>
              <a:defRPr/>
            </a:pPr>
            <a:endParaRPr lang="es-ES" dirty="0">
              <a:latin typeface="Arial" pitchFamily="34" charset="0"/>
              <a:cs typeface="Arial" pitchFamily="34" charset="0"/>
            </a:endParaRPr>
          </a:p>
          <a:p>
            <a:pPr algn="just">
              <a:defRPr/>
            </a:pPr>
            <a:r>
              <a:rPr lang="es-ES" dirty="0">
                <a:latin typeface="Arial" pitchFamily="34" charset="0"/>
                <a:cs typeface="Arial" pitchFamily="34" charset="0"/>
              </a:rPr>
              <a:t>Tales reglas se convierten con frecuencia en leyes que se usan de modo ritual, que toman a manera el “modo correcto”, y que la secuencia adecuada de pasos a dar en la producción de un implemento se asocia con su eficacia final del instrumento a ser utilizado. </a:t>
            </a:r>
          </a:p>
          <a:p>
            <a:pPr algn="just">
              <a:buFont typeface="Wingdings" pitchFamily="2" charset="2"/>
              <a:buNone/>
              <a:defRPr/>
            </a:pPr>
            <a:endParaRPr lang="es-ES" dirty="0">
              <a:latin typeface="Arial" pitchFamily="34" charset="0"/>
              <a:cs typeface="Arial" pitchFamily="34" charset="0"/>
            </a:endParaRPr>
          </a:p>
          <a:p>
            <a:pPr algn="just">
              <a:defRPr/>
            </a:pPr>
            <a:r>
              <a:rPr lang="es-ES" dirty="0">
                <a:latin typeface="Arial" pitchFamily="34" charset="0"/>
                <a:cs typeface="Arial" pitchFamily="34" charset="0"/>
              </a:rPr>
              <a:t>Las reglas se fijan con facilidad y pasan a ser entidades características con una necesidad que les es propia. Se vuelven versiones de tipo legislativa, no meramente descriptivas de cómo actuar y adoptan la forma de leyes normativas, que prescriben los modos correctos  e incorrectos de actuar. </a:t>
            </a:r>
          </a:p>
          <a:p>
            <a:pPr>
              <a:buFont typeface="Wingdings" pitchFamily="2" charset="2"/>
              <a:buNone/>
              <a:defRPr/>
            </a:pPr>
            <a:endParaRPr lang="es-MX" dirty="0"/>
          </a:p>
        </p:txBody>
      </p:sp>
      <p:sp>
        <p:nvSpPr>
          <p:cNvPr id="4" name="3 Marcador de número de diapositiva"/>
          <p:cNvSpPr>
            <a:spLocks noGrp="1"/>
          </p:cNvSpPr>
          <p:nvPr>
            <p:ph type="sldNum" sz="quarter" idx="12"/>
          </p:nvPr>
        </p:nvSpPr>
        <p:spPr/>
        <p:txBody>
          <a:bodyPr>
            <a:normAutofit fontScale="85000" lnSpcReduction="20000"/>
          </a:bodyPr>
          <a:lstStyle/>
          <a:p>
            <a:pPr>
              <a:defRPr/>
            </a:pPr>
            <a:fld id="{B9BFFB78-4C88-4384-B240-1D845DE7E8E7}" type="slidenum">
              <a:rPr lang="es-MX" smtClean="0"/>
              <a:pPr>
                <a:defRPr/>
              </a:pPr>
              <a:t>78</a:t>
            </a:fld>
            <a:endParaRPr lang="es-MX"/>
          </a:p>
        </p:txBody>
      </p:sp>
      <p:sp>
        <p:nvSpPr>
          <p:cNvPr id="5" name="4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2775" y="228600"/>
            <a:ext cx="8153400" cy="990600"/>
          </a:xfrm>
        </p:spPr>
        <p:txBody>
          <a:bodyPr>
            <a:normAutofit fontScale="90000"/>
          </a:bodyPr>
          <a:lstStyle/>
          <a:p>
            <a:pPr algn="ctr">
              <a:defRPr/>
            </a:pPr>
            <a:r>
              <a:rPr lang="es-ES" sz="3200" dirty="0">
                <a:solidFill>
                  <a:schemeClr val="tx1"/>
                </a:solidFill>
                <a:latin typeface="Arial" pitchFamily="34" charset="0"/>
              </a:rPr>
              <a:t>DEL SENTIDO COMÚN A LA CIENCIA. LOS GRIEGOS Y LOS ORÍGENES DE LA CRÍTICA</a:t>
            </a:r>
            <a:endParaRPr lang="es-MX" sz="3200" dirty="0">
              <a:solidFill>
                <a:schemeClr val="tx1"/>
              </a:solidFill>
              <a:latin typeface="Arial" pitchFamily="34" charset="0"/>
            </a:endParaRPr>
          </a:p>
        </p:txBody>
      </p:sp>
      <p:sp>
        <p:nvSpPr>
          <p:cNvPr id="3" name="2 Subtítulo"/>
          <p:cNvSpPr>
            <a:spLocks noGrp="1"/>
          </p:cNvSpPr>
          <p:nvPr>
            <p:ph sz="quarter" idx="1"/>
          </p:nvPr>
        </p:nvSpPr>
        <p:spPr>
          <a:xfrm>
            <a:off x="612775" y="1600200"/>
            <a:ext cx="8153400" cy="4495800"/>
          </a:xfrm>
        </p:spPr>
        <p:txBody>
          <a:bodyPr>
            <a:normAutofit fontScale="92500" lnSpcReduction="20000"/>
          </a:bodyPr>
          <a:lstStyle/>
          <a:p>
            <a:pPr algn="just">
              <a:defRPr/>
            </a:pPr>
            <a:r>
              <a:rPr lang="es-ES" sz="2400" dirty="0">
                <a:latin typeface="Arial" pitchFamily="34" charset="0"/>
              </a:rPr>
              <a:t>Gran parte de nuestro conocimiento es saber práctico. Cómo hay que hacer las cosas, cómo se alcanzan los objetivos, cómo actuar en situaciones corrientes. </a:t>
            </a:r>
          </a:p>
          <a:p>
            <a:pPr algn="just">
              <a:buFont typeface="Wingdings" pitchFamily="2" charset="2"/>
              <a:buNone/>
              <a:defRPr/>
            </a:pPr>
            <a:endParaRPr lang="es-ES" sz="2400" dirty="0">
              <a:latin typeface="Arial" pitchFamily="34" charset="0"/>
            </a:endParaRPr>
          </a:p>
          <a:p>
            <a:pPr algn="just">
              <a:defRPr/>
            </a:pPr>
            <a:r>
              <a:rPr lang="es-ES" sz="2400" dirty="0">
                <a:latin typeface="Arial" pitchFamily="34" charset="0"/>
              </a:rPr>
              <a:t>Es </a:t>
            </a:r>
            <a:r>
              <a:rPr lang="es-ES" sz="2400" b="1" dirty="0">
                <a:latin typeface="Arial" pitchFamily="34" charset="0"/>
              </a:rPr>
              <a:t>conocimiento de sentido común, </a:t>
            </a:r>
            <a:r>
              <a:rPr lang="es-ES" sz="2400" dirty="0">
                <a:latin typeface="Arial" pitchFamily="34" charset="0"/>
              </a:rPr>
              <a:t>se espera que cualquiera lo posea, un cuerpo de verdades familiares que rara vez se articulan a la reflexión crítica porque son muy frecuentes y están en el comportamiento y lenguajes prácticos</a:t>
            </a:r>
            <a:r>
              <a:rPr lang="es-ES" sz="2400" b="1" dirty="0">
                <a:latin typeface="Arial" pitchFamily="34" charset="0"/>
              </a:rPr>
              <a:t>.</a:t>
            </a:r>
          </a:p>
          <a:p>
            <a:pPr algn="just">
              <a:buFont typeface="Wingdings" pitchFamily="2" charset="2"/>
              <a:buNone/>
              <a:defRPr/>
            </a:pPr>
            <a:endParaRPr lang="es-ES" sz="2400" b="1" dirty="0">
              <a:latin typeface="Arial" pitchFamily="34" charset="0"/>
            </a:endParaRPr>
          </a:p>
          <a:p>
            <a:pPr algn="just">
              <a:defRPr/>
            </a:pPr>
            <a:r>
              <a:rPr lang="es-ES" sz="2400" dirty="0">
                <a:latin typeface="Arial" pitchFamily="34" charset="0"/>
              </a:rPr>
              <a:t>Forma parte del entendimiento tácito “sus verdades son obvias, se dan por sentado y sobre ellas no se reflexiona. Se expresan en dichos proverbiales,  giros lingüísticos y remedios caseros. </a:t>
            </a:r>
          </a:p>
          <a:p>
            <a:pPr>
              <a:defRPr/>
            </a:pPr>
            <a:endParaRPr lang="es-MX" sz="2400" b="1" dirty="0">
              <a:latin typeface="Arial" pitchFamily="34" charset="0"/>
            </a:endParaRPr>
          </a:p>
        </p:txBody>
      </p:sp>
      <p:sp>
        <p:nvSpPr>
          <p:cNvPr id="4" name="3 Marcador de número de diapositiva"/>
          <p:cNvSpPr>
            <a:spLocks noGrp="1"/>
          </p:cNvSpPr>
          <p:nvPr>
            <p:ph type="sldNum" sz="quarter" idx="12"/>
          </p:nvPr>
        </p:nvSpPr>
        <p:spPr/>
        <p:txBody>
          <a:bodyPr>
            <a:normAutofit fontScale="85000" lnSpcReduction="20000"/>
          </a:bodyPr>
          <a:lstStyle/>
          <a:p>
            <a:pPr>
              <a:defRPr/>
            </a:pPr>
            <a:fld id="{09F84E25-A995-46F3-B6F1-ED8C8703EA8F}" type="slidenum">
              <a:rPr lang="es-MX" smtClean="0"/>
              <a:pPr>
                <a:defRPr/>
              </a:pPr>
              <a:t>79</a:t>
            </a:fld>
            <a:endParaRPr lang="es-MX"/>
          </a:p>
        </p:txBody>
      </p:sp>
      <p:sp>
        <p:nvSpPr>
          <p:cNvPr id="5" name="4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4 Título"/>
          <p:cNvSpPr>
            <a:spLocks noGrp="1"/>
          </p:cNvSpPr>
          <p:nvPr>
            <p:ph type="title"/>
          </p:nvPr>
        </p:nvSpPr>
        <p:spPr/>
        <p:txBody>
          <a:bodyPr/>
          <a:lstStyle/>
          <a:p>
            <a:endParaRPr lang="es-ES"/>
          </a:p>
        </p:txBody>
      </p:sp>
      <p:sp>
        <p:nvSpPr>
          <p:cNvPr id="15363" name="6 Marcador de texto"/>
          <p:cNvSpPr>
            <a:spLocks noGrp="1"/>
          </p:cNvSpPr>
          <p:nvPr>
            <p:ph type="body" idx="2"/>
          </p:nvPr>
        </p:nvSpPr>
        <p:spPr/>
        <p:txBody>
          <a:bodyPr/>
          <a:lstStyle/>
          <a:p>
            <a:endParaRPr lang="es-ES">
              <a:solidFill>
                <a:srgbClr val="FFFFFF"/>
              </a:solidFill>
            </a:endParaRPr>
          </a:p>
        </p:txBody>
      </p:sp>
      <p:sp>
        <p:nvSpPr>
          <p:cNvPr id="15364" name="5 Marcador de contenido"/>
          <p:cNvSpPr>
            <a:spLocks noGrp="1"/>
          </p:cNvSpPr>
          <p:nvPr>
            <p:ph sz="quarter" idx="1"/>
          </p:nvPr>
        </p:nvSpPr>
        <p:spPr/>
        <p:txBody>
          <a:bodyPr/>
          <a:lstStyle/>
          <a:p>
            <a:pPr>
              <a:buFont typeface="Wingdings" pitchFamily="2" charset="2"/>
              <a:buNone/>
            </a:pPr>
            <a:endParaRPr lang="es-ES"/>
          </a:p>
          <a:p>
            <a:pPr>
              <a:buFont typeface="Wingdings" pitchFamily="2" charset="2"/>
              <a:buNone/>
            </a:pPr>
            <a:endParaRPr lang="es-ES"/>
          </a:p>
          <a:p>
            <a:pPr>
              <a:buFont typeface="Wingdings" pitchFamily="2" charset="2"/>
              <a:buNone/>
            </a:pPr>
            <a:endParaRPr lang="es-ES"/>
          </a:p>
          <a:p>
            <a:pPr>
              <a:buFont typeface="Wingdings" pitchFamily="2" charset="2"/>
              <a:buNone/>
            </a:pPr>
            <a:endParaRPr lang="es-ES"/>
          </a:p>
          <a:p>
            <a:pPr>
              <a:buFont typeface="Wingdings" pitchFamily="2" charset="2"/>
              <a:buNone/>
            </a:pPr>
            <a:endParaRPr lang="es-ES"/>
          </a:p>
          <a:p>
            <a:pPr>
              <a:buFont typeface="Wingdings" pitchFamily="2" charset="2"/>
              <a:buNone/>
            </a:pPr>
            <a:endParaRPr lang="es-ES"/>
          </a:p>
          <a:p>
            <a:pPr>
              <a:buFont typeface="Wingdings" pitchFamily="2" charset="2"/>
              <a:buNone/>
            </a:pPr>
            <a:endParaRPr lang="es-ES"/>
          </a:p>
          <a:p>
            <a:pPr>
              <a:buFont typeface="Wingdings" pitchFamily="2" charset="2"/>
              <a:buNone/>
            </a:pPr>
            <a:r>
              <a:rPr lang="es-ES"/>
              <a:t>UNIDAD I. FILOSOFÍA Y CIENCIA</a:t>
            </a:r>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6" name="5 Marcador de número de diapositiva"/>
          <p:cNvSpPr>
            <a:spLocks noGrp="1"/>
          </p:cNvSpPr>
          <p:nvPr>
            <p:ph type="sldNum" sz="quarter" idx="12"/>
          </p:nvPr>
        </p:nvSpPr>
        <p:spPr/>
        <p:txBody>
          <a:bodyPr>
            <a:normAutofit fontScale="85000" lnSpcReduction="20000"/>
          </a:bodyPr>
          <a:lstStyle/>
          <a:p>
            <a:pPr>
              <a:defRPr/>
            </a:pPr>
            <a:fld id="{4C2A04DC-5D06-4AA6-838F-295C47893D42}" type="slidenum">
              <a:rPr lang="es-MX" smtClean="0"/>
              <a:pPr>
                <a:defRPr/>
              </a:pPr>
              <a:t>8</a:t>
            </a:fld>
            <a:endParaRPr lang="es-MX"/>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1 Título"/>
          <p:cNvSpPr>
            <a:spLocks noGrp="1"/>
          </p:cNvSpPr>
          <p:nvPr>
            <p:ph type="title"/>
          </p:nvPr>
        </p:nvSpPr>
        <p:spPr>
          <a:xfrm>
            <a:off x="457200" y="274638"/>
            <a:ext cx="8229600" cy="706437"/>
          </a:xfrm>
        </p:spPr>
        <p:txBody>
          <a:bodyPr/>
          <a:lstStyle/>
          <a:p>
            <a:pPr algn="ctr"/>
            <a:r>
              <a:rPr lang="es-ES" sz="3200">
                <a:solidFill>
                  <a:schemeClr val="tx1"/>
                </a:solidFill>
                <a:latin typeface="Arial" pitchFamily="34" charset="0"/>
                <a:cs typeface="Arial" pitchFamily="34" charset="0"/>
              </a:rPr>
              <a:t>EL SENTIDO COMÚN</a:t>
            </a:r>
            <a:endParaRPr lang="es-MX" sz="3200">
              <a:solidFill>
                <a:schemeClr val="tx1"/>
              </a:solidFill>
              <a:latin typeface="Arial" pitchFamily="34" charset="0"/>
              <a:cs typeface="Arial" pitchFamily="34" charset="0"/>
            </a:endParaRPr>
          </a:p>
        </p:txBody>
      </p:sp>
      <p:sp>
        <p:nvSpPr>
          <p:cNvPr id="3" name="2 Marcador de contenido"/>
          <p:cNvSpPr>
            <a:spLocks noGrp="1"/>
          </p:cNvSpPr>
          <p:nvPr>
            <p:ph idx="1"/>
          </p:nvPr>
        </p:nvSpPr>
        <p:spPr>
          <a:xfrm>
            <a:off x="457200" y="1773238"/>
            <a:ext cx="6851650" cy="4608512"/>
          </a:xfrm>
        </p:spPr>
        <p:txBody>
          <a:bodyPr>
            <a:normAutofit fontScale="62500" lnSpcReduction="20000"/>
          </a:bodyPr>
          <a:lstStyle/>
          <a:p>
            <a:pPr algn="just">
              <a:defRPr/>
            </a:pPr>
            <a:r>
              <a:rPr lang="es-ES" sz="2800" dirty="0">
                <a:latin typeface="Arial" pitchFamily="34" charset="0"/>
                <a:cs typeface="Arial" pitchFamily="34" charset="0"/>
              </a:rPr>
              <a:t>Lo característico del conocimiento del sentido común es que no es ni explícitamente sistemático, ni crítico. Ni cualquiera de sus partes atañe a todas las demás, ni intento consciente por considerarlo cuerpo consistente de verdades. </a:t>
            </a:r>
          </a:p>
          <a:p>
            <a:pPr algn="just">
              <a:buFont typeface="Wingdings" pitchFamily="2" charset="2"/>
              <a:buNone/>
              <a:defRPr/>
            </a:pPr>
            <a:endParaRPr lang="es-ES" sz="2800" dirty="0">
              <a:latin typeface="Arial" pitchFamily="34" charset="0"/>
              <a:cs typeface="Arial" pitchFamily="34" charset="0"/>
            </a:endParaRPr>
          </a:p>
          <a:p>
            <a:pPr algn="just">
              <a:defRPr/>
            </a:pPr>
            <a:r>
              <a:rPr lang="es-ES" sz="2800" dirty="0">
                <a:latin typeface="Arial" pitchFamily="34" charset="0"/>
                <a:cs typeface="Arial" pitchFamily="34" charset="0"/>
              </a:rPr>
              <a:t>Pero a grandes rasgos es completo y está listo para su uso inmediato. </a:t>
            </a:r>
          </a:p>
          <a:p>
            <a:pPr algn="just">
              <a:buFont typeface="Wingdings" pitchFamily="2" charset="2"/>
              <a:buNone/>
              <a:defRPr/>
            </a:pPr>
            <a:endParaRPr lang="es-ES" sz="2800" dirty="0">
              <a:latin typeface="Arial" pitchFamily="34" charset="0"/>
              <a:cs typeface="Arial" pitchFamily="34" charset="0"/>
            </a:endParaRPr>
          </a:p>
          <a:p>
            <a:pPr algn="just">
              <a:defRPr/>
            </a:pPr>
            <a:r>
              <a:rPr lang="es-ES" sz="2800" dirty="0">
                <a:latin typeface="Arial" pitchFamily="34" charset="0"/>
                <a:cs typeface="Arial" pitchFamily="34" charset="0"/>
              </a:rPr>
              <a:t>No es tan invariable ni universal, cambia según los contornos y periodos históricos. El S.C. de una generación resulta a veces sin sentido para la sig. Generación. </a:t>
            </a:r>
          </a:p>
          <a:p>
            <a:pPr algn="just">
              <a:buFont typeface="Wingdings" pitchFamily="2" charset="2"/>
              <a:buNone/>
              <a:defRPr/>
            </a:pPr>
            <a:endParaRPr lang="es-ES" sz="2800" dirty="0">
              <a:latin typeface="Arial" pitchFamily="34" charset="0"/>
              <a:cs typeface="Arial" pitchFamily="34" charset="0"/>
            </a:endParaRPr>
          </a:p>
          <a:p>
            <a:pPr algn="just">
              <a:defRPr/>
            </a:pPr>
            <a:r>
              <a:rPr lang="es-ES" sz="2800" dirty="0">
                <a:latin typeface="Arial" pitchFamily="34" charset="0"/>
                <a:cs typeface="Arial" pitchFamily="34" charset="0"/>
              </a:rPr>
              <a:t>Hay actitudes y creencias del SC a bajo nivel que si prevalecen  siempre o que al menos dan esa impresión. En ninguna parte es costumbre aceptada tratar de andar a través de objetos sólidos. </a:t>
            </a:r>
            <a:endParaRPr lang="es-MX" sz="2800" dirty="0">
              <a:latin typeface="Arial" pitchFamily="34" charset="0"/>
              <a:cs typeface="Arial" pitchFamily="34" charset="0"/>
            </a:endParaRPr>
          </a:p>
        </p:txBody>
      </p:sp>
      <p:pic>
        <p:nvPicPr>
          <p:cNvPr id="89092" name="Picture 5" descr="http://t0.gstatic.com/images?q=tbn:ANd9GcSEwZvLhGFYxNxwm5ewPqOruuBlzxZeL3mUdP3WhsEjhg2IfYSHrg"/>
          <p:cNvPicPr>
            <a:picLocks noChangeAspect="1" noChangeArrowheads="1"/>
          </p:cNvPicPr>
          <p:nvPr/>
        </p:nvPicPr>
        <p:blipFill>
          <a:blip r:embed="rId2"/>
          <a:srcRect/>
          <a:stretch>
            <a:fillRect/>
          </a:stretch>
        </p:blipFill>
        <p:spPr bwMode="auto">
          <a:xfrm>
            <a:off x="7596188" y="981075"/>
            <a:ext cx="1187450" cy="1223963"/>
          </a:xfrm>
          <a:prstGeom prst="rect">
            <a:avLst/>
          </a:prstGeom>
          <a:noFill/>
          <a:ln w="9525">
            <a:noFill/>
            <a:miter lim="800000"/>
            <a:headEnd/>
            <a:tailEnd/>
          </a:ln>
        </p:spPr>
      </p:pic>
      <p:sp>
        <p:nvSpPr>
          <p:cNvPr id="5" name="4 Marcador de número de diapositiva"/>
          <p:cNvSpPr>
            <a:spLocks noGrp="1"/>
          </p:cNvSpPr>
          <p:nvPr>
            <p:ph type="sldNum" sz="quarter" idx="12"/>
          </p:nvPr>
        </p:nvSpPr>
        <p:spPr/>
        <p:txBody>
          <a:bodyPr>
            <a:normAutofit fontScale="85000" lnSpcReduction="20000"/>
          </a:bodyPr>
          <a:lstStyle/>
          <a:p>
            <a:pPr>
              <a:defRPr/>
            </a:pPr>
            <a:fld id="{6160BDFF-0288-4C5E-915B-FA4BD07299F2}" type="slidenum">
              <a:rPr lang="es-MX" smtClean="0"/>
              <a:pPr>
                <a:defRPr/>
              </a:pPr>
              <a:t>80</a:t>
            </a:fld>
            <a:endParaRPr lang="es-MX"/>
          </a:p>
        </p:txBody>
      </p:sp>
      <p:sp>
        <p:nvSpPr>
          <p:cNvPr id="6" name="5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1 Título"/>
          <p:cNvSpPr>
            <a:spLocks noGrp="1"/>
          </p:cNvSpPr>
          <p:nvPr>
            <p:ph type="title"/>
          </p:nvPr>
        </p:nvSpPr>
        <p:spPr>
          <a:xfrm>
            <a:off x="457200" y="274638"/>
            <a:ext cx="8229600" cy="633412"/>
          </a:xfrm>
        </p:spPr>
        <p:txBody>
          <a:bodyPr/>
          <a:lstStyle/>
          <a:p>
            <a:pPr algn="ctr"/>
            <a:r>
              <a:rPr lang="es-ES" sz="3200">
                <a:solidFill>
                  <a:schemeClr val="tx1"/>
                </a:solidFill>
                <a:latin typeface="Arial" pitchFamily="34" charset="0"/>
                <a:cs typeface="Arial" pitchFamily="34" charset="0"/>
              </a:rPr>
              <a:t>EL SENTIDO COMÚN</a:t>
            </a:r>
            <a:endParaRPr lang="es-MX" sz="3200">
              <a:solidFill>
                <a:schemeClr val="tx1"/>
              </a:solidFill>
              <a:latin typeface="Arial" pitchFamily="34" charset="0"/>
              <a:cs typeface="Arial" pitchFamily="34" charset="0"/>
            </a:endParaRPr>
          </a:p>
        </p:txBody>
      </p:sp>
      <p:sp>
        <p:nvSpPr>
          <p:cNvPr id="90115" name="2 Marcador de contenido"/>
          <p:cNvSpPr>
            <a:spLocks noGrp="1"/>
          </p:cNvSpPr>
          <p:nvPr>
            <p:ph idx="1"/>
          </p:nvPr>
        </p:nvSpPr>
        <p:spPr>
          <a:xfrm>
            <a:off x="250825" y="1700213"/>
            <a:ext cx="8642350" cy="4897437"/>
          </a:xfrm>
        </p:spPr>
        <p:txBody>
          <a:bodyPr/>
          <a:lstStyle/>
          <a:p>
            <a:pPr algn="just"/>
            <a:r>
              <a:rPr lang="es-ES" sz="2000">
                <a:latin typeface="Arial" pitchFamily="34" charset="0"/>
                <a:cs typeface="Arial" pitchFamily="34" charset="0"/>
              </a:rPr>
              <a:t>Es al nivel de lo más práctico, la adaptación al medio humano obtenida evolutivamente, Su adaptabilidad es índice de su valor de supervivencia.</a:t>
            </a:r>
          </a:p>
          <a:p>
            <a:pPr algn="just">
              <a:buFont typeface="Wingdings" pitchFamily="2" charset="2"/>
              <a:buNone/>
            </a:pPr>
            <a:endParaRPr lang="es-ES" sz="2000">
              <a:latin typeface="Arial" pitchFamily="34" charset="0"/>
              <a:cs typeface="Arial" pitchFamily="34" charset="0"/>
            </a:endParaRPr>
          </a:p>
          <a:p>
            <a:pPr algn="just"/>
            <a:r>
              <a:rPr lang="es-ES" sz="2000">
                <a:latin typeface="Arial" pitchFamily="34" charset="0"/>
                <a:cs typeface="Arial" pitchFamily="34" charset="0"/>
              </a:rPr>
              <a:t>Se forma lenta y cuidadosamente, se ensaya de modo eficaz en muchas áreas de la experiencia humana, y es la condición de la sociabilidad y la comunidad en aspectos prácticos de la vida y trabajo. </a:t>
            </a:r>
          </a:p>
          <a:p>
            <a:pPr algn="just">
              <a:buFont typeface="Wingdings" pitchFamily="2" charset="2"/>
              <a:buNone/>
            </a:pPr>
            <a:endParaRPr lang="es-ES" sz="2000">
              <a:latin typeface="Arial" pitchFamily="34" charset="0"/>
              <a:cs typeface="Arial" pitchFamily="34" charset="0"/>
            </a:endParaRPr>
          </a:p>
          <a:p>
            <a:pPr algn="just"/>
            <a:r>
              <a:rPr lang="es-ES" sz="2000">
                <a:latin typeface="Arial" pitchFamily="34" charset="0"/>
                <a:cs typeface="Arial" pitchFamily="34" charset="0"/>
              </a:rPr>
              <a:t>Pero aunque puede ser base de donde surge la ciencia no es científico por no ser objeto de crítica consciente y reflexiva. Puede ser adaptivo por obra de la “crítica” de la experiencia, pero al ser tácito e inexplícito es más próximo al habito que al pensamiento consciente.</a:t>
            </a:r>
          </a:p>
          <a:p>
            <a:endParaRPr lang="es-MX" sz="2400">
              <a:latin typeface="Arial" pitchFamily="34" charset="0"/>
              <a:cs typeface="Arial" pitchFamily="34" charset="0"/>
            </a:endParaRPr>
          </a:p>
        </p:txBody>
      </p:sp>
      <p:sp>
        <p:nvSpPr>
          <p:cNvPr id="4" name="3 Marcador de número de diapositiva"/>
          <p:cNvSpPr>
            <a:spLocks noGrp="1"/>
          </p:cNvSpPr>
          <p:nvPr>
            <p:ph type="sldNum" sz="quarter" idx="12"/>
          </p:nvPr>
        </p:nvSpPr>
        <p:spPr/>
        <p:txBody>
          <a:bodyPr>
            <a:normAutofit fontScale="85000" lnSpcReduction="20000"/>
          </a:bodyPr>
          <a:lstStyle/>
          <a:p>
            <a:pPr>
              <a:defRPr/>
            </a:pPr>
            <a:fld id="{ACE3A533-AF4D-43B6-9D16-F5C8D9F4BAA9}" type="slidenum">
              <a:rPr lang="es-MX" smtClean="0"/>
              <a:pPr>
                <a:defRPr/>
              </a:pPr>
              <a:t>81</a:t>
            </a:fld>
            <a:endParaRPr lang="es-MX"/>
          </a:p>
        </p:txBody>
      </p:sp>
      <p:sp>
        <p:nvSpPr>
          <p:cNvPr id="5" name="4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1 Título"/>
          <p:cNvSpPr>
            <a:spLocks noGrp="1"/>
          </p:cNvSpPr>
          <p:nvPr>
            <p:ph type="title"/>
          </p:nvPr>
        </p:nvSpPr>
        <p:spPr>
          <a:xfrm>
            <a:off x="457200" y="274638"/>
            <a:ext cx="8229600" cy="633412"/>
          </a:xfrm>
        </p:spPr>
        <p:txBody>
          <a:bodyPr/>
          <a:lstStyle/>
          <a:p>
            <a:pPr algn="ctr"/>
            <a:r>
              <a:rPr lang="es-ES" sz="3200">
                <a:solidFill>
                  <a:schemeClr val="tx1"/>
                </a:solidFill>
                <a:latin typeface="Arial" pitchFamily="34" charset="0"/>
              </a:rPr>
              <a:t>EL SENTIDO COMÚN</a:t>
            </a:r>
            <a:endParaRPr lang="es-MX" sz="3200">
              <a:solidFill>
                <a:schemeClr val="tx1"/>
              </a:solidFill>
              <a:latin typeface="Arial" pitchFamily="34" charset="0"/>
              <a:cs typeface="Arial" pitchFamily="34" charset="0"/>
            </a:endParaRPr>
          </a:p>
        </p:txBody>
      </p:sp>
      <p:sp>
        <p:nvSpPr>
          <p:cNvPr id="3" name="2 Marcador de contenido"/>
          <p:cNvSpPr>
            <a:spLocks noGrp="1"/>
          </p:cNvSpPr>
          <p:nvPr>
            <p:ph idx="1"/>
          </p:nvPr>
        </p:nvSpPr>
        <p:spPr>
          <a:xfrm>
            <a:off x="457200" y="1700213"/>
            <a:ext cx="8362950" cy="4752975"/>
          </a:xfrm>
        </p:spPr>
        <p:txBody>
          <a:bodyPr>
            <a:normAutofit fontScale="85000" lnSpcReduction="20000"/>
          </a:bodyPr>
          <a:lstStyle/>
          <a:p>
            <a:pPr algn="just">
              <a:defRPr/>
            </a:pPr>
            <a:r>
              <a:rPr lang="es-ES" dirty="0">
                <a:latin typeface="Arial" pitchFamily="34" charset="0"/>
                <a:cs typeface="Arial" pitchFamily="34" charset="0"/>
              </a:rPr>
              <a:t>Es con frecuencia </a:t>
            </a:r>
            <a:r>
              <a:rPr lang="es-ES" dirty="0">
                <a:solidFill>
                  <a:srgbClr val="FF0000"/>
                </a:solidFill>
                <a:latin typeface="Arial" pitchFamily="34" charset="0"/>
                <a:cs typeface="Arial" pitchFamily="34" charset="0"/>
              </a:rPr>
              <a:t>erróneo</a:t>
            </a:r>
            <a:r>
              <a:rPr lang="es-ES" dirty="0">
                <a:latin typeface="Arial" pitchFamily="34" charset="0"/>
                <a:cs typeface="Arial" pitchFamily="34" charset="0"/>
              </a:rPr>
              <a:t>, incluso en situaciones prácticas, es</a:t>
            </a:r>
            <a:r>
              <a:rPr lang="es-ES" dirty="0">
                <a:solidFill>
                  <a:srgbClr val="FF0000"/>
                </a:solidFill>
                <a:latin typeface="Arial" pitchFamily="34" charset="0"/>
                <a:cs typeface="Arial" pitchFamily="34" charset="0"/>
              </a:rPr>
              <a:t> falso</a:t>
            </a:r>
            <a:r>
              <a:rPr lang="es-ES" dirty="0">
                <a:latin typeface="Arial" pitchFamily="34" charset="0"/>
                <a:cs typeface="Arial" pitchFamily="34" charset="0"/>
              </a:rPr>
              <a:t> respecto a cosas dadas por supuestas y </a:t>
            </a:r>
            <a:r>
              <a:rPr lang="es-ES" dirty="0">
                <a:solidFill>
                  <a:srgbClr val="FF0000"/>
                </a:solidFill>
                <a:latin typeface="Arial" pitchFamily="34" charset="0"/>
                <a:cs typeface="Arial" pitchFamily="34" charset="0"/>
              </a:rPr>
              <a:t>vago </a:t>
            </a:r>
            <a:r>
              <a:rPr lang="es-ES" dirty="0">
                <a:latin typeface="Arial" pitchFamily="34" charset="0"/>
                <a:cs typeface="Arial" pitchFamily="34" charset="0"/>
              </a:rPr>
              <a:t>como guía para actuar en situaciones nuevas o especiales. </a:t>
            </a:r>
          </a:p>
          <a:p>
            <a:pPr algn="just">
              <a:buFont typeface="Wingdings" pitchFamily="2" charset="2"/>
              <a:buNone/>
              <a:defRPr/>
            </a:pPr>
            <a:endParaRPr lang="es-ES" dirty="0">
              <a:latin typeface="Arial" pitchFamily="34" charset="0"/>
              <a:cs typeface="Arial" pitchFamily="34" charset="0"/>
            </a:endParaRPr>
          </a:p>
          <a:p>
            <a:pPr algn="just">
              <a:defRPr/>
            </a:pPr>
            <a:r>
              <a:rPr lang="es-ES" dirty="0">
                <a:latin typeface="Arial" pitchFamily="34" charset="0"/>
                <a:cs typeface="Arial" pitchFamily="34" charset="0"/>
              </a:rPr>
              <a:t>La creencia de sentido común se toma con toda la (inconsciente) buena fe, como indudable; y su mero desafío se considera como irracionalidad o idiotez. </a:t>
            </a:r>
          </a:p>
          <a:p>
            <a:pPr algn="just">
              <a:buFont typeface="Wingdings" pitchFamily="2" charset="2"/>
              <a:buNone/>
              <a:defRPr/>
            </a:pPr>
            <a:endParaRPr lang="es-ES" dirty="0">
              <a:latin typeface="Arial" pitchFamily="34" charset="0"/>
              <a:cs typeface="Arial" pitchFamily="34" charset="0"/>
            </a:endParaRPr>
          </a:p>
          <a:p>
            <a:pPr algn="just">
              <a:defRPr/>
            </a:pPr>
            <a:r>
              <a:rPr lang="es-ES" dirty="0">
                <a:latin typeface="Arial" pitchFamily="34" charset="0"/>
                <a:cs typeface="Arial" pitchFamily="34" charset="0"/>
              </a:rPr>
              <a:t>C. S. Pierce: define el SC como acrítico por su propia naturaleza, y es esto lo que a pesar de su amplitud y potencia inductiva, lo separa del pensamiento científico y del análisis filosófico que son crítico por naturaleza.</a:t>
            </a:r>
            <a:endParaRPr lang="es-MX" dirty="0">
              <a:latin typeface="Arial" pitchFamily="34" charset="0"/>
              <a:cs typeface="Arial" pitchFamily="34" charset="0"/>
            </a:endParaRPr>
          </a:p>
        </p:txBody>
      </p:sp>
      <p:sp>
        <p:nvSpPr>
          <p:cNvPr id="4" name="3 Marcador de número de diapositiva"/>
          <p:cNvSpPr>
            <a:spLocks noGrp="1"/>
          </p:cNvSpPr>
          <p:nvPr>
            <p:ph type="sldNum" sz="quarter" idx="12"/>
          </p:nvPr>
        </p:nvSpPr>
        <p:spPr/>
        <p:txBody>
          <a:bodyPr>
            <a:normAutofit fontScale="85000" lnSpcReduction="20000"/>
          </a:bodyPr>
          <a:lstStyle/>
          <a:p>
            <a:pPr>
              <a:defRPr/>
            </a:pPr>
            <a:fld id="{83F8AB7F-03A1-40EA-899A-BF96F1C94D91}" type="slidenum">
              <a:rPr lang="es-MX" smtClean="0"/>
              <a:pPr>
                <a:defRPr/>
              </a:pPr>
              <a:t>82</a:t>
            </a:fld>
            <a:endParaRPr lang="es-MX"/>
          </a:p>
        </p:txBody>
      </p:sp>
      <p:sp>
        <p:nvSpPr>
          <p:cNvPr id="5" name="4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1 Título"/>
          <p:cNvSpPr>
            <a:spLocks noGrp="1"/>
          </p:cNvSpPr>
          <p:nvPr>
            <p:ph type="title"/>
          </p:nvPr>
        </p:nvSpPr>
        <p:spPr>
          <a:xfrm>
            <a:off x="457200" y="274638"/>
            <a:ext cx="8229600" cy="633412"/>
          </a:xfrm>
        </p:spPr>
        <p:txBody>
          <a:bodyPr/>
          <a:lstStyle/>
          <a:p>
            <a:pPr algn="ctr"/>
            <a:r>
              <a:rPr lang="es-ES" sz="3000">
                <a:solidFill>
                  <a:schemeClr val="tx1"/>
                </a:solidFill>
                <a:latin typeface="Arial" pitchFamily="34" charset="0"/>
                <a:cs typeface="Arial" pitchFamily="34" charset="0"/>
              </a:rPr>
              <a:t>DEL  SC A LA CRÍTICA DE CONCEPTOS </a:t>
            </a:r>
            <a:endParaRPr lang="es-MX" sz="3000">
              <a:solidFill>
                <a:schemeClr val="tx1"/>
              </a:solidFill>
              <a:latin typeface="Arial" pitchFamily="34" charset="0"/>
              <a:cs typeface="Arial" pitchFamily="34" charset="0"/>
            </a:endParaRPr>
          </a:p>
        </p:txBody>
      </p:sp>
      <p:sp>
        <p:nvSpPr>
          <p:cNvPr id="92163" name="2 Marcador de contenido"/>
          <p:cNvSpPr>
            <a:spLocks noGrp="1"/>
          </p:cNvSpPr>
          <p:nvPr>
            <p:ph idx="1"/>
          </p:nvPr>
        </p:nvSpPr>
        <p:spPr>
          <a:xfrm>
            <a:off x="457200" y="1557338"/>
            <a:ext cx="8435975" cy="4679950"/>
          </a:xfrm>
        </p:spPr>
        <p:txBody>
          <a:bodyPr/>
          <a:lstStyle/>
          <a:p>
            <a:pPr algn="just"/>
            <a:r>
              <a:rPr lang="es-ES" sz="2000">
                <a:latin typeface="Arial" pitchFamily="34" charset="0"/>
                <a:cs typeface="Arial" pitchFamily="34" charset="0"/>
              </a:rPr>
              <a:t>El  SC da regla o guía para la acción, pero no precisa el método para aplicarla, depende para ello del “buen sentido” o el “juicio acertado”. Son reglas implícitas. “</a:t>
            </a:r>
            <a:r>
              <a:rPr lang="es-ES" sz="2000" b="1" i="1">
                <a:latin typeface="Arial" pitchFamily="34" charset="0"/>
                <a:cs typeface="Arial" pitchFamily="34" charset="0"/>
              </a:rPr>
              <a:t>Hazlo así y a la pregunta por qué: se responde Porque es la forma o así se hace”. </a:t>
            </a:r>
            <a:r>
              <a:rPr lang="es-ES" sz="2000">
                <a:latin typeface="Arial" pitchFamily="34" charset="0"/>
                <a:cs typeface="Arial" pitchFamily="34" charset="0"/>
              </a:rPr>
              <a:t>Si algo sale mal se responde que la regla que se siguió no es la buena. </a:t>
            </a:r>
          </a:p>
          <a:p>
            <a:pPr algn="just">
              <a:buFont typeface="Wingdings" pitchFamily="2" charset="2"/>
              <a:buNone/>
            </a:pPr>
            <a:endParaRPr lang="es-ES" sz="2000">
              <a:latin typeface="Arial" pitchFamily="34" charset="0"/>
              <a:cs typeface="Arial" pitchFamily="34" charset="0"/>
            </a:endParaRPr>
          </a:p>
          <a:p>
            <a:pPr algn="just"/>
            <a:r>
              <a:rPr lang="es-ES" sz="2000">
                <a:latin typeface="Arial" pitchFamily="34" charset="0"/>
                <a:cs typeface="Arial" pitchFamily="34" charset="0"/>
              </a:rPr>
              <a:t>Importante: se da una transición que se desplaza de la actuación (o producto de la misma) a la regla o juicio que la gobernaba. </a:t>
            </a:r>
          </a:p>
          <a:p>
            <a:pPr algn="just">
              <a:buFont typeface="Wingdings" pitchFamily="2" charset="2"/>
              <a:buNone/>
            </a:pPr>
            <a:endParaRPr lang="es-ES" sz="2000">
              <a:latin typeface="Arial" pitchFamily="34" charset="0"/>
              <a:cs typeface="Arial" pitchFamily="34" charset="0"/>
            </a:endParaRPr>
          </a:p>
          <a:p>
            <a:pPr algn="just"/>
            <a:r>
              <a:rPr lang="es-ES" sz="2000">
                <a:latin typeface="Arial" pitchFamily="34" charset="0"/>
                <a:cs typeface="Arial" pitchFamily="34" charset="0"/>
              </a:rPr>
              <a:t>La crítica de reglas y juicios sustituye a la crítica de la experiencia a medida que el mero SC se transforma en SC crítico. Se pasa de usar conceptos de  SC a la crítica y a la reflexión de ellos. Eso distingue a la inteligencia práctica de la racionalidad. </a:t>
            </a:r>
            <a:endParaRPr lang="es-MX" sz="2000">
              <a:latin typeface="Arial" pitchFamily="34" charset="0"/>
              <a:cs typeface="Arial" pitchFamily="34" charset="0"/>
            </a:endParaRPr>
          </a:p>
        </p:txBody>
      </p:sp>
      <p:sp>
        <p:nvSpPr>
          <p:cNvPr id="4" name="3 Marcador de número de diapositiva"/>
          <p:cNvSpPr>
            <a:spLocks noGrp="1"/>
          </p:cNvSpPr>
          <p:nvPr>
            <p:ph type="sldNum" sz="quarter" idx="12"/>
          </p:nvPr>
        </p:nvSpPr>
        <p:spPr/>
        <p:txBody>
          <a:bodyPr>
            <a:normAutofit fontScale="85000" lnSpcReduction="20000"/>
          </a:bodyPr>
          <a:lstStyle/>
          <a:p>
            <a:pPr>
              <a:defRPr/>
            </a:pPr>
            <a:fld id="{955E812F-2C9F-4C37-8919-D627DF397C7C}" type="slidenum">
              <a:rPr lang="es-MX" smtClean="0"/>
              <a:pPr>
                <a:defRPr/>
              </a:pPr>
              <a:t>83</a:t>
            </a:fld>
            <a:endParaRPr lang="es-MX"/>
          </a:p>
        </p:txBody>
      </p:sp>
      <p:sp>
        <p:nvSpPr>
          <p:cNvPr id="5" name="4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1 Título"/>
          <p:cNvSpPr>
            <a:spLocks noGrp="1"/>
          </p:cNvSpPr>
          <p:nvPr>
            <p:ph type="title"/>
          </p:nvPr>
        </p:nvSpPr>
        <p:spPr>
          <a:xfrm>
            <a:off x="468313" y="228600"/>
            <a:ext cx="8297862" cy="990600"/>
          </a:xfrm>
        </p:spPr>
        <p:txBody>
          <a:bodyPr/>
          <a:lstStyle/>
          <a:p>
            <a:pPr algn="ctr"/>
            <a:r>
              <a:rPr lang="es-ES" sz="2800">
                <a:solidFill>
                  <a:schemeClr val="tx1"/>
                </a:solidFill>
                <a:latin typeface="Arial" pitchFamily="34" charset="0"/>
                <a:cs typeface="Arial" pitchFamily="34" charset="0"/>
              </a:rPr>
              <a:t>DIFERENCIAS ENTRE SENTIDO COMÚN  Y CIENCIA</a:t>
            </a:r>
            <a:endParaRPr lang="es-MX" sz="2800">
              <a:solidFill>
                <a:schemeClr val="tx1"/>
              </a:solidFill>
              <a:latin typeface="Arial" pitchFamily="34" charset="0"/>
              <a:cs typeface="Arial" pitchFamily="34" charset="0"/>
            </a:endParaRPr>
          </a:p>
        </p:txBody>
      </p:sp>
      <p:sp>
        <p:nvSpPr>
          <p:cNvPr id="3" name="2 Marcador de contenido"/>
          <p:cNvSpPr>
            <a:spLocks noGrp="1"/>
          </p:cNvSpPr>
          <p:nvPr>
            <p:ph idx="1"/>
          </p:nvPr>
        </p:nvSpPr>
        <p:spPr>
          <a:xfrm>
            <a:off x="457200" y="1700213"/>
            <a:ext cx="8229600" cy="4752975"/>
          </a:xfrm>
        </p:spPr>
        <p:txBody>
          <a:bodyPr>
            <a:normAutofit fontScale="92500" lnSpcReduction="20000"/>
          </a:bodyPr>
          <a:lstStyle/>
          <a:p>
            <a:pPr algn="just">
              <a:defRPr/>
            </a:pPr>
            <a:r>
              <a:rPr lang="es-ES" sz="2400" dirty="0">
                <a:latin typeface="Arial" pitchFamily="34" charset="0"/>
                <a:cs typeface="Arial" pitchFamily="34" charset="0"/>
              </a:rPr>
              <a:t>La principal diferencia entre ciencia y sentido común reside en que la proposición científica es explicita y refutable y que la ciencia intenta ser consciente y deliberadamente crítica como cosa natural. </a:t>
            </a:r>
          </a:p>
          <a:p>
            <a:pPr algn="just">
              <a:buFont typeface="Wingdings" pitchFamily="2" charset="2"/>
              <a:buNone/>
              <a:defRPr/>
            </a:pPr>
            <a:endParaRPr lang="es-ES" sz="2400" dirty="0">
              <a:latin typeface="Arial" pitchFamily="34" charset="0"/>
              <a:cs typeface="Arial" pitchFamily="34" charset="0"/>
            </a:endParaRPr>
          </a:p>
          <a:p>
            <a:pPr algn="just">
              <a:defRPr/>
            </a:pPr>
            <a:r>
              <a:rPr lang="es-ES" sz="2400" dirty="0">
                <a:latin typeface="Arial" pitchFamily="34" charset="0"/>
                <a:cs typeface="Arial" pitchFamily="34" charset="0"/>
              </a:rPr>
              <a:t>La condición para que haya crítica es que el objeto de la misma se articule de modo muy claro como objeto de reflexión consciente y deje de ser tácito. </a:t>
            </a:r>
          </a:p>
          <a:p>
            <a:pPr algn="just">
              <a:buFont typeface="Wingdings" pitchFamily="2" charset="2"/>
              <a:buNone/>
              <a:defRPr/>
            </a:pPr>
            <a:endParaRPr lang="es-ES" sz="2400" dirty="0">
              <a:latin typeface="Arial" pitchFamily="34" charset="0"/>
              <a:cs typeface="Arial" pitchFamily="34" charset="0"/>
            </a:endParaRPr>
          </a:p>
          <a:p>
            <a:pPr algn="just">
              <a:defRPr/>
            </a:pPr>
            <a:r>
              <a:rPr lang="es-ES" sz="2400" dirty="0">
                <a:latin typeface="Arial" pitchFamily="34" charset="0"/>
                <a:cs typeface="Arial" pitchFamily="34" charset="0"/>
              </a:rPr>
              <a:t>La formulación pública en un lenguaje pasa a ser objeto de reflexión crítica y pública, pues entonces pueden hacerse preguntas en torno al significado de las expresiones, cómo han de entenderse y si son verdaderas o falsas, y la propias respuestas son a su vez objeto de la misma reflexión crítica, el mismo examen en cuanto a su significado y verdad.  </a:t>
            </a:r>
            <a:endParaRPr lang="es-MX" sz="2400" dirty="0">
              <a:latin typeface="Arial" pitchFamily="34" charset="0"/>
              <a:cs typeface="Arial" pitchFamily="34" charset="0"/>
            </a:endParaRPr>
          </a:p>
        </p:txBody>
      </p:sp>
      <p:sp>
        <p:nvSpPr>
          <p:cNvPr id="4" name="3 Marcador de número de diapositiva"/>
          <p:cNvSpPr>
            <a:spLocks noGrp="1"/>
          </p:cNvSpPr>
          <p:nvPr>
            <p:ph type="sldNum" sz="quarter" idx="12"/>
          </p:nvPr>
        </p:nvSpPr>
        <p:spPr/>
        <p:txBody>
          <a:bodyPr>
            <a:normAutofit fontScale="85000" lnSpcReduction="20000"/>
          </a:bodyPr>
          <a:lstStyle/>
          <a:p>
            <a:pPr>
              <a:defRPr/>
            </a:pPr>
            <a:fld id="{59EA3B5D-A87C-4C21-A678-F5479EF10DF3}" type="slidenum">
              <a:rPr lang="es-MX" smtClean="0"/>
              <a:pPr>
                <a:defRPr/>
              </a:pPr>
              <a:t>84</a:t>
            </a:fld>
            <a:endParaRPr lang="es-MX"/>
          </a:p>
        </p:txBody>
      </p:sp>
      <p:sp>
        <p:nvSpPr>
          <p:cNvPr id="5" name="4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1 Título"/>
          <p:cNvSpPr>
            <a:spLocks noGrp="1"/>
          </p:cNvSpPr>
          <p:nvPr>
            <p:ph type="title"/>
          </p:nvPr>
        </p:nvSpPr>
        <p:spPr>
          <a:xfrm>
            <a:off x="457200" y="274638"/>
            <a:ext cx="8229600" cy="417512"/>
          </a:xfrm>
        </p:spPr>
        <p:txBody>
          <a:bodyPr/>
          <a:lstStyle/>
          <a:p>
            <a:pPr algn="ctr"/>
            <a:r>
              <a:rPr lang="es-ES" sz="3200">
                <a:solidFill>
                  <a:schemeClr val="tx1"/>
                </a:solidFill>
                <a:latin typeface="Arial" pitchFamily="34" charset="0"/>
                <a:cs typeface="Arial" pitchFamily="34" charset="0"/>
              </a:rPr>
              <a:t>LA FILOSOFÍA COMO CRÍTICA</a:t>
            </a:r>
            <a:endParaRPr lang="es-MX" sz="3200">
              <a:solidFill>
                <a:schemeClr val="tx1"/>
              </a:solidFill>
              <a:latin typeface="Arial" pitchFamily="34" charset="0"/>
              <a:cs typeface="Arial" pitchFamily="34" charset="0"/>
            </a:endParaRPr>
          </a:p>
        </p:txBody>
      </p:sp>
      <p:sp>
        <p:nvSpPr>
          <p:cNvPr id="94211" name="2 Marcador de contenido"/>
          <p:cNvSpPr>
            <a:spLocks noGrp="1"/>
          </p:cNvSpPr>
          <p:nvPr>
            <p:ph idx="1"/>
          </p:nvPr>
        </p:nvSpPr>
        <p:spPr>
          <a:xfrm>
            <a:off x="457200" y="1700213"/>
            <a:ext cx="8229600" cy="4425950"/>
          </a:xfrm>
        </p:spPr>
        <p:txBody>
          <a:bodyPr/>
          <a:lstStyle/>
          <a:p>
            <a:pPr algn="just"/>
            <a:r>
              <a:rPr lang="es-ES" sz="2000">
                <a:latin typeface="Arial" pitchFamily="34" charset="0"/>
                <a:cs typeface="Arial" pitchFamily="34" charset="0"/>
              </a:rPr>
              <a:t>La filosofía es la explicación de SC que lo convierte en objeto de reflexión sostenida y sistemática, y que fuerza a examinar qué es lo que se supone saber, significar y creer con el sentido común ordinario. </a:t>
            </a:r>
          </a:p>
          <a:p>
            <a:pPr algn="just">
              <a:buFont typeface="Wingdings" pitchFamily="2" charset="2"/>
              <a:buNone/>
            </a:pPr>
            <a:endParaRPr lang="es-ES" sz="2000">
              <a:latin typeface="Arial" pitchFamily="34" charset="0"/>
              <a:cs typeface="Arial" pitchFamily="34" charset="0"/>
            </a:endParaRPr>
          </a:p>
          <a:p>
            <a:pPr algn="just"/>
            <a:r>
              <a:rPr lang="es-ES" sz="2000">
                <a:latin typeface="Arial" pitchFamily="34" charset="0"/>
                <a:cs typeface="Arial" pitchFamily="34" charset="0"/>
              </a:rPr>
              <a:t>La filosofía es el enfoque crítico del contenido mental del lenguaje y del modo en que la articulación en forma lingüística da forma y es formada por ese contenido. </a:t>
            </a:r>
          </a:p>
          <a:p>
            <a:pPr algn="just">
              <a:buFont typeface="Wingdings" pitchFamily="2" charset="2"/>
              <a:buNone/>
            </a:pPr>
            <a:endParaRPr lang="es-ES" sz="2000">
              <a:latin typeface="Arial" pitchFamily="34" charset="0"/>
              <a:cs typeface="Arial" pitchFamily="34" charset="0"/>
            </a:endParaRPr>
          </a:p>
          <a:p>
            <a:pPr algn="just"/>
            <a:r>
              <a:rPr lang="es-ES" sz="2000">
                <a:latin typeface="Arial" pitchFamily="34" charset="0"/>
                <a:cs typeface="Arial" pitchFamily="34" charset="0"/>
              </a:rPr>
              <a:t>Sustituye al sentido común y es un conocimiento acerca de él. Por tanto se encuentra separado de los intereses prácticos inmediatos, y se ocupa de criticar los conceptos que gobiernan esas prácticas o las creencias incorporadas en ellas.  </a:t>
            </a:r>
            <a:endParaRPr lang="es-MX" sz="2000">
              <a:latin typeface="Arial" pitchFamily="34" charset="0"/>
              <a:cs typeface="Arial" pitchFamily="34" charset="0"/>
            </a:endParaRPr>
          </a:p>
        </p:txBody>
      </p:sp>
      <p:sp>
        <p:nvSpPr>
          <p:cNvPr id="4" name="3 Marcador de número de diapositiva"/>
          <p:cNvSpPr>
            <a:spLocks noGrp="1"/>
          </p:cNvSpPr>
          <p:nvPr>
            <p:ph type="sldNum" sz="quarter" idx="12"/>
          </p:nvPr>
        </p:nvSpPr>
        <p:spPr/>
        <p:txBody>
          <a:bodyPr>
            <a:normAutofit fontScale="85000" lnSpcReduction="20000"/>
          </a:bodyPr>
          <a:lstStyle/>
          <a:p>
            <a:pPr>
              <a:defRPr/>
            </a:pPr>
            <a:fld id="{A9554270-02FC-46FB-BC3D-923DAF464DDE}" type="slidenum">
              <a:rPr lang="es-MX" smtClean="0"/>
              <a:pPr>
                <a:defRPr/>
              </a:pPr>
              <a:t>85</a:t>
            </a:fld>
            <a:endParaRPr lang="es-MX"/>
          </a:p>
        </p:txBody>
      </p:sp>
      <p:sp>
        <p:nvSpPr>
          <p:cNvPr id="5" name="4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561975"/>
          </a:xfrm>
        </p:spPr>
        <p:txBody>
          <a:bodyPr>
            <a:normAutofit fontScale="90000"/>
          </a:bodyPr>
          <a:lstStyle/>
          <a:p>
            <a:pPr algn="ctr">
              <a:defRPr/>
            </a:pPr>
            <a:r>
              <a:rPr lang="es-ES" sz="3200" dirty="0">
                <a:solidFill>
                  <a:schemeClr val="tx1"/>
                </a:solidFill>
                <a:latin typeface="Arial" pitchFamily="34" charset="0"/>
                <a:cs typeface="Arial" pitchFamily="34" charset="0"/>
              </a:rPr>
              <a:t>RELACIÓN ENTRE CIENCIA Y FILOSOFÍA</a:t>
            </a:r>
            <a:endParaRPr lang="es-MX" sz="3200" dirty="0">
              <a:solidFill>
                <a:schemeClr val="tx1"/>
              </a:solidFill>
              <a:latin typeface="Arial" pitchFamily="34" charset="0"/>
              <a:cs typeface="Arial" pitchFamily="34" charset="0"/>
            </a:endParaRPr>
          </a:p>
        </p:txBody>
      </p:sp>
      <p:sp>
        <p:nvSpPr>
          <p:cNvPr id="3" name="2 Marcador de contenido"/>
          <p:cNvSpPr>
            <a:spLocks noGrp="1"/>
          </p:cNvSpPr>
          <p:nvPr>
            <p:ph idx="1"/>
          </p:nvPr>
        </p:nvSpPr>
        <p:spPr>
          <a:xfrm>
            <a:off x="457200" y="1844675"/>
            <a:ext cx="8229600" cy="4281488"/>
          </a:xfrm>
        </p:spPr>
        <p:txBody>
          <a:bodyPr>
            <a:normAutofit fontScale="92500" lnSpcReduction="20000"/>
          </a:bodyPr>
          <a:lstStyle/>
          <a:p>
            <a:pPr algn="just">
              <a:defRPr/>
            </a:pPr>
            <a:r>
              <a:rPr lang="es-ES" sz="2400" dirty="0">
                <a:latin typeface="Arial" pitchFamily="34" charset="0"/>
                <a:cs typeface="Arial" pitchFamily="34" charset="0"/>
              </a:rPr>
              <a:t>La tensión entre interpretación teórica y SC –entre hipótesis ideadas para contestar a las preguntas del intelecto especulativo y los hechos cotidianos y de la observación- da lugar a una crítica más compleja. </a:t>
            </a:r>
          </a:p>
          <a:p>
            <a:pPr algn="just">
              <a:buFont typeface="Wingdings" pitchFamily="2" charset="2"/>
              <a:buNone/>
              <a:defRPr/>
            </a:pPr>
            <a:endParaRPr lang="es-ES" sz="2400" dirty="0">
              <a:latin typeface="Arial" pitchFamily="34" charset="0"/>
              <a:cs typeface="Arial" pitchFamily="34" charset="0"/>
            </a:endParaRPr>
          </a:p>
          <a:p>
            <a:pPr algn="just">
              <a:defRPr/>
            </a:pPr>
            <a:r>
              <a:rPr lang="es-ES" sz="2400" dirty="0">
                <a:latin typeface="Arial" pitchFamily="34" charset="0"/>
                <a:cs typeface="Arial" pitchFamily="34" charset="0"/>
              </a:rPr>
              <a:t>Pare el estudio de la génesis del pensamiento científico esto es crucial porque señala la decisiva transformación  del SC acrítico en pensamiento científico racional y crítico. </a:t>
            </a:r>
          </a:p>
          <a:p>
            <a:pPr algn="just">
              <a:buFont typeface="Wingdings" pitchFamily="2" charset="2"/>
              <a:buNone/>
              <a:defRPr/>
            </a:pPr>
            <a:endParaRPr lang="es-ES" sz="2400" dirty="0">
              <a:latin typeface="Arial" pitchFamily="34" charset="0"/>
              <a:cs typeface="Arial" pitchFamily="34" charset="0"/>
            </a:endParaRPr>
          </a:p>
          <a:p>
            <a:pPr algn="just">
              <a:defRPr/>
            </a:pPr>
            <a:r>
              <a:rPr lang="es-ES" sz="2400" dirty="0">
                <a:latin typeface="Arial" pitchFamily="34" charset="0"/>
                <a:cs typeface="Arial" pitchFamily="34" charset="0"/>
              </a:rPr>
              <a:t>Ciencia y filosofía poseen una ascendencia común: por una parte, la matriz de conocimiento tácito de SC y de formulaciones precientíficas, de mitos, máximas, técnicas y reglas sociales; por otra, la reflexión y la crítica que la forma explícita del lenguaje hace posibles.,    </a:t>
            </a:r>
            <a:endParaRPr lang="es-MX" sz="2400" dirty="0">
              <a:latin typeface="Arial" pitchFamily="34" charset="0"/>
              <a:cs typeface="Arial" pitchFamily="34" charset="0"/>
            </a:endParaRPr>
          </a:p>
        </p:txBody>
      </p:sp>
      <p:sp>
        <p:nvSpPr>
          <p:cNvPr id="4" name="3 Marcador de número de diapositiva"/>
          <p:cNvSpPr>
            <a:spLocks noGrp="1"/>
          </p:cNvSpPr>
          <p:nvPr>
            <p:ph type="sldNum" sz="quarter" idx="12"/>
          </p:nvPr>
        </p:nvSpPr>
        <p:spPr/>
        <p:txBody>
          <a:bodyPr>
            <a:normAutofit fontScale="85000" lnSpcReduction="20000"/>
          </a:bodyPr>
          <a:lstStyle/>
          <a:p>
            <a:pPr>
              <a:defRPr/>
            </a:pPr>
            <a:fld id="{7FAC6F11-8FF5-474E-B5F6-62F59B0577B8}" type="slidenum">
              <a:rPr lang="es-MX" smtClean="0"/>
              <a:pPr>
                <a:defRPr/>
              </a:pPr>
              <a:t>86</a:t>
            </a:fld>
            <a:endParaRPr lang="es-MX"/>
          </a:p>
        </p:txBody>
      </p:sp>
      <p:sp>
        <p:nvSpPr>
          <p:cNvPr id="5" name="4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1 Título"/>
          <p:cNvSpPr>
            <a:spLocks noGrp="1"/>
          </p:cNvSpPr>
          <p:nvPr>
            <p:ph type="title"/>
          </p:nvPr>
        </p:nvSpPr>
        <p:spPr>
          <a:xfrm>
            <a:off x="457200" y="274638"/>
            <a:ext cx="8229600" cy="922337"/>
          </a:xfrm>
        </p:spPr>
        <p:txBody>
          <a:bodyPr/>
          <a:lstStyle/>
          <a:p>
            <a:pPr algn="ctr"/>
            <a:r>
              <a:rPr lang="es-ES" sz="2400">
                <a:solidFill>
                  <a:schemeClr val="tx1"/>
                </a:solidFill>
                <a:latin typeface="Arial" pitchFamily="34" charset="0"/>
                <a:cs typeface="Arial" pitchFamily="34" charset="0"/>
              </a:rPr>
              <a:t>NACIMIENTO DE LA ESPECULACIÓN RACIONAL Y ORIGEN DE LA CIENCIA NATURAL</a:t>
            </a:r>
            <a:endParaRPr lang="es-MX" sz="2400">
              <a:solidFill>
                <a:schemeClr val="tx1"/>
              </a:solidFill>
              <a:latin typeface="Arial" pitchFamily="34" charset="0"/>
              <a:cs typeface="Arial" pitchFamily="34" charset="0"/>
            </a:endParaRPr>
          </a:p>
        </p:txBody>
      </p:sp>
      <p:sp>
        <p:nvSpPr>
          <p:cNvPr id="3" name="2 Marcador de contenido"/>
          <p:cNvSpPr>
            <a:spLocks noGrp="1"/>
          </p:cNvSpPr>
          <p:nvPr>
            <p:ph idx="1"/>
          </p:nvPr>
        </p:nvSpPr>
        <p:spPr>
          <a:xfrm>
            <a:off x="612775" y="1600200"/>
            <a:ext cx="8153400" cy="4495800"/>
          </a:xfrm>
        </p:spPr>
        <p:txBody>
          <a:bodyPr>
            <a:normAutofit fontScale="92500" lnSpcReduction="20000"/>
          </a:bodyPr>
          <a:lstStyle/>
          <a:p>
            <a:pPr algn="just">
              <a:defRPr/>
            </a:pPr>
            <a:r>
              <a:rPr lang="es-ES" sz="2400" dirty="0">
                <a:latin typeface="Arial" pitchFamily="34" charset="0"/>
                <a:cs typeface="Arial" pitchFamily="34" charset="0"/>
              </a:rPr>
              <a:t>Filósofos milesios de la naturaleza. El 1er intento de dar una explicación natural o física del origen del mundo y de qué estaba formado. Son llamados presocráticos y son los fundadores de la filosofía y la física. S. VI A d C. </a:t>
            </a:r>
          </a:p>
          <a:p>
            <a:pPr algn="just">
              <a:buFont typeface="Wingdings" pitchFamily="2" charset="2"/>
              <a:buNone/>
              <a:defRPr/>
            </a:pPr>
            <a:r>
              <a:rPr lang="es-ES" sz="2400" dirty="0">
                <a:latin typeface="Arial" pitchFamily="34" charset="0"/>
                <a:cs typeface="Arial" pitchFamily="34" charset="0"/>
              </a:rPr>
              <a:t> </a:t>
            </a:r>
          </a:p>
          <a:p>
            <a:pPr algn="just">
              <a:defRPr/>
            </a:pPr>
            <a:r>
              <a:rPr lang="es-ES" sz="2400" dirty="0">
                <a:latin typeface="Arial" pitchFamily="34" charset="0"/>
                <a:cs typeface="Arial" pitchFamily="34" charset="0"/>
              </a:rPr>
              <a:t>Buscan explicar el origen y estructura del mundo de la experiencia a base de causas naturales. </a:t>
            </a:r>
          </a:p>
          <a:p>
            <a:pPr algn="just">
              <a:buFont typeface="Wingdings" pitchFamily="2" charset="2"/>
              <a:buNone/>
              <a:defRPr/>
            </a:pPr>
            <a:endParaRPr lang="es-ES" sz="2400" dirty="0">
              <a:latin typeface="Arial" pitchFamily="34" charset="0"/>
              <a:cs typeface="Arial" pitchFamily="34" charset="0"/>
            </a:endParaRPr>
          </a:p>
          <a:p>
            <a:pPr algn="just">
              <a:defRPr/>
            </a:pPr>
            <a:r>
              <a:rPr lang="es-ES" sz="2400" dirty="0">
                <a:latin typeface="Arial" pitchFamily="34" charset="0"/>
                <a:cs typeface="Arial" pitchFamily="34" charset="0"/>
              </a:rPr>
              <a:t>La tesis metodológica de </a:t>
            </a:r>
            <a:r>
              <a:rPr lang="es-ES" sz="2400" i="1" dirty="0" err="1">
                <a:latin typeface="Arial" pitchFamily="34" charset="0"/>
                <a:cs typeface="Arial" pitchFamily="34" charset="0"/>
              </a:rPr>
              <a:t>physiologoi</a:t>
            </a:r>
            <a:r>
              <a:rPr lang="es-ES" sz="2400" i="1" dirty="0">
                <a:latin typeface="Arial" pitchFamily="34" charset="0"/>
                <a:cs typeface="Arial" pitchFamily="34" charset="0"/>
              </a:rPr>
              <a:t>: </a:t>
            </a:r>
            <a:r>
              <a:rPr lang="es-ES" sz="2400" dirty="0">
                <a:latin typeface="Arial" pitchFamily="34" charset="0"/>
                <a:cs typeface="Arial" pitchFamily="34" charset="0"/>
              </a:rPr>
              <a:t>la variedad y multiplicidad de cosas se encontraba ordenada por el principio unitario o sustancia unitaria y dicha variedad se podía explicar genéticamente como producto de cierta evolución a partid de este proceso o sustancia material subyacente.   </a:t>
            </a:r>
            <a:endParaRPr lang="es-MX" sz="2400" dirty="0">
              <a:latin typeface="Arial" pitchFamily="34" charset="0"/>
              <a:cs typeface="Arial" pitchFamily="34" charset="0"/>
            </a:endParaRPr>
          </a:p>
        </p:txBody>
      </p:sp>
      <p:sp>
        <p:nvSpPr>
          <p:cNvPr id="4" name="3 Marcador de número de diapositiva"/>
          <p:cNvSpPr>
            <a:spLocks noGrp="1"/>
          </p:cNvSpPr>
          <p:nvPr>
            <p:ph type="sldNum" sz="quarter" idx="12"/>
          </p:nvPr>
        </p:nvSpPr>
        <p:spPr/>
        <p:txBody>
          <a:bodyPr>
            <a:normAutofit fontScale="85000" lnSpcReduction="20000"/>
          </a:bodyPr>
          <a:lstStyle/>
          <a:p>
            <a:pPr>
              <a:defRPr/>
            </a:pPr>
            <a:fld id="{05B1930D-094E-4F0F-84EA-E9520710A169}" type="slidenum">
              <a:rPr lang="es-MX" smtClean="0"/>
              <a:pPr>
                <a:defRPr/>
              </a:pPr>
              <a:t>87</a:t>
            </a:fld>
            <a:endParaRPr lang="es-MX"/>
          </a:p>
        </p:txBody>
      </p:sp>
      <p:sp>
        <p:nvSpPr>
          <p:cNvPr id="5" name="4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1 Título"/>
          <p:cNvSpPr>
            <a:spLocks noGrp="1"/>
          </p:cNvSpPr>
          <p:nvPr>
            <p:ph type="title"/>
          </p:nvPr>
        </p:nvSpPr>
        <p:spPr>
          <a:xfrm>
            <a:off x="457200" y="274638"/>
            <a:ext cx="8362950" cy="633412"/>
          </a:xfrm>
        </p:spPr>
        <p:txBody>
          <a:bodyPr/>
          <a:lstStyle/>
          <a:p>
            <a:pPr algn="ctr"/>
            <a:r>
              <a:rPr lang="es-ES" sz="2400">
                <a:solidFill>
                  <a:schemeClr val="tx1"/>
                </a:solidFill>
                <a:latin typeface="Arial" pitchFamily="34" charset="0"/>
                <a:cs typeface="Arial" pitchFamily="34" charset="0"/>
              </a:rPr>
              <a:t>FILÓSOFOS DE LA NATURALEZA: MILESIOS O PRESOCRÁTICOS</a:t>
            </a:r>
            <a:endParaRPr lang="es-MX" sz="2400">
              <a:solidFill>
                <a:schemeClr val="tx1"/>
              </a:solidFill>
              <a:latin typeface="Arial" pitchFamily="34" charset="0"/>
              <a:cs typeface="Arial" pitchFamily="34" charset="0"/>
            </a:endParaRPr>
          </a:p>
        </p:txBody>
      </p:sp>
      <p:sp>
        <p:nvSpPr>
          <p:cNvPr id="3" name="2 Marcador de contenido"/>
          <p:cNvSpPr>
            <a:spLocks noGrp="1"/>
          </p:cNvSpPr>
          <p:nvPr>
            <p:ph idx="1"/>
          </p:nvPr>
        </p:nvSpPr>
        <p:spPr>
          <a:xfrm>
            <a:off x="612775" y="1600200"/>
            <a:ext cx="8153400" cy="4495800"/>
          </a:xfrm>
        </p:spPr>
        <p:txBody>
          <a:bodyPr>
            <a:normAutofit fontScale="92500" lnSpcReduction="10000"/>
          </a:bodyPr>
          <a:lstStyle/>
          <a:p>
            <a:pPr algn="just">
              <a:defRPr/>
            </a:pPr>
            <a:r>
              <a:rPr lang="es-ES" sz="2400" dirty="0">
                <a:latin typeface="Arial" pitchFamily="34" charset="0"/>
                <a:cs typeface="Arial" pitchFamily="34" charset="0"/>
              </a:rPr>
              <a:t>Estos  formulan posibles hipótesis cosmológicas en forma de especulaciones razonadas sobre la naturaleza de las cosas. Lo fundamental de éstas es que incluyen la critica y cada una de ellas intenta superar lo inadecuado de la anterior. </a:t>
            </a:r>
          </a:p>
          <a:p>
            <a:pPr algn="just">
              <a:buFont typeface="Wingdings" pitchFamily="2" charset="2"/>
              <a:buNone/>
              <a:defRPr/>
            </a:pPr>
            <a:endParaRPr lang="es-ES" sz="2400" dirty="0">
              <a:latin typeface="Arial" pitchFamily="34" charset="0"/>
              <a:cs typeface="Arial" pitchFamily="34" charset="0"/>
            </a:endParaRPr>
          </a:p>
          <a:p>
            <a:pPr algn="just">
              <a:defRPr/>
            </a:pPr>
            <a:r>
              <a:rPr lang="es-ES" sz="2400" dirty="0">
                <a:latin typeface="Arial" pitchFamily="34" charset="0"/>
                <a:cs typeface="Arial" pitchFamily="34" charset="0"/>
              </a:rPr>
              <a:t>Esto da lugar a la dialéctica. (proceso de conjetura y crítica) que distingue este pensamiento del mito y SC. </a:t>
            </a:r>
          </a:p>
          <a:p>
            <a:pPr algn="just">
              <a:buFont typeface="Wingdings" pitchFamily="2" charset="2"/>
              <a:buNone/>
              <a:defRPr/>
            </a:pPr>
            <a:endParaRPr lang="es-ES" sz="2400" dirty="0">
              <a:latin typeface="Arial" pitchFamily="34" charset="0"/>
              <a:cs typeface="Arial" pitchFamily="34" charset="0"/>
            </a:endParaRPr>
          </a:p>
          <a:p>
            <a:pPr algn="just">
              <a:defRPr/>
            </a:pPr>
            <a:r>
              <a:rPr lang="es-ES" sz="2400" dirty="0">
                <a:latin typeface="Arial" pitchFamily="34" charset="0"/>
                <a:cs typeface="Arial" pitchFamily="34" charset="0"/>
              </a:rPr>
              <a:t>Tales propone que todo “procedía” o estaba “formado por ” agua. E</a:t>
            </a:r>
            <a:r>
              <a:rPr lang="es-MX" sz="2400" dirty="0">
                <a:latin typeface="Arial" pitchFamily="34" charset="0"/>
                <a:cs typeface="Arial" pitchFamily="34" charset="0"/>
              </a:rPr>
              <a:t>l agua como la sustancia por excelencia de donde procedían todas las cosas. Esta es el principio unificador, pero ya no es una conjetura mítica, sino una especulación natural.</a:t>
            </a:r>
            <a:endParaRPr lang="es-ES" sz="2400" dirty="0">
              <a:latin typeface="Arial" pitchFamily="34" charset="0"/>
              <a:cs typeface="Arial" pitchFamily="34" charset="0"/>
            </a:endParaRPr>
          </a:p>
        </p:txBody>
      </p:sp>
      <p:sp>
        <p:nvSpPr>
          <p:cNvPr id="4" name="3 Marcador de número de diapositiva"/>
          <p:cNvSpPr>
            <a:spLocks noGrp="1"/>
          </p:cNvSpPr>
          <p:nvPr>
            <p:ph type="sldNum" sz="quarter" idx="12"/>
          </p:nvPr>
        </p:nvSpPr>
        <p:spPr/>
        <p:txBody>
          <a:bodyPr>
            <a:normAutofit fontScale="85000" lnSpcReduction="20000"/>
          </a:bodyPr>
          <a:lstStyle/>
          <a:p>
            <a:pPr>
              <a:defRPr/>
            </a:pPr>
            <a:fld id="{2229528B-2981-46E8-9A83-93C666FEAFFA}" type="slidenum">
              <a:rPr lang="es-MX" smtClean="0"/>
              <a:pPr>
                <a:defRPr/>
              </a:pPr>
              <a:t>88</a:t>
            </a:fld>
            <a:endParaRPr lang="es-MX"/>
          </a:p>
        </p:txBody>
      </p:sp>
      <p:sp>
        <p:nvSpPr>
          <p:cNvPr id="5" name="4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1 Título"/>
          <p:cNvSpPr>
            <a:spLocks noGrp="1"/>
          </p:cNvSpPr>
          <p:nvPr>
            <p:ph type="title"/>
          </p:nvPr>
        </p:nvSpPr>
        <p:spPr>
          <a:xfrm>
            <a:off x="457200" y="274638"/>
            <a:ext cx="8229600" cy="706437"/>
          </a:xfrm>
        </p:spPr>
        <p:txBody>
          <a:bodyPr/>
          <a:lstStyle/>
          <a:p>
            <a:pPr algn="ctr"/>
            <a:r>
              <a:rPr lang="es-ES" sz="3200">
                <a:solidFill>
                  <a:schemeClr val="tx1"/>
                </a:solidFill>
                <a:latin typeface="Arial" pitchFamily="34" charset="0"/>
                <a:cs typeface="Arial" pitchFamily="34" charset="0"/>
              </a:rPr>
              <a:t>ANAXIMANDRO: EL APEIRON</a:t>
            </a:r>
            <a:endParaRPr lang="es-MX" sz="3200">
              <a:solidFill>
                <a:schemeClr val="tx1"/>
              </a:solidFill>
              <a:latin typeface="Arial" pitchFamily="34" charset="0"/>
              <a:cs typeface="Arial" pitchFamily="34" charset="0"/>
            </a:endParaRPr>
          </a:p>
        </p:txBody>
      </p:sp>
      <p:sp>
        <p:nvSpPr>
          <p:cNvPr id="3" name="2 Marcador de contenido"/>
          <p:cNvSpPr>
            <a:spLocks noGrp="1"/>
          </p:cNvSpPr>
          <p:nvPr>
            <p:ph idx="1"/>
          </p:nvPr>
        </p:nvSpPr>
        <p:spPr>
          <a:xfrm>
            <a:off x="612775" y="1600200"/>
            <a:ext cx="5830888" cy="4852988"/>
          </a:xfrm>
        </p:spPr>
        <p:txBody>
          <a:bodyPr>
            <a:normAutofit fontScale="70000" lnSpcReduction="20000"/>
          </a:bodyPr>
          <a:lstStyle/>
          <a:p>
            <a:pPr algn="just">
              <a:defRPr/>
            </a:pPr>
            <a:r>
              <a:rPr lang="es-ES" sz="2400" dirty="0" err="1">
                <a:latin typeface="Arial" pitchFamily="34" charset="0"/>
                <a:cs typeface="Arial" pitchFamily="34" charset="0"/>
              </a:rPr>
              <a:t>Anaximandro</a:t>
            </a:r>
            <a:r>
              <a:rPr lang="es-ES" sz="2400" dirty="0">
                <a:latin typeface="Arial" pitchFamily="34" charset="0"/>
                <a:cs typeface="Arial" pitchFamily="34" charset="0"/>
              </a:rPr>
              <a:t>: 2do filósofo milesio, sustituye la idea de Tales por una sustancia indeterminada como origen de todas las cosas. Es una crítica a lo inadecuado de la idea de Tales. </a:t>
            </a:r>
          </a:p>
          <a:p>
            <a:pPr algn="just">
              <a:buFont typeface="Wingdings" pitchFamily="2" charset="2"/>
              <a:buNone/>
              <a:defRPr/>
            </a:pPr>
            <a:endParaRPr lang="es-ES" sz="2400" dirty="0">
              <a:latin typeface="Arial" pitchFamily="34" charset="0"/>
              <a:cs typeface="Arial" pitchFamily="34" charset="0"/>
            </a:endParaRPr>
          </a:p>
          <a:p>
            <a:pPr algn="just">
              <a:defRPr/>
            </a:pPr>
            <a:r>
              <a:rPr lang="es-ES" sz="2400" dirty="0" err="1">
                <a:latin typeface="Arial" pitchFamily="34" charset="0"/>
                <a:cs typeface="Arial" pitchFamily="34" charset="0"/>
              </a:rPr>
              <a:t>Anaximandro</a:t>
            </a:r>
            <a:r>
              <a:rPr lang="es-ES" sz="2400" dirty="0">
                <a:latin typeface="Arial" pitchFamily="34" charset="0"/>
                <a:cs typeface="Arial" pitchFamily="34" charset="0"/>
              </a:rPr>
              <a:t> propone que esa sustancia es el </a:t>
            </a:r>
            <a:r>
              <a:rPr lang="es-ES" sz="2400" b="1" dirty="0" err="1">
                <a:latin typeface="Arial" pitchFamily="34" charset="0"/>
                <a:cs typeface="Arial" pitchFamily="34" charset="0"/>
              </a:rPr>
              <a:t>apeiron</a:t>
            </a:r>
            <a:r>
              <a:rPr lang="es-ES" sz="2400" b="1" dirty="0">
                <a:latin typeface="Arial" pitchFamily="34" charset="0"/>
                <a:cs typeface="Arial" pitchFamily="34" charset="0"/>
              </a:rPr>
              <a:t>,</a:t>
            </a:r>
            <a:r>
              <a:rPr lang="es-ES" sz="2400" dirty="0">
                <a:latin typeface="Arial" pitchFamily="34" charset="0"/>
                <a:cs typeface="Arial" pitchFamily="34" charset="0"/>
              </a:rPr>
              <a:t> ésta da lugar a los elementos que salen de ella ( o se separan de ella) en virtud de un movimiento turbulento propio o vórtice. </a:t>
            </a:r>
          </a:p>
          <a:p>
            <a:pPr algn="just">
              <a:buFont typeface="Wingdings" pitchFamily="2" charset="2"/>
              <a:buNone/>
              <a:defRPr/>
            </a:pPr>
            <a:endParaRPr lang="es-ES" sz="2400" dirty="0">
              <a:latin typeface="Arial" pitchFamily="34" charset="0"/>
              <a:cs typeface="Arial" pitchFamily="34" charset="0"/>
            </a:endParaRPr>
          </a:p>
          <a:p>
            <a:pPr algn="just">
              <a:defRPr/>
            </a:pPr>
            <a:r>
              <a:rPr lang="es-ES" sz="2400" dirty="0">
                <a:latin typeface="Arial" pitchFamily="34" charset="0"/>
                <a:cs typeface="Arial" pitchFamily="34" charset="0"/>
              </a:rPr>
              <a:t>Son los propios elementos los que surgen (o “crecen” o “nacen”) del movimiento original o actividad propia de lo indeterminado.</a:t>
            </a:r>
          </a:p>
          <a:p>
            <a:pPr algn="just">
              <a:buFont typeface="Wingdings" pitchFamily="2" charset="2"/>
              <a:buNone/>
              <a:defRPr/>
            </a:pPr>
            <a:endParaRPr lang="es-ES" sz="2400" dirty="0">
              <a:latin typeface="Arial" pitchFamily="34" charset="0"/>
              <a:cs typeface="Arial" pitchFamily="34" charset="0"/>
            </a:endParaRPr>
          </a:p>
          <a:p>
            <a:pPr algn="just">
              <a:defRPr/>
            </a:pPr>
            <a:r>
              <a:rPr lang="es-ES" sz="2400" dirty="0">
                <a:latin typeface="Arial" pitchFamily="34" charset="0"/>
                <a:cs typeface="Arial" pitchFamily="34" charset="0"/>
              </a:rPr>
              <a:t>Las cualidades o elementos como parejas: frío-caliente, seco-húmedo). Estos elementos se separan y esto es natural e injusta. Esto es lo que en el contexto griego se llama lucha entre contrarios que a fin de cuentas debe de resolverse de modo correcto. </a:t>
            </a:r>
          </a:p>
        </p:txBody>
      </p:sp>
      <p:pic>
        <p:nvPicPr>
          <p:cNvPr id="98308" name="Picture 5" descr="http://t1.gstatic.com/images?q=tbn:ANd9GcQNh-qKVD5xfpv1A-ccPoX8HMSXVOQoF2c-q6W0uTaWF1WL7TK4_g"/>
          <p:cNvPicPr>
            <a:picLocks noChangeAspect="1" noChangeArrowheads="1"/>
          </p:cNvPicPr>
          <p:nvPr/>
        </p:nvPicPr>
        <p:blipFill>
          <a:blip r:embed="rId2"/>
          <a:srcRect/>
          <a:stretch>
            <a:fillRect/>
          </a:stretch>
        </p:blipFill>
        <p:spPr bwMode="auto">
          <a:xfrm>
            <a:off x="6659563" y="2205038"/>
            <a:ext cx="2152650" cy="2124075"/>
          </a:xfrm>
          <a:prstGeom prst="rect">
            <a:avLst/>
          </a:prstGeom>
          <a:noFill/>
          <a:ln w="9525">
            <a:noFill/>
            <a:miter lim="800000"/>
            <a:headEnd/>
            <a:tailEnd/>
          </a:ln>
        </p:spPr>
      </p:pic>
      <p:sp>
        <p:nvSpPr>
          <p:cNvPr id="5" name="4 Marcador de número de diapositiva"/>
          <p:cNvSpPr>
            <a:spLocks noGrp="1"/>
          </p:cNvSpPr>
          <p:nvPr>
            <p:ph type="sldNum" sz="quarter" idx="12"/>
          </p:nvPr>
        </p:nvSpPr>
        <p:spPr/>
        <p:txBody>
          <a:bodyPr>
            <a:normAutofit fontScale="85000" lnSpcReduction="20000"/>
          </a:bodyPr>
          <a:lstStyle/>
          <a:p>
            <a:pPr>
              <a:defRPr/>
            </a:pPr>
            <a:fld id="{C8F0E8CD-A3A0-4CC5-BB77-BDE6B20F6649}" type="slidenum">
              <a:rPr lang="es-MX" smtClean="0"/>
              <a:pPr>
                <a:defRPr/>
              </a:pPr>
              <a:t>89</a:t>
            </a:fld>
            <a:endParaRPr lang="es-MX"/>
          </a:p>
        </p:txBody>
      </p:sp>
      <p:sp>
        <p:nvSpPr>
          <p:cNvPr id="6" name="5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3 Título"/>
          <p:cNvSpPr>
            <a:spLocks noGrp="1"/>
          </p:cNvSpPr>
          <p:nvPr>
            <p:ph type="title"/>
          </p:nvPr>
        </p:nvSpPr>
        <p:spPr>
          <a:xfrm>
            <a:off x="612775" y="228600"/>
            <a:ext cx="8153400" cy="990600"/>
          </a:xfrm>
        </p:spPr>
        <p:txBody>
          <a:bodyPr/>
          <a:lstStyle/>
          <a:p>
            <a:pPr algn="ctr" eaLnBrk="1" hangingPunct="1"/>
            <a:r>
              <a:rPr lang="es-ES" sz="3600">
                <a:latin typeface="Arial" pitchFamily="34" charset="0"/>
                <a:cs typeface="Arial" pitchFamily="34" charset="0"/>
              </a:rPr>
              <a:t>IDEA DE LA FILOSOFÍA DE LA CIENCIA </a:t>
            </a:r>
          </a:p>
        </p:txBody>
      </p:sp>
      <p:sp>
        <p:nvSpPr>
          <p:cNvPr id="3" name="2 Subtítulo"/>
          <p:cNvSpPr>
            <a:spLocks noGrp="1"/>
          </p:cNvSpPr>
          <p:nvPr>
            <p:ph sz="quarter" idx="1"/>
          </p:nvPr>
        </p:nvSpPr>
        <p:spPr>
          <a:xfrm>
            <a:off x="612775" y="1600200"/>
            <a:ext cx="8153400" cy="4781550"/>
          </a:xfrm>
        </p:spPr>
        <p:txBody>
          <a:bodyPr>
            <a:normAutofit fontScale="70000" lnSpcReduction="20000"/>
          </a:bodyPr>
          <a:lstStyle/>
          <a:p>
            <a:pPr marL="320040" indent="-320040" algn="r" eaLnBrk="1" fontAlgn="auto" hangingPunct="1">
              <a:spcAft>
                <a:spcPts val="0"/>
              </a:spcAft>
              <a:buFont typeface="Wingdings" pitchFamily="2" charset="2"/>
              <a:buNone/>
              <a:defRPr/>
            </a:pPr>
            <a:r>
              <a:rPr lang="es-MX" sz="2000" i="1" dirty="0">
                <a:latin typeface="Arial" pitchFamily="34" charset="0"/>
                <a:cs typeface="Arial" pitchFamily="34" charset="0"/>
              </a:rPr>
              <a:t>El objetivo de la ciencia es describir el universo </a:t>
            </a:r>
          </a:p>
          <a:p>
            <a:pPr marL="320040" indent="-320040" algn="r" eaLnBrk="1" fontAlgn="auto" hangingPunct="1">
              <a:spcAft>
                <a:spcPts val="0"/>
              </a:spcAft>
              <a:buFont typeface="Wingdings" pitchFamily="2" charset="2"/>
              <a:buNone/>
              <a:defRPr/>
            </a:pPr>
            <a:r>
              <a:rPr lang="es-MX" sz="2000" i="1" dirty="0">
                <a:latin typeface="Arial" pitchFamily="34" charset="0"/>
                <a:cs typeface="Arial" pitchFamily="34" charset="0"/>
              </a:rPr>
              <a:t>en un esquema o lenguaje ordenado que nos</a:t>
            </a:r>
          </a:p>
          <a:p>
            <a:pPr marL="320040" indent="-320040" algn="r" eaLnBrk="1" fontAlgn="auto" hangingPunct="1">
              <a:spcAft>
                <a:spcPts val="0"/>
              </a:spcAft>
              <a:buFont typeface="Wingdings" pitchFamily="2" charset="2"/>
              <a:buNone/>
              <a:defRPr/>
            </a:pPr>
            <a:r>
              <a:rPr lang="es-MX" sz="2000" i="1" dirty="0">
                <a:latin typeface="Arial" pitchFamily="34" charset="0"/>
                <a:cs typeface="Arial" pitchFamily="34" charset="0"/>
              </a:rPr>
              <a:t>ayude a mirar hacia delante.</a:t>
            </a:r>
          </a:p>
          <a:p>
            <a:pPr marL="320040" indent="-320040" algn="r" eaLnBrk="1" fontAlgn="auto" hangingPunct="1">
              <a:spcAft>
                <a:spcPts val="0"/>
              </a:spcAft>
              <a:buFont typeface="Wingdings" pitchFamily="2" charset="2"/>
              <a:buNone/>
              <a:defRPr/>
            </a:pPr>
            <a:r>
              <a:rPr lang="es-MX" sz="2000" i="1" dirty="0">
                <a:latin typeface="Arial" pitchFamily="34" charset="0"/>
                <a:cs typeface="Arial" pitchFamily="34" charset="0"/>
              </a:rPr>
              <a:t>J. BRONOWSKI</a:t>
            </a:r>
          </a:p>
          <a:p>
            <a:pPr marL="320040" indent="-320040" algn="just" eaLnBrk="1" fontAlgn="auto" hangingPunct="1">
              <a:spcAft>
                <a:spcPts val="0"/>
              </a:spcAft>
              <a:buFont typeface="Wingdings"/>
              <a:buChar char=""/>
              <a:defRPr/>
            </a:pPr>
            <a:endParaRPr lang="es-MX" dirty="0">
              <a:latin typeface="Arial" pitchFamily="34" charset="0"/>
              <a:cs typeface="Arial" pitchFamily="34" charset="0"/>
            </a:endParaRPr>
          </a:p>
          <a:p>
            <a:pPr marL="320040" indent="-320040" algn="just" eaLnBrk="1" fontAlgn="auto" hangingPunct="1">
              <a:lnSpc>
                <a:spcPct val="120000"/>
              </a:lnSpc>
              <a:spcAft>
                <a:spcPts val="0"/>
              </a:spcAft>
              <a:buFont typeface="Wingdings"/>
              <a:buChar char=""/>
              <a:defRPr/>
            </a:pPr>
            <a:r>
              <a:rPr lang="es-MX" dirty="0">
                <a:latin typeface="Arial" pitchFamily="34" charset="0"/>
                <a:cs typeface="Arial" pitchFamily="34" charset="0"/>
              </a:rPr>
              <a:t>Uno de los intereses de la filosofía ha sido el problema del conocimiento humano. Los filósofos se han preguntado cuáles son las distintas formas de conocimiento, cuál es su naturaleza y su validez. Obviamente dentro de las distintas formas del conocimiento consideraron la ciencia. </a:t>
            </a:r>
          </a:p>
          <a:p>
            <a:pPr marL="320040" indent="-320040" algn="just" eaLnBrk="1" fontAlgn="auto" hangingPunct="1">
              <a:lnSpc>
                <a:spcPct val="120000"/>
              </a:lnSpc>
              <a:spcAft>
                <a:spcPts val="0"/>
              </a:spcAft>
              <a:buFont typeface="Wingdings" pitchFamily="2" charset="2"/>
              <a:buNone/>
              <a:defRPr/>
            </a:pPr>
            <a:endParaRPr lang="es-MX" dirty="0">
              <a:latin typeface="Arial" pitchFamily="34" charset="0"/>
              <a:cs typeface="Arial" pitchFamily="34" charset="0"/>
            </a:endParaRPr>
          </a:p>
          <a:p>
            <a:pPr marL="320040" indent="-320040" algn="just" eaLnBrk="1" fontAlgn="auto" hangingPunct="1">
              <a:lnSpc>
                <a:spcPct val="120000"/>
              </a:lnSpc>
              <a:spcAft>
                <a:spcPts val="0"/>
              </a:spcAft>
              <a:buFont typeface="Wingdings"/>
              <a:buChar char=""/>
              <a:defRPr/>
            </a:pPr>
            <a:r>
              <a:rPr lang="es-MX" dirty="0">
                <a:latin typeface="Arial" pitchFamily="34" charset="0"/>
                <a:cs typeface="Arial" pitchFamily="34" charset="0"/>
              </a:rPr>
              <a:t>En la Antigüedad, la ciencia era una de las formas de conocimiento, pero ha sido la Modernidad la que ha destacado la ciencia como la principal forma de conocimiento. </a:t>
            </a:r>
          </a:p>
          <a:p>
            <a:pPr marL="320040" indent="-320040" eaLnBrk="1" fontAlgn="auto" hangingPunct="1">
              <a:spcAft>
                <a:spcPts val="0"/>
              </a:spcAft>
              <a:buFont typeface="Wingdings"/>
              <a:buChar char=""/>
              <a:defRPr/>
            </a:pPr>
            <a:endParaRPr lang="es-MX" dirty="0">
              <a:latin typeface="Arial" pitchFamily="34" charset="0"/>
              <a:cs typeface="Arial" pitchFamily="34" charset="0"/>
            </a:endParaRPr>
          </a:p>
        </p:txBody>
      </p:sp>
      <p:sp>
        <p:nvSpPr>
          <p:cNvPr id="4" name="3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
        <p:nvSpPr>
          <p:cNvPr id="5" name="4 Marcador de número de diapositiva"/>
          <p:cNvSpPr>
            <a:spLocks noGrp="1"/>
          </p:cNvSpPr>
          <p:nvPr>
            <p:ph type="sldNum" sz="quarter" idx="12"/>
          </p:nvPr>
        </p:nvSpPr>
        <p:spPr/>
        <p:txBody>
          <a:bodyPr>
            <a:normAutofit fontScale="85000" lnSpcReduction="20000"/>
          </a:bodyPr>
          <a:lstStyle/>
          <a:p>
            <a:pPr>
              <a:defRPr/>
            </a:pPr>
            <a:fld id="{5E6F63CB-6F5E-440A-8558-95629FC57332}" type="slidenum">
              <a:rPr lang="es-MX" smtClean="0"/>
              <a:pPr>
                <a:defRPr/>
              </a:pPr>
              <a:t>9</a:t>
            </a:fld>
            <a:endParaRPr lang="es-MX"/>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1 Título"/>
          <p:cNvSpPr>
            <a:spLocks noGrp="1"/>
          </p:cNvSpPr>
          <p:nvPr>
            <p:ph type="title"/>
          </p:nvPr>
        </p:nvSpPr>
        <p:spPr>
          <a:xfrm>
            <a:off x="457200" y="274638"/>
            <a:ext cx="8229600" cy="922337"/>
          </a:xfrm>
        </p:spPr>
        <p:txBody>
          <a:bodyPr/>
          <a:lstStyle/>
          <a:p>
            <a:pPr algn="ctr"/>
            <a:r>
              <a:rPr lang="es-ES" sz="3200">
                <a:solidFill>
                  <a:schemeClr val="tx1"/>
                </a:solidFill>
                <a:latin typeface="Arial" pitchFamily="34" charset="0"/>
                <a:cs typeface="Arial" pitchFamily="34" charset="0"/>
              </a:rPr>
              <a:t>ANAXÍMENES: EL AIRE O LA NIEBLA</a:t>
            </a:r>
            <a:endParaRPr lang="es-MX" sz="3200">
              <a:solidFill>
                <a:schemeClr val="tx1"/>
              </a:solidFill>
              <a:latin typeface="Arial" pitchFamily="34" charset="0"/>
              <a:cs typeface="Arial" pitchFamily="34" charset="0"/>
            </a:endParaRPr>
          </a:p>
        </p:txBody>
      </p:sp>
      <p:sp>
        <p:nvSpPr>
          <p:cNvPr id="3" name="2 Marcador de contenido"/>
          <p:cNvSpPr>
            <a:spLocks noGrp="1"/>
          </p:cNvSpPr>
          <p:nvPr>
            <p:ph idx="1"/>
          </p:nvPr>
        </p:nvSpPr>
        <p:spPr>
          <a:xfrm>
            <a:off x="612775" y="1600200"/>
            <a:ext cx="6119813" cy="4495800"/>
          </a:xfrm>
        </p:spPr>
        <p:txBody>
          <a:bodyPr>
            <a:normAutofit fontScale="77500" lnSpcReduction="20000"/>
          </a:bodyPr>
          <a:lstStyle/>
          <a:p>
            <a:pPr algn="just">
              <a:defRPr/>
            </a:pPr>
            <a:r>
              <a:rPr lang="es-ES" sz="2400" dirty="0">
                <a:latin typeface="Arial" pitchFamily="34" charset="0"/>
                <a:cs typeface="Arial" pitchFamily="34" charset="0"/>
              </a:rPr>
              <a:t>Contemporáneo de </a:t>
            </a:r>
            <a:r>
              <a:rPr lang="es-ES" sz="2400" dirty="0" err="1">
                <a:latin typeface="Arial" pitchFamily="34" charset="0"/>
                <a:cs typeface="Arial" pitchFamily="34" charset="0"/>
              </a:rPr>
              <a:t>Anaximandro</a:t>
            </a:r>
            <a:r>
              <a:rPr lang="es-ES" sz="2400" dirty="0">
                <a:latin typeface="Arial" pitchFamily="34" charset="0"/>
                <a:cs typeface="Arial" pitchFamily="34" charset="0"/>
              </a:rPr>
              <a:t>; propone en lugar del agua el aire (o la niebla). La propuesta de Anaxímenes se liga a la observación natural y a los conocimientos técnicos de su época. </a:t>
            </a:r>
          </a:p>
          <a:p>
            <a:pPr algn="just">
              <a:buFont typeface="Wingdings" pitchFamily="2" charset="2"/>
              <a:buNone/>
              <a:defRPr/>
            </a:pPr>
            <a:endParaRPr lang="es-ES" sz="2400" dirty="0">
              <a:latin typeface="Arial" pitchFamily="34" charset="0"/>
              <a:cs typeface="Arial" pitchFamily="34" charset="0"/>
            </a:endParaRPr>
          </a:p>
          <a:p>
            <a:pPr algn="just">
              <a:defRPr/>
            </a:pPr>
            <a:r>
              <a:rPr lang="es-ES" sz="2400" dirty="0">
                <a:latin typeface="Arial" pitchFamily="34" charset="0"/>
                <a:cs typeface="Arial" pitchFamily="34" charset="0"/>
              </a:rPr>
              <a:t>Anaxímenes no sólo presenta una sustancia “unitaria” capaz de transformaciones, también sugiere el mecanismo de esa transformación mediante los procesos naturales de condensación y enrarecimiento deducidos de la experiencia corriente de la pericia técnica sobre la variaciones de presión y de observar la evaporación y la condensación.</a:t>
            </a:r>
          </a:p>
          <a:p>
            <a:pPr algn="just">
              <a:buFont typeface="Wingdings" pitchFamily="2" charset="2"/>
              <a:buNone/>
              <a:defRPr/>
            </a:pPr>
            <a:endParaRPr lang="es-ES" sz="2400" dirty="0">
              <a:latin typeface="Arial" pitchFamily="34" charset="0"/>
              <a:cs typeface="Arial" pitchFamily="34" charset="0"/>
            </a:endParaRPr>
          </a:p>
          <a:p>
            <a:pPr algn="just">
              <a:defRPr/>
            </a:pPr>
            <a:r>
              <a:rPr lang="es-ES" sz="2400" dirty="0">
                <a:latin typeface="Arial" pitchFamily="34" charset="0"/>
                <a:cs typeface="Arial" pitchFamily="34" charset="0"/>
              </a:rPr>
              <a:t>Es el primero en apoyarse de un modelo tecnológico que usa como fuentes de analogías explicativas. </a:t>
            </a:r>
            <a:endParaRPr lang="es-MX" sz="2400" dirty="0">
              <a:latin typeface="Arial" pitchFamily="34" charset="0"/>
              <a:cs typeface="Arial" pitchFamily="34" charset="0"/>
            </a:endParaRPr>
          </a:p>
        </p:txBody>
      </p:sp>
      <p:pic>
        <p:nvPicPr>
          <p:cNvPr id="99332" name="Picture 5" descr="http://t3.gstatic.com/images?q=tbn:ANd9GcTO59SenOrSkSQZXW83T4n6HRVMiLmTVVgTw-IZr-LNTvl0uBdaCg"/>
          <p:cNvPicPr>
            <a:picLocks noChangeAspect="1" noChangeArrowheads="1"/>
          </p:cNvPicPr>
          <p:nvPr/>
        </p:nvPicPr>
        <p:blipFill>
          <a:blip r:embed="rId2"/>
          <a:srcRect/>
          <a:stretch>
            <a:fillRect/>
          </a:stretch>
        </p:blipFill>
        <p:spPr bwMode="auto">
          <a:xfrm>
            <a:off x="7164388" y="2492375"/>
            <a:ext cx="1668462" cy="2257425"/>
          </a:xfrm>
          <a:prstGeom prst="rect">
            <a:avLst/>
          </a:prstGeom>
          <a:noFill/>
          <a:ln w="9525">
            <a:noFill/>
            <a:miter lim="800000"/>
            <a:headEnd/>
            <a:tailEnd/>
          </a:ln>
        </p:spPr>
      </p:pic>
      <p:sp>
        <p:nvSpPr>
          <p:cNvPr id="5" name="4 Marcador de número de diapositiva"/>
          <p:cNvSpPr>
            <a:spLocks noGrp="1"/>
          </p:cNvSpPr>
          <p:nvPr>
            <p:ph type="sldNum" sz="quarter" idx="12"/>
          </p:nvPr>
        </p:nvSpPr>
        <p:spPr/>
        <p:txBody>
          <a:bodyPr>
            <a:normAutofit fontScale="85000" lnSpcReduction="20000"/>
          </a:bodyPr>
          <a:lstStyle/>
          <a:p>
            <a:pPr>
              <a:defRPr/>
            </a:pPr>
            <a:fld id="{3FFE08D2-5645-4E45-9D38-19586B20DC22}" type="slidenum">
              <a:rPr lang="es-MX" smtClean="0"/>
              <a:pPr>
                <a:defRPr/>
              </a:pPr>
              <a:t>90</a:t>
            </a:fld>
            <a:endParaRPr lang="es-MX"/>
          </a:p>
        </p:txBody>
      </p:sp>
      <p:sp>
        <p:nvSpPr>
          <p:cNvPr id="6" name="5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1 Título"/>
          <p:cNvSpPr>
            <a:spLocks noGrp="1"/>
          </p:cNvSpPr>
          <p:nvPr>
            <p:ph type="title"/>
          </p:nvPr>
        </p:nvSpPr>
        <p:spPr>
          <a:xfrm>
            <a:off x="457200" y="274638"/>
            <a:ext cx="8229600" cy="706437"/>
          </a:xfrm>
        </p:spPr>
        <p:txBody>
          <a:bodyPr/>
          <a:lstStyle/>
          <a:p>
            <a:pPr algn="ctr"/>
            <a:r>
              <a:rPr lang="es-ES" sz="3200">
                <a:solidFill>
                  <a:schemeClr val="tx1"/>
                </a:solidFill>
                <a:latin typeface="Arial" pitchFamily="34" charset="0"/>
                <a:cs typeface="Arial" pitchFamily="34" charset="0"/>
              </a:rPr>
              <a:t>LA RAZÓN Y LA FORMA: EL LOGOS</a:t>
            </a:r>
            <a:endParaRPr lang="es-MX" sz="3200">
              <a:solidFill>
                <a:schemeClr val="tx1"/>
              </a:solidFill>
              <a:latin typeface="Arial" pitchFamily="34" charset="0"/>
              <a:cs typeface="Arial" pitchFamily="34" charset="0"/>
            </a:endParaRPr>
          </a:p>
        </p:txBody>
      </p:sp>
      <p:sp>
        <p:nvSpPr>
          <p:cNvPr id="3" name="2 Marcador de contenido"/>
          <p:cNvSpPr>
            <a:spLocks noGrp="1"/>
          </p:cNvSpPr>
          <p:nvPr>
            <p:ph idx="1"/>
          </p:nvPr>
        </p:nvSpPr>
        <p:spPr>
          <a:xfrm>
            <a:off x="457200" y="1844675"/>
            <a:ext cx="8229600" cy="4608513"/>
          </a:xfrm>
        </p:spPr>
        <p:txBody>
          <a:bodyPr>
            <a:normAutofit fontScale="62500" lnSpcReduction="20000"/>
          </a:bodyPr>
          <a:lstStyle/>
          <a:p>
            <a:pPr algn="just">
              <a:defRPr/>
            </a:pPr>
            <a:r>
              <a:rPr lang="es-ES" dirty="0">
                <a:latin typeface="Arial" pitchFamily="34" charset="0"/>
                <a:cs typeface="Arial" pitchFamily="34" charset="0"/>
              </a:rPr>
              <a:t>Otros filósofos jonios centraron su atención en la forma de las cosas como posible principio unificador. </a:t>
            </a:r>
          </a:p>
          <a:p>
            <a:pPr algn="just">
              <a:buFont typeface="Wingdings" pitchFamily="2" charset="2"/>
              <a:buNone/>
              <a:defRPr/>
            </a:pPr>
            <a:endParaRPr lang="es-ES" dirty="0">
              <a:latin typeface="Arial" pitchFamily="34" charset="0"/>
              <a:cs typeface="Arial" pitchFamily="34" charset="0"/>
            </a:endParaRPr>
          </a:p>
          <a:p>
            <a:pPr algn="just">
              <a:defRPr/>
            </a:pPr>
            <a:r>
              <a:rPr lang="es-ES" dirty="0" err="1">
                <a:latin typeface="Arial" pitchFamily="34" charset="0"/>
                <a:cs typeface="Arial" pitchFamily="34" charset="0"/>
              </a:rPr>
              <a:t>Jenófanes</a:t>
            </a:r>
            <a:r>
              <a:rPr lang="es-ES" dirty="0">
                <a:latin typeface="Arial" pitchFamily="34" charset="0"/>
                <a:cs typeface="Arial" pitchFamily="34" charset="0"/>
              </a:rPr>
              <a:t> proclama que no hay más que un Dios pero que no es análogo a los mortales ni en cuerpo ni alma y llama a este </a:t>
            </a:r>
            <a:r>
              <a:rPr lang="es-ES" b="1" i="1" dirty="0">
                <a:latin typeface="Arial" pitchFamily="34" charset="0"/>
                <a:cs typeface="Arial" pitchFamily="34" charset="0"/>
              </a:rPr>
              <a:t>Uno</a:t>
            </a:r>
            <a:r>
              <a:rPr lang="es-ES" dirty="0">
                <a:latin typeface="Arial" pitchFamily="34" charset="0"/>
                <a:cs typeface="Arial" pitchFamily="34" charset="0"/>
              </a:rPr>
              <a:t>, similar a la sustancia única de los milesios.</a:t>
            </a:r>
          </a:p>
          <a:p>
            <a:pPr algn="just">
              <a:buFont typeface="Wingdings" pitchFamily="2" charset="2"/>
              <a:buNone/>
              <a:defRPr/>
            </a:pPr>
            <a:endParaRPr lang="es-ES" dirty="0">
              <a:latin typeface="Arial" pitchFamily="34" charset="0"/>
              <a:cs typeface="Arial" pitchFamily="34" charset="0"/>
            </a:endParaRPr>
          </a:p>
          <a:p>
            <a:pPr algn="just">
              <a:defRPr/>
            </a:pPr>
            <a:r>
              <a:rPr lang="es-ES" dirty="0">
                <a:latin typeface="Arial" pitchFamily="34" charset="0"/>
                <a:cs typeface="Arial" pitchFamily="34" charset="0"/>
              </a:rPr>
              <a:t>Pero no es una sustancia material es </a:t>
            </a:r>
            <a:r>
              <a:rPr lang="es-ES" i="1" dirty="0">
                <a:latin typeface="Arial" pitchFamily="34" charset="0"/>
                <a:cs typeface="Arial" pitchFamily="34" charset="0"/>
              </a:rPr>
              <a:t>un ser que permanece en el mismo lugar. Que no se mueve en absoluto (que) agita todas las cosas con el pensamiento de su mente. </a:t>
            </a:r>
          </a:p>
          <a:p>
            <a:pPr algn="just">
              <a:buFont typeface="Wingdings" pitchFamily="2" charset="2"/>
              <a:buNone/>
              <a:defRPr/>
            </a:pPr>
            <a:endParaRPr lang="es-ES" i="1" dirty="0">
              <a:latin typeface="Arial" pitchFamily="34" charset="0"/>
              <a:cs typeface="Arial" pitchFamily="34" charset="0"/>
            </a:endParaRPr>
          </a:p>
          <a:p>
            <a:pPr algn="just">
              <a:defRPr/>
            </a:pPr>
            <a:r>
              <a:rPr lang="es-ES" dirty="0">
                <a:latin typeface="Arial" pitchFamily="34" charset="0"/>
                <a:cs typeface="Arial" pitchFamily="34" charset="0"/>
              </a:rPr>
              <a:t>Aquí no se trata de procesos físicos, sino una ordenación mental. </a:t>
            </a:r>
          </a:p>
          <a:p>
            <a:pPr algn="just">
              <a:buFont typeface="Wingdings" pitchFamily="2" charset="2"/>
              <a:buNone/>
              <a:defRPr/>
            </a:pPr>
            <a:endParaRPr lang="es-ES" dirty="0">
              <a:latin typeface="Arial" pitchFamily="34" charset="0"/>
              <a:cs typeface="Arial" pitchFamily="34" charset="0"/>
            </a:endParaRPr>
          </a:p>
          <a:p>
            <a:pPr algn="just">
              <a:defRPr/>
            </a:pPr>
            <a:r>
              <a:rPr lang="es-ES" dirty="0">
                <a:latin typeface="Arial" pitchFamily="34" charset="0"/>
                <a:cs typeface="Arial" pitchFamily="34" charset="0"/>
              </a:rPr>
              <a:t>Si entender al mundo es hacerlo inteligible al pensamiento, entonces la naturaleza de lo que se entiende se toma como parecida a la naturaleza de lo que lo entiende (es decir el pensamiento.</a:t>
            </a:r>
            <a:endParaRPr lang="es-MX" dirty="0">
              <a:latin typeface="Arial" pitchFamily="34" charset="0"/>
              <a:cs typeface="Arial" pitchFamily="34" charset="0"/>
            </a:endParaRPr>
          </a:p>
        </p:txBody>
      </p:sp>
      <p:sp>
        <p:nvSpPr>
          <p:cNvPr id="4" name="3 Marcador de número de diapositiva"/>
          <p:cNvSpPr>
            <a:spLocks noGrp="1"/>
          </p:cNvSpPr>
          <p:nvPr>
            <p:ph type="sldNum" sz="quarter" idx="12"/>
          </p:nvPr>
        </p:nvSpPr>
        <p:spPr/>
        <p:txBody>
          <a:bodyPr>
            <a:normAutofit fontScale="85000" lnSpcReduction="20000"/>
          </a:bodyPr>
          <a:lstStyle/>
          <a:p>
            <a:pPr>
              <a:defRPr/>
            </a:pPr>
            <a:fld id="{1AE83D5C-174B-4E8C-BD76-E8D93D4A63F4}" type="slidenum">
              <a:rPr lang="es-MX" smtClean="0"/>
              <a:pPr>
                <a:defRPr/>
              </a:pPr>
              <a:t>91</a:t>
            </a:fld>
            <a:endParaRPr lang="es-MX"/>
          </a:p>
        </p:txBody>
      </p:sp>
      <p:sp>
        <p:nvSpPr>
          <p:cNvPr id="5" name="4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1 Título"/>
          <p:cNvSpPr>
            <a:spLocks noGrp="1"/>
          </p:cNvSpPr>
          <p:nvPr>
            <p:ph type="title"/>
          </p:nvPr>
        </p:nvSpPr>
        <p:spPr>
          <a:xfrm>
            <a:off x="457200" y="274638"/>
            <a:ext cx="8229600" cy="633412"/>
          </a:xfrm>
        </p:spPr>
        <p:txBody>
          <a:bodyPr/>
          <a:lstStyle/>
          <a:p>
            <a:pPr algn="ctr"/>
            <a:r>
              <a:rPr lang="es-ES" sz="2800">
                <a:solidFill>
                  <a:schemeClr val="tx1"/>
                </a:solidFill>
              </a:rPr>
              <a:t>HERÁCLITO: LA IDEA DEL FLUJO COMO ALGO PERMANENTE</a:t>
            </a:r>
            <a:endParaRPr lang="es-MX" sz="2800">
              <a:solidFill>
                <a:schemeClr val="tx1"/>
              </a:solidFill>
            </a:endParaRPr>
          </a:p>
        </p:txBody>
      </p:sp>
      <p:sp>
        <p:nvSpPr>
          <p:cNvPr id="3" name="2 Marcador de contenido"/>
          <p:cNvSpPr>
            <a:spLocks noGrp="1"/>
          </p:cNvSpPr>
          <p:nvPr>
            <p:ph idx="1"/>
          </p:nvPr>
        </p:nvSpPr>
        <p:spPr>
          <a:xfrm>
            <a:off x="457200" y="1628775"/>
            <a:ext cx="8002588" cy="4752975"/>
          </a:xfrm>
        </p:spPr>
        <p:txBody>
          <a:bodyPr>
            <a:normAutofit fontScale="85000" lnSpcReduction="20000"/>
          </a:bodyPr>
          <a:lstStyle/>
          <a:p>
            <a:pPr algn="just">
              <a:defRPr/>
            </a:pPr>
            <a:r>
              <a:rPr lang="es-ES" sz="2400" dirty="0">
                <a:latin typeface="Arial" pitchFamily="34" charset="0"/>
                <a:cs typeface="Arial" pitchFamily="34" charset="0"/>
              </a:rPr>
              <a:t>Heráclito, en lugar de tomar los elementos de una cosa como origen último de todas ellas, toma como último el propio proceso de cambio. </a:t>
            </a:r>
            <a:r>
              <a:rPr lang="es-ES" sz="2400" b="1" dirty="0">
                <a:latin typeface="Arial" pitchFamily="34" charset="0"/>
                <a:cs typeface="Arial" pitchFamily="34" charset="0"/>
              </a:rPr>
              <a:t>No hay elementos ni ningún elemento determinado del que estén formadas todas las cosas, sino más bien “un flujo”, un proceso constante de cambio y transformación. </a:t>
            </a:r>
          </a:p>
          <a:p>
            <a:pPr algn="just">
              <a:buFont typeface="Wingdings" pitchFamily="2" charset="2"/>
              <a:buNone/>
              <a:defRPr/>
            </a:pPr>
            <a:endParaRPr lang="es-ES" sz="2400" b="1" dirty="0">
              <a:latin typeface="Arial" pitchFamily="34" charset="0"/>
              <a:cs typeface="Arial" pitchFamily="34" charset="0"/>
            </a:endParaRPr>
          </a:p>
          <a:p>
            <a:pPr algn="just">
              <a:defRPr/>
            </a:pPr>
            <a:r>
              <a:rPr lang="es-ES" sz="2400" dirty="0">
                <a:latin typeface="Arial" pitchFamily="34" charset="0"/>
                <a:cs typeface="Arial" pitchFamily="34" charset="0"/>
              </a:rPr>
              <a:t>Los elementos o cosas son aspectos, momentos o fases del cambio continuo. </a:t>
            </a:r>
          </a:p>
          <a:p>
            <a:pPr algn="just">
              <a:buFont typeface="Wingdings" pitchFamily="2" charset="2"/>
              <a:buNone/>
              <a:defRPr/>
            </a:pPr>
            <a:endParaRPr lang="es-ES" sz="2400" dirty="0">
              <a:latin typeface="Arial" pitchFamily="34" charset="0"/>
              <a:cs typeface="Arial" pitchFamily="34" charset="0"/>
            </a:endParaRPr>
          </a:p>
          <a:p>
            <a:pPr algn="just">
              <a:defRPr/>
            </a:pPr>
            <a:r>
              <a:rPr lang="es-ES" sz="2400" dirty="0">
                <a:latin typeface="Arial" pitchFamily="34" charset="0"/>
                <a:cs typeface="Arial" pitchFamily="34" charset="0"/>
              </a:rPr>
              <a:t>Lo revolucionario es que deja de ver las cosas como permanentes y las propone como etapas del cambio y por ende transitorias. Lo fundamental es ese flujo. </a:t>
            </a:r>
          </a:p>
          <a:p>
            <a:pPr algn="just">
              <a:buFont typeface="Wingdings" pitchFamily="2" charset="2"/>
              <a:buNone/>
              <a:defRPr/>
            </a:pPr>
            <a:endParaRPr lang="es-ES" sz="2400" dirty="0">
              <a:latin typeface="Arial" pitchFamily="34" charset="0"/>
              <a:cs typeface="Arial" pitchFamily="34" charset="0"/>
            </a:endParaRPr>
          </a:p>
          <a:p>
            <a:pPr algn="just">
              <a:defRPr/>
            </a:pPr>
            <a:r>
              <a:rPr lang="es-ES" sz="2400" dirty="0">
                <a:latin typeface="Arial" pitchFamily="34" charset="0"/>
                <a:cs typeface="Arial" pitchFamily="34" charset="0"/>
              </a:rPr>
              <a:t>En ese flujo todo se encuentra en continuo nacimiento y desaparición. Una cosa es tanto “</a:t>
            </a:r>
            <a:r>
              <a:rPr lang="es-ES" sz="2400" b="1" dirty="0">
                <a:latin typeface="Arial" pitchFamily="34" charset="0"/>
                <a:cs typeface="Arial" pitchFamily="34" charset="0"/>
              </a:rPr>
              <a:t>lo que es” como “lo que no es”. La identidad es transitoria.</a:t>
            </a:r>
            <a:r>
              <a:rPr lang="es-ES" sz="2400" dirty="0">
                <a:latin typeface="Arial" pitchFamily="34" charset="0"/>
                <a:cs typeface="Arial" pitchFamily="34" charset="0"/>
              </a:rPr>
              <a:t>  </a:t>
            </a:r>
            <a:endParaRPr lang="es-MX" sz="2400" dirty="0">
              <a:latin typeface="Arial" pitchFamily="34" charset="0"/>
              <a:cs typeface="Arial" pitchFamily="34" charset="0"/>
            </a:endParaRPr>
          </a:p>
        </p:txBody>
      </p:sp>
      <p:sp>
        <p:nvSpPr>
          <p:cNvPr id="4" name="3 Marcador de número de diapositiva"/>
          <p:cNvSpPr>
            <a:spLocks noGrp="1"/>
          </p:cNvSpPr>
          <p:nvPr>
            <p:ph type="sldNum" sz="quarter" idx="12"/>
          </p:nvPr>
        </p:nvSpPr>
        <p:spPr/>
        <p:txBody>
          <a:bodyPr>
            <a:normAutofit fontScale="85000" lnSpcReduction="20000"/>
          </a:bodyPr>
          <a:lstStyle/>
          <a:p>
            <a:pPr>
              <a:defRPr/>
            </a:pPr>
            <a:fld id="{E633DC3C-CBF3-4108-83B0-EB9B9CC20F49}" type="slidenum">
              <a:rPr lang="es-MX" smtClean="0"/>
              <a:pPr>
                <a:defRPr/>
              </a:pPr>
              <a:t>92</a:t>
            </a:fld>
            <a:endParaRPr lang="es-MX"/>
          </a:p>
        </p:txBody>
      </p:sp>
      <p:sp>
        <p:nvSpPr>
          <p:cNvPr id="5" name="4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1 Título"/>
          <p:cNvSpPr>
            <a:spLocks noGrp="1"/>
          </p:cNvSpPr>
          <p:nvPr>
            <p:ph type="title"/>
          </p:nvPr>
        </p:nvSpPr>
        <p:spPr>
          <a:xfrm>
            <a:off x="457200" y="274638"/>
            <a:ext cx="8362950" cy="633412"/>
          </a:xfrm>
        </p:spPr>
        <p:txBody>
          <a:bodyPr/>
          <a:lstStyle/>
          <a:p>
            <a:pPr algn="ctr"/>
            <a:r>
              <a:rPr lang="es-ES" sz="2800" b="1">
                <a:solidFill>
                  <a:schemeClr val="tx1"/>
                </a:solidFill>
                <a:latin typeface="Arial" pitchFamily="34" charset="0"/>
                <a:cs typeface="Arial" pitchFamily="34" charset="0"/>
              </a:rPr>
              <a:t>HERÁCLITO: IDEA DEL FLUJO PERMANENTE</a:t>
            </a:r>
            <a:endParaRPr lang="es-MX" sz="2800" b="1">
              <a:solidFill>
                <a:schemeClr val="tx1"/>
              </a:solidFill>
              <a:latin typeface="Arial" pitchFamily="34" charset="0"/>
              <a:cs typeface="Arial" pitchFamily="34" charset="0"/>
            </a:endParaRPr>
          </a:p>
        </p:txBody>
      </p:sp>
      <p:sp>
        <p:nvSpPr>
          <p:cNvPr id="3" name="2 Marcador de contenido"/>
          <p:cNvSpPr>
            <a:spLocks noGrp="1"/>
          </p:cNvSpPr>
          <p:nvPr>
            <p:ph idx="1"/>
          </p:nvPr>
        </p:nvSpPr>
        <p:spPr>
          <a:xfrm>
            <a:off x="457200" y="1844675"/>
            <a:ext cx="8229600" cy="4679950"/>
          </a:xfrm>
        </p:spPr>
        <p:txBody>
          <a:bodyPr>
            <a:normAutofit fontScale="62500" lnSpcReduction="20000"/>
          </a:bodyPr>
          <a:lstStyle/>
          <a:p>
            <a:pPr algn="just">
              <a:defRPr/>
            </a:pPr>
            <a:r>
              <a:rPr lang="es-ES" dirty="0">
                <a:latin typeface="Arial" pitchFamily="34" charset="0"/>
                <a:cs typeface="Arial" pitchFamily="34" charset="0"/>
              </a:rPr>
              <a:t>La oposición entre “lo que es y lo que no es” es para Heráclito “lucha entre contrarios”,  todas las cosas son unidades transitorias de esos contrarios. La lucha es “justa”, el modo en que las cosas son por naturaleza. </a:t>
            </a:r>
          </a:p>
          <a:p>
            <a:pPr algn="just">
              <a:buFont typeface="Wingdings" pitchFamily="2" charset="2"/>
              <a:buNone/>
              <a:defRPr/>
            </a:pPr>
            <a:endParaRPr lang="es-ES" dirty="0">
              <a:latin typeface="Arial" pitchFamily="34" charset="0"/>
              <a:cs typeface="Arial" pitchFamily="34" charset="0"/>
            </a:endParaRPr>
          </a:p>
          <a:p>
            <a:pPr algn="just">
              <a:defRPr/>
            </a:pPr>
            <a:r>
              <a:rPr lang="es-ES" dirty="0">
                <a:latin typeface="Arial" pitchFamily="34" charset="0"/>
                <a:cs typeface="Arial" pitchFamily="34" charset="0"/>
              </a:rPr>
              <a:t>Todo ocurre en forma de lucha y por necesidad. </a:t>
            </a:r>
          </a:p>
          <a:p>
            <a:pPr algn="just">
              <a:buFont typeface="Wingdings" pitchFamily="2" charset="2"/>
              <a:buNone/>
              <a:defRPr/>
            </a:pPr>
            <a:endParaRPr lang="es-ES" dirty="0">
              <a:latin typeface="Arial" pitchFamily="34" charset="0"/>
              <a:cs typeface="Arial" pitchFamily="34" charset="0"/>
            </a:endParaRPr>
          </a:p>
          <a:p>
            <a:pPr algn="just">
              <a:defRPr/>
            </a:pPr>
            <a:r>
              <a:rPr lang="es-ES" dirty="0">
                <a:latin typeface="Arial" pitchFamily="34" charset="0"/>
                <a:cs typeface="Arial" pitchFamily="34" charset="0"/>
              </a:rPr>
              <a:t>La naturaleza real de las cosas acostumbra esconderse. “Una conexión no aparente es más fuerte que una aparente”</a:t>
            </a:r>
          </a:p>
          <a:p>
            <a:pPr algn="just">
              <a:buFont typeface="Wingdings" pitchFamily="2" charset="2"/>
              <a:buNone/>
              <a:defRPr/>
            </a:pPr>
            <a:endParaRPr lang="es-ES" dirty="0">
              <a:latin typeface="Arial" pitchFamily="34" charset="0"/>
              <a:cs typeface="Arial" pitchFamily="34" charset="0"/>
            </a:endParaRPr>
          </a:p>
          <a:p>
            <a:pPr algn="just">
              <a:defRPr/>
            </a:pPr>
            <a:r>
              <a:rPr lang="es-ES" dirty="0">
                <a:latin typeface="Arial" pitchFamily="34" charset="0"/>
                <a:cs typeface="Arial" pitchFamily="34" charset="0"/>
              </a:rPr>
              <a:t>“No podemos bañarnos dos veces en el mismo río.</a:t>
            </a:r>
          </a:p>
          <a:p>
            <a:pPr algn="just">
              <a:buFont typeface="Wingdings" pitchFamily="2" charset="2"/>
              <a:buNone/>
              <a:defRPr/>
            </a:pPr>
            <a:endParaRPr lang="es-ES" dirty="0">
              <a:latin typeface="Arial" pitchFamily="34" charset="0"/>
              <a:cs typeface="Arial" pitchFamily="34" charset="0"/>
            </a:endParaRPr>
          </a:p>
          <a:p>
            <a:pPr algn="just">
              <a:defRPr/>
            </a:pPr>
            <a:r>
              <a:rPr lang="es-ES" dirty="0">
                <a:latin typeface="Arial" pitchFamily="34" charset="0"/>
                <a:cs typeface="Arial" pitchFamily="34" charset="0"/>
              </a:rPr>
              <a:t>Pero a través de esa transformación existe una unidad que hace que el mundo cambiante no sea mero azar. Ese unidad es la razón o el logos, que “guía todas las cosas a través de todas las cosas”. </a:t>
            </a:r>
          </a:p>
          <a:p>
            <a:pPr algn="just">
              <a:buFont typeface="Wingdings" pitchFamily="2" charset="2"/>
              <a:buNone/>
              <a:defRPr/>
            </a:pPr>
            <a:endParaRPr lang="es-ES" dirty="0">
              <a:latin typeface="Arial" pitchFamily="34" charset="0"/>
              <a:cs typeface="Arial" pitchFamily="34" charset="0"/>
            </a:endParaRPr>
          </a:p>
          <a:p>
            <a:pPr algn="just">
              <a:defRPr/>
            </a:pPr>
            <a:r>
              <a:rPr lang="es-ES" dirty="0">
                <a:latin typeface="Arial" pitchFamily="34" charset="0"/>
                <a:cs typeface="Arial" pitchFamily="34" charset="0"/>
              </a:rPr>
              <a:t>Es la medida o la ley por la que se rige el flujo. </a:t>
            </a:r>
          </a:p>
          <a:p>
            <a:pPr>
              <a:defRPr/>
            </a:pPr>
            <a:endParaRPr lang="es-MX" b="1" i="1" dirty="0">
              <a:latin typeface="Arial" pitchFamily="34" charset="0"/>
              <a:cs typeface="Arial" pitchFamily="34" charset="0"/>
            </a:endParaRPr>
          </a:p>
        </p:txBody>
      </p:sp>
      <p:sp>
        <p:nvSpPr>
          <p:cNvPr id="4" name="3 Marcador de número de diapositiva"/>
          <p:cNvSpPr>
            <a:spLocks noGrp="1"/>
          </p:cNvSpPr>
          <p:nvPr>
            <p:ph type="sldNum" sz="quarter" idx="12"/>
          </p:nvPr>
        </p:nvSpPr>
        <p:spPr/>
        <p:txBody>
          <a:bodyPr>
            <a:normAutofit fontScale="85000" lnSpcReduction="20000"/>
          </a:bodyPr>
          <a:lstStyle/>
          <a:p>
            <a:pPr>
              <a:defRPr/>
            </a:pPr>
            <a:fld id="{DA2E5446-A49B-4BA1-8408-5D632C8A3439}" type="slidenum">
              <a:rPr lang="es-MX" smtClean="0"/>
              <a:pPr>
                <a:defRPr/>
              </a:pPr>
              <a:t>93</a:t>
            </a:fld>
            <a:endParaRPr lang="es-MX"/>
          </a:p>
        </p:txBody>
      </p:sp>
      <p:sp>
        <p:nvSpPr>
          <p:cNvPr id="5" name="4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1 Título"/>
          <p:cNvSpPr>
            <a:spLocks noGrp="1"/>
          </p:cNvSpPr>
          <p:nvPr>
            <p:ph type="title"/>
          </p:nvPr>
        </p:nvSpPr>
        <p:spPr>
          <a:xfrm>
            <a:off x="457200" y="274638"/>
            <a:ext cx="8229600" cy="850900"/>
          </a:xfrm>
        </p:spPr>
        <p:txBody>
          <a:bodyPr/>
          <a:lstStyle/>
          <a:p>
            <a:pPr algn="ctr"/>
            <a:r>
              <a:rPr lang="es-ES" sz="3200">
                <a:solidFill>
                  <a:schemeClr val="tx1"/>
                </a:solidFill>
                <a:latin typeface="Arial" pitchFamily="34" charset="0"/>
                <a:cs typeface="Arial" pitchFamily="34" charset="0"/>
              </a:rPr>
              <a:t>EL LOGOS DE HERÁCLITO</a:t>
            </a:r>
            <a:endParaRPr lang="es-MX" sz="3200">
              <a:solidFill>
                <a:schemeClr val="tx1"/>
              </a:solidFill>
              <a:latin typeface="Arial" pitchFamily="34" charset="0"/>
              <a:cs typeface="Arial" pitchFamily="34" charset="0"/>
            </a:endParaRPr>
          </a:p>
        </p:txBody>
      </p:sp>
      <p:sp>
        <p:nvSpPr>
          <p:cNvPr id="3" name="2 Marcador de contenido"/>
          <p:cNvSpPr>
            <a:spLocks noGrp="1"/>
          </p:cNvSpPr>
          <p:nvPr>
            <p:ph idx="1"/>
          </p:nvPr>
        </p:nvSpPr>
        <p:spPr>
          <a:xfrm>
            <a:off x="457200" y="1628775"/>
            <a:ext cx="8229600" cy="4497388"/>
          </a:xfrm>
        </p:spPr>
        <p:txBody>
          <a:bodyPr>
            <a:normAutofit fontScale="85000" lnSpcReduction="10000"/>
          </a:bodyPr>
          <a:lstStyle/>
          <a:p>
            <a:pPr algn="just">
              <a:defRPr/>
            </a:pPr>
            <a:r>
              <a:rPr lang="es-ES" sz="2400" dirty="0">
                <a:latin typeface="Arial" pitchFamily="34" charset="0"/>
                <a:cs typeface="Arial" pitchFamily="34" charset="0"/>
              </a:rPr>
              <a:t>El flujo está ordenado y en virtud de ello puede llegar a entenderse: el mundo es inteligible por estar de acuerdo con la ley, y la razón capaz de conocer el mundo de manera inteligible o racional es la misma razón que constituye esa inteligibilidad. </a:t>
            </a:r>
          </a:p>
          <a:p>
            <a:pPr algn="just">
              <a:buFont typeface="Wingdings" pitchFamily="2" charset="2"/>
              <a:buNone/>
              <a:defRPr/>
            </a:pPr>
            <a:endParaRPr lang="es-ES" sz="2400" dirty="0">
              <a:latin typeface="Arial" pitchFamily="34" charset="0"/>
              <a:cs typeface="Arial" pitchFamily="34" charset="0"/>
            </a:endParaRPr>
          </a:p>
          <a:p>
            <a:pPr algn="just">
              <a:defRPr/>
            </a:pPr>
            <a:r>
              <a:rPr lang="es-ES" sz="2400" dirty="0">
                <a:latin typeface="Arial" pitchFamily="34" charset="0"/>
                <a:cs typeface="Arial" pitchFamily="34" charset="0"/>
              </a:rPr>
              <a:t>El conocer y lo conocido son semejantes, y las palabras dan cuenta de la razón, el Logos. </a:t>
            </a:r>
          </a:p>
          <a:p>
            <a:pPr algn="just">
              <a:buFont typeface="Wingdings" pitchFamily="2" charset="2"/>
              <a:buNone/>
              <a:defRPr/>
            </a:pPr>
            <a:endParaRPr lang="es-ES" sz="2400" dirty="0">
              <a:latin typeface="Arial" pitchFamily="34" charset="0"/>
              <a:cs typeface="Arial" pitchFamily="34" charset="0"/>
            </a:endParaRPr>
          </a:p>
          <a:p>
            <a:pPr algn="just">
              <a:defRPr/>
            </a:pPr>
            <a:r>
              <a:rPr lang="es-ES" sz="2400" dirty="0">
                <a:latin typeface="Arial" pitchFamily="34" charset="0"/>
                <a:cs typeface="Arial" pitchFamily="34" charset="0"/>
              </a:rPr>
              <a:t>Esto resultaría fundamental para la ciencia, ya que plantea una distinción tajante entre apariencia y realidad subyacente, entre lo que conocen los sentidos y lo que comprende la razón. </a:t>
            </a:r>
          </a:p>
          <a:p>
            <a:pPr algn="just">
              <a:buFont typeface="Wingdings" pitchFamily="2" charset="2"/>
              <a:buNone/>
              <a:defRPr/>
            </a:pPr>
            <a:endParaRPr lang="es-ES" sz="2400" dirty="0">
              <a:latin typeface="Arial" pitchFamily="34" charset="0"/>
              <a:cs typeface="Arial" pitchFamily="34" charset="0"/>
            </a:endParaRPr>
          </a:p>
          <a:p>
            <a:pPr algn="just">
              <a:defRPr/>
            </a:pPr>
            <a:r>
              <a:rPr lang="es-ES" sz="2400" dirty="0">
                <a:latin typeface="Arial" pitchFamily="34" charset="0"/>
                <a:cs typeface="Arial" pitchFamily="34" charset="0"/>
              </a:rPr>
              <a:t>Expresa la tensión entre razón y sentido, entre teoría y  observación que caracteriza la historia de la ciencia.</a:t>
            </a:r>
            <a:endParaRPr lang="es-MX" sz="2400" dirty="0">
              <a:latin typeface="Arial" pitchFamily="34" charset="0"/>
              <a:cs typeface="Arial" pitchFamily="34" charset="0"/>
            </a:endParaRPr>
          </a:p>
        </p:txBody>
      </p:sp>
      <p:sp>
        <p:nvSpPr>
          <p:cNvPr id="4" name="3 Marcador de número de diapositiva"/>
          <p:cNvSpPr>
            <a:spLocks noGrp="1"/>
          </p:cNvSpPr>
          <p:nvPr>
            <p:ph type="sldNum" sz="quarter" idx="12"/>
          </p:nvPr>
        </p:nvSpPr>
        <p:spPr/>
        <p:txBody>
          <a:bodyPr>
            <a:normAutofit fontScale="85000" lnSpcReduction="20000"/>
          </a:bodyPr>
          <a:lstStyle/>
          <a:p>
            <a:pPr>
              <a:defRPr/>
            </a:pPr>
            <a:fld id="{E3019031-FAEE-4D1D-9FFD-3519AE7C075E}" type="slidenum">
              <a:rPr lang="es-MX" smtClean="0"/>
              <a:pPr>
                <a:defRPr/>
              </a:pPr>
              <a:t>94</a:t>
            </a:fld>
            <a:endParaRPr lang="es-MX"/>
          </a:p>
        </p:txBody>
      </p:sp>
      <p:sp>
        <p:nvSpPr>
          <p:cNvPr id="5" name="4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1 Título"/>
          <p:cNvSpPr>
            <a:spLocks noGrp="1"/>
          </p:cNvSpPr>
          <p:nvPr>
            <p:ph type="title"/>
          </p:nvPr>
        </p:nvSpPr>
        <p:spPr>
          <a:xfrm>
            <a:off x="457200" y="274638"/>
            <a:ext cx="8229600" cy="490537"/>
          </a:xfrm>
        </p:spPr>
        <p:txBody>
          <a:bodyPr/>
          <a:lstStyle/>
          <a:p>
            <a:pPr algn="ctr"/>
            <a:r>
              <a:rPr lang="es-ES" sz="3200">
                <a:solidFill>
                  <a:schemeClr val="tx1"/>
                </a:solidFill>
                <a:latin typeface="Arial" pitchFamily="34" charset="0"/>
                <a:cs typeface="Arial" pitchFamily="34" charset="0"/>
              </a:rPr>
              <a:t>PRINCIPIO DE NO CONTRADICCIÓN</a:t>
            </a:r>
            <a:endParaRPr lang="es-MX" sz="3200">
              <a:solidFill>
                <a:schemeClr val="tx1"/>
              </a:solidFill>
              <a:latin typeface="Arial" pitchFamily="34" charset="0"/>
              <a:cs typeface="Arial" pitchFamily="34" charset="0"/>
            </a:endParaRPr>
          </a:p>
        </p:txBody>
      </p:sp>
      <p:sp>
        <p:nvSpPr>
          <p:cNvPr id="3" name="2 Marcador de contenido"/>
          <p:cNvSpPr>
            <a:spLocks noGrp="1"/>
          </p:cNvSpPr>
          <p:nvPr>
            <p:ph idx="1"/>
          </p:nvPr>
        </p:nvSpPr>
        <p:spPr>
          <a:xfrm>
            <a:off x="457200" y="1628775"/>
            <a:ext cx="8229600" cy="4497388"/>
          </a:xfrm>
        </p:spPr>
        <p:txBody>
          <a:bodyPr>
            <a:normAutofit fontScale="92500" lnSpcReduction="20000"/>
          </a:bodyPr>
          <a:lstStyle/>
          <a:p>
            <a:pPr algn="just">
              <a:defRPr/>
            </a:pPr>
            <a:r>
              <a:rPr lang="es-ES" dirty="0">
                <a:latin typeface="Arial" pitchFamily="34" charset="0"/>
                <a:cs typeface="Arial" pitchFamily="34" charset="0"/>
              </a:rPr>
              <a:t>El criterio para juzgar la realidad es el pensamiento o el discurso racional, pero el criterio para este discurso es la no-contradicción. </a:t>
            </a:r>
          </a:p>
          <a:p>
            <a:pPr algn="just">
              <a:buFont typeface="Wingdings" pitchFamily="2" charset="2"/>
              <a:buNone/>
              <a:defRPr/>
            </a:pPr>
            <a:endParaRPr lang="es-ES" dirty="0">
              <a:latin typeface="Arial" pitchFamily="34" charset="0"/>
              <a:cs typeface="Arial" pitchFamily="34" charset="0"/>
            </a:endParaRPr>
          </a:p>
          <a:p>
            <a:pPr algn="just">
              <a:defRPr/>
            </a:pPr>
            <a:r>
              <a:rPr lang="es-ES" dirty="0" err="1">
                <a:latin typeface="Arial" pitchFamily="34" charset="0"/>
                <a:cs typeface="Arial" pitchFamily="34" charset="0"/>
              </a:rPr>
              <a:t>Parménides</a:t>
            </a:r>
            <a:r>
              <a:rPr lang="es-ES" dirty="0">
                <a:latin typeface="Arial" pitchFamily="34" charset="0"/>
                <a:cs typeface="Arial" pitchFamily="34" charset="0"/>
              </a:rPr>
              <a:t> es el primero en enunciar el principio de no contradicción, hace de él un principio del pensamiento y del </a:t>
            </a:r>
            <a:r>
              <a:rPr lang="es-ES" i="1" dirty="0">
                <a:solidFill>
                  <a:srgbClr val="FF0000"/>
                </a:solidFill>
                <a:latin typeface="Arial" pitchFamily="34" charset="0"/>
                <a:cs typeface="Arial" pitchFamily="34" charset="0"/>
              </a:rPr>
              <a:t>Ser o lo que es.</a:t>
            </a:r>
          </a:p>
          <a:p>
            <a:pPr algn="just">
              <a:buFont typeface="Wingdings" pitchFamily="2" charset="2"/>
              <a:buNone/>
              <a:defRPr/>
            </a:pPr>
            <a:endParaRPr lang="es-ES" i="1" dirty="0">
              <a:solidFill>
                <a:srgbClr val="FF0000"/>
              </a:solidFill>
              <a:latin typeface="Arial" pitchFamily="34" charset="0"/>
              <a:cs typeface="Arial" pitchFamily="34" charset="0"/>
            </a:endParaRPr>
          </a:p>
          <a:p>
            <a:pPr algn="just">
              <a:defRPr/>
            </a:pPr>
            <a:r>
              <a:rPr lang="es-ES" dirty="0">
                <a:latin typeface="Arial" pitchFamily="34" charset="0"/>
                <a:cs typeface="Arial" pitchFamily="34" charset="0"/>
              </a:rPr>
              <a:t>Impone a la concepción de la realidad la  condición del discurso racional, lo que no puede enunciarse sin contradicción no puede existir. Es un principio ontológico. </a:t>
            </a:r>
            <a:endParaRPr lang="es-MX" dirty="0">
              <a:latin typeface="Arial" pitchFamily="34" charset="0"/>
              <a:cs typeface="Arial" pitchFamily="34" charset="0"/>
            </a:endParaRPr>
          </a:p>
        </p:txBody>
      </p:sp>
      <p:sp>
        <p:nvSpPr>
          <p:cNvPr id="4" name="3 Marcador de número de diapositiva"/>
          <p:cNvSpPr>
            <a:spLocks noGrp="1"/>
          </p:cNvSpPr>
          <p:nvPr>
            <p:ph type="sldNum" sz="quarter" idx="12"/>
          </p:nvPr>
        </p:nvSpPr>
        <p:spPr/>
        <p:txBody>
          <a:bodyPr>
            <a:normAutofit fontScale="85000" lnSpcReduction="20000"/>
          </a:bodyPr>
          <a:lstStyle/>
          <a:p>
            <a:pPr>
              <a:defRPr/>
            </a:pPr>
            <a:fld id="{00297588-978A-4306-B824-1A32E5F7670B}" type="slidenum">
              <a:rPr lang="es-MX" smtClean="0"/>
              <a:pPr>
                <a:defRPr/>
              </a:pPr>
              <a:t>95</a:t>
            </a:fld>
            <a:endParaRPr lang="es-MX"/>
          </a:p>
        </p:txBody>
      </p:sp>
      <p:sp>
        <p:nvSpPr>
          <p:cNvPr id="5" name="4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77875"/>
          </a:xfrm>
        </p:spPr>
        <p:txBody>
          <a:bodyPr>
            <a:normAutofit fontScale="90000"/>
          </a:bodyPr>
          <a:lstStyle/>
          <a:p>
            <a:pPr algn="ctr">
              <a:defRPr/>
            </a:pPr>
            <a:r>
              <a:rPr lang="es-ES" sz="3200" dirty="0">
                <a:solidFill>
                  <a:schemeClr val="tx1"/>
                </a:solidFill>
                <a:latin typeface="Arial" pitchFamily="34" charset="0"/>
                <a:cs typeface="Arial" pitchFamily="34" charset="0"/>
              </a:rPr>
              <a:t>EL CONCEPTO DE ATOMISMO: ELEMENTOS Y COMBINACIONES.</a:t>
            </a:r>
            <a:endParaRPr lang="es-MX" sz="3200" dirty="0">
              <a:solidFill>
                <a:schemeClr val="tx1"/>
              </a:solidFill>
              <a:latin typeface="Arial" pitchFamily="34" charset="0"/>
              <a:cs typeface="Arial" pitchFamily="34" charset="0"/>
            </a:endParaRPr>
          </a:p>
        </p:txBody>
      </p:sp>
      <p:sp>
        <p:nvSpPr>
          <p:cNvPr id="3" name="2 Marcador de contenido"/>
          <p:cNvSpPr>
            <a:spLocks noGrp="1"/>
          </p:cNvSpPr>
          <p:nvPr>
            <p:ph idx="1"/>
          </p:nvPr>
        </p:nvSpPr>
        <p:spPr>
          <a:xfrm>
            <a:off x="457200" y="1628775"/>
            <a:ext cx="8435975" cy="4895850"/>
          </a:xfrm>
        </p:spPr>
        <p:txBody>
          <a:bodyPr>
            <a:normAutofit fontScale="62500" lnSpcReduction="20000"/>
          </a:bodyPr>
          <a:lstStyle/>
          <a:p>
            <a:pPr algn="just">
              <a:defRPr/>
            </a:pPr>
            <a:r>
              <a:rPr lang="es-ES" dirty="0">
                <a:latin typeface="Arial" pitchFamily="34" charset="0"/>
                <a:cs typeface="Arial" pitchFamily="34" charset="0"/>
              </a:rPr>
              <a:t>Uno de los concepto fundamentales de la ciencia física surgió de la crítica de la filosofía eleática: el atomismo.  Hay 2 tradiciones atomísticas: l</a:t>
            </a:r>
            <a:r>
              <a:rPr lang="es-ES" dirty="0">
                <a:solidFill>
                  <a:srgbClr val="FF0000"/>
                </a:solidFill>
                <a:latin typeface="Arial" pitchFamily="34" charset="0"/>
                <a:cs typeface="Arial" pitchFamily="34" charset="0"/>
              </a:rPr>
              <a:t>a física y la matemática</a:t>
            </a:r>
            <a:r>
              <a:rPr lang="es-ES" dirty="0">
                <a:latin typeface="Arial" pitchFamily="34" charset="0"/>
                <a:cs typeface="Arial" pitchFamily="34" charset="0"/>
              </a:rPr>
              <a:t>.</a:t>
            </a:r>
          </a:p>
          <a:p>
            <a:pPr algn="just">
              <a:defRPr/>
            </a:pPr>
            <a:endParaRPr lang="es-ES" dirty="0">
              <a:latin typeface="Arial" pitchFamily="34" charset="0"/>
              <a:cs typeface="Arial" pitchFamily="34" charset="0"/>
            </a:endParaRPr>
          </a:p>
          <a:p>
            <a:pPr algn="just">
              <a:defRPr/>
            </a:pPr>
            <a:r>
              <a:rPr lang="es-ES" dirty="0">
                <a:latin typeface="Arial" pitchFamily="34" charset="0"/>
                <a:cs typeface="Arial" pitchFamily="34" charset="0"/>
              </a:rPr>
              <a:t>La física (sigue la fil. Natural), enfoca el problema en la combinación de elementos corporales físicos o finitos. </a:t>
            </a:r>
          </a:p>
          <a:p>
            <a:pPr algn="just">
              <a:defRPr/>
            </a:pPr>
            <a:endParaRPr lang="es-ES" dirty="0">
              <a:latin typeface="Arial" pitchFamily="34" charset="0"/>
              <a:cs typeface="Arial" pitchFamily="34" charset="0"/>
            </a:endParaRPr>
          </a:p>
          <a:p>
            <a:pPr algn="just">
              <a:defRPr/>
            </a:pPr>
            <a:r>
              <a:rPr lang="es-ES" dirty="0">
                <a:latin typeface="Arial" pitchFamily="34" charset="0"/>
                <a:cs typeface="Arial" pitchFamily="34" charset="0"/>
              </a:rPr>
              <a:t>Representantes son: </a:t>
            </a:r>
            <a:r>
              <a:rPr lang="es-ES" dirty="0" err="1">
                <a:latin typeface="Arial" pitchFamily="34" charset="0"/>
                <a:cs typeface="Arial" pitchFamily="34" charset="0"/>
              </a:rPr>
              <a:t>Empédocles</a:t>
            </a:r>
            <a:r>
              <a:rPr lang="es-ES" dirty="0">
                <a:latin typeface="Arial" pitchFamily="34" charset="0"/>
                <a:cs typeface="Arial" pitchFamily="34" charset="0"/>
              </a:rPr>
              <a:t>, </a:t>
            </a:r>
            <a:r>
              <a:rPr lang="es-ES" dirty="0" err="1">
                <a:latin typeface="Arial" pitchFamily="34" charset="0"/>
                <a:cs typeface="Arial" pitchFamily="34" charset="0"/>
              </a:rPr>
              <a:t>Anaxágoras</a:t>
            </a:r>
            <a:r>
              <a:rPr lang="es-ES" dirty="0">
                <a:latin typeface="Arial" pitchFamily="34" charset="0"/>
                <a:cs typeface="Arial" pitchFamily="34" charset="0"/>
              </a:rPr>
              <a:t>. </a:t>
            </a:r>
          </a:p>
          <a:p>
            <a:pPr algn="just">
              <a:defRPr/>
            </a:pPr>
            <a:endParaRPr lang="es-ES" dirty="0">
              <a:latin typeface="Arial" pitchFamily="34" charset="0"/>
              <a:cs typeface="Arial" pitchFamily="34" charset="0"/>
            </a:endParaRPr>
          </a:p>
          <a:p>
            <a:pPr algn="just">
              <a:defRPr/>
            </a:pPr>
            <a:r>
              <a:rPr lang="es-ES" dirty="0" err="1">
                <a:latin typeface="Arial" pitchFamily="34" charset="0"/>
                <a:cs typeface="Arial" pitchFamily="34" charset="0"/>
              </a:rPr>
              <a:t>Anaxagoras</a:t>
            </a:r>
            <a:r>
              <a:rPr lang="es-ES" dirty="0">
                <a:latin typeface="Arial" pitchFamily="34" charset="0"/>
                <a:cs typeface="Arial" pitchFamily="34" charset="0"/>
              </a:rPr>
              <a:t>: Propone infinitas clases de elementos que pueden encontrarse infinitamente divididos. En todas las cosas hay una parte de todas las cosas. Postula que hay algo que queda de fuera de esa mezcla física, pero que regula todas las cosas en su mezcla y combinación y es la fuente de su movimiento o actividad, esto es el </a:t>
            </a:r>
            <a:r>
              <a:rPr lang="es-ES" b="1" dirty="0" err="1">
                <a:solidFill>
                  <a:srgbClr val="FF0000"/>
                </a:solidFill>
                <a:latin typeface="Arial" pitchFamily="34" charset="0"/>
                <a:cs typeface="Arial" pitchFamily="34" charset="0"/>
              </a:rPr>
              <a:t>Nous</a:t>
            </a:r>
            <a:r>
              <a:rPr lang="es-ES" b="1" dirty="0">
                <a:solidFill>
                  <a:srgbClr val="FF0000"/>
                </a:solidFill>
                <a:latin typeface="Arial" pitchFamily="34" charset="0"/>
                <a:cs typeface="Arial" pitchFamily="34" charset="0"/>
              </a:rPr>
              <a:t> que se traduce como mente. </a:t>
            </a:r>
          </a:p>
          <a:p>
            <a:pPr algn="just">
              <a:defRPr/>
            </a:pPr>
            <a:endParaRPr lang="es-ES" b="1" dirty="0">
              <a:solidFill>
                <a:srgbClr val="FF0000"/>
              </a:solidFill>
              <a:latin typeface="Arial" pitchFamily="34" charset="0"/>
              <a:cs typeface="Arial" pitchFamily="34" charset="0"/>
            </a:endParaRPr>
          </a:p>
          <a:p>
            <a:pPr algn="just">
              <a:defRPr/>
            </a:pPr>
            <a:r>
              <a:rPr lang="es-ES" b="1" dirty="0">
                <a:solidFill>
                  <a:srgbClr val="FF0000"/>
                </a:solidFill>
                <a:latin typeface="Arial" pitchFamily="34" charset="0"/>
                <a:cs typeface="Arial" pitchFamily="34" charset="0"/>
              </a:rPr>
              <a:t>De acuerdo con la tradición del Logos de Heráclito o del Dios de </a:t>
            </a:r>
            <a:r>
              <a:rPr lang="es-ES" b="1" dirty="0" err="1">
                <a:solidFill>
                  <a:srgbClr val="FF0000"/>
                </a:solidFill>
                <a:latin typeface="Arial" pitchFamily="34" charset="0"/>
                <a:cs typeface="Arial" pitchFamily="34" charset="0"/>
              </a:rPr>
              <a:t>Jenófanes</a:t>
            </a:r>
            <a:r>
              <a:rPr lang="es-ES" b="1" dirty="0">
                <a:solidFill>
                  <a:srgbClr val="FF0000"/>
                </a:solidFill>
                <a:latin typeface="Arial" pitchFamily="34" charset="0"/>
                <a:cs typeface="Arial" pitchFamily="34" charset="0"/>
              </a:rPr>
              <a:t>, el NOUS  es: principio inteligible que está en el mundo, pero no es de él. </a:t>
            </a:r>
            <a:endParaRPr lang="es-MX" b="1" dirty="0">
              <a:solidFill>
                <a:srgbClr val="FF0000"/>
              </a:solidFill>
              <a:latin typeface="Arial" pitchFamily="34" charset="0"/>
              <a:cs typeface="Arial" pitchFamily="34" charset="0"/>
            </a:endParaRPr>
          </a:p>
        </p:txBody>
      </p:sp>
      <p:sp>
        <p:nvSpPr>
          <p:cNvPr id="4" name="3 Marcador de número de diapositiva"/>
          <p:cNvSpPr>
            <a:spLocks noGrp="1"/>
          </p:cNvSpPr>
          <p:nvPr>
            <p:ph type="sldNum" sz="quarter" idx="12"/>
          </p:nvPr>
        </p:nvSpPr>
        <p:spPr/>
        <p:txBody>
          <a:bodyPr>
            <a:normAutofit fontScale="85000" lnSpcReduction="20000"/>
          </a:bodyPr>
          <a:lstStyle/>
          <a:p>
            <a:pPr>
              <a:defRPr/>
            </a:pPr>
            <a:fld id="{AFB32126-F734-48D5-85E2-67FF21932DDD}" type="slidenum">
              <a:rPr lang="es-MX" smtClean="0"/>
              <a:pPr>
                <a:defRPr/>
              </a:pPr>
              <a:t>96</a:t>
            </a:fld>
            <a:endParaRPr lang="es-MX"/>
          </a:p>
        </p:txBody>
      </p:sp>
      <p:sp>
        <p:nvSpPr>
          <p:cNvPr id="5" name="4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1 Título"/>
          <p:cNvSpPr>
            <a:spLocks noGrp="1"/>
          </p:cNvSpPr>
          <p:nvPr>
            <p:ph type="title"/>
          </p:nvPr>
        </p:nvSpPr>
        <p:spPr>
          <a:xfrm>
            <a:off x="457200" y="274638"/>
            <a:ext cx="8229600" cy="777875"/>
          </a:xfrm>
        </p:spPr>
        <p:txBody>
          <a:bodyPr/>
          <a:lstStyle/>
          <a:p>
            <a:pPr algn="ctr"/>
            <a:r>
              <a:rPr lang="es-ES" sz="2800">
                <a:solidFill>
                  <a:schemeClr val="tx1"/>
                </a:solidFill>
                <a:latin typeface="Arial" pitchFamily="34" charset="0"/>
                <a:cs typeface="Arial" pitchFamily="34" charset="0"/>
              </a:rPr>
              <a:t>LOS PITAGÓRICOS, EL NÚMERO Y LA MONADA</a:t>
            </a:r>
            <a:endParaRPr lang="es-MX" sz="2800">
              <a:solidFill>
                <a:schemeClr val="tx1"/>
              </a:solidFill>
              <a:latin typeface="Arial" pitchFamily="34" charset="0"/>
              <a:cs typeface="Arial" pitchFamily="34" charset="0"/>
            </a:endParaRPr>
          </a:p>
        </p:txBody>
      </p:sp>
      <p:sp>
        <p:nvSpPr>
          <p:cNvPr id="3" name="2 Marcador de contenido"/>
          <p:cNvSpPr>
            <a:spLocks noGrp="1"/>
          </p:cNvSpPr>
          <p:nvPr>
            <p:ph idx="1"/>
          </p:nvPr>
        </p:nvSpPr>
        <p:spPr>
          <a:xfrm>
            <a:off x="457200" y="1557338"/>
            <a:ext cx="6130925" cy="4568825"/>
          </a:xfrm>
        </p:spPr>
        <p:txBody>
          <a:bodyPr>
            <a:normAutofit fontScale="70000" lnSpcReduction="20000"/>
          </a:bodyPr>
          <a:lstStyle/>
          <a:p>
            <a:pPr algn="just">
              <a:defRPr/>
            </a:pPr>
            <a:r>
              <a:rPr lang="es-ES" sz="2400" dirty="0">
                <a:latin typeface="Arial" pitchFamily="34" charset="0"/>
                <a:cs typeface="Arial" pitchFamily="34" charset="0"/>
              </a:rPr>
              <a:t>La escuela matemática (pitagorismo) formuló el atomismo de forma diferente. No consideraba los elementos como entidades físicas que podían percibirse o sentirse, sino entidades conceptuales, objetos del pensamiento. Esta entidad conceptual es el número. </a:t>
            </a:r>
          </a:p>
          <a:p>
            <a:pPr algn="just">
              <a:buFont typeface="Wingdings" pitchFamily="2" charset="2"/>
              <a:buNone/>
              <a:defRPr/>
            </a:pPr>
            <a:endParaRPr lang="es-ES" sz="2400" dirty="0">
              <a:latin typeface="Arial" pitchFamily="34" charset="0"/>
              <a:cs typeface="Arial" pitchFamily="34" charset="0"/>
            </a:endParaRPr>
          </a:p>
          <a:p>
            <a:pPr algn="just">
              <a:defRPr/>
            </a:pPr>
            <a:r>
              <a:rPr lang="es-ES" sz="2400" dirty="0">
                <a:latin typeface="Arial" pitchFamily="34" charset="0"/>
                <a:cs typeface="Arial" pitchFamily="34" charset="0"/>
              </a:rPr>
              <a:t>Todas las cosas son número, o se encuentran constituidas en forma de relaciones numéricas o razones.</a:t>
            </a:r>
          </a:p>
          <a:p>
            <a:pPr algn="just">
              <a:buFont typeface="Wingdings" pitchFamily="2" charset="2"/>
              <a:buNone/>
              <a:defRPr/>
            </a:pPr>
            <a:endParaRPr lang="es-ES" sz="2400" dirty="0">
              <a:latin typeface="Arial" pitchFamily="34" charset="0"/>
              <a:cs typeface="Arial" pitchFamily="34" charset="0"/>
            </a:endParaRPr>
          </a:p>
          <a:p>
            <a:pPr algn="just">
              <a:defRPr/>
            </a:pPr>
            <a:r>
              <a:rPr lang="es-ES" sz="2400" dirty="0">
                <a:latin typeface="Arial" pitchFamily="34" charset="0"/>
                <a:cs typeface="Arial" pitchFamily="34" charset="0"/>
              </a:rPr>
              <a:t>Los pitagóricos ponen limite a la división de las cosas, el limite del número concebido como magnitud </a:t>
            </a:r>
            <a:r>
              <a:rPr lang="es-ES" sz="2400" dirty="0">
                <a:solidFill>
                  <a:srgbClr val="FF0000"/>
                </a:solidFill>
                <a:latin typeface="Arial" pitchFamily="34" charset="0"/>
                <a:cs typeface="Arial" pitchFamily="34" charset="0"/>
              </a:rPr>
              <a:t>es la mónada, la unidad o uno.</a:t>
            </a:r>
          </a:p>
          <a:p>
            <a:pPr algn="just">
              <a:buFont typeface="Wingdings" pitchFamily="2" charset="2"/>
              <a:buNone/>
              <a:defRPr/>
            </a:pPr>
            <a:endParaRPr lang="es-ES" sz="2400" dirty="0">
              <a:solidFill>
                <a:srgbClr val="FF0000"/>
              </a:solidFill>
              <a:latin typeface="Arial" pitchFamily="34" charset="0"/>
              <a:cs typeface="Arial" pitchFamily="34" charset="0"/>
            </a:endParaRPr>
          </a:p>
          <a:p>
            <a:pPr algn="just">
              <a:defRPr/>
            </a:pPr>
            <a:r>
              <a:rPr lang="es-ES" sz="2400" dirty="0">
                <a:solidFill>
                  <a:srgbClr val="FF0000"/>
                </a:solidFill>
                <a:latin typeface="Arial" pitchFamily="34" charset="0"/>
                <a:cs typeface="Arial" pitchFamily="34" charset="0"/>
              </a:rPr>
              <a:t>Tal “uno” o punto unidad es el elemento cuyas combinaciones constituyen las estructuras del mundo.  </a:t>
            </a:r>
            <a:endParaRPr lang="es-MX" sz="2400" dirty="0">
              <a:solidFill>
                <a:srgbClr val="FF0000"/>
              </a:solidFill>
              <a:latin typeface="Arial" pitchFamily="34" charset="0"/>
              <a:cs typeface="Arial" pitchFamily="34" charset="0"/>
            </a:endParaRPr>
          </a:p>
        </p:txBody>
      </p:sp>
      <p:sp>
        <p:nvSpPr>
          <p:cNvPr id="106500" name="AutoShape 5" descr="data:image/jpg;base64,/9j/4AAQSkZJRgABAQAAAQABAAD/2wCEAAkGBhQSERUUEhQUFRQWGBgYFxgYGRgaGBocGhoYGxoXHhwYHCYeHB0kGRkZIC8gIycpLCwsGB8xNTAqNSYrLCkBCQoKDgwOGg8PGiwkHyQsLCwpLSwsLywsLCksLCwtLCksLSwsKSwvLCkqLCwpLCwpLCwpKikpNCwsLCksKSkpLP/AABEIAOEA4QMBIgACEQEDEQH/xAAcAAABBAMBAAAAAAAAAAAAAAAAAwQFBwECBgj/xABIEAACAQIEAgcEBwYDBwQDAQABAhEAAwQSITEFQQYTIlFhcYEHMpGhI0JSYnKxwRQVM4KS0aKy8BYkU3PC4fE0Y5PSQ1SzJf/EABsBAQADAQEBAQAAAAAAAAAAAAACAwQFAQYH/8QAMhEAAgEDAgQEBQQBBQAAAAAAAAECAwQREiEFEzFBIjJR0RRhcYGRQqGx4fAjM1Kiwf/aAAwDAQACEQMRAD8AvGiiigCiiigCiisTQGaxWty5Ak8q4vj/ALTrNmVsjrnEgke4OW/P0q6jQqV3pprJGU1Hqdm1wDflXOcX9oWDw8g3Q7D6tvtHmNxoPU1U3G+lWJxM9ZcOSR2FOVBvGnP1moizgmuELaV7jRqFWTOuwE8oPr4V9BQ4HFLVcTx9PcySuW/KixMX7W7rCbGHCoWKh3JMkCSIXSYIMSYmkMT0uxrWs7OyK47JVQswQCQY7+41GcF9mGNc/SKtlfvtJ/pWdfh513GF9nC5At29cYDYDQDWSBMwCa8rOwoNRhh+vVnsObLrkrPC9K3S+73jdvAoy5etdQCRCtoeUf6NQKiQSTry72PPy5mrxs+y7AD3rTOZ3a48+XZIEelPrfQLAAR+y2u7USfidTV64za0m3Tg8vHp2IfDzezZQ2FtoWi4xVe1JCydjGnnA9aXw/ErwgLeuLAJAFxgBlEwNY5QB6Ven+wuB/8A1bP9Ipnd9meAIMWSs81e4I8u1GnlR8coT88H+zHw0l0ZV2F6e463tiHbWYeGnw1G3lU9w/2u31/jWrdwd6yh/UbeFTmN9j9g/wAK7cTbRoYePcagOI+yzFW8pstbuRtHYbckEhjBPr3aUdfhtfZxS+2BprR6M7Hg/tLwl6AzG03c4025Msqfl5V1NnFK6hkYMp2III+Irz1xHhN6wYvW3Q/eGnodj6Utwji2Isv/ALu7qx+qskNHeuobyjvrPW4NTlHXRn7fknG4a2kj0IDWarngHtXUwuLXKf8AiIJXeJZdx6TXfYPGpdUPbZWVhIKmRXDr21W3eKix/BpjNS6DiisTWazkwooooAooooAooooAooooAorFYJoDM1F8d6Q2sKma62v1VHvN5Du7zypl0l6XWsLC6tcMdkfVB+sfTWOdVNxbHteus7sXJMAtvAOmnIRyrqWPD5XD1T2j/P0KKlVR2RJ8f6YXMZmDubVsLK21k5jyDHTWJ12EbVAcO4TdxDZLNtnbTYaDzJ0A84rq+i/s9uYmHvTbtaGPrON9J2Hj8Ks7hvCreHQJaQIo7uZ7yeZ8TXVrcQo2a5duk3+y9ylUpVN5HC8D9kqDK2Kcs3NE0XyLbn0jzrvOH8KtWFy2raIO5QB8e/1pa5eAjQ6kDQa6/kKwAxMyANNBvzmSdO7l618/Xu6tw81JNmqNOMeiN3cDekVxcglQx1jYj/NFbphlHKdZ11M98natrl0DUkAeOnhz8azExO7cuaZVX+ZiPyBrNsuR2sgPcJI+Jj8q5H2jdL7mDS2LEZ7hbtESAFiY5SZHzrX2cdMLuMW4t4S9vKcyiAQ07idwVO3Iiq+ZHVo7mz4Kr8P8Tjw5wdnDd6/A/wB6Qz3p922RP2mmJ7ssTHKd+dL9b90/L+9J2scp5OPNWH5irDGHXkbo224gjy/0KxYxivsfQgqfgwB+VKpfVvdIPLQ/KsPZDbgGNpG1AYv4dXUq6qyncEAj4GuUx3s8t9Z12Ec4e6JIygFJII907SCdu/ateneDvi2vU5zbk5wpJ7yPGNTzikegNy9bDddnWy0BMwMZvCdh571ZTqzp+R4IyipdSvuNdHsRhRku2+xmOW4ACGJAHvATEAdk7a0cG47fwZV7TiG1KyGU6x2lBlTz76vS/YV1KsAynQg6gjxHOq66VezGAbmE8zaP/Qe/wPpXft+J06y5VdJfx/RllRcd4nTdGOmtrFjL7l0boSNfFT9YaeYrpQa89WB1ZclnS6kZIEEMG1k7rA1+VWX0P6eZytnFdm6YysRAcESJ7mI25GRWS94dy8zo7r09vkTp1s7SO7orUGtq45pCiiigCiiigCiiigMGoPpD0kSxkt5wty4QATrkEwXI8OXfS/STjyYSw119Tsq/aY7Cqj4r1zXFvXipa8A4ykGByED3YGkGt9laKvPxPCKqs9K2JDpfw9EvjqrpvFxJkhmzE6CRoZ7q6Lod0DykXcUoJ3W2YIH3m5T3DlW3Qbodly4m6NYm2ndOzEd8bDlXcu4A1MbfPQfOtV3fSjD4enLKXV+pCFPL1M2MAd1N3LPIEqNp+sdwY7hsZ+VFu2zZs47JgBTB2mSfP8gPGlrt0KNieQABOvLb89q4xoMW7CqNBG/zJJ+ZNa3b5GijMYMchPIE8tTyB51oLBb3/d+zy2PvRvoYjUc6cgRQCPVMdzAkEAaehJ3+VbLh1EwNTuedRnSDHXba2zZCktdtoZUto7BS3ZYbSTUJwnpzccWVuYe4HdlVmEKgzBCCM5nZ/d37Jiag5JPBFzSZ0PGuj1nFpkvpmAMjUgg94I2rTgnR6xg0KWEygmWOpLHaST4VFDpBiOscG1KDEmwkKRIyZgxbNoJ0nLHnW3C+l5v3UtnDXbYuKWDOVEQWG06mVO0xKk70yskufLTy8vHp2H+N6WYa1c6t7oDD3tGIXb3iBC7/AFiKlbbBgCCCCAQRsZ5yK4LF9Ab4usbVxHV3Zy1ww4LNmaQiw+pPdppXRYTANhbFq0l+2Aiqg61BqFWIGV1gkiecVGnKcpNNFFOdRyamsLsTd2wrCGAI8daSOGInIxE8j2gNvWm64m8uYtaDAajq2liO7K4Gvrz5UthuJ23JUNDrGZDo6yJEj0O2mlWl5l8WV99YH2hqPXmP9a0usMORHxraabPg4M2zlMyRybvnx8Rr50An+yG2Ztba/Rn3TJnQ7rqfEeVLYfFB9pB5giGG41H5d9ZsYmdGGVhuN9O8HmK0xWEzSyELciA0A+QI+svh+VAc50z6EpilL2wqXxrm2D+DePc3Lyqq+IWLiXCl4MHUBSGOoAAAE9wG0aVe2DxJIhxlcbiZ5xmB5qfjrrFQPTToeMYgdNLyA5TyYTOQ+ux5GutYX7pSUKnl9fQz1KWd49SM9nvS9rq9TfJJWAjme19wnbNpp3jyru1Nee872yVllKnVZI7SkfMRVudB+lP7Vby3COuT3uWYcnHruO+pcQs9D5sPKxSqZ8LOqorArNcc0BRRRQBWjvAk1tNcH7WOknUYcWEJFy/oY3Fse8fUwvxqdODnJRR43hHEdMuk5xuJJUnqklbY+Mv5tA9AKmvZ50X69+tuD6K2dBGjNpp4gc/hXGcA4a1+9btJ7zkDwA5t5AAmvQHCuHJYtLatiFUQP7nxJrs3NZW9JUodTPBanljuQB3CmttRdyuZjQgHv5NHf3UrcJJj6vMzz0geW80Yi9kWYJ7gNSSdAB61wzSZu3cuggsQYG0xRatRJJJk8/yHhRat7kkmTP8A2HhSHE+JLYTM0mTlVVEs7HZFHMmD8CdgaAXxGJVFzOyqojViANTA1PeSBUebl2+OxmspOjkDrGEKdEYdiZYS3aGX3dZG+EwbsRdv6NlH0QaUSQpYaaOwYe+Ry0A5uusJ93kYMz6x30BE8ds4gJZTCsVPWAO7duEyP2mzSW7WXxPhyh24vxK32RhusnrYc8vpX6uQrDs5Mum+szpr2FrDAGdzrqdSJ1IB5Db4ClHIG+w+FQcfmQcc9zkRxjiLR/uyJpaJOrHV162BmEwueF0PZBkzpN8FxN5+s65MkOQsAiV5GSxJ84XyqC6adOP2ZVGHyXHYkEzKpHfGhJ7pFadDOmt3FI4ewzOmWWt5ApzbaXHWDpOkiPSfE0pac7hRa7nXHDDvYfzGqd6ecNxIxjG4LlxSfomiRl5AZREjnzq2H4owkmxfgbx1Tc40C3Cx01gAmOU6VqnGrcEtntjn1iOm/PtAaaxW+zunbVNaint3LE8EV0NTE2cJbW+jMQDGoLqv1VKnUkDx51M3rVrEAq4DRBKsNVPI96nxEU6tXVYdkgjaQZE8x51i9hlbffkRoR5Eais9SeubljqeEcMNesGbZN62BpbY/SA6+7cY9qTAh/6tIL3A8TS6JUmRGZWBV1kSAynVTGsHca0i11rU55dPtAdpfxADtDxAnw51nFcODlbiMUuD3XHMHkw+up8dRuCDrUAOMThQ4gyOYIMEHvBrWzfIOR9+R+0BEnwOuopvw/iudmtuAl1dSkz2SSFuKfrKY3Gx0Oo1d4rDh1IkgnYjcHvHj/rnQCOOwIuQQSrr7jDcTuO4qYAI/WCN8Li+szCCCpKsDyOh9QQQQe40YW+TKN76xOkAyNGHgfkZFaY22V+lQEso1A3ZdyByzcxPiOdAcb7ROiwI/akWSsdao0zKPrSBMjn4eWvB8K4q2Hvrdt6FT7s7qfqExJEaT66VevZdeRVh6EH+4qnOlfAVwmKKkN1Ly6REwZ7OumjaeVd7h1wpxdGpvtt9PQy1o4epFu8L4it+0l1DKuJH6jzB09Kdiqz9mXG8jnDudLksngw3HhK6x4HvqzFrk3NB0Kjh+PoXwlqWTNFFFZyYnccAEkwBuTtXn3phxdMXffELdzEu1tbeUjLaT3GzHQ5jJjferh9oHEWtYF1tibt4izaA3LXDGmo2WT6VQ+F4TcGIGHKlbucWypgkNOWO7euhZRWXNvoVVH2LU9kXA8tt8Sy6ucls/dHvMPNpE+FWBjL+VdNWJAUd5Ply5mteG4FbNpLa7IoUctucDTXetjZDOCZ7Mx3SY18wJHqayVqjqTcmTisIVtLApHDtmYk7SQu/LQnXvO3hFKXTsO/8uZ/T1rcCBVRITxeJW2hdzCqCSe4DypngcKXYX7qZbhWFQkN1Y1kAjTMdJI7gNhWLd9r15hH0VrSd89zmB4IPizfcp4++WDtJP6ev6UBhouAQeyeYO+hG41HpB0pUEKKw5W2smFVRqToAANz3AAVGG2cSVYsRYKnsaDrZkS+82ypBCiCZ100oDe5xF7hAw6qwkhrrMAixI0A7TmRtoPvcqyvA1YhrzNeYFWGf3FYLllUHZG5OsmTvoKkUtgAACABAA2AHIeFJ3sUqmNydgNzXjeAN8bwe1et9XctoyfZI0HiIiDvqK24dwu1YXJZRUWZhRue8ncnxNbZ7jbBVHjJPwBA+dZGGPN39IH5D86hq9Ee4HE0EU3/ZTyd/iD+YikL+LNqMz24mO2QhPkZgnbkKamuqGM9DXFcBtsSyTauER1lohX79dCrbfWBrVb120fpYuWwCesWAw5yybREyVPkuukhZu5lB019fypK5jFDqk9ppgQTsNzGg9anlDDFVuBhoZpo1jqczIDlJzOsk+bKDt+Eb+e+lzAsjh7JCgsTcQjsPMksIErckzI0Osg6ESAM16eDHEYNL2S4pXMvat3AASAYkA/ZYCCOcDupThuPF0NydDluJIJVhrGnIghh3git8PhcjNB7B1C6Qp5x4HeO+hsL9IHUxoQw5MOR8GBA17iRGoIAT4nZaA9v301H3hzQ6EwR3cwKcYfEB1DKZBEisvcEgSJO1NbLhLuTk4LL5iMw+Yb1b0ATwzdVdNqAEYFrfnu6dwiQw8Cd8piN6dcF/aMK0Cblvtp36e8PVZ074qX4rYlMwnNbIuLG5y7r6iR604tXA6gjZgCPI61OE3CSkux41lYZQ6Xura29pyXWH92MrAyANe0NN6vHhGPW9ZS6pkOJ/uPQyKqTpJwq3h8TfRs+sPajLHaM9rSYHaGkV13su4pmtXLJOqEMvk2/+If4q7V/FVaKqx7fw/YzUnpk0dzRRRXAyainvbbxlhfw1lGK9WDeMGO0TCkEayArcvrVG+ynBNiOI9dcJc21a4zMSSWaQDPfLE/y1C+0/HdbxW/qCEK2xAI91dR4kMWqwPYhgIsX7pHvOqDTkokwe6Wrp7QtynrIswnSkrCkDUyTr3bnb4QPStcZazKVOzQD5E6j1Ej1pS++VSx2AJ+Gtc4uEcOMzMxG3ZWY8MxBGsEgafdrXi2N6q0zKJfZF+07aIvqxFK4KzkthSZManvJ1J+JNNr7Fr6LlkKGcnlPuqPPVj6UArgMMLVoLvlGp5sebeZMn1pxbGmu+9JXJLKOW59NhHiTSXFMWbdpmUS2iqORZiFUeUkUA3uMMRca3vbtMA/czwGCT3LoSOZYDkRUoKb8PwQtW1QGYGpO7E6sx8SxJPiTWcXdKjs+8dB/f0EmvG8HqIPjHFcVbuOtqyXWEykD1ceMjQdxrYcav6H9lMkNO/IMQPdnkBr36VO2reVQJmBqTz8fjSZuZ8yqSI0LDkY5eIr3qjw5TivSa9KW1As3CMz7MYDOCAHA0ypmzEfXQaSTUt0b4vcxOHFzKobMyySYbIcpYADQGJ3NOOOYbDsgGJVWE6AgliY2XL2iY5CtMPfvZQtmwttAAF6xsug2hLYaBHeQe8UA/BujcIfAEg/MHlULxfBNfa3FtkJcZ2aGARDnA7LEHM0fOdqfnFYldWtWnHdbchvQXAFJPcSvnTHG9JSroqpllkDhwQ+pOaFG8KCcwkHYGoVMadyylnV4SNv2r1q4bNkXcoBNsBwAVS1Ed4m44nxA7qSw3CMTaINpX0CKJIAYJbdpfU6G48QNvGpPhnF0zdYVJe/2gqhdEDFBcYmGiIJnaNBpTo9KreaAlwyUgqAQc4YqRBmCFO8HUaQZrPpi92zY51F4VHtuQWNxuJt9aD1mq5oDdpeyoUzOkvnJX7oind/C4tlIBuA9pZDASCVCMJMSBmY6eFN8dx1LjhntMsFjmAV3K2WXdQSIzlhJmI03rpMdxtLRAIYnskwAcodsik6/aMaTzpFJt7nk5Sil4VkirtjFK9wqbjZf4eohg2XMSJ1YdqBpHwpldwuLloa/oTAV1OjXFganlbUnWPeNT3BOIPe6xmUqocqo7JEKSCZUnnv8AKlrjZMQp+rcUr/MssPimc/yVYqaks5KnVcHjCGnACxzdcZvAkwdwjTl02WYIIBO3jTzi6kW+sUS1s5wBuQPeX1WR8K1xa5b9pwNHBtudZEAuhPKJDDzYVIsNKtisLBnlLU8mqPIkGQdQfyNM+GDLnt/YYx+Fu0vwBy/yzzrfhJi3lmTbJT+k9nw93LWrCMQPv2yD5oQR8nNSInFe1Xh+lq8BtNsnz1X/AKvjUJ0Kxi2ccgV8yP2CcpWcw0kN3MBXedPcH1mBu6SVh9p2In5TVSYK/kuI/wBllbXbQgz8q79n/rWsoN9M+5lqeGeS+6xTX96W/tCs1w9EvQ0ZPMfHb5uY3Es2rG/ek6DZyBEeFXv7JsMF4ZaInttcY+edl09FFeeMLqfPUnxnfx1r0x7PbYHDMLAj6JT6nUnzJ1rbc7U0iEepM3h2kHiT8Af71jHHsRMSVG07kVi4v0q6bK3fpqnp+tGMHuAmO2PCYBIHxE+lc8tHC1HYAA38Q4MkFLflkXNl8dbhM/e8KkRUbwVBluNze9eJ1mStxrY20HZRRG+musmgHVkS7mSdljWBAkxyOrbjwHKm+J7WItrlBCBrhMjsn3E03k5rkHQdk705wgEMQSZZvziPSKbYeDiLp0kLbU6zp23GnLVj50BImmtvtXGPJeyPPdj+Q9DS924AJJAHjTThuKVlMMCZJI56mfyqmU461Fvckk8Njx20+VN8biRatljJjYDckmAB4liB61lxNxd+yCfDXT4jXTxPcKZ44Z8TZT6qB7x8xCJ5gZ2PmFNXoiNMNhzYJuXT12Ku6ADQADUW0BnJbXctuZJMkgVvi7Vzqy966VhSeqtEINFnL1hHWE+KlfKnGAXrL126QDlPU2z3BQOsPeJuZlP/AC1qB4zjJxwVz9GsKROgzKZPh729Zrq4VCKfq8fkvt6Lqyx6LJL4XCZlDWMRdH3XPWqTzB6zt6fcZaUw7Brn06hbqgxDEoVBPbUHQHUTpIkakQTCri1CvctmBYfsCNCrIFCeRfX08alukOFN/DhUXNnKZoMHISM8SR9XlzqNG45kN938u/zJSo6JLtl4DC8Lw4cIqmbaZd2K5S05SdmM6wdRPjW/7mw9jK5hMkQWcgDslBOYweyY1/SoK1wrFISUzLmLsQGEdq6BAE6t1azM/WNTGP4Y5w9tVzF7ZUiXliJ7Qk7sUzDXTX1qUXn9JKaw8a+oWeB4UwqweyCALjHs5w4PvTlzAeHKnHEMChfMoVr2UQrMRKq0gkCZylpGm58ai8Vgb7vcIV0zNYClXAIRSWfn3yCPEbxFMrPDsXGb6UmLQgXFJIlmcSTpEhT3gTqdK8ckttJJRzvrJzCcNNhrAXtCLiXGgTLfSBj3DMGEDm4p9xKyWVcolldGGvcwn0yzXM3OG4pVcXHefdtsLmUdvKDue0VJMTBPwFK4nAYoOxUv1eZRJbtZdS5EMBBMHWCJI2qSnheVlbpJtvUic48xFhnkjqoudnUxbIZhHOVDCD31JVHXMNOGZCTBtlScxmMsTn3n73rTnh90vatsdSyKTtzAJ20+FXozCWEaLt5fFG/qWPzX51rxLR7B/wDcj+pHFCf+pbxtIT6M4rXjf8NTzF6xHretg/EEjyJoBbitgPYuqZhkcGN4KmqJLAqsAgx2jOh56CNNNN+Rq/2EiqAuL2mH3j+ZrtcJ31L6Gav1RKf7T4j7f+FazURRXZ5NP/iijUzi8IP9frXpjoAf/wDNwn/JT8q868RshMTeUCAt64AIiAHaB6ARV++y28G4ZYgzlzqddodoHhoR6EV87dLNNM1w6nRuPpl/A3+ZOf8A29aziiZTb3x+TVi//EQ6fWHjtMD4fKjHjsg9zIdp2YVzi0cVH8IfsNrqLt6dZj6VyBsPqkacgRqdzIiozhul3ELpPWBtABo1tInTXVTrr3TpXgDGXbgs3DbjOM2WAW+t3Ad3KD61BLxfFISRh3dmEyZjs5wNttl5AmZiulwwh7g03DDvggDXv1U6+HhSF5smJTTS4jAmNihDLr3Q7+sRGsxlFvo8FsJqPWORtbuNeRDdTIxUkoZ3Bjn8fWox8Ibd9Cm5YfDnXU3bIYa/96aYTDgO06sIifsnb5gj0r5+74XOpcxqxffd/wBF1Ovpzt9hbJF0HTVSPHQg792tNMU2XF2idntvbH4gVcDxJVXP8hp7i02bmhn5EH/CTSPEsL1tsZSAwIdG7mGonwOx8Ca+jRkEOEdl79s7rcLjxW7258s5uL/JUJxvDdXimu3Vm04AEa6gRBqTtYkX4vWZW9bzW3tsSsHQtaccjsVaDuCJBpLi3Sy3h8PcuXlZXtoXNpoDNAmFY9lx4gnxjasl7aK6p6G8F9CtypZ9diItYH9oeLIZLRIzzoun5mul4w3V4Z1USSvVovezdlV+JHz7pquvZ/7Z2xly8mIsrbyW2uqbeYyFOqkHnBEHwPhXY4vj9lXttfLKyK7hFOdRo3aJXQtlV4B212nVYcPVtHEctkq1Z1WtsJEhiLf02Gtj6md58ETJ+br8PGluIGbuHXnnZ/Rbbr+bioQ9L8Ktx7ma47FQBC6QrMMqnQasGbU698AAOP8AaDDnEZs1wuM1gDL2QZLuZjut6kmBk2116DpTXVGfB0Z2pHAr9GvlPx1qF/2stnrpBFu0SpcZmnRdRC5d2jVqRu9N7KoerW44VGMgQvZRXjMeeVhy51Hkzb2R7gmuLAlFA3Ny3GsbOpPyBpTihizcP3H/AMppg2LXEGwUErnZyToQbUrEbk5yB3QG12lxx8/QMvN8tsfzsF9d59KhjGxE2nLh9dIt6zpEJzPpS3DQeptzvkTf8I8B+VNukCg4e4jaC4vVSBJ+lItzHP3pjwqSoBgh/wB6b/lL/neteOH6Nf8Am4f/APvarfCa37x7hbX1ALfCHHzrTiurWV77oMd4VXb5EA+lASFUDe99vxH8zV7464FtOSYhWM7RAOtUMt6UAgaSZjtGY3O5Ghjumu1wlPxP6f8Apmr9jWKKX/Y3+w39J/tRXc1r1MuCP9oOF6rieKWPfdbgLDXtCdD9mWPnlHdVkexfGzhbtrnbuT6ON556iua9tPDMuLtXhtct5Sdd0Pw2bbwo9j3EurxbWuV1D/Umo+U/KvnXHXbZXY29JFv41oCtoIZdT3E5f1pXFW8yMoJBIIBG4JB1rN23mUg8wR8aSwmIzoDz2I7iND8xXLLhTC3w6Kw2YA/GmbsVxK6dm4hUmNQyHMonuKs+neK3wNwhriHk2Zfwvr/mzD0rXjeFLW8yCblsi5bHey/V8mWV/m8BQCt+5luIY9/sE+OpX/q+NI8ZsMbeZBL2yLiAbkruvjmUssfepdHF22GU6MAyn0kGlbFzMs8+Y7iNx8aAMNiVuKrKZVgGB7wRIPwNJYs5SH100by7/Tf40ywi/s91revV3GL29oRjq1rwkkso13YcgKlcs71FrJ6gzSNKZvcFnVyerJmTGVPunaF00J747qEbqjDe4T2T9n7p8PGnkTSL/IaGOK4UGc3EJt3SAM6gEkCYVgdGAkxOonQiaiuP8SxNjC3nbD27+VGPZJKt+K2wmNyQC2nM1LXcI6SbTR9xpKeG2q693wrUYy6Iz2Cf+W6n/PkMVI8Kg9lvFTabFdVh7TE2usJVQp7J93sjUdqQv9q74cXH7Nh7i2bILubbSnZSVctALLAJEamDJ3kTNYf6OepwhTMZbW0gJ7yUZiT6UqmFvXJ61wiz7totJHKbjAHv0UL5mpU3ojh7kaacI4byQH7+tK/UphAz6KIVFUyGmN4A10197xpxwHjYvX8rYdbZKh1YDY9WhYEx7w6wjlsa6Wzh1RQqiANgP9b+NIXr2YlEPa5n7M/r4VKVWOMY/cszkRXBW3uMciRqGOUdomNzGsQPWKX/AHZaAy9XbjUxlWNQATt3QPSl7VoKABTLirs46q2xV3GrDdFmC40IDRIWdJ8jVUXLG7PMifCVDNcuAKEzFLcADsqe2dN81zMfQeJO+K+kv27f1UBut5js2wfUs3nbHjTu1aS1bAEKiLA7lVR48gBTThSlg10ghruoB3CfUXXYwcxHexr08M8QTNctJAIDdY2+gQdmI55yvoCOdSB2qM4YxuvcvH3Sclv8KbtH3rmfXmqoedK8avstlgkZ27CTtmbsgnQ6AmfSgMcFOZXf/iXHYeU5V9CFB9axiO1ibY3yI7+pyop+BcetOsJYFtFRdlAUd8KAB8hTThjZ3u3ORbq18RblSf8A5M49J2IoBp00xfV4K8ZjMuT+s5fyJqnLNrOwXmxC6b66aVY3tR4hFq3aG7sWPkv/AHI+Brl+iXCxcxOHIdWli7KJlMmozcteVd+xapWzm+/sZam80iy/3En2m/w/2oqUnzrFcXmSL9KOP9q3BevwDMB2rJF0bTGocf0mf5RVSdHseLFy3eGbOlxWA0y5dc0zrry8z4V6KxVgOjIwlWBBHgRBrzvxThBw2JuWG0yOVBjcfVaPEQfWuhYSU06bK6u256Iw2IV1VlMqwBB8CJHypK0ctwrybtL5iA36H1rk/Zhxo3cMbTmXskAa6lD7p35GR8K6zH2jlzKJZDmA5nvUeJWR8K51Sm6c3B9i6LysmmOSHS4CREq3irRqfwtB8BPfq8mk0IdJ5MPkeVNOGXSpay5JZNmJkuh91vMaqfFZ0kVWeiGDJs3msmBbeXsmdidbluNhBOdY3BYQMurm4xRw0/Rtv91uR8jt4QO80rxHCdYhUMyHk6+8p7x/rUSOdJYPEZ1yXAouADrFEwMw3E7qdYPgeYNAL4zCrdQo2oPofAg8iDrNNMPjSji1d0Y+4/1bnhvo/evPcE7BWw3VdljK/VYn/Cf0PPzpe/h1uKVYSpEEf+NQfEUAoQDTfqGX3DK/ZP6Hl5beVNnNyz7qm6k7SM6jtco7YEKAJzGTqaWwPF7d7N1bhiphl2ZTEwyntKY5ECouOT3IoMcuzSp+8NPj7vzpdbgOxnyoyzSLYFD9VfhXniQ2Fy4G9IXMag0Bk9ygsflQMCg+qKWW2Btp8q88Q2G2V337C+YLfLQfOl7VsKIArTFY1LS5rjKij6zEKNdBqe+mP7ddutFpCluDN1tD3dhGUk9+ZhGnOpKIyLYziQV1tL2rjzlURoBMu2uiAwCddSAATW/DsD1QYsczuczt3mAIA5KAAoHcOZknfB4BbQOWSTqzMZZieZJ8SdBAGwAGlI4vGZibdojrY12PVyNGYeshT73lJEjwTxdzrrhsg9lYN4+B1W35tEnuA+8Kzxe6+VbdrR7hyhvsL9e5p3LoO9io0mQpZtph7agsSJALNq7s3MwJLE9w5922OF2Xy57sC4+pUGVQaRbU8wOZ5kk6CAAHeHshFVVEKoAA7gNBTAr1mIEE5LMz3G4wEf0pJ/nHdS3FMd1SSBmdiFRdszGYE8tiSTyBrfh+C6q2FksdSzHdmOpPxNAa8VxXV2yQe2YVPF2MLv4kegNKYHDC1aRBrlULPfA1PqaZ5jev7fR2Nj9q6Rr/AEKfi/eorTpTxb9mw1y4D2ohPFmMD859KlGLk1FdzxvCKy6d8U67GPBlbcIvp73+Imuh9lvDP4t8juRfzb/pHoa4AksTuST5kk/qau/o3wr9mw6W+YEt+I6n849K7181Qt40UZaS1SciQisUpNFfO4NYRVce1no9ITFINVhLkfZPusfI6etWRTfG4RbqMjgMrAqQdiDV9Gq6U1Jf4iMo6lgpDonxg4a+lwTlmHA5qd/XX4irxs3g6hlMqQCDyjkapDjXBGwt9rTajdT9pTsf0rtegHSUBv2ZyYP8InfxT4yR8K7N/bqrTVen9/oZ6UtL0s7GTbuZY7D6g9zcwe4HceII5ilMZhiwDIQHUyp5cpU+BGnhM7ilb1kOCGEg/wCvz1prhcRDdVcabgEgxAdZjMOUjYjl5EVwTUL4PFrcUkciVIOhDDcGmvE+FF2W5bYpdT3WEwRzR1BGZD8QdRB3Wv2CDnt+8BqNg/ge49x+OlK4bFq4OUzGhHNT3EcjQDbD4pbym3dUB8o6y0e0NQJgkDOs6ZgNY5US9ond7fh7yDu01cf4vOlMdwtLuUmQ6+666OuoJAPcYAI2I3pqvEXsADEjMJgXbakrEDV1ElDObUSkKCWE5aAkbN9XEqQw207+7z8KRx3C7d2C6yQZVhIYGCJDAgjc1o2HS527bQT9dCNfOJDeRmtWuXk+qtwfdORvg3ZJ/mWgA4B1B6u6wOkBwLiiPOGI/mHnWttcUN2sP45XTkdIzPzy6zzOmmqn74tj381v8aso+JEeG9KW+K2iJFy2R+Jf70Ah/vJ/4C+PbaOzvGk9qdJGnOsLgrzAi5f9bSBP8zOfUGnR4naG9y3/AFL/AHpv+/rJ91s/gis/p2QY9aA2w/CLStnjM8Zc7Es0ebfpTx3CgkkAASSToB3mo4Yq9c9y2EX7V06/0LJ/qKnfTnWRwsE5rzG4RqAdEWO5NtO9pI3mgNbmLe8IsHKv/FIkfyKffPidB97Y7fRYZTyzNPezudzpqzGP/ArD8WDkpYXrGHPUWhoYl+e0QmYgkSANQpheGQc9xusuToxAAWQAQg1ySBrB1O/dQDfBYG49w3cQAGBIt2wZVFBbtnkbjAiTsBAHMtI4i+qKzMQqqCzHuA1J+FZv4hbalnYKqjVmMAeZNMktm8czaWxqinQsRs7D8l8iddABrgbLXH69+6LSwQVRgJJ+8xE+AgbzS3E8WyqFtwbr6IDMDvcxrlUan0HOlMdj0sIXuGBIGgkkkwqgDVmJgADekOH4NgzXbsG42gge4kyLYPPUSTzJ7gKAXwGEFpAizA5nck6knxJJPrVXe0Hj3X3+rQzas6GNi/M+mo9DXYdO+lAw9nq0P01wQPuqdC/6DzqqcJYe46ogJZyABrqfH4/Ou1w22x/rz6Lp7marP9KOp9n/AAUX8T1pU9Xag6mZfkJgban0FWuBUX0b4IuFsLbETu7D6zHc/pUtXPu6/OqN9uiLqcdKMUVmispMKwazRQHO9L+jYxVrT+IklD+a+sVUzo6PEMrg+RBHLvmr6IrienPRMuDiLIPWjVgv1gPrD7w+ddjht7ynyp+V/wCfgz1qefEuo86G9LlxKC25i8o1n64H1h+orocXg1cCdwQykbgjY/oRzEg6GqMw2Ia1dVrTQ6kFW21PLXxka8qtPoh0yXFgo4CXl3UEww+0v6inEeHuk+ZT8v8AH9ClVz4X1JrBYwkm3cGVxqInKw1hlJ8tV3HqCd7+ABOZDkfTWAcwGyt3ju5jlFKYrCrcXKwMb6GCDyII1B8RTc4lrX8XVZ0cDYcs45fi28q45oNsLxSWCXB1dyJiZU7SUbZhJjkfCnpE0jiLKXUKsAyn9dJkbeYpo9i9b/hnrV+w5hh+FwPkwP4hQA/A0GZrJNl2iTbiDrOqMCh84mCYImh719AZRLmugQ5Wy68m0LDb3gCTyrP76tqQLpNokwOs7IJ7g3un4+lSAI8KAjxxYSQ1u8kCSShK8tAyZgT5TSN/jOEDEXLthWG4uMit4SHg1L0UBC/vrAyIvYUnlD2iZ8ADJPlTq7xdRsl155Lbc7iRMgR5/lUgaxQEeMVeactoJoINxgdeYy2ydvxaxSZ4J1qkYlzeBIOSAtsROgVdWGuzs22kVKaUwxHHbKvkDh7m/Vp235alV1G41MUA8tWFUAKAANgAAB4ACm2P4slqAZZ2922urt5Cdo1kwB30gpxFydBZTv0e4R5e4nrm8hTnA8PS1myjVjLMSWZj3ljr6beVANrGBa4c+Ig7FbQhkQgntExLt4nQchzp3jcYtpC7TA5AEsTyVQNWY9wpLFcTCt1aDPc+yNh4s2yDXSdTrAMVpguGEP1t4h7sRIkIokmEUkxvqdz5aUAlgcI11lvYhVDrm6tAZ6sHvOxuFYBI0GoG5J16R9I7eEtZrhljoqc2P9u81tx/j6YZAT2nc5bdse87HYDwk6nxqnePccu4q8bl2AR2Qo2UT7o9e/nXRsbJ3Esy8pTUqadkIcQ4i9+41y4SWYz5dwHIATHpViezvor1a/tF0EOw7Ckaqp+t5kfKoroH0XN8C5eX6BGLWxHvsYBYncqMo85qz4rTxC8SXIp9F1wQpU/1MyKzRRXFNIUUUUAUUUUAVgis0UBwXTToF1ma9hgA+pZI94947j4c6rSWVxBKMDvJUqdt9x5mvQxFcr0r6C28XLqRbvbBuTQdmHPz/Ou5YcT5a5dbePr6GarRzvHqRPRf2kqT1OLIDg5RdEZGjTWNjPMCPKu9RwQCCCDqCNvSvP3GODXsM+S8hU7j7JG0g7Ef6NPuA9OsRg4CHNajW28kacwd18hpWq54RGquZbNb9u32K4V3F4mXM/DShDWWyaklIm20mTpupJMyvedDWRxbL/GU24gZjBtknuYba6doLUP0c6f4bFlUDFLp/wDxsNSQNcp2Pxnwrp9K+cqU50paZrDNikpLKE4VxyZW8iCPyNNTwW2PczWj/wC2xUf0+78q2fhKTKTbbvQ5fiPdb+YGtOqvrtcR/wAaQfih/SoHoHAXR7t8/wA6K3+XKZ8TWMmJH17B8Sjg/APWTjLy72M34Lin458vymsDijc8PfnnAQ/MPBoAyYr7Vj+m5/8Aej9ivn3r4A+5aUH/ABFhHpWf3sf+Bf8A6U/+9Y/eN07Ya5rsWe0B6wxI+BPhQAeBq38R7tzwZyF/pWAR5zTrD4RLYyoqqN4UBRPkKaziW5WbY/muH/pFafukv/GuPcH2fcT1VIzDwYkeHOgFcRxm2pyAl7kTkQZnjyGg82IFIGzevRmJsJzRSDcYdxYSE7oSTA94TAkLGFRBCKqjuUAD5VFca6WYbCyLlwZ40Qdpj3aDafEipRi5vEVk8bxuyTw2DS0uVAFWSYHMnUknckkkkmSSa5rpR0/tYYG3bi5e2ge6p+8Z+Q18q4zpH7RMReJS3Nm2f/kI8T9XTujzNczhcI1xgtsM1xjAUDU6b9//AImu5bcKwtdfZenuZp1u0TfiXEbl+41y6xZieew8B3AV1nQ3oCb+W9flbUyEjVx394X5mpvop7PQmW5ioZ1922PdXUnWPfOv+oEd0BUbziKS5VDZevsKdLvIxatBQAoAA0AGw8K3orNcM1BRRRQBRRRQBRRRQBRRRQBWIrNFAMuJ8JtYhMl1Fde4/mDuD4iq06R+yq6ozYV+sQEkW20YTEhTsfWPOrXrEVrtrytbPNN/bsVzpxn1KS6OqttWs3CLGIFzM4us1kXUyMoTrAMyZX+k7mgDUV0djE4vrEB4nhnso1ppW5bV3A6rOp7Onu3DuZzxppXecT4HZxCZL1tXHiNR5HcelcnjPZVaBmxcZPut2l3J30I+dapV6FxJzqtpv7r3IKM4LCMcF4hiUuI2M4hhjbXrM4U2VDMSnVjUE5QBcO6n3QZ1NQicQv2XtrZxuHytcJd2xCXYVVJly41k6DKqsTudjTPpJ0KxqoQqG4mh7DSNAdcu8wTy51xGIwFy3pctuh0PaUrHduK6FrwyhWWpVF9CqdeUXjBaPBkx6pbVMdhntJcGY5kuMVIQshY9zdZGsgFdTEVPdHsBxFLinE4lLtvqVBhU/ilRmMqF0DzED3SJ1FUauUgyJPI6ad421+Ip9hGQ2rpa7cV1CdUokhtSGnuAER51ZV4G0sqX/X+zxXOexb/A+C48XluYy8rhbVxQEMDOxtwxUKBHZuRzAIGupqLw/CsXh7NvJi7AuJZIuM7qQLma0SzFlJdAqvOxM7ruKxu4rspla5m1zktodezl5jQ60iui7jte8NJ5GT614uBy7zX4/sO6+RY2NxmMuWL9v95YOXXKsXbQYAqwP0iqCGzEEkKNjBBNPuNXesuh7GOw6fRBMxxGisEugsqqQc2ZlMkkGNRoKq/D2WcwisxmOyCde7TnU5w/oPjL0ZbLKO9+wN45615U4XQp7yqpHquJy6I69uJ4vrVA4jhVsHqcx62yboCqvWgSkEsc2vlEbVz3SnHi4iJcdL+JFxvpLeUjIQMqSigEk6wM3nrAn+E+yLY4m95rbH5s36D1rtuEdF8Phh9DbAPNjqx/mOtc7mW9vNTptya+WEWtTmsPYrTgfs6xOIIe8TaXT35LnSBA5ad59KsrgXRmzhFi0gmAC51Zo7z8du+pbLRFZbm9q3D8T29EThTjDoAFFZorGWBRRRQBRRRQBRRRQBRRRQBRRRQBRRRQGDRRRQBWDWKKg+oNWpjxr+C/4f1oorRT8yK5lF9L/wD1dz+T/KtRH+vzoor9FtP9iP0RypeY27/w/qtOMB/FT8a/5qxRU6nR/c8RfHRv+Gfxf2qYX9aKK/OK/mZ1KPQ2Wt6KKzxLgoooqQCiiigCiiigCiiigCiiigP/2Q=="/>
          <p:cNvSpPr>
            <a:spLocks noChangeAspect="1" noChangeArrowheads="1"/>
          </p:cNvSpPr>
          <p:nvPr/>
        </p:nvSpPr>
        <p:spPr bwMode="auto">
          <a:xfrm>
            <a:off x="77788" y="-1041400"/>
            <a:ext cx="2143125" cy="2143125"/>
          </a:xfrm>
          <a:prstGeom prst="rect">
            <a:avLst/>
          </a:prstGeom>
          <a:noFill/>
          <a:ln w="9525">
            <a:noFill/>
            <a:miter lim="800000"/>
            <a:headEnd/>
            <a:tailEnd/>
          </a:ln>
        </p:spPr>
        <p:txBody>
          <a:bodyPr/>
          <a:lstStyle/>
          <a:p>
            <a:endParaRPr lang="es-ES"/>
          </a:p>
        </p:txBody>
      </p:sp>
      <p:sp>
        <p:nvSpPr>
          <p:cNvPr id="106501" name="AutoShape 7" descr="data:image/jpg;base64,/9j/4AAQSkZJRgABAQAAAQABAAD/2wCEAAkGBhQSERUUEhQUFRQWGBgYFxgYGRgaGBocGhoYGxoXHhwYHCYeHB0kGRkZIC8gIycpLCwsGB8xNTAqNSYrLCkBCQoKDgwOGg8PGiwkHyQsLCwpLSwsLywsLCksLCwtLCksLSwsKSwvLCkqLCwpLCwpLCwpKikpNCwsLCksKSkpLP/AABEIAOEA4QMBIgACEQEDEQH/xAAcAAABBAMBAAAAAAAAAAAAAAAAAwQFBwECBgj/xABIEAACAQIEAgcEBwYDBwQDAQABAhEAAwQSITEFQQYTIlFhcYEHMpGhI0JSYnKxwRQVM4KS0aKy8BYkU3PC4fE0Y5PSQ1SzJf/EABsBAQADAQEBAQAAAAAAAAAAAAACAwQFAQYH/8QAMhEAAgEDAgQEBQQBBQAAAAAAAAECAwQREiEFEzFBIjJR0RRhcYGRQqGx4fAjM1Kiwf/aAAwDAQACEQMRAD8AvGiiigCiiigCiisTQGaxWty5Ak8q4vj/ALTrNmVsjrnEgke4OW/P0q6jQqV3pprJGU1Hqdm1wDflXOcX9oWDw8g3Q7D6tvtHmNxoPU1U3G+lWJxM9ZcOSR2FOVBvGnP1moizgmuELaV7jRqFWTOuwE8oPr4V9BQ4HFLVcTx9PcySuW/KixMX7W7rCbGHCoWKh3JMkCSIXSYIMSYmkMT0uxrWs7OyK47JVQswQCQY7+41GcF9mGNc/SKtlfvtJ/pWdfh513GF9nC5At29cYDYDQDWSBMwCa8rOwoNRhh+vVnsObLrkrPC9K3S+73jdvAoy5etdQCRCtoeUf6NQKiQSTry72PPy5mrxs+y7AD3rTOZ3a48+XZIEelPrfQLAAR+y2u7USfidTV64za0m3Tg8vHp2IfDzezZQ2FtoWi4xVe1JCydjGnnA9aXw/ErwgLeuLAJAFxgBlEwNY5QB6Ven+wuB/8A1bP9Ipnd9meAIMWSs81e4I8u1GnlR8coT88H+zHw0l0ZV2F6e463tiHbWYeGnw1G3lU9w/2u31/jWrdwd6yh/UbeFTmN9j9g/wAK7cTbRoYePcagOI+yzFW8pstbuRtHYbckEhjBPr3aUdfhtfZxS+2BprR6M7Hg/tLwl6AzG03c4025Msqfl5V1NnFK6hkYMp2III+Irz1xHhN6wYvW3Q/eGnodj6Utwji2Isv/ALu7qx+qskNHeuobyjvrPW4NTlHXRn7fknG4a2kj0IDWarngHtXUwuLXKf8AiIJXeJZdx6TXfYPGpdUPbZWVhIKmRXDr21W3eKix/BpjNS6DiisTWazkwooooAooooAooooAooooAorFYJoDM1F8d6Q2sKma62v1VHvN5Du7zypl0l6XWsLC6tcMdkfVB+sfTWOdVNxbHteus7sXJMAtvAOmnIRyrqWPD5XD1T2j/P0KKlVR2RJ8f6YXMZmDubVsLK21k5jyDHTWJ12EbVAcO4TdxDZLNtnbTYaDzJ0A84rq+i/s9uYmHvTbtaGPrON9J2Hj8Ks7hvCreHQJaQIo7uZ7yeZ8TXVrcQo2a5duk3+y9ylUpVN5HC8D9kqDK2Kcs3NE0XyLbn0jzrvOH8KtWFy2raIO5QB8e/1pa5eAjQ6kDQa6/kKwAxMyANNBvzmSdO7l618/Xu6tw81JNmqNOMeiN3cDekVxcglQx1jYj/NFbphlHKdZ11M98natrl0DUkAeOnhz8azExO7cuaZVX+ZiPyBrNsuR2sgPcJI+Jj8q5H2jdL7mDS2LEZ7hbtESAFiY5SZHzrX2cdMLuMW4t4S9vKcyiAQ07idwVO3Iiq+ZHVo7mz4Kr8P8Tjw5wdnDd6/A/wB6Qz3p922RP2mmJ7ssTHKd+dL9b90/L+9J2scp5OPNWH5irDGHXkbo224gjy/0KxYxivsfQgqfgwB+VKpfVvdIPLQ/KsPZDbgGNpG1AYv4dXUq6qyncEAj4GuUx3s8t9Z12Ec4e6JIygFJII907SCdu/ateneDvi2vU5zbk5wpJ7yPGNTzikegNy9bDddnWy0BMwMZvCdh571ZTqzp+R4IyipdSvuNdHsRhRku2+xmOW4ACGJAHvATEAdk7a0cG47fwZV7TiG1KyGU6x2lBlTz76vS/YV1KsAynQg6gjxHOq66VezGAbmE8zaP/Qe/wPpXft+J06y5VdJfx/RllRcd4nTdGOmtrFjL7l0boSNfFT9YaeYrpQa89WB1ZclnS6kZIEEMG1k7rA1+VWX0P6eZytnFdm6YysRAcESJ7mI25GRWS94dy8zo7r09vkTp1s7SO7orUGtq45pCiiigCiiigCiiigMGoPpD0kSxkt5wty4QATrkEwXI8OXfS/STjyYSw119Tsq/aY7Cqj4r1zXFvXipa8A4ykGByED3YGkGt9laKvPxPCKqs9K2JDpfw9EvjqrpvFxJkhmzE6CRoZ7q6Lod0DykXcUoJ3W2YIH3m5T3DlW3Qbodly4m6NYm2ndOzEd8bDlXcu4A1MbfPQfOtV3fSjD4enLKXV+pCFPL1M2MAd1N3LPIEqNp+sdwY7hsZ+VFu2zZs47JgBTB2mSfP8gPGlrt0KNieQABOvLb89q4xoMW7CqNBG/zJJ+ZNa3b5GijMYMchPIE8tTyB51oLBb3/d+zy2PvRvoYjUc6cgRQCPVMdzAkEAaehJ3+VbLh1EwNTuedRnSDHXba2zZCktdtoZUto7BS3ZYbSTUJwnpzccWVuYe4HdlVmEKgzBCCM5nZ/d37Jiag5JPBFzSZ0PGuj1nFpkvpmAMjUgg94I2rTgnR6xg0KWEygmWOpLHaST4VFDpBiOscG1KDEmwkKRIyZgxbNoJ0nLHnW3C+l5v3UtnDXbYuKWDOVEQWG06mVO0xKk70yskufLTy8vHp2H+N6WYa1c6t7oDD3tGIXb3iBC7/AFiKlbbBgCCCCAQRsZ5yK4LF9Ab4usbVxHV3Zy1ww4LNmaQiw+pPdppXRYTANhbFq0l+2Aiqg61BqFWIGV1gkiecVGnKcpNNFFOdRyamsLsTd2wrCGAI8daSOGInIxE8j2gNvWm64m8uYtaDAajq2liO7K4Gvrz5UthuJ23JUNDrGZDo6yJEj0O2mlWl5l8WV99YH2hqPXmP9a0usMORHxraabPg4M2zlMyRybvnx8Rr50An+yG2Ztba/Rn3TJnQ7rqfEeVLYfFB9pB5giGG41H5d9ZsYmdGGVhuN9O8HmK0xWEzSyELciA0A+QI+svh+VAc50z6EpilL2wqXxrm2D+DePc3Lyqq+IWLiXCl4MHUBSGOoAAAE9wG0aVe2DxJIhxlcbiZ5xmB5qfjrrFQPTToeMYgdNLyA5TyYTOQ+ux5GutYX7pSUKnl9fQz1KWd49SM9nvS9rq9TfJJWAjme19wnbNpp3jyru1Nee872yVllKnVZI7SkfMRVudB+lP7Vby3COuT3uWYcnHruO+pcQs9D5sPKxSqZ8LOqorArNcc0BRRRQBWjvAk1tNcH7WOknUYcWEJFy/oY3Fse8fUwvxqdODnJRR43hHEdMuk5xuJJUnqklbY+Mv5tA9AKmvZ50X69+tuD6K2dBGjNpp4gc/hXGcA4a1+9btJ7zkDwA5t5AAmvQHCuHJYtLatiFUQP7nxJrs3NZW9JUodTPBanljuQB3CmttRdyuZjQgHv5NHf3UrcJJj6vMzz0geW80Yi9kWYJ7gNSSdAB61wzSZu3cuggsQYG0xRatRJJJk8/yHhRat7kkmTP8A2HhSHE+JLYTM0mTlVVEs7HZFHMmD8CdgaAXxGJVFzOyqojViANTA1PeSBUebl2+OxmspOjkDrGEKdEYdiZYS3aGX3dZG+EwbsRdv6NlH0QaUSQpYaaOwYe+Ry0A5uusJ93kYMz6x30BE8ds4gJZTCsVPWAO7duEyP2mzSW7WXxPhyh24vxK32RhusnrYc8vpX6uQrDs5Mum+szpr2FrDAGdzrqdSJ1IB5Db4ClHIG+w+FQcfmQcc9zkRxjiLR/uyJpaJOrHV162BmEwueF0PZBkzpN8FxN5+s65MkOQsAiV5GSxJ84XyqC6adOP2ZVGHyXHYkEzKpHfGhJ7pFadDOmt3FI4ewzOmWWt5ApzbaXHWDpOkiPSfE0pac7hRa7nXHDDvYfzGqd6ecNxIxjG4LlxSfomiRl5AZREjnzq2H4owkmxfgbx1Tc40C3Cx01gAmOU6VqnGrcEtntjn1iOm/PtAaaxW+zunbVNaint3LE8EV0NTE2cJbW+jMQDGoLqv1VKnUkDx51M3rVrEAq4DRBKsNVPI96nxEU6tXVYdkgjaQZE8x51i9hlbffkRoR5Eais9SeubljqeEcMNesGbZN62BpbY/SA6+7cY9qTAh/6tIL3A8TS6JUmRGZWBV1kSAynVTGsHca0i11rU55dPtAdpfxADtDxAnw51nFcODlbiMUuD3XHMHkw+up8dRuCDrUAOMThQ4gyOYIMEHvBrWzfIOR9+R+0BEnwOuopvw/iudmtuAl1dSkz2SSFuKfrKY3Gx0Oo1d4rDh1IkgnYjcHvHj/rnQCOOwIuQQSrr7jDcTuO4qYAI/WCN8Li+szCCCpKsDyOh9QQQQe40YW+TKN76xOkAyNGHgfkZFaY22V+lQEso1A3ZdyByzcxPiOdAcb7ROiwI/akWSsdao0zKPrSBMjn4eWvB8K4q2Hvrdt6FT7s7qfqExJEaT66VevZdeRVh6EH+4qnOlfAVwmKKkN1Ly6REwZ7OumjaeVd7h1wpxdGpvtt9PQy1o4epFu8L4it+0l1DKuJH6jzB09Kdiqz9mXG8jnDudLksngw3HhK6x4HvqzFrk3NB0Kjh+PoXwlqWTNFFFZyYnccAEkwBuTtXn3phxdMXffELdzEu1tbeUjLaT3GzHQ5jJjferh9oHEWtYF1tibt4izaA3LXDGmo2WT6VQ+F4TcGIGHKlbucWypgkNOWO7euhZRWXNvoVVH2LU9kXA8tt8Sy6ucls/dHvMPNpE+FWBjL+VdNWJAUd5Ply5mteG4FbNpLa7IoUctucDTXetjZDOCZ7Mx3SY18wJHqayVqjqTcmTisIVtLApHDtmYk7SQu/LQnXvO3hFKXTsO/8uZ/T1rcCBVRITxeJW2hdzCqCSe4DypngcKXYX7qZbhWFQkN1Y1kAjTMdJI7gNhWLd9r15hH0VrSd89zmB4IPizfcp4++WDtJP6ev6UBhouAQeyeYO+hG41HpB0pUEKKw5W2smFVRqToAANz3AAVGG2cSVYsRYKnsaDrZkS+82ypBCiCZ100oDe5xF7hAw6qwkhrrMAixI0A7TmRtoPvcqyvA1YhrzNeYFWGf3FYLllUHZG5OsmTvoKkUtgAACABAA2AHIeFJ3sUqmNydgNzXjeAN8bwe1et9XctoyfZI0HiIiDvqK24dwu1YXJZRUWZhRue8ncnxNbZ7jbBVHjJPwBA+dZGGPN39IH5D86hq9Ee4HE0EU3/ZTyd/iD+YikL+LNqMz24mO2QhPkZgnbkKamuqGM9DXFcBtsSyTauER1lohX79dCrbfWBrVb120fpYuWwCesWAw5yybREyVPkuukhZu5lB019fypK5jFDqk9ppgQTsNzGg9anlDDFVuBhoZpo1jqczIDlJzOsk+bKDt+Eb+e+lzAsjh7JCgsTcQjsPMksIErckzI0Osg6ESAM16eDHEYNL2S4pXMvat3AASAYkA/ZYCCOcDupThuPF0NydDluJIJVhrGnIghh3git8PhcjNB7B1C6Qp5x4HeO+hsL9IHUxoQw5MOR8GBA17iRGoIAT4nZaA9v301H3hzQ6EwR3cwKcYfEB1DKZBEisvcEgSJO1NbLhLuTk4LL5iMw+Yb1b0ATwzdVdNqAEYFrfnu6dwiQw8Cd8piN6dcF/aMK0Cblvtp36e8PVZ074qX4rYlMwnNbIuLG5y7r6iR604tXA6gjZgCPI61OE3CSkux41lYZQ6Xura29pyXWH92MrAyANe0NN6vHhGPW9ZS6pkOJ/uPQyKqTpJwq3h8TfRs+sPajLHaM9rSYHaGkV13su4pmtXLJOqEMvk2/+If4q7V/FVaKqx7fw/YzUnpk0dzRRRXAyainvbbxlhfw1lGK9WDeMGO0TCkEayArcvrVG+ynBNiOI9dcJc21a4zMSSWaQDPfLE/y1C+0/HdbxW/qCEK2xAI91dR4kMWqwPYhgIsX7pHvOqDTkokwe6Wrp7QtynrIswnSkrCkDUyTr3bnb4QPStcZazKVOzQD5E6j1Ej1pS++VSx2AJ+Gtc4uEcOMzMxG3ZWY8MxBGsEgafdrXi2N6q0zKJfZF+07aIvqxFK4KzkthSZManvJ1J+JNNr7Fr6LlkKGcnlPuqPPVj6UArgMMLVoLvlGp5sebeZMn1pxbGmu+9JXJLKOW59NhHiTSXFMWbdpmUS2iqORZiFUeUkUA3uMMRca3vbtMA/czwGCT3LoSOZYDkRUoKb8PwQtW1QGYGpO7E6sx8SxJPiTWcXdKjs+8dB/f0EmvG8HqIPjHFcVbuOtqyXWEykD1ceMjQdxrYcav6H9lMkNO/IMQPdnkBr36VO2reVQJmBqTz8fjSZuZ8yqSI0LDkY5eIr3qjw5TivSa9KW1As3CMz7MYDOCAHA0ypmzEfXQaSTUt0b4vcxOHFzKobMyySYbIcpYADQGJ3NOOOYbDsgGJVWE6AgliY2XL2iY5CtMPfvZQtmwttAAF6xsug2hLYaBHeQe8UA/BujcIfAEg/MHlULxfBNfa3FtkJcZ2aGARDnA7LEHM0fOdqfnFYldWtWnHdbchvQXAFJPcSvnTHG9JSroqpllkDhwQ+pOaFG8KCcwkHYGoVMadyylnV4SNv2r1q4bNkXcoBNsBwAVS1Ed4m44nxA7qSw3CMTaINpX0CKJIAYJbdpfU6G48QNvGpPhnF0zdYVJe/2gqhdEDFBcYmGiIJnaNBpTo9KreaAlwyUgqAQc4YqRBmCFO8HUaQZrPpi92zY51F4VHtuQWNxuJt9aD1mq5oDdpeyoUzOkvnJX7oind/C4tlIBuA9pZDASCVCMJMSBmY6eFN8dx1LjhntMsFjmAV3K2WXdQSIzlhJmI03rpMdxtLRAIYnskwAcodsik6/aMaTzpFJt7nk5Sil4VkirtjFK9wqbjZf4eohg2XMSJ1YdqBpHwpldwuLloa/oTAV1OjXFganlbUnWPeNT3BOIPe6xmUqocqo7JEKSCZUnnv8AKlrjZMQp+rcUr/MssPimc/yVYqaks5KnVcHjCGnACxzdcZvAkwdwjTl02WYIIBO3jTzi6kW+sUS1s5wBuQPeX1WR8K1xa5b9pwNHBtudZEAuhPKJDDzYVIsNKtisLBnlLU8mqPIkGQdQfyNM+GDLnt/YYx+Fu0vwBy/yzzrfhJi3lmTbJT+k9nw93LWrCMQPv2yD5oQR8nNSInFe1Xh+lq8BtNsnz1X/AKvjUJ0Kxi2ccgV8yP2CcpWcw0kN3MBXedPcH1mBu6SVh9p2In5TVSYK/kuI/wBllbXbQgz8q79n/rWsoN9M+5lqeGeS+6xTX96W/tCs1w9EvQ0ZPMfHb5uY3Es2rG/ek6DZyBEeFXv7JsMF4ZaInttcY+edl09FFeeMLqfPUnxnfx1r0x7PbYHDMLAj6JT6nUnzJ1rbc7U0iEepM3h2kHiT8Af71jHHsRMSVG07kVi4v0q6bK3fpqnp+tGMHuAmO2PCYBIHxE+lc8tHC1HYAA38Q4MkFLflkXNl8dbhM/e8KkRUbwVBluNze9eJ1mStxrY20HZRRG+musmgHVkS7mSdljWBAkxyOrbjwHKm+J7WItrlBCBrhMjsn3E03k5rkHQdk705wgEMQSZZvziPSKbYeDiLp0kLbU6zp23GnLVj50BImmtvtXGPJeyPPdj+Q9DS924AJJAHjTThuKVlMMCZJI56mfyqmU461Fvckk8Njx20+VN8biRatljJjYDckmAB4liB61lxNxd+yCfDXT4jXTxPcKZ44Z8TZT6qB7x8xCJ5gZ2PmFNXoiNMNhzYJuXT12Ku6ADQADUW0BnJbXctuZJMkgVvi7Vzqy966VhSeqtEINFnL1hHWE+KlfKnGAXrL126QDlPU2z3BQOsPeJuZlP/AC1qB4zjJxwVz9GsKROgzKZPh729Zrq4VCKfq8fkvt6Lqyx6LJL4XCZlDWMRdH3XPWqTzB6zt6fcZaUw7Brn06hbqgxDEoVBPbUHQHUTpIkakQTCri1CvctmBYfsCNCrIFCeRfX08alukOFN/DhUXNnKZoMHISM8SR9XlzqNG45kN938u/zJSo6JLtl4DC8Lw4cIqmbaZd2K5S05SdmM6wdRPjW/7mw9jK5hMkQWcgDslBOYweyY1/SoK1wrFISUzLmLsQGEdq6BAE6t1azM/WNTGP4Y5w9tVzF7ZUiXliJ7Qk7sUzDXTX1qUXn9JKaw8a+oWeB4UwqweyCALjHs5w4PvTlzAeHKnHEMChfMoVr2UQrMRKq0gkCZylpGm58ai8Vgb7vcIV0zNYClXAIRSWfn3yCPEbxFMrPDsXGb6UmLQgXFJIlmcSTpEhT3gTqdK8ckttJJRzvrJzCcNNhrAXtCLiXGgTLfSBj3DMGEDm4p9xKyWVcolldGGvcwn0yzXM3OG4pVcXHefdtsLmUdvKDue0VJMTBPwFK4nAYoOxUv1eZRJbtZdS5EMBBMHWCJI2qSnheVlbpJtvUic48xFhnkjqoudnUxbIZhHOVDCD31JVHXMNOGZCTBtlScxmMsTn3n73rTnh90vatsdSyKTtzAJ20+FXozCWEaLt5fFG/qWPzX51rxLR7B/wDcj+pHFCf+pbxtIT6M4rXjf8NTzF6xHretg/EEjyJoBbitgPYuqZhkcGN4KmqJLAqsAgx2jOh56CNNNN+Rq/2EiqAuL2mH3j+ZrtcJ31L6Gav1RKf7T4j7f+FazURRXZ5NP/iijUzi8IP9frXpjoAf/wDNwn/JT8q868RshMTeUCAt64AIiAHaB6ARV++y28G4ZYgzlzqddodoHhoR6EV87dLNNM1w6nRuPpl/A3+ZOf8A29aziiZTb3x+TVi//EQ6fWHjtMD4fKjHjsg9zIdp2YVzi0cVH8IfsNrqLt6dZj6VyBsPqkacgRqdzIiozhul3ELpPWBtABo1tInTXVTrr3TpXgDGXbgs3DbjOM2WAW+t3Ad3KD61BLxfFISRh3dmEyZjs5wNttl5AmZiulwwh7g03DDvggDXv1U6+HhSF5smJTTS4jAmNihDLr3Q7+sRGsxlFvo8FsJqPWORtbuNeRDdTIxUkoZ3Bjn8fWox8Ibd9Cm5YfDnXU3bIYa/96aYTDgO06sIifsnb5gj0r5+74XOpcxqxffd/wBF1Ovpzt9hbJF0HTVSPHQg792tNMU2XF2idntvbH4gVcDxJVXP8hp7i02bmhn5EH/CTSPEsL1tsZSAwIdG7mGonwOx8Ca+jRkEOEdl79s7rcLjxW7258s5uL/JUJxvDdXimu3Vm04AEa6gRBqTtYkX4vWZW9bzW3tsSsHQtaccjsVaDuCJBpLi3Sy3h8PcuXlZXtoXNpoDNAmFY9lx4gnxjasl7aK6p6G8F9CtypZ9diItYH9oeLIZLRIzzoun5mul4w3V4Z1USSvVovezdlV+JHz7pquvZ/7Z2xly8mIsrbyW2uqbeYyFOqkHnBEHwPhXY4vj9lXttfLKyK7hFOdRo3aJXQtlV4B212nVYcPVtHEctkq1Z1WtsJEhiLf02Gtj6md58ETJ+br8PGluIGbuHXnnZ/Rbbr+bioQ9L8Ktx7ma47FQBC6QrMMqnQasGbU698AAOP8AaDDnEZs1wuM1gDL2QZLuZjut6kmBk2116DpTXVGfB0Z2pHAr9GvlPx1qF/2stnrpBFu0SpcZmnRdRC5d2jVqRu9N7KoerW44VGMgQvZRXjMeeVhy51Hkzb2R7gmuLAlFA3Ny3GsbOpPyBpTihizcP3H/AMppg2LXEGwUErnZyToQbUrEbk5yB3QG12lxx8/QMvN8tsfzsF9d59KhjGxE2nLh9dIt6zpEJzPpS3DQeptzvkTf8I8B+VNukCg4e4jaC4vVSBJ+lItzHP3pjwqSoBgh/wB6b/lL/neteOH6Nf8Am4f/APvarfCa37x7hbX1ALfCHHzrTiurWV77oMd4VXb5EA+lASFUDe99vxH8zV7464FtOSYhWM7RAOtUMt6UAgaSZjtGY3O5Ghjumu1wlPxP6f8Apmr9jWKKX/Y3+w39J/tRXc1r1MuCP9oOF6rieKWPfdbgLDXtCdD9mWPnlHdVkexfGzhbtrnbuT6ON556iua9tPDMuLtXhtct5Sdd0Pw2bbwo9j3EurxbWuV1D/Umo+U/KvnXHXbZXY29JFv41oCtoIZdT3E5f1pXFW8yMoJBIIBG4JB1rN23mUg8wR8aSwmIzoDz2I7iND8xXLLhTC3w6Kw2YA/GmbsVxK6dm4hUmNQyHMonuKs+neK3wNwhriHk2Zfwvr/mzD0rXjeFLW8yCblsi5bHey/V8mWV/m8BQCt+5luIY9/sE+OpX/q+NI8ZsMbeZBL2yLiAbkruvjmUssfepdHF22GU6MAyn0kGlbFzMs8+Y7iNx8aAMNiVuKrKZVgGB7wRIPwNJYs5SH100by7/Tf40ywi/s91revV3GL29oRjq1rwkkso13YcgKlcs71FrJ6gzSNKZvcFnVyerJmTGVPunaF00J747qEbqjDe4T2T9n7p8PGnkTSL/IaGOK4UGc3EJt3SAM6gEkCYVgdGAkxOonQiaiuP8SxNjC3nbD27+VGPZJKt+K2wmNyQC2nM1LXcI6SbTR9xpKeG2q693wrUYy6Iz2Cf+W6n/PkMVI8Kg9lvFTabFdVh7TE2usJVQp7J93sjUdqQv9q74cXH7Nh7i2bILubbSnZSVctALLAJEamDJ3kTNYf6OepwhTMZbW0gJ7yUZiT6UqmFvXJ61wiz7totJHKbjAHv0UL5mpU3ojh7kaacI4byQH7+tK/UphAz6KIVFUyGmN4A10197xpxwHjYvX8rYdbZKh1YDY9WhYEx7w6wjlsa6Wzh1RQqiANgP9b+NIXr2YlEPa5n7M/r4VKVWOMY/cszkRXBW3uMciRqGOUdomNzGsQPWKX/AHZaAy9XbjUxlWNQATt3QPSl7VoKABTLirs46q2xV3GrDdFmC40IDRIWdJ8jVUXLG7PMifCVDNcuAKEzFLcADsqe2dN81zMfQeJO+K+kv27f1UBut5js2wfUs3nbHjTu1aS1bAEKiLA7lVR48gBTThSlg10ghruoB3CfUXXYwcxHexr08M8QTNctJAIDdY2+gQdmI55yvoCOdSB2qM4YxuvcvH3Sclv8KbtH3rmfXmqoedK8avstlgkZ27CTtmbsgnQ6AmfSgMcFOZXf/iXHYeU5V9CFB9axiO1ibY3yI7+pyop+BcetOsJYFtFRdlAUd8KAB8hTThjZ3u3ORbq18RblSf8A5M49J2IoBp00xfV4K8ZjMuT+s5fyJqnLNrOwXmxC6b66aVY3tR4hFq3aG7sWPkv/AHI+Brl+iXCxcxOHIdWli7KJlMmozcteVd+xapWzm+/sZam80iy/3En2m/w/2oqUnzrFcXmSL9KOP9q3BevwDMB2rJF0bTGocf0mf5RVSdHseLFy3eGbOlxWA0y5dc0zrry8z4V6KxVgOjIwlWBBHgRBrzvxThBw2JuWG0yOVBjcfVaPEQfWuhYSU06bK6u256Iw2IV1VlMqwBB8CJHypK0ctwrybtL5iA36H1rk/Zhxo3cMbTmXskAa6lD7p35GR8K6zH2jlzKJZDmA5nvUeJWR8K51Sm6c3B9i6LysmmOSHS4CREq3irRqfwtB8BPfq8mk0IdJ5MPkeVNOGXSpay5JZNmJkuh91vMaqfFZ0kVWeiGDJs3msmBbeXsmdidbluNhBOdY3BYQMurm4xRw0/Rtv91uR8jt4QO80rxHCdYhUMyHk6+8p7x/rUSOdJYPEZ1yXAouADrFEwMw3E7qdYPgeYNAL4zCrdQo2oPofAg8iDrNNMPjSji1d0Y+4/1bnhvo/evPcE7BWw3VdljK/VYn/Cf0PPzpe/h1uKVYSpEEf+NQfEUAoQDTfqGX3DK/ZP6Hl5beVNnNyz7qm6k7SM6jtco7YEKAJzGTqaWwPF7d7N1bhiphl2ZTEwyntKY5ECouOT3IoMcuzSp+8NPj7vzpdbgOxnyoyzSLYFD9VfhXniQ2Fy4G9IXMag0Bk9ygsflQMCg+qKWW2Btp8q88Q2G2V337C+YLfLQfOl7VsKIArTFY1LS5rjKij6zEKNdBqe+mP7ddutFpCluDN1tD3dhGUk9+ZhGnOpKIyLYziQV1tL2rjzlURoBMu2uiAwCddSAATW/DsD1QYsczuczt3mAIA5KAAoHcOZknfB4BbQOWSTqzMZZieZJ8SdBAGwAGlI4vGZibdojrY12PVyNGYeshT73lJEjwTxdzrrhsg9lYN4+B1W35tEnuA+8Kzxe6+VbdrR7hyhvsL9e5p3LoO9io0mQpZtph7agsSJALNq7s3MwJLE9w5922OF2Xy57sC4+pUGVQaRbU8wOZ5kk6CAAHeHshFVVEKoAA7gNBTAr1mIEE5LMz3G4wEf0pJ/nHdS3FMd1SSBmdiFRdszGYE8tiSTyBrfh+C6q2FksdSzHdmOpPxNAa8VxXV2yQe2YVPF2MLv4kegNKYHDC1aRBrlULPfA1PqaZ5jev7fR2Nj9q6Rr/AEKfi/eorTpTxb9mw1y4D2ohPFmMD859KlGLk1FdzxvCKy6d8U67GPBlbcIvp73+Imuh9lvDP4t8juRfzb/pHoa4AksTuST5kk/qau/o3wr9mw6W+YEt+I6n849K7181Qt40UZaS1SciQisUpNFfO4NYRVce1no9ITFINVhLkfZPusfI6etWRTfG4RbqMjgMrAqQdiDV9Gq6U1Jf4iMo6lgpDonxg4a+lwTlmHA5qd/XX4irxs3g6hlMqQCDyjkapDjXBGwt9rTajdT9pTsf0rtegHSUBv2ZyYP8InfxT4yR8K7N/bqrTVen9/oZ6UtL0s7GTbuZY7D6g9zcwe4HceII5ilMZhiwDIQHUyp5cpU+BGnhM7ilb1kOCGEg/wCvz1prhcRDdVcabgEgxAdZjMOUjYjl5EVwTUL4PFrcUkciVIOhDDcGmvE+FF2W5bYpdT3WEwRzR1BGZD8QdRB3Wv2CDnt+8BqNg/ge49x+OlK4bFq4OUzGhHNT3EcjQDbD4pbym3dUB8o6y0e0NQJgkDOs6ZgNY5US9ond7fh7yDu01cf4vOlMdwtLuUmQ6+666OuoJAPcYAI2I3pqvEXsADEjMJgXbakrEDV1ElDObUSkKCWE5aAkbN9XEqQw207+7z8KRx3C7d2C6yQZVhIYGCJDAgjc1o2HS527bQT9dCNfOJDeRmtWuXk+qtwfdORvg3ZJ/mWgA4B1B6u6wOkBwLiiPOGI/mHnWttcUN2sP45XTkdIzPzy6zzOmmqn74tj381v8aso+JEeG9KW+K2iJFy2R+Jf70Ah/vJ/4C+PbaOzvGk9qdJGnOsLgrzAi5f9bSBP8zOfUGnR4naG9y3/AFL/AHpv+/rJ91s/gis/p2QY9aA2w/CLStnjM8Zc7Es0ebfpTx3CgkkAASSToB3mo4Yq9c9y2EX7V06/0LJ/qKnfTnWRwsE5rzG4RqAdEWO5NtO9pI3mgNbmLe8IsHKv/FIkfyKffPidB97Y7fRYZTyzNPezudzpqzGP/ArD8WDkpYXrGHPUWhoYl+e0QmYgkSANQpheGQc9xusuToxAAWQAQg1ySBrB1O/dQDfBYG49w3cQAGBIt2wZVFBbtnkbjAiTsBAHMtI4i+qKzMQqqCzHuA1J+FZv4hbalnYKqjVmMAeZNMktm8czaWxqinQsRs7D8l8iddABrgbLXH69+6LSwQVRgJJ+8xE+AgbzS3E8WyqFtwbr6IDMDvcxrlUan0HOlMdj0sIXuGBIGgkkkwqgDVmJgADekOH4NgzXbsG42gge4kyLYPPUSTzJ7gKAXwGEFpAizA5nck6knxJJPrVXe0Hj3X3+rQzas6GNi/M+mo9DXYdO+lAw9nq0P01wQPuqdC/6DzqqcJYe46ogJZyABrqfH4/Ou1w22x/rz6Lp7marP9KOp9n/AAUX8T1pU9Xag6mZfkJgban0FWuBUX0b4IuFsLbETu7D6zHc/pUtXPu6/OqN9uiLqcdKMUVmispMKwazRQHO9L+jYxVrT+IklD+a+sVUzo6PEMrg+RBHLvmr6IrienPRMuDiLIPWjVgv1gPrD7w+ddjht7ynyp+V/wCfgz1qefEuo86G9LlxKC25i8o1n64H1h+orocXg1cCdwQykbgjY/oRzEg6GqMw2Ia1dVrTQ6kFW21PLXxka8qtPoh0yXFgo4CXl3UEww+0v6inEeHuk+ZT8v8AH9ClVz4X1JrBYwkm3cGVxqInKw1hlJ8tV3HqCd7+ABOZDkfTWAcwGyt3ju5jlFKYrCrcXKwMb6GCDyII1B8RTc4lrX8XVZ0cDYcs45fi28q45oNsLxSWCXB1dyJiZU7SUbZhJjkfCnpE0jiLKXUKsAyn9dJkbeYpo9i9b/hnrV+w5hh+FwPkwP4hQA/A0GZrJNl2iTbiDrOqMCh84mCYImh719AZRLmugQ5Wy68m0LDb3gCTyrP76tqQLpNokwOs7IJ7g3un4+lSAI8KAjxxYSQ1u8kCSShK8tAyZgT5TSN/jOEDEXLthWG4uMit4SHg1L0UBC/vrAyIvYUnlD2iZ8ADJPlTq7xdRsl155Lbc7iRMgR5/lUgaxQEeMVeactoJoINxgdeYy2ydvxaxSZ4J1qkYlzeBIOSAtsROgVdWGuzs22kVKaUwxHHbKvkDh7m/Vp235alV1G41MUA8tWFUAKAANgAAB4ACm2P4slqAZZ2922urt5Cdo1kwB30gpxFydBZTv0e4R5e4nrm8hTnA8PS1myjVjLMSWZj3ljr6beVANrGBa4c+Ig7FbQhkQgntExLt4nQchzp3jcYtpC7TA5AEsTyVQNWY9wpLFcTCt1aDPc+yNh4s2yDXSdTrAMVpguGEP1t4h7sRIkIokmEUkxvqdz5aUAlgcI11lvYhVDrm6tAZ6sHvOxuFYBI0GoG5J16R9I7eEtZrhljoqc2P9u81tx/j6YZAT2nc5bdse87HYDwk6nxqnePccu4q8bl2AR2Qo2UT7o9e/nXRsbJ3Esy8pTUqadkIcQ4i9+41y4SWYz5dwHIATHpViezvor1a/tF0EOw7Ckaqp+t5kfKoroH0XN8C5eX6BGLWxHvsYBYncqMo85qz4rTxC8SXIp9F1wQpU/1MyKzRRXFNIUUUUAUUUUAVgis0UBwXTToF1ma9hgA+pZI94947j4c6rSWVxBKMDvJUqdt9x5mvQxFcr0r6C28XLqRbvbBuTQdmHPz/Ou5YcT5a5dbePr6GarRzvHqRPRf2kqT1OLIDg5RdEZGjTWNjPMCPKu9RwQCCCDqCNvSvP3GODXsM+S8hU7j7JG0g7Ef6NPuA9OsRg4CHNajW28kacwd18hpWq54RGquZbNb9u32K4V3F4mXM/DShDWWyaklIm20mTpupJMyvedDWRxbL/GU24gZjBtknuYba6doLUP0c6f4bFlUDFLp/wDxsNSQNcp2Pxnwrp9K+cqU50paZrDNikpLKE4VxyZW8iCPyNNTwW2PczWj/wC2xUf0+78q2fhKTKTbbvQ5fiPdb+YGtOqvrtcR/wAaQfih/SoHoHAXR7t8/wA6K3+XKZ8TWMmJH17B8Sjg/APWTjLy72M34Lin458vymsDijc8PfnnAQ/MPBoAyYr7Vj+m5/8Aej9ivn3r4A+5aUH/ABFhHpWf3sf+Bf8A6U/+9Y/eN07Ya5rsWe0B6wxI+BPhQAeBq38R7tzwZyF/pWAR5zTrD4RLYyoqqN4UBRPkKaziW5WbY/muH/pFafukv/GuPcH2fcT1VIzDwYkeHOgFcRxm2pyAl7kTkQZnjyGg82IFIGzevRmJsJzRSDcYdxYSE7oSTA94TAkLGFRBCKqjuUAD5VFca6WYbCyLlwZ40Qdpj3aDafEipRi5vEVk8bxuyTw2DS0uVAFWSYHMnUknckkkkmSSa5rpR0/tYYG3bi5e2ge6p+8Z+Q18q4zpH7RMReJS3Nm2f/kI8T9XTujzNczhcI1xgtsM1xjAUDU6b9//AImu5bcKwtdfZenuZp1u0TfiXEbl+41y6xZieew8B3AV1nQ3oCb+W9flbUyEjVx394X5mpvop7PQmW5ioZ1922PdXUnWPfOv+oEd0BUbziKS5VDZevsKdLvIxatBQAoAA0AGw8K3orNcM1BRRRQBRRRQBRRRQBRRRQBWIrNFAMuJ8JtYhMl1Fde4/mDuD4iq06R+yq6ozYV+sQEkW20YTEhTsfWPOrXrEVrtrytbPNN/bsVzpxn1KS6OqttWs3CLGIFzM4us1kXUyMoTrAMyZX+k7mgDUV0djE4vrEB4nhnso1ppW5bV3A6rOp7Onu3DuZzxppXecT4HZxCZL1tXHiNR5HcelcnjPZVaBmxcZPut2l3J30I+dapV6FxJzqtpv7r3IKM4LCMcF4hiUuI2M4hhjbXrM4U2VDMSnVjUE5QBcO6n3QZ1NQicQv2XtrZxuHytcJd2xCXYVVJly41k6DKqsTudjTPpJ0KxqoQqG4mh7DSNAdcu8wTy51xGIwFy3pctuh0PaUrHduK6FrwyhWWpVF9CqdeUXjBaPBkx6pbVMdhntJcGY5kuMVIQshY9zdZGsgFdTEVPdHsBxFLinE4lLtvqVBhU/ilRmMqF0DzED3SJ1FUauUgyJPI6ad421+Ip9hGQ2rpa7cV1CdUokhtSGnuAER51ZV4G0sqX/X+zxXOexb/A+C48XluYy8rhbVxQEMDOxtwxUKBHZuRzAIGupqLw/CsXh7NvJi7AuJZIuM7qQLma0SzFlJdAqvOxM7ruKxu4rspla5m1zktodezl5jQ60iui7jte8NJ5GT614uBy7zX4/sO6+RY2NxmMuWL9v95YOXXKsXbQYAqwP0iqCGzEEkKNjBBNPuNXesuh7GOw6fRBMxxGisEugsqqQc2ZlMkkGNRoKq/D2WcwisxmOyCde7TnU5w/oPjL0ZbLKO9+wN45615U4XQp7yqpHquJy6I69uJ4vrVA4jhVsHqcx62yboCqvWgSkEsc2vlEbVz3SnHi4iJcdL+JFxvpLeUjIQMqSigEk6wM3nrAn+E+yLY4m95rbH5s36D1rtuEdF8Phh9DbAPNjqx/mOtc7mW9vNTptya+WEWtTmsPYrTgfs6xOIIe8TaXT35LnSBA5ad59KsrgXRmzhFi0gmAC51Zo7z8du+pbLRFZbm9q3D8T29EThTjDoAFFZorGWBRRRQBRRRQBRRRQBRRRQBRRRQBRRRQGDRRRQBWDWKKg+oNWpjxr+C/4f1oorRT8yK5lF9L/wD1dz+T/KtRH+vzoor9FtP9iP0RypeY27/w/qtOMB/FT8a/5qxRU6nR/c8RfHRv+Gfxf2qYX9aKK/OK/mZ1KPQ2Wt6KKzxLgoooqQCiiigCiiigCiiigCiiigP/2Q=="/>
          <p:cNvSpPr>
            <a:spLocks noChangeAspect="1" noChangeArrowheads="1"/>
          </p:cNvSpPr>
          <p:nvPr/>
        </p:nvSpPr>
        <p:spPr bwMode="auto">
          <a:xfrm>
            <a:off x="77788" y="-1041400"/>
            <a:ext cx="2143125" cy="2143125"/>
          </a:xfrm>
          <a:prstGeom prst="rect">
            <a:avLst/>
          </a:prstGeom>
          <a:noFill/>
          <a:ln w="9525">
            <a:noFill/>
            <a:miter lim="800000"/>
            <a:headEnd/>
            <a:tailEnd/>
          </a:ln>
        </p:spPr>
        <p:txBody>
          <a:bodyPr/>
          <a:lstStyle/>
          <a:p>
            <a:endParaRPr lang="es-ES"/>
          </a:p>
        </p:txBody>
      </p:sp>
      <p:sp>
        <p:nvSpPr>
          <p:cNvPr id="106502" name="AutoShape 9" descr="data:image/jpg;base64,/9j/4AAQSkZJRgABAQAAAQABAAD/2wCEAAkGBhQSERUUEhQUFRQWGBgYFxgYGRgaGBocGhoYGxoXHhwYHCYeHB0kGRkZIC8gIycpLCwsGB8xNTAqNSYrLCkBCQoKDgwOGg8PGiwkHyQsLCwpLSwsLywsLCksLCwtLCksLSwsKSwvLCkqLCwpLCwpLCwpKikpNCwsLCksKSkpLP/AABEIAOEA4QMBIgACEQEDEQH/xAAcAAABBAMBAAAAAAAAAAAAAAAAAwQFBwECBgj/xABIEAACAQIEAgcEBwYDBwQDAQABAhEAAwQSITEFQQYTIlFhcYEHMpGhI0JSYnKxwRQVM4KS0aKy8BYkU3PC4fE0Y5PSQ1SzJf/EABsBAQADAQEBAQAAAAAAAAAAAAACAwQFAQYH/8QAMhEAAgEDAgQEBQQBBQAAAAAAAAECAwQREiEFEzFBIjJR0RRhcYGRQqGx4fAjM1Kiwf/aAAwDAQACEQMRAD8AvGiiigCiiigCiisTQGaxWty5Ak8q4vj/ALTrNmVsjrnEgke4OW/P0q6jQqV3pprJGU1Hqdm1wDflXOcX9oWDw8g3Q7D6tvtHmNxoPU1U3G+lWJxM9ZcOSR2FOVBvGnP1moizgmuELaV7jRqFWTOuwE8oPr4V9BQ4HFLVcTx9PcySuW/KixMX7W7rCbGHCoWKh3JMkCSIXSYIMSYmkMT0uxrWs7OyK47JVQswQCQY7+41GcF9mGNc/SKtlfvtJ/pWdfh513GF9nC5At29cYDYDQDWSBMwCa8rOwoNRhh+vVnsObLrkrPC9K3S+73jdvAoy5etdQCRCtoeUf6NQKiQSTry72PPy5mrxs+y7AD3rTOZ3a48+XZIEelPrfQLAAR+y2u7USfidTV64za0m3Tg8vHp2IfDzezZQ2FtoWi4xVe1JCydjGnnA9aXw/ErwgLeuLAJAFxgBlEwNY5QB6Ven+wuB/8A1bP9Ipnd9meAIMWSs81e4I8u1GnlR8coT88H+zHw0l0ZV2F6e463tiHbWYeGnw1G3lU9w/2u31/jWrdwd6yh/UbeFTmN9j9g/wAK7cTbRoYePcagOI+yzFW8pstbuRtHYbckEhjBPr3aUdfhtfZxS+2BprR6M7Hg/tLwl6AzG03c4025Msqfl5V1NnFK6hkYMp2III+Irz1xHhN6wYvW3Q/eGnodj6Utwji2Isv/ALu7qx+qskNHeuobyjvrPW4NTlHXRn7fknG4a2kj0IDWarngHtXUwuLXKf8AiIJXeJZdx6TXfYPGpdUPbZWVhIKmRXDr21W3eKix/BpjNS6DiisTWazkwooooAooooAooooAooooAorFYJoDM1F8d6Q2sKma62v1VHvN5Du7zypl0l6XWsLC6tcMdkfVB+sfTWOdVNxbHteus7sXJMAtvAOmnIRyrqWPD5XD1T2j/P0KKlVR2RJ8f6YXMZmDubVsLK21k5jyDHTWJ12EbVAcO4TdxDZLNtnbTYaDzJ0A84rq+i/s9uYmHvTbtaGPrON9J2Hj8Ks7hvCreHQJaQIo7uZ7yeZ8TXVrcQo2a5duk3+y9ylUpVN5HC8D9kqDK2Kcs3NE0XyLbn0jzrvOH8KtWFy2raIO5QB8e/1pa5eAjQ6kDQa6/kKwAxMyANNBvzmSdO7l618/Xu6tw81JNmqNOMeiN3cDekVxcglQx1jYj/NFbphlHKdZ11M98natrl0DUkAeOnhz8azExO7cuaZVX+ZiPyBrNsuR2sgPcJI+Jj8q5H2jdL7mDS2LEZ7hbtESAFiY5SZHzrX2cdMLuMW4t4S9vKcyiAQ07idwVO3Iiq+ZHVo7mz4Kr8P8Tjw5wdnDd6/A/wB6Qz3p922RP2mmJ7ssTHKd+dL9b90/L+9J2scp5OPNWH5irDGHXkbo224gjy/0KxYxivsfQgqfgwB+VKpfVvdIPLQ/KsPZDbgGNpG1AYv4dXUq6qyncEAj4GuUx3s8t9Z12Ec4e6JIygFJII907SCdu/ateneDvi2vU5zbk5wpJ7yPGNTzikegNy9bDddnWy0BMwMZvCdh571ZTqzp+R4IyipdSvuNdHsRhRku2+xmOW4ACGJAHvATEAdk7a0cG47fwZV7TiG1KyGU6x2lBlTz76vS/YV1KsAynQg6gjxHOq66VezGAbmE8zaP/Qe/wPpXft+J06y5VdJfx/RllRcd4nTdGOmtrFjL7l0boSNfFT9YaeYrpQa89WB1ZclnS6kZIEEMG1k7rA1+VWX0P6eZytnFdm6YysRAcESJ7mI25GRWS94dy8zo7r09vkTp1s7SO7orUGtq45pCiiigCiiigCiiigMGoPpD0kSxkt5wty4QATrkEwXI8OXfS/STjyYSw119Tsq/aY7Cqj4r1zXFvXipa8A4ykGByED3YGkGt9laKvPxPCKqs9K2JDpfw9EvjqrpvFxJkhmzE6CRoZ7q6Lod0DykXcUoJ3W2YIH3m5T3DlW3Qbodly4m6NYm2ndOzEd8bDlXcu4A1MbfPQfOtV3fSjD4enLKXV+pCFPL1M2MAd1N3LPIEqNp+sdwY7hsZ+VFu2zZs47JgBTB2mSfP8gPGlrt0KNieQABOvLb89q4xoMW7CqNBG/zJJ+ZNa3b5GijMYMchPIE8tTyB51oLBb3/d+zy2PvRvoYjUc6cgRQCPVMdzAkEAaehJ3+VbLh1EwNTuedRnSDHXba2zZCktdtoZUto7BS3ZYbSTUJwnpzccWVuYe4HdlVmEKgzBCCM5nZ/d37Jiag5JPBFzSZ0PGuj1nFpkvpmAMjUgg94I2rTgnR6xg0KWEygmWOpLHaST4VFDpBiOscG1KDEmwkKRIyZgxbNoJ0nLHnW3C+l5v3UtnDXbYuKWDOVEQWG06mVO0xKk70yskufLTy8vHp2H+N6WYa1c6t7oDD3tGIXb3iBC7/AFiKlbbBgCCCCAQRsZ5yK4LF9Ab4usbVxHV3Zy1ww4LNmaQiw+pPdppXRYTANhbFq0l+2Aiqg61BqFWIGV1gkiecVGnKcpNNFFOdRyamsLsTd2wrCGAI8daSOGInIxE8j2gNvWm64m8uYtaDAajq2liO7K4Gvrz5UthuJ23JUNDrGZDo6yJEj0O2mlWl5l8WV99YH2hqPXmP9a0usMORHxraabPg4M2zlMyRybvnx8Rr50An+yG2Ztba/Rn3TJnQ7rqfEeVLYfFB9pB5giGG41H5d9ZsYmdGGVhuN9O8HmK0xWEzSyELciA0A+QI+svh+VAc50z6EpilL2wqXxrm2D+DePc3Lyqq+IWLiXCl4MHUBSGOoAAAE9wG0aVe2DxJIhxlcbiZ5xmB5qfjrrFQPTToeMYgdNLyA5TyYTOQ+ux5GutYX7pSUKnl9fQz1KWd49SM9nvS9rq9TfJJWAjme19wnbNpp3jyru1Nee872yVllKnVZI7SkfMRVudB+lP7Vby3COuT3uWYcnHruO+pcQs9D5sPKxSqZ8LOqorArNcc0BRRRQBWjvAk1tNcH7WOknUYcWEJFy/oY3Fse8fUwvxqdODnJRR43hHEdMuk5xuJJUnqklbY+Mv5tA9AKmvZ50X69+tuD6K2dBGjNpp4gc/hXGcA4a1+9btJ7zkDwA5t5AAmvQHCuHJYtLatiFUQP7nxJrs3NZW9JUodTPBanljuQB3CmttRdyuZjQgHv5NHf3UrcJJj6vMzz0geW80Yi9kWYJ7gNSSdAB61wzSZu3cuggsQYG0xRatRJJJk8/yHhRat7kkmTP8A2HhSHE+JLYTM0mTlVVEs7HZFHMmD8CdgaAXxGJVFzOyqojViANTA1PeSBUebl2+OxmspOjkDrGEKdEYdiZYS3aGX3dZG+EwbsRdv6NlH0QaUSQpYaaOwYe+Ry0A5uusJ93kYMz6x30BE8ds4gJZTCsVPWAO7duEyP2mzSW7WXxPhyh24vxK32RhusnrYc8vpX6uQrDs5Mum+szpr2FrDAGdzrqdSJ1IB5Db4ClHIG+w+FQcfmQcc9zkRxjiLR/uyJpaJOrHV162BmEwueF0PZBkzpN8FxN5+s65MkOQsAiV5GSxJ84XyqC6adOP2ZVGHyXHYkEzKpHfGhJ7pFadDOmt3FI4ewzOmWWt5ApzbaXHWDpOkiPSfE0pac7hRa7nXHDDvYfzGqd6ecNxIxjG4LlxSfomiRl5AZREjnzq2H4owkmxfgbx1Tc40C3Cx01gAmOU6VqnGrcEtntjn1iOm/PtAaaxW+zunbVNaint3LE8EV0NTE2cJbW+jMQDGoLqv1VKnUkDx51M3rVrEAq4DRBKsNVPI96nxEU6tXVYdkgjaQZE8x51i9hlbffkRoR5Eais9SeubljqeEcMNesGbZN62BpbY/SA6+7cY9qTAh/6tIL3A8TS6JUmRGZWBV1kSAynVTGsHca0i11rU55dPtAdpfxADtDxAnw51nFcODlbiMUuD3XHMHkw+up8dRuCDrUAOMThQ4gyOYIMEHvBrWzfIOR9+R+0BEnwOuopvw/iudmtuAl1dSkz2SSFuKfrKY3Gx0Oo1d4rDh1IkgnYjcHvHj/rnQCOOwIuQQSrr7jDcTuO4qYAI/WCN8Li+szCCCpKsDyOh9QQQQe40YW+TKN76xOkAyNGHgfkZFaY22V+lQEso1A3ZdyByzcxPiOdAcb7ROiwI/akWSsdao0zKPrSBMjn4eWvB8K4q2Hvrdt6FT7s7qfqExJEaT66VevZdeRVh6EH+4qnOlfAVwmKKkN1Ly6REwZ7OumjaeVd7h1wpxdGpvtt9PQy1o4epFu8L4it+0l1DKuJH6jzB09Kdiqz9mXG8jnDudLksngw3HhK6x4HvqzFrk3NB0Kjh+PoXwlqWTNFFFZyYnccAEkwBuTtXn3phxdMXffELdzEu1tbeUjLaT3GzHQ5jJjferh9oHEWtYF1tibt4izaA3LXDGmo2WT6VQ+F4TcGIGHKlbucWypgkNOWO7euhZRWXNvoVVH2LU9kXA8tt8Sy6ucls/dHvMPNpE+FWBjL+VdNWJAUd5Ply5mteG4FbNpLa7IoUctucDTXetjZDOCZ7Mx3SY18wJHqayVqjqTcmTisIVtLApHDtmYk7SQu/LQnXvO3hFKXTsO/8uZ/T1rcCBVRITxeJW2hdzCqCSe4DypngcKXYX7qZbhWFQkN1Y1kAjTMdJI7gNhWLd9r15hH0VrSd89zmB4IPizfcp4++WDtJP6ev6UBhouAQeyeYO+hG41HpB0pUEKKw5W2smFVRqToAANz3AAVGG2cSVYsRYKnsaDrZkS+82ypBCiCZ100oDe5xF7hAw6qwkhrrMAixI0A7TmRtoPvcqyvA1YhrzNeYFWGf3FYLllUHZG5OsmTvoKkUtgAACABAA2AHIeFJ3sUqmNydgNzXjeAN8bwe1et9XctoyfZI0HiIiDvqK24dwu1YXJZRUWZhRue8ncnxNbZ7jbBVHjJPwBA+dZGGPN39IH5D86hq9Ee4HE0EU3/ZTyd/iD+YikL+LNqMz24mO2QhPkZgnbkKamuqGM9DXFcBtsSyTauER1lohX79dCrbfWBrVb120fpYuWwCesWAw5yybREyVPkuukhZu5lB019fypK5jFDqk9ppgQTsNzGg9anlDDFVuBhoZpo1jqczIDlJzOsk+bKDt+Eb+e+lzAsjh7JCgsTcQjsPMksIErckzI0Osg6ESAM16eDHEYNL2S4pXMvat3AASAYkA/ZYCCOcDupThuPF0NydDluJIJVhrGnIghh3git8PhcjNB7B1C6Qp5x4HeO+hsL9IHUxoQw5MOR8GBA17iRGoIAT4nZaA9v301H3hzQ6EwR3cwKcYfEB1DKZBEisvcEgSJO1NbLhLuTk4LL5iMw+Yb1b0ATwzdVdNqAEYFrfnu6dwiQw8Cd8piN6dcF/aMK0Cblvtp36e8PVZ074qX4rYlMwnNbIuLG5y7r6iR604tXA6gjZgCPI61OE3CSkux41lYZQ6Xura29pyXWH92MrAyANe0NN6vHhGPW9ZS6pkOJ/uPQyKqTpJwq3h8TfRs+sPajLHaM9rSYHaGkV13su4pmtXLJOqEMvk2/+If4q7V/FVaKqx7fw/YzUnpk0dzRRRXAyainvbbxlhfw1lGK9WDeMGO0TCkEayArcvrVG+ynBNiOI9dcJc21a4zMSSWaQDPfLE/y1C+0/HdbxW/qCEK2xAI91dR4kMWqwPYhgIsX7pHvOqDTkokwe6Wrp7QtynrIswnSkrCkDUyTr3bnb4QPStcZazKVOzQD5E6j1Ej1pS++VSx2AJ+Gtc4uEcOMzMxG3ZWY8MxBGsEgafdrXi2N6q0zKJfZF+07aIvqxFK4KzkthSZManvJ1J+JNNr7Fr6LlkKGcnlPuqPPVj6UArgMMLVoLvlGp5sebeZMn1pxbGmu+9JXJLKOW59NhHiTSXFMWbdpmUS2iqORZiFUeUkUA3uMMRca3vbtMA/czwGCT3LoSOZYDkRUoKb8PwQtW1QGYGpO7E6sx8SxJPiTWcXdKjs+8dB/f0EmvG8HqIPjHFcVbuOtqyXWEykD1ceMjQdxrYcav6H9lMkNO/IMQPdnkBr36VO2reVQJmBqTz8fjSZuZ8yqSI0LDkY5eIr3qjw5TivSa9KW1As3CMz7MYDOCAHA0ypmzEfXQaSTUt0b4vcxOHFzKobMyySYbIcpYADQGJ3NOOOYbDsgGJVWE6AgliY2XL2iY5CtMPfvZQtmwttAAF6xsug2hLYaBHeQe8UA/BujcIfAEg/MHlULxfBNfa3FtkJcZ2aGARDnA7LEHM0fOdqfnFYldWtWnHdbchvQXAFJPcSvnTHG9JSroqpllkDhwQ+pOaFG8KCcwkHYGoVMadyylnV4SNv2r1q4bNkXcoBNsBwAVS1Ed4m44nxA7qSw3CMTaINpX0CKJIAYJbdpfU6G48QNvGpPhnF0zdYVJe/2gqhdEDFBcYmGiIJnaNBpTo9KreaAlwyUgqAQc4YqRBmCFO8HUaQZrPpi92zY51F4VHtuQWNxuJt9aD1mq5oDdpeyoUzOkvnJX7oind/C4tlIBuA9pZDASCVCMJMSBmY6eFN8dx1LjhntMsFjmAV3K2WXdQSIzlhJmI03rpMdxtLRAIYnskwAcodsik6/aMaTzpFJt7nk5Sil4VkirtjFK9wqbjZf4eohg2XMSJ1YdqBpHwpldwuLloa/oTAV1OjXFganlbUnWPeNT3BOIPe6xmUqocqo7JEKSCZUnnv8AKlrjZMQp+rcUr/MssPimc/yVYqaks5KnVcHjCGnACxzdcZvAkwdwjTl02WYIIBO3jTzi6kW+sUS1s5wBuQPeX1WR8K1xa5b9pwNHBtudZEAuhPKJDDzYVIsNKtisLBnlLU8mqPIkGQdQfyNM+GDLnt/YYx+Fu0vwBy/yzzrfhJi3lmTbJT+k9nw93LWrCMQPv2yD5oQR8nNSInFe1Xh+lq8BtNsnz1X/AKvjUJ0Kxi2ccgV8yP2CcpWcw0kN3MBXedPcH1mBu6SVh9p2In5TVSYK/kuI/wBllbXbQgz8q79n/rWsoN9M+5lqeGeS+6xTX96W/tCs1w9EvQ0ZPMfHb5uY3Es2rG/ek6DZyBEeFXv7JsMF4ZaInttcY+edl09FFeeMLqfPUnxnfx1r0x7PbYHDMLAj6JT6nUnzJ1rbc7U0iEepM3h2kHiT8Af71jHHsRMSVG07kVi4v0q6bK3fpqnp+tGMHuAmO2PCYBIHxE+lc8tHC1HYAA38Q4MkFLflkXNl8dbhM/e8KkRUbwVBluNze9eJ1mStxrY20HZRRG+musmgHVkS7mSdljWBAkxyOrbjwHKm+J7WItrlBCBrhMjsn3E03k5rkHQdk705wgEMQSZZvziPSKbYeDiLp0kLbU6zp23GnLVj50BImmtvtXGPJeyPPdj+Q9DS924AJJAHjTThuKVlMMCZJI56mfyqmU461Fvckk8Njx20+VN8biRatljJjYDckmAB4liB61lxNxd+yCfDXT4jXTxPcKZ44Z8TZT6qB7x8xCJ5gZ2PmFNXoiNMNhzYJuXT12Ku6ADQADUW0BnJbXctuZJMkgVvi7Vzqy966VhSeqtEINFnL1hHWE+KlfKnGAXrL126QDlPU2z3BQOsPeJuZlP/AC1qB4zjJxwVz9GsKROgzKZPh729Zrq4VCKfq8fkvt6Lqyx6LJL4XCZlDWMRdH3XPWqTzB6zt6fcZaUw7Brn06hbqgxDEoVBPbUHQHUTpIkakQTCri1CvctmBYfsCNCrIFCeRfX08alukOFN/DhUXNnKZoMHISM8SR9XlzqNG45kN938u/zJSo6JLtl4DC8Lw4cIqmbaZd2K5S05SdmM6wdRPjW/7mw9jK5hMkQWcgDslBOYweyY1/SoK1wrFISUzLmLsQGEdq6BAE6t1azM/WNTGP4Y5w9tVzF7ZUiXliJ7Qk7sUzDXTX1qUXn9JKaw8a+oWeB4UwqweyCALjHs5w4PvTlzAeHKnHEMChfMoVr2UQrMRKq0gkCZylpGm58ai8Vgb7vcIV0zNYClXAIRSWfn3yCPEbxFMrPDsXGb6UmLQgXFJIlmcSTpEhT3gTqdK8ckttJJRzvrJzCcNNhrAXtCLiXGgTLfSBj3DMGEDm4p9xKyWVcolldGGvcwn0yzXM3OG4pVcXHefdtsLmUdvKDue0VJMTBPwFK4nAYoOxUv1eZRJbtZdS5EMBBMHWCJI2qSnheVlbpJtvUic48xFhnkjqoudnUxbIZhHOVDCD31JVHXMNOGZCTBtlScxmMsTn3n73rTnh90vatsdSyKTtzAJ20+FXozCWEaLt5fFG/qWPzX51rxLR7B/wDcj+pHFCf+pbxtIT6M4rXjf8NTzF6xHretg/EEjyJoBbitgPYuqZhkcGN4KmqJLAqsAgx2jOh56CNNNN+Rq/2EiqAuL2mH3j+ZrtcJ31L6Gav1RKf7T4j7f+FazURRXZ5NP/iijUzi8IP9frXpjoAf/wDNwn/JT8q868RshMTeUCAt64AIiAHaB6ARV++y28G4ZYgzlzqddodoHhoR6EV87dLNNM1w6nRuPpl/A3+ZOf8A29aziiZTb3x+TVi//EQ6fWHjtMD4fKjHjsg9zIdp2YVzi0cVH8IfsNrqLt6dZj6VyBsPqkacgRqdzIiozhul3ELpPWBtABo1tInTXVTrr3TpXgDGXbgs3DbjOM2WAW+t3Ad3KD61BLxfFISRh3dmEyZjs5wNttl5AmZiulwwh7g03DDvggDXv1U6+HhSF5smJTTS4jAmNihDLr3Q7+sRGsxlFvo8FsJqPWORtbuNeRDdTIxUkoZ3Bjn8fWox8Ibd9Cm5YfDnXU3bIYa/96aYTDgO06sIifsnb5gj0r5+74XOpcxqxffd/wBF1Ovpzt9hbJF0HTVSPHQg792tNMU2XF2idntvbH4gVcDxJVXP8hp7i02bmhn5EH/CTSPEsL1tsZSAwIdG7mGonwOx8Ca+jRkEOEdl79s7rcLjxW7258s5uL/JUJxvDdXimu3Vm04AEa6gRBqTtYkX4vWZW9bzW3tsSsHQtaccjsVaDuCJBpLi3Sy3h8PcuXlZXtoXNpoDNAmFY9lx4gnxjasl7aK6p6G8F9CtypZ9diItYH9oeLIZLRIzzoun5mul4w3V4Z1USSvVovezdlV+JHz7pquvZ/7Z2xly8mIsrbyW2uqbeYyFOqkHnBEHwPhXY4vj9lXttfLKyK7hFOdRo3aJXQtlV4B212nVYcPVtHEctkq1Z1WtsJEhiLf02Gtj6md58ETJ+br8PGluIGbuHXnnZ/Rbbr+bioQ9L8Ktx7ma47FQBC6QrMMqnQasGbU698AAOP8AaDDnEZs1wuM1gDL2QZLuZjut6kmBk2116DpTXVGfB0Z2pHAr9GvlPx1qF/2stnrpBFu0SpcZmnRdRC5d2jVqRu9N7KoerW44VGMgQvZRXjMeeVhy51Hkzb2R7gmuLAlFA3Ny3GsbOpPyBpTihizcP3H/AMppg2LXEGwUErnZyToQbUrEbk5yB3QG12lxx8/QMvN8tsfzsF9d59KhjGxE2nLh9dIt6zpEJzPpS3DQeptzvkTf8I8B+VNukCg4e4jaC4vVSBJ+lItzHP3pjwqSoBgh/wB6b/lL/neteOH6Nf8Am4f/APvarfCa37x7hbX1ALfCHHzrTiurWV77oMd4VXb5EA+lASFUDe99vxH8zV7464FtOSYhWM7RAOtUMt6UAgaSZjtGY3O5Ghjumu1wlPxP6f8Apmr9jWKKX/Y3+w39J/tRXc1r1MuCP9oOF6rieKWPfdbgLDXtCdD9mWPnlHdVkexfGzhbtrnbuT6ON556iua9tPDMuLtXhtct5Sdd0Pw2bbwo9j3EurxbWuV1D/Umo+U/KvnXHXbZXY29JFv41oCtoIZdT3E5f1pXFW8yMoJBIIBG4JB1rN23mUg8wR8aSwmIzoDz2I7iND8xXLLhTC3w6Kw2YA/GmbsVxK6dm4hUmNQyHMonuKs+neK3wNwhriHk2Zfwvr/mzD0rXjeFLW8yCblsi5bHey/V8mWV/m8BQCt+5luIY9/sE+OpX/q+NI8ZsMbeZBL2yLiAbkruvjmUssfepdHF22GU6MAyn0kGlbFzMs8+Y7iNx8aAMNiVuKrKZVgGB7wRIPwNJYs5SH100by7/Tf40ywi/s91revV3GL29oRjq1rwkkso13YcgKlcs71FrJ6gzSNKZvcFnVyerJmTGVPunaF00J747qEbqjDe4T2T9n7p8PGnkTSL/IaGOK4UGc3EJt3SAM6gEkCYVgdGAkxOonQiaiuP8SxNjC3nbD27+VGPZJKt+K2wmNyQC2nM1LXcI6SbTR9xpKeG2q693wrUYy6Iz2Cf+W6n/PkMVI8Kg9lvFTabFdVh7TE2usJVQp7J93sjUdqQv9q74cXH7Nh7i2bILubbSnZSVctALLAJEamDJ3kTNYf6OepwhTMZbW0gJ7yUZiT6UqmFvXJ61wiz7totJHKbjAHv0UL5mpU3ojh7kaacI4byQH7+tK/UphAz6KIVFUyGmN4A10197xpxwHjYvX8rYdbZKh1YDY9WhYEx7w6wjlsa6Wzh1RQqiANgP9b+NIXr2YlEPa5n7M/r4VKVWOMY/cszkRXBW3uMciRqGOUdomNzGsQPWKX/AHZaAy9XbjUxlWNQATt3QPSl7VoKABTLirs46q2xV3GrDdFmC40IDRIWdJ8jVUXLG7PMifCVDNcuAKEzFLcADsqe2dN81zMfQeJO+K+kv27f1UBut5js2wfUs3nbHjTu1aS1bAEKiLA7lVR48gBTThSlg10ghruoB3CfUXXYwcxHexr08M8QTNctJAIDdY2+gQdmI55yvoCOdSB2qM4YxuvcvH3Sclv8KbtH3rmfXmqoedK8avstlgkZ27CTtmbsgnQ6AmfSgMcFOZXf/iXHYeU5V9CFB9axiO1ibY3yI7+pyop+BcetOsJYFtFRdlAUd8KAB8hTThjZ3u3ORbq18RblSf8A5M49J2IoBp00xfV4K8ZjMuT+s5fyJqnLNrOwXmxC6b66aVY3tR4hFq3aG7sWPkv/AHI+Brl+iXCxcxOHIdWli7KJlMmozcteVd+xapWzm+/sZam80iy/3En2m/w/2oqUnzrFcXmSL9KOP9q3BevwDMB2rJF0bTGocf0mf5RVSdHseLFy3eGbOlxWA0y5dc0zrry8z4V6KxVgOjIwlWBBHgRBrzvxThBw2JuWG0yOVBjcfVaPEQfWuhYSU06bK6u256Iw2IV1VlMqwBB8CJHypK0ctwrybtL5iA36H1rk/Zhxo3cMbTmXskAa6lD7p35GR8K6zH2jlzKJZDmA5nvUeJWR8K51Sm6c3B9i6LysmmOSHS4CREq3irRqfwtB8BPfq8mk0IdJ5MPkeVNOGXSpay5JZNmJkuh91vMaqfFZ0kVWeiGDJs3msmBbeXsmdidbluNhBOdY3BYQMurm4xRw0/Rtv91uR8jt4QO80rxHCdYhUMyHk6+8p7x/rUSOdJYPEZ1yXAouADrFEwMw3E7qdYPgeYNAL4zCrdQo2oPofAg8iDrNNMPjSji1d0Y+4/1bnhvo/evPcE7BWw3VdljK/VYn/Cf0PPzpe/h1uKVYSpEEf+NQfEUAoQDTfqGX3DK/ZP6Hl5beVNnNyz7qm6k7SM6jtco7YEKAJzGTqaWwPF7d7N1bhiphl2ZTEwyntKY5ECouOT3IoMcuzSp+8NPj7vzpdbgOxnyoyzSLYFD9VfhXniQ2Fy4G9IXMag0Bk9ygsflQMCg+qKWW2Btp8q88Q2G2V337C+YLfLQfOl7VsKIArTFY1LS5rjKij6zEKNdBqe+mP7ddutFpCluDN1tD3dhGUk9+ZhGnOpKIyLYziQV1tL2rjzlURoBMu2uiAwCddSAATW/DsD1QYsczuczt3mAIA5KAAoHcOZknfB4BbQOWSTqzMZZieZJ8SdBAGwAGlI4vGZibdojrY12PVyNGYeshT73lJEjwTxdzrrhsg9lYN4+B1W35tEnuA+8Kzxe6+VbdrR7hyhvsL9e5p3LoO9io0mQpZtph7agsSJALNq7s3MwJLE9w5922OF2Xy57sC4+pUGVQaRbU8wOZ5kk6CAAHeHshFVVEKoAA7gNBTAr1mIEE5LMz3G4wEf0pJ/nHdS3FMd1SSBmdiFRdszGYE8tiSTyBrfh+C6q2FksdSzHdmOpPxNAa8VxXV2yQe2YVPF2MLv4kegNKYHDC1aRBrlULPfA1PqaZ5jev7fR2Nj9q6Rr/AEKfi/eorTpTxb9mw1y4D2ohPFmMD859KlGLk1FdzxvCKy6d8U67GPBlbcIvp73+Imuh9lvDP4t8juRfzb/pHoa4AksTuST5kk/qau/o3wr9mw6W+YEt+I6n849K7181Qt40UZaS1SciQisUpNFfO4NYRVce1no9ITFINVhLkfZPusfI6etWRTfG4RbqMjgMrAqQdiDV9Gq6U1Jf4iMo6lgpDonxg4a+lwTlmHA5qd/XX4irxs3g6hlMqQCDyjkapDjXBGwt9rTajdT9pTsf0rtegHSUBv2ZyYP8InfxT4yR8K7N/bqrTVen9/oZ6UtL0s7GTbuZY7D6g9zcwe4HceII5ilMZhiwDIQHUyp5cpU+BGnhM7ilb1kOCGEg/wCvz1prhcRDdVcabgEgxAdZjMOUjYjl5EVwTUL4PFrcUkciVIOhDDcGmvE+FF2W5bYpdT3WEwRzR1BGZD8QdRB3Wv2CDnt+8BqNg/ge49x+OlK4bFq4OUzGhHNT3EcjQDbD4pbym3dUB8o6y0e0NQJgkDOs6ZgNY5US9ond7fh7yDu01cf4vOlMdwtLuUmQ6+666OuoJAPcYAI2I3pqvEXsADEjMJgXbakrEDV1ElDObUSkKCWE5aAkbN9XEqQw207+7z8KRx3C7d2C6yQZVhIYGCJDAgjc1o2HS527bQT9dCNfOJDeRmtWuXk+qtwfdORvg3ZJ/mWgA4B1B6u6wOkBwLiiPOGI/mHnWttcUN2sP45XTkdIzPzy6zzOmmqn74tj381v8aso+JEeG9KW+K2iJFy2R+Jf70Ah/vJ/4C+PbaOzvGk9qdJGnOsLgrzAi5f9bSBP8zOfUGnR4naG9y3/AFL/AHpv+/rJ91s/gis/p2QY9aA2w/CLStnjM8Zc7Es0ebfpTx3CgkkAASSToB3mo4Yq9c9y2EX7V06/0LJ/qKnfTnWRwsE5rzG4RqAdEWO5NtO9pI3mgNbmLe8IsHKv/FIkfyKffPidB97Y7fRYZTyzNPezudzpqzGP/ArD8WDkpYXrGHPUWhoYl+e0QmYgkSANQpheGQc9xusuToxAAWQAQg1ySBrB1O/dQDfBYG49w3cQAGBIt2wZVFBbtnkbjAiTsBAHMtI4i+qKzMQqqCzHuA1J+FZv4hbalnYKqjVmMAeZNMktm8czaWxqinQsRs7D8l8iddABrgbLXH69+6LSwQVRgJJ+8xE+AgbzS3E8WyqFtwbr6IDMDvcxrlUan0HOlMdj0sIXuGBIGgkkkwqgDVmJgADekOH4NgzXbsG42gge4kyLYPPUSTzJ7gKAXwGEFpAizA5nck6knxJJPrVXe0Hj3X3+rQzas6GNi/M+mo9DXYdO+lAw9nq0P01wQPuqdC/6DzqqcJYe46ogJZyABrqfH4/Ou1w22x/rz6Lp7marP9KOp9n/AAUX8T1pU9Xag6mZfkJgban0FWuBUX0b4IuFsLbETu7D6zHc/pUtXPu6/OqN9uiLqcdKMUVmispMKwazRQHO9L+jYxVrT+IklD+a+sVUzo6PEMrg+RBHLvmr6IrienPRMuDiLIPWjVgv1gPrD7w+ddjht7ynyp+V/wCfgz1qefEuo86G9LlxKC25i8o1n64H1h+orocXg1cCdwQykbgjY/oRzEg6GqMw2Ia1dVrTQ6kFW21PLXxka8qtPoh0yXFgo4CXl3UEww+0v6inEeHuk+ZT8v8AH9ClVz4X1JrBYwkm3cGVxqInKw1hlJ8tV3HqCd7+ABOZDkfTWAcwGyt3ju5jlFKYrCrcXKwMb6GCDyII1B8RTc4lrX8XVZ0cDYcs45fi28q45oNsLxSWCXB1dyJiZU7SUbZhJjkfCnpE0jiLKXUKsAyn9dJkbeYpo9i9b/hnrV+w5hh+FwPkwP4hQA/A0GZrJNl2iTbiDrOqMCh84mCYImh719AZRLmugQ5Wy68m0LDb3gCTyrP76tqQLpNokwOs7IJ7g3un4+lSAI8KAjxxYSQ1u8kCSShK8tAyZgT5TSN/jOEDEXLthWG4uMit4SHg1L0UBC/vrAyIvYUnlD2iZ8ADJPlTq7xdRsl155Lbc7iRMgR5/lUgaxQEeMVeactoJoINxgdeYy2ydvxaxSZ4J1qkYlzeBIOSAtsROgVdWGuzs22kVKaUwxHHbKvkDh7m/Vp235alV1G41MUA8tWFUAKAANgAAB4ACm2P4slqAZZ2922urt5Cdo1kwB30gpxFydBZTv0e4R5e4nrm8hTnA8PS1myjVjLMSWZj3ljr6beVANrGBa4c+Ig7FbQhkQgntExLt4nQchzp3jcYtpC7TA5AEsTyVQNWY9wpLFcTCt1aDPc+yNh4s2yDXSdTrAMVpguGEP1t4h7sRIkIokmEUkxvqdz5aUAlgcI11lvYhVDrm6tAZ6sHvOxuFYBI0GoG5J16R9I7eEtZrhljoqc2P9u81tx/j6YZAT2nc5bdse87HYDwk6nxqnePccu4q8bl2AR2Qo2UT7o9e/nXRsbJ3Esy8pTUqadkIcQ4i9+41y4SWYz5dwHIATHpViezvor1a/tF0EOw7Ckaqp+t5kfKoroH0XN8C5eX6BGLWxHvsYBYncqMo85qz4rTxC8SXIp9F1wQpU/1MyKzRRXFNIUUUUAUUUUAVgis0UBwXTToF1ma9hgA+pZI94947j4c6rSWVxBKMDvJUqdt9x5mvQxFcr0r6C28XLqRbvbBuTQdmHPz/Ou5YcT5a5dbePr6GarRzvHqRPRf2kqT1OLIDg5RdEZGjTWNjPMCPKu9RwQCCCDqCNvSvP3GODXsM+S8hU7j7JG0g7Ef6NPuA9OsRg4CHNajW28kacwd18hpWq54RGquZbNb9u32K4V3F4mXM/DShDWWyaklIm20mTpupJMyvedDWRxbL/GU24gZjBtknuYba6doLUP0c6f4bFlUDFLp/wDxsNSQNcp2Pxnwrp9K+cqU50paZrDNikpLKE4VxyZW8iCPyNNTwW2PczWj/wC2xUf0+78q2fhKTKTbbvQ5fiPdb+YGtOqvrtcR/wAaQfih/SoHoHAXR7t8/wA6K3+XKZ8TWMmJH17B8Sjg/APWTjLy72M34Lin458vymsDijc8PfnnAQ/MPBoAyYr7Vj+m5/8Aej9ivn3r4A+5aUH/ABFhHpWf3sf+Bf8A6U/+9Y/eN07Ya5rsWe0B6wxI+BPhQAeBq38R7tzwZyF/pWAR5zTrD4RLYyoqqN4UBRPkKaziW5WbY/muH/pFafukv/GuPcH2fcT1VIzDwYkeHOgFcRxm2pyAl7kTkQZnjyGg82IFIGzevRmJsJzRSDcYdxYSE7oSTA94TAkLGFRBCKqjuUAD5VFca6WYbCyLlwZ40Qdpj3aDafEipRi5vEVk8bxuyTw2DS0uVAFWSYHMnUknckkkkmSSa5rpR0/tYYG3bi5e2ge6p+8Z+Q18q4zpH7RMReJS3Nm2f/kI8T9XTujzNczhcI1xgtsM1xjAUDU6b9//AImu5bcKwtdfZenuZp1u0TfiXEbl+41y6xZieew8B3AV1nQ3oCb+W9flbUyEjVx394X5mpvop7PQmW5ioZ1922PdXUnWPfOv+oEd0BUbziKS5VDZevsKdLvIxatBQAoAA0AGw8K3orNcM1BRRRQBRRRQBRRRQBRRRQBWIrNFAMuJ8JtYhMl1Fde4/mDuD4iq06R+yq6ozYV+sQEkW20YTEhTsfWPOrXrEVrtrytbPNN/bsVzpxn1KS6OqttWs3CLGIFzM4us1kXUyMoTrAMyZX+k7mgDUV0djE4vrEB4nhnso1ppW5bV3A6rOp7Onu3DuZzxppXecT4HZxCZL1tXHiNR5HcelcnjPZVaBmxcZPut2l3J30I+dapV6FxJzqtpv7r3IKM4LCMcF4hiUuI2M4hhjbXrM4U2VDMSnVjUE5QBcO6n3QZ1NQicQv2XtrZxuHytcJd2xCXYVVJly41k6DKqsTudjTPpJ0KxqoQqG4mh7DSNAdcu8wTy51xGIwFy3pctuh0PaUrHduK6FrwyhWWpVF9CqdeUXjBaPBkx6pbVMdhntJcGY5kuMVIQshY9zdZGsgFdTEVPdHsBxFLinE4lLtvqVBhU/ilRmMqF0DzED3SJ1FUauUgyJPI6ad421+Ip9hGQ2rpa7cV1CdUokhtSGnuAER51ZV4G0sqX/X+zxXOexb/A+C48XluYy8rhbVxQEMDOxtwxUKBHZuRzAIGupqLw/CsXh7NvJi7AuJZIuM7qQLma0SzFlJdAqvOxM7ruKxu4rspla5m1zktodezl5jQ60iui7jte8NJ5GT614uBy7zX4/sO6+RY2NxmMuWL9v95YOXXKsXbQYAqwP0iqCGzEEkKNjBBNPuNXesuh7GOw6fRBMxxGisEugsqqQc2ZlMkkGNRoKq/D2WcwisxmOyCde7TnU5w/oPjL0ZbLKO9+wN45615U4XQp7yqpHquJy6I69uJ4vrVA4jhVsHqcx62yboCqvWgSkEsc2vlEbVz3SnHi4iJcdL+JFxvpLeUjIQMqSigEk6wM3nrAn+E+yLY4m95rbH5s36D1rtuEdF8Phh9DbAPNjqx/mOtc7mW9vNTptya+WEWtTmsPYrTgfs6xOIIe8TaXT35LnSBA5ad59KsrgXRmzhFi0gmAC51Zo7z8du+pbLRFZbm9q3D8T29EThTjDoAFFZorGWBRRRQBRRRQBRRRQBRRRQBRRRQBRRRQGDRRRQBWDWKKg+oNWpjxr+C/4f1oorRT8yK5lF9L/wD1dz+T/KtRH+vzoor9FtP9iP0RypeY27/w/qtOMB/FT8a/5qxRU6nR/c8RfHRv+Gfxf2qYX9aKK/OK/mZ1KPQ2Wt6KKzxLgoooqQCiiigCiiigCiiigCiiigP/2Q=="/>
          <p:cNvSpPr>
            <a:spLocks noChangeAspect="1" noChangeArrowheads="1"/>
          </p:cNvSpPr>
          <p:nvPr/>
        </p:nvSpPr>
        <p:spPr bwMode="auto">
          <a:xfrm>
            <a:off x="77788" y="-660400"/>
            <a:ext cx="1362075" cy="1362075"/>
          </a:xfrm>
          <a:prstGeom prst="rect">
            <a:avLst/>
          </a:prstGeom>
          <a:noFill/>
          <a:ln w="9525">
            <a:noFill/>
            <a:miter lim="800000"/>
            <a:headEnd/>
            <a:tailEnd/>
          </a:ln>
        </p:spPr>
        <p:txBody>
          <a:bodyPr/>
          <a:lstStyle/>
          <a:p>
            <a:endParaRPr lang="es-ES"/>
          </a:p>
        </p:txBody>
      </p:sp>
      <p:pic>
        <p:nvPicPr>
          <p:cNvPr id="106503" name="Picture 11" descr="http://t1.gstatic.com/images?q=tbn:ANd9GcRJaKeEP1DjOLrt2hcaOYIJPniJqVG_LjFFr7rvdUOfTzgL28MwEg"/>
          <p:cNvPicPr>
            <a:picLocks noChangeAspect="1" noChangeArrowheads="1"/>
          </p:cNvPicPr>
          <p:nvPr/>
        </p:nvPicPr>
        <p:blipFill>
          <a:blip r:embed="rId2"/>
          <a:srcRect/>
          <a:stretch>
            <a:fillRect/>
          </a:stretch>
        </p:blipFill>
        <p:spPr bwMode="auto">
          <a:xfrm>
            <a:off x="6948488" y="1628775"/>
            <a:ext cx="1371600" cy="1828800"/>
          </a:xfrm>
          <a:prstGeom prst="rect">
            <a:avLst/>
          </a:prstGeom>
          <a:noFill/>
          <a:ln w="9525">
            <a:noFill/>
            <a:miter lim="800000"/>
            <a:headEnd/>
            <a:tailEnd/>
          </a:ln>
        </p:spPr>
      </p:pic>
      <p:sp>
        <p:nvSpPr>
          <p:cNvPr id="8" name="7 Marcador de número de diapositiva"/>
          <p:cNvSpPr>
            <a:spLocks noGrp="1"/>
          </p:cNvSpPr>
          <p:nvPr>
            <p:ph type="sldNum" sz="quarter" idx="12"/>
          </p:nvPr>
        </p:nvSpPr>
        <p:spPr/>
        <p:txBody>
          <a:bodyPr>
            <a:normAutofit fontScale="85000" lnSpcReduction="20000"/>
          </a:bodyPr>
          <a:lstStyle/>
          <a:p>
            <a:pPr>
              <a:defRPr/>
            </a:pPr>
            <a:fld id="{9995853A-0476-4D48-A18F-4E0A28460D08}" type="slidenum">
              <a:rPr lang="es-MX" smtClean="0"/>
              <a:pPr>
                <a:defRPr/>
              </a:pPr>
              <a:t>97</a:t>
            </a:fld>
            <a:endParaRPr lang="es-MX"/>
          </a:p>
        </p:txBody>
      </p:sp>
      <p:sp>
        <p:nvSpPr>
          <p:cNvPr id="9" name="8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1 Título"/>
          <p:cNvSpPr>
            <a:spLocks noGrp="1"/>
          </p:cNvSpPr>
          <p:nvPr>
            <p:ph type="title"/>
          </p:nvPr>
        </p:nvSpPr>
        <p:spPr>
          <a:xfrm>
            <a:off x="457200" y="274638"/>
            <a:ext cx="8362950" cy="633412"/>
          </a:xfrm>
        </p:spPr>
        <p:txBody>
          <a:bodyPr/>
          <a:lstStyle/>
          <a:p>
            <a:pPr algn="ctr"/>
            <a:r>
              <a:rPr lang="es-ES" sz="2800">
                <a:solidFill>
                  <a:schemeClr val="tx1"/>
                </a:solidFill>
                <a:latin typeface="Arial" pitchFamily="34" charset="0"/>
                <a:cs typeface="Arial" pitchFamily="34" charset="0"/>
              </a:rPr>
              <a:t>LA REFORMA EN LA FILOSOFÍA: EL MÉTODO DIALÉCTICO</a:t>
            </a:r>
            <a:endParaRPr lang="es-MX" sz="2800">
              <a:solidFill>
                <a:schemeClr val="tx1"/>
              </a:solidFill>
              <a:latin typeface="Arial" pitchFamily="34" charset="0"/>
              <a:cs typeface="Arial" pitchFamily="34" charset="0"/>
            </a:endParaRPr>
          </a:p>
        </p:txBody>
      </p:sp>
      <p:sp>
        <p:nvSpPr>
          <p:cNvPr id="107523" name="2 Marcador de contenido"/>
          <p:cNvSpPr>
            <a:spLocks noGrp="1"/>
          </p:cNvSpPr>
          <p:nvPr>
            <p:ph idx="1"/>
          </p:nvPr>
        </p:nvSpPr>
        <p:spPr>
          <a:xfrm>
            <a:off x="323850" y="1700213"/>
            <a:ext cx="8569325" cy="4681537"/>
          </a:xfrm>
        </p:spPr>
        <p:txBody>
          <a:bodyPr/>
          <a:lstStyle/>
          <a:p>
            <a:pPr algn="just"/>
            <a:r>
              <a:rPr lang="es-ES" sz="1800">
                <a:solidFill>
                  <a:srgbClr val="FF0000"/>
                </a:solidFill>
                <a:latin typeface="Arial" pitchFamily="34" charset="0"/>
                <a:cs typeface="Arial" pitchFamily="34" charset="0"/>
              </a:rPr>
              <a:t>Platón</a:t>
            </a:r>
            <a:r>
              <a:rPr lang="es-ES" sz="1800">
                <a:latin typeface="Arial" pitchFamily="34" charset="0"/>
                <a:cs typeface="Arial" pitchFamily="34" charset="0"/>
              </a:rPr>
              <a:t> impacta en el pensamiento científico gracias a su método de crítica: la dialéctica, que es el arte de la argumentación. </a:t>
            </a:r>
          </a:p>
          <a:p>
            <a:pPr algn="just">
              <a:buFont typeface="Wingdings" pitchFamily="2" charset="2"/>
              <a:buNone/>
            </a:pPr>
            <a:endParaRPr lang="es-ES" sz="1800">
              <a:latin typeface="Arial" pitchFamily="34" charset="0"/>
              <a:cs typeface="Arial" pitchFamily="34" charset="0"/>
            </a:endParaRPr>
          </a:p>
          <a:p>
            <a:pPr algn="just"/>
            <a:r>
              <a:rPr lang="es-ES" sz="1800">
                <a:latin typeface="Arial" pitchFamily="34" charset="0"/>
                <a:cs typeface="Arial" pitchFamily="34" charset="0"/>
              </a:rPr>
              <a:t>La dialéctica consiste en llevar a la parte contraria en la discusión a reconocer explícitamente las contradicciones que sus creencias o argumentos entrañan.</a:t>
            </a:r>
          </a:p>
          <a:p>
            <a:pPr algn="just">
              <a:buFont typeface="Wingdings" pitchFamily="2" charset="2"/>
              <a:buNone/>
            </a:pPr>
            <a:endParaRPr lang="es-ES" sz="1800">
              <a:latin typeface="Arial" pitchFamily="34" charset="0"/>
              <a:cs typeface="Arial" pitchFamily="34" charset="0"/>
            </a:endParaRPr>
          </a:p>
          <a:p>
            <a:pPr algn="just"/>
            <a:r>
              <a:rPr lang="es-ES" sz="1800">
                <a:latin typeface="Arial" pitchFamily="34" charset="0"/>
                <a:cs typeface="Arial" pitchFamily="34" charset="0"/>
              </a:rPr>
              <a:t>Esta crítica llega a la médula del argumento mediante un interrogatorio  que pone al descubierto las bases o premisas de conclusiones expresas y mediante esta explicitación hace que el sujeto se percate de las incoherencias  o consecuencias de su ignorancia. </a:t>
            </a:r>
          </a:p>
          <a:p>
            <a:pPr algn="just">
              <a:buFont typeface="Wingdings" pitchFamily="2" charset="2"/>
              <a:buNone/>
            </a:pPr>
            <a:endParaRPr lang="es-ES" sz="1800">
              <a:latin typeface="Arial" pitchFamily="34" charset="0"/>
              <a:cs typeface="Arial" pitchFamily="34" charset="0"/>
            </a:endParaRPr>
          </a:p>
          <a:p>
            <a:pPr algn="just"/>
            <a:r>
              <a:rPr lang="es-ES" sz="1800">
                <a:latin typeface="Arial" pitchFamily="34" charset="0"/>
                <a:cs typeface="Arial" pitchFamily="34" charset="0"/>
              </a:rPr>
              <a:t>El dialéctico no defiende una posición preferida por él, sino que objetivamente intenta exponer todas las posiciones al mismo análisis racional riguroso. Es el método de crítica por excelencia</a:t>
            </a:r>
            <a:endParaRPr lang="es-MX" sz="1800">
              <a:latin typeface="Arial" pitchFamily="34" charset="0"/>
              <a:cs typeface="Arial" pitchFamily="34" charset="0"/>
            </a:endParaRPr>
          </a:p>
        </p:txBody>
      </p:sp>
      <p:sp>
        <p:nvSpPr>
          <p:cNvPr id="4" name="3 Marcador de número de diapositiva"/>
          <p:cNvSpPr>
            <a:spLocks noGrp="1"/>
          </p:cNvSpPr>
          <p:nvPr>
            <p:ph type="sldNum" sz="quarter" idx="12"/>
          </p:nvPr>
        </p:nvSpPr>
        <p:spPr/>
        <p:txBody>
          <a:bodyPr>
            <a:normAutofit fontScale="85000" lnSpcReduction="20000"/>
          </a:bodyPr>
          <a:lstStyle/>
          <a:p>
            <a:pPr>
              <a:defRPr/>
            </a:pPr>
            <a:fld id="{B0D24A79-5BFD-4F84-96E5-5650D91F3704}" type="slidenum">
              <a:rPr lang="es-MX" smtClean="0"/>
              <a:pPr>
                <a:defRPr/>
              </a:pPr>
              <a:t>98</a:t>
            </a:fld>
            <a:endParaRPr lang="es-MX"/>
          </a:p>
        </p:txBody>
      </p:sp>
      <p:sp>
        <p:nvSpPr>
          <p:cNvPr id="5" name="4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561975"/>
          </a:xfrm>
        </p:spPr>
        <p:txBody>
          <a:bodyPr>
            <a:normAutofit fontScale="90000"/>
          </a:bodyPr>
          <a:lstStyle/>
          <a:p>
            <a:pPr algn="ctr">
              <a:defRPr/>
            </a:pPr>
            <a:r>
              <a:rPr lang="es-ES" sz="3200" dirty="0">
                <a:solidFill>
                  <a:schemeClr val="tx1"/>
                </a:solidFill>
              </a:rPr>
              <a:t>LA DIALÉCTICA COMO MÉTODO PARA CONOCER</a:t>
            </a:r>
            <a:endParaRPr lang="es-MX" sz="3200" dirty="0">
              <a:solidFill>
                <a:schemeClr val="tx1"/>
              </a:solidFill>
            </a:endParaRPr>
          </a:p>
        </p:txBody>
      </p:sp>
      <p:sp>
        <p:nvSpPr>
          <p:cNvPr id="3" name="2 Marcador de contenido"/>
          <p:cNvSpPr>
            <a:spLocks noGrp="1"/>
          </p:cNvSpPr>
          <p:nvPr>
            <p:ph idx="1"/>
          </p:nvPr>
        </p:nvSpPr>
        <p:spPr>
          <a:xfrm>
            <a:off x="457200" y="1628775"/>
            <a:ext cx="8229600" cy="4752975"/>
          </a:xfrm>
        </p:spPr>
        <p:txBody>
          <a:bodyPr>
            <a:normAutofit fontScale="85000" lnSpcReduction="20000"/>
          </a:bodyPr>
          <a:lstStyle/>
          <a:p>
            <a:pPr algn="just">
              <a:defRPr/>
            </a:pPr>
            <a:r>
              <a:rPr lang="es-ES" dirty="0">
                <a:latin typeface="Arial" pitchFamily="34" charset="0"/>
                <a:cs typeface="Arial" pitchFamily="34" charset="0"/>
              </a:rPr>
              <a:t>La dialéctica es afín al método de las aproximaciones sucesivas, </a:t>
            </a:r>
            <a:r>
              <a:rPr lang="es-ES" dirty="0" err="1">
                <a:latin typeface="Arial" pitchFamily="34" charset="0"/>
                <a:cs typeface="Arial" pitchFamily="34" charset="0"/>
              </a:rPr>
              <a:t>Popper</a:t>
            </a:r>
            <a:r>
              <a:rPr lang="es-ES" dirty="0">
                <a:latin typeface="Arial" pitchFamily="34" charset="0"/>
                <a:cs typeface="Arial" pitchFamily="34" charset="0"/>
              </a:rPr>
              <a:t> dice que si éste método se desarrolla cada vez más conscientemente comienza a adquirir rasgos del método científico. </a:t>
            </a:r>
          </a:p>
          <a:p>
            <a:pPr algn="just">
              <a:buFont typeface="Wingdings" pitchFamily="2" charset="2"/>
              <a:buNone/>
              <a:defRPr/>
            </a:pPr>
            <a:endParaRPr lang="es-ES" dirty="0">
              <a:latin typeface="Arial" pitchFamily="34" charset="0"/>
              <a:cs typeface="Arial" pitchFamily="34" charset="0"/>
            </a:endParaRPr>
          </a:p>
          <a:p>
            <a:pPr algn="just">
              <a:defRPr/>
            </a:pPr>
            <a:r>
              <a:rPr lang="es-ES" dirty="0">
                <a:latin typeface="Arial" pitchFamily="34" charset="0"/>
                <a:cs typeface="Arial" pitchFamily="34" charset="0"/>
              </a:rPr>
              <a:t>La dialéctica es método de aportación negativa, no propone soluciones a los problemas que plantea, demuestra que una vez examinadas críticamente, las soluciones antes propuestas suelen ser inaceptables por la razón. </a:t>
            </a:r>
          </a:p>
          <a:p>
            <a:pPr algn="just">
              <a:buFont typeface="Wingdings" pitchFamily="2" charset="2"/>
              <a:buNone/>
              <a:defRPr/>
            </a:pPr>
            <a:endParaRPr lang="es-ES" dirty="0">
              <a:latin typeface="Arial" pitchFamily="34" charset="0"/>
              <a:cs typeface="Arial" pitchFamily="34" charset="0"/>
            </a:endParaRPr>
          </a:p>
          <a:p>
            <a:pPr algn="just">
              <a:defRPr/>
            </a:pPr>
            <a:r>
              <a:rPr lang="es-ES" dirty="0">
                <a:latin typeface="Arial" pitchFamily="34" charset="0"/>
                <a:cs typeface="Arial" pitchFamily="34" charset="0"/>
              </a:rPr>
              <a:t>Su contenido positivo está en insistir en la racionalidad, en la crítica abierta y consciente de todo con vistas a la coherencia y la claridad. </a:t>
            </a:r>
          </a:p>
          <a:p>
            <a:pPr>
              <a:defRPr/>
            </a:pPr>
            <a:endParaRPr lang="es-MX" dirty="0"/>
          </a:p>
        </p:txBody>
      </p:sp>
      <p:sp>
        <p:nvSpPr>
          <p:cNvPr id="4" name="3 Marcador de número de diapositiva"/>
          <p:cNvSpPr>
            <a:spLocks noGrp="1"/>
          </p:cNvSpPr>
          <p:nvPr>
            <p:ph type="sldNum" sz="quarter" idx="12"/>
          </p:nvPr>
        </p:nvSpPr>
        <p:spPr/>
        <p:txBody>
          <a:bodyPr>
            <a:normAutofit fontScale="85000" lnSpcReduction="20000"/>
          </a:bodyPr>
          <a:lstStyle/>
          <a:p>
            <a:pPr>
              <a:defRPr/>
            </a:pPr>
            <a:fld id="{58BFED8C-C865-4B0D-B6DF-F7809BA42E78}" type="slidenum">
              <a:rPr lang="es-MX" smtClean="0"/>
              <a:pPr>
                <a:defRPr/>
              </a:pPr>
              <a:t>99</a:t>
            </a:fld>
            <a:endParaRPr lang="es-MX"/>
          </a:p>
        </p:txBody>
      </p:sp>
      <p:sp>
        <p:nvSpPr>
          <p:cNvPr id="5" name="4 Marcador de pie de página"/>
          <p:cNvSpPr>
            <a:spLocks noGrp="1"/>
          </p:cNvSpPr>
          <p:nvPr>
            <p:ph type="ftr" sz="quarter" idx="11"/>
          </p:nvPr>
        </p:nvSpPr>
        <p:spPr/>
        <p:txBody>
          <a:bodyPr/>
          <a:lstStyle/>
          <a:p>
            <a:pPr>
              <a:defRPr/>
            </a:pPr>
            <a:r>
              <a:rPr lang="es-ES"/>
              <a:t>Elaborado por Dr. José Fuentes G. y Mtra. Rebelín Echeverría E. </a:t>
            </a:r>
            <a:endParaRPr lang="es-MX"/>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rmedi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ntermedio">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Intermedio">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Median</Template>
  <TotalTime>1820</TotalTime>
  <Words>36355</Words>
  <Application>Microsoft Office PowerPoint</Application>
  <PresentationFormat>Presentación en pantalla (4:3)</PresentationFormat>
  <Paragraphs>2670</Paragraphs>
  <Slides>296</Slides>
  <Notes>5</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296</vt:i4>
      </vt:variant>
    </vt:vector>
  </HeadingPairs>
  <TitlesOfParts>
    <vt:vector size="306" baseType="lpstr">
      <vt:lpstr>Albertus</vt:lpstr>
      <vt:lpstr>Arial</vt:lpstr>
      <vt:lpstr>Arial </vt:lpstr>
      <vt:lpstr>Arial (cuerpo)</vt:lpstr>
      <vt:lpstr>Arial (Títulos)</vt:lpstr>
      <vt:lpstr>Calibri</vt:lpstr>
      <vt:lpstr>Tw Cen MT</vt:lpstr>
      <vt:lpstr>Wingdings</vt:lpstr>
      <vt:lpstr>Wingdings 2</vt:lpstr>
      <vt:lpstr>Intermedio</vt:lpstr>
      <vt:lpstr>Presentación de PowerPoint</vt:lpstr>
      <vt:lpstr>Presentación de PowerPoint</vt:lpstr>
      <vt:lpstr>PROPÓSITO GENERAL</vt:lpstr>
      <vt:lpstr>CONTENIDO DE LA ASIGNATURA</vt:lpstr>
      <vt:lpstr>ESTRATEGIAS DEL PROCESO ENSEÑANZA-APRENDIZAJE</vt:lpstr>
      <vt:lpstr>CRITERIOS DE EVALUACIÓN </vt:lpstr>
      <vt:lpstr>CRITERIOS DE ACREDITACIÓN</vt:lpstr>
      <vt:lpstr>Presentación de PowerPoint</vt:lpstr>
      <vt:lpstr>IDEA DE LA FILOSOFÍA DE LA CIENCIA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II. BREVE HISTORIA DE LA IDEA DE CIENCIA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CIENCIA Y FILOSOFÍA: INTRODUCCIÓN.  T</vt:lpstr>
      <vt:lpstr>Presentación de PowerPoint</vt:lpstr>
      <vt:lpstr>¿QUE ES LA CIENCIA?</vt:lpstr>
      <vt:lpstr>¿QUÉ ES LA CIENCIA?</vt:lpstr>
      <vt:lpstr>FORMAS DE COMPRENDER LA CIENCIA</vt:lpstr>
      <vt:lpstr>Presentación de PowerPoint</vt:lpstr>
      <vt:lpstr>LOS CONCEPTOS EN LA CIENCIA</vt:lpstr>
      <vt:lpstr>LOS CONCEPTOS, SUS RELACIONES Y ESQUEMA CONCEPTUAL </vt:lpstr>
      <vt:lpstr>¿QUÉ ES LA FILOSOFÍA DE LA CIENCIA?</vt:lpstr>
      <vt:lpstr>OBJETO DE LA FILOSOFÍA DE LA CIENCIA</vt:lpstr>
      <vt:lpstr>Presentación de PowerPoint</vt:lpstr>
      <vt:lpstr>LA RELACIÓN ENTRE CIENCIA Y FILOSOFÍA  </vt:lpstr>
      <vt:lpstr>UNIDAD II. Epistemología y tipos de conocimiento. </vt:lpstr>
      <vt:lpstr>TIPOS PRECIENTIFICOS DE CONOCIMIENTO</vt:lpstr>
      <vt:lpstr>GÉNESIS Y RELACIÓN DEL CONOCIMIENTO CIENTÍFICO  Y PRECIENTÍFICO </vt:lpstr>
      <vt:lpstr>LO QUE NO ES CIENCIA</vt:lpstr>
      <vt:lpstr>PROTOTIPOS DE EXPLICACIÓN CIENTÍFICA</vt:lpstr>
      <vt:lpstr>PROTOTIPOS DE EXPLICACIÓN CIENTÍFICA</vt:lpstr>
      <vt:lpstr>LO QUE NO ES LA CIENCIA:  PROVERBIOS Y DICHOS POPULARES </vt:lpstr>
      <vt:lpstr>LO QUE NO ES LA CIENCIA</vt:lpstr>
      <vt:lpstr>TRES TIPOS DE CONOCIMIENTOS</vt:lpstr>
      <vt:lpstr>TIPOS DE CONOCIMIENTOS PRECIENTÍFICOS </vt:lpstr>
      <vt:lpstr>PENSAMIENTO MITOPOÉTICO, EXPLICACIÓN  ANTROPOMÓRFICA Y ANIMISTA</vt:lpstr>
      <vt:lpstr>PENSAMIENTO MITOPOÉTICO, EXPLICACIÓN ANTROPOMÓRFICA Y ANIMISTA</vt:lpstr>
      <vt:lpstr>TEORÍA DEMONIACA DE LA ENFERMEDAD</vt:lpstr>
      <vt:lpstr>TEORÍA DEMONIACA DE LA ENFERMEDAD</vt:lpstr>
      <vt:lpstr>ESQUEMA CONCEPTUAL PROTOCIENTIFICO</vt:lpstr>
      <vt:lpstr>LOS PRINCIPIOS FÍSICOS DE LA EXPLICACIÓN.</vt:lpstr>
      <vt:lpstr>LOS PRINCIPIOS FÍSICOS DE LA EXPLICACIÓN</vt:lpstr>
      <vt:lpstr>LOS PRINCIPIOS FÍSICOS DE LA EXPLICACIÓN</vt:lpstr>
      <vt:lpstr>QUÉ ES UN PRINCIPIO EN FILOSOFÍA DE LA CIENCIA</vt:lpstr>
      <vt:lpstr>QUÉ ES UN PRINCIPIO EN FILOSOFÍA DE LA CIENCIA</vt:lpstr>
      <vt:lpstr>LOS PRINCIPIOS DE LA EXPLICACIÓN METAFÍSICA.</vt:lpstr>
      <vt:lpstr>GENERALIZACIONES DE LA EXPERIENCIA: LAS LEYES DESCRIPTIVAS</vt:lpstr>
      <vt:lpstr>GENERALIZACIONES DE LA EXPERIENCIA: LAS LEYES DESCRIPTIVAS</vt:lpstr>
      <vt:lpstr>DICHOS POPULARES, REFRANES, MÁXIMAS.</vt:lpstr>
      <vt:lpstr>CONOCIMIENTO Y ELABORACIÓN DE REGLAS PRESCRITIVAS</vt:lpstr>
      <vt:lpstr>REGLAS LEGISLATIVAS, MÁXIMAS, TÉCNICAS Y LEYES NORMATIVAS</vt:lpstr>
      <vt:lpstr>DEL SENTIDO COMÚN A LA CIENCIA. LOS GRIEGOS Y LOS ORÍGENES DE LA CRÍTICA</vt:lpstr>
      <vt:lpstr>EL SENTIDO COMÚN</vt:lpstr>
      <vt:lpstr>EL SENTIDO COMÚN</vt:lpstr>
      <vt:lpstr>EL SENTIDO COMÚN</vt:lpstr>
      <vt:lpstr>DEL  SC A LA CRÍTICA DE CONCEPTOS </vt:lpstr>
      <vt:lpstr>DIFERENCIAS ENTRE SENTIDO COMÚN  Y CIENCIA</vt:lpstr>
      <vt:lpstr>LA FILOSOFÍA COMO CRÍTICA</vt:lpstr>
      <vt:lpstr>RELACIÓN ENTRE CIENCIA Y FILOSOFÍA</vt:lpstr>
      <vt:lpstr>NACIMIENTO DE LA ESPECULACIÓN RACIONAL Y ORIGEN DE LA CIENCIA NATURAL</vt:lpstr>
      <vt:lpstr>FILÓSOFOS DE LA NATURALEZA: MILESIOS O PRESOCRÁTICOS</vt:lpstr>
      <vt:lpstr>ANAXIMANDRO: EL APEIRON</vt:lpstr>
      <vt:lpstr>ANAXÍMENES: EL AIRE O LA NIEBLA</vt:lpstr>
      <vt:lpstr>LA RAZÓN Y LA FORMA: EL LOGOS</vt:lpstr>
      <vt:lpstr>HERÁCLITO: LA IDEA DEL FLUJO COMO ALGO PERMANENTE</vt:lpstr>
      <vt:lpstr>HERÁCLITO: IDEA DEL FLUJO PERMANENTE</vt:lpstr>
      <vt:lpstr>EL LOGOS DE HERÁCLITO</vt:lpstr>
      <vt:lpstr>PRINCIPIO DE NO CONTRADICCIÓN</vt:lpstr>
      <vt:lpstr>EL CONCEPTO DE ATOMISMO: ELEMENTOS Y COMBINACIONES.</vt:lpstr>
      <vt:lpstr>LOS PITAGÓRICOS, EL NÚMERO Y LA MONADA</vt:lpstr>
      <vt:lpstr>LA REFORMA EN LA FILOSOFÍA: EL MÉTODO DIALÉCTICO</vt:lpstr>
      <vt:lpstr>LA DIALÉCTICA COMO MÉTODO PARA CONOCER</vt:lpstr>
      <vt:lpstr>HIPÓCRATES Y LA PRUEBA EXPERIMENTAL</vt:lpstr>
      <vt:lpstr>PLATÓN, EL MUNDO DE LAS FORMAS.</vt:lpstr>
      <vt:lpstr>ARISTÓTELES: FORMA, FUNCIÓN Y MATERIA</vt:lpstr>
      <vt:lpstr>UNA DEFINICIÓN DE CIENCIA</vt:lpstr>
      <vt:lpstr>6 COMPONENTE DE LA DEFINICIÓN DE CIENCIA</vt:lpstr>
      <vt:lpstr>1. ACTIVIDAD HUMANA CREATIVA</vt:lpstr>
      <vt:lpstr>1. ACTIVIDAD HUMANA CREATIVA</vt:lpstr>
      <vt:lpstr>2.COMPRENSIÓN DE LA NATURALEZA </vt:lpstr>
      <vt:lpstr>2.COMPRENSIÓN DE LA NATURALEZA </vt:lpstr>
      <vt:lpstr>2.COMPRENSIÓN DE LA NATURALEZA </vt:lpstr>
      <vt:lpstr>3. EL PRODUCTO DE LA CIENCIA ES EL CONOCIMIENTO</vt:lpstr>
      <vt:lpstr>3. EL PRODUCTO DE LA CIENCIA ES EL CONOCIMIENTO</vt:lpstr>
      <vt:lpstr>3. EL PRODUCTO DE LA CIENCIA ES EL CONOCIMIENTO</vt:lpstr>
      <vt:lpstr>Presentación de PowerPoint</vt:lpstr>
      <vt:lpstr>CIENCIA Y VERDAD</vt:lpstr>
      <vt:lpstr>RACIONALIDAD Y VERDAD</vt:lpstr>
      <vt:lpstr>EL CONSENSO RACIONAL</vt:lpstr>
      <vt:lpstr>EL CONSENSO RACIONAL</vt:lpstr>
      <vt:lpstr>EL CONSENSO RACIONAL</vt:lpstr>
      <vt:lpstr>LENGUAJE Y VERDAD</vt:lpstr>
      <vt:lpstr>VERDAD Y EXPERIENCIA</vt:lpstr>
      <vt:lpstr>VERDAD Y EXPERIENCIA</vt:lpstr>
      <vt:lpstr>VERDAD E HISTORIA</vt:lpstr>
      <vt:lpstr>EN SÍNTESIS</vt:lpstr>
      <vt:lpstr>EN SÍNTESIS</vt:lpstr>
      <vt:lpstr>EN SÍNTESIS</vt:lpstr>
      <vt:lpstr>EN SÍNTESIS</vt:lpstr>
      <vt:lpstr>RACIONALIDAD, OBJETIVIDAD Y VERDAD</vt:lpstr>
      <vt:lpstr>RACIONALIDAD, OBJETIVIDAD Y VERDAD</vt:lpstr>
      <vt:lpstr>RACIONALIDAD, OBJETIVIDAD Y VERDAD</vt:lpstr>
      <vt:lpstr>TEORÍA DE LA ELECCIÓN RACIONAL</vt:lpstr>
      <vt:lpstr>CRÍTICAS A LA TEORÍA DE LA ELECCIÓN RACIONAL</vt:lpstr>
      <vt:lpstr>CONCEPTOS DE RACIONALIDAD</vt:lpstr>
      <vt:lpstr>EL MODELO CLÁSICO DE RACIONALIDAD</vt:lpstr>
      <vt:lpstr>Presentación de PowerPoint</vt:lpstr>
      <vt:lpstr>Presentación de PowerPoint</vt:lpstr>
      <vt:lpstr>LAS REGLAS</vt:lpstr>
      <vt:lpstr>REGRESIÓN AL INFINITO</vt:lpstr>
      <vt:lpstr>CORRIENTE FUNDACIONISTA </vt:lpstr>
      <vt:lpstr>CORRIENTE FUNDACIONISTA </vt:lpstr>
      <vt:lpstr>REALIDAD OBJETIVA </vt:lpstr>
      <vt:lpstr>REALIDAD OBJETIVA </vt:lpstr>
      <vt:lpstr>REALIDAD OBJETIVA </vt:lpstr>
      <vt:lpstr>REALIDAD OBJETIVA </vt:lpstr>
      <vt:lpstr>REALIDAD OBJETIVA </vt:lpstr>
      <vt:lpstr>REALIDAD OBJETIVA </vt:lpstr>
      <vt:lpstr>Presentación de PowerPoint</vt:lpstr>
      <vt:lpstr>LA OBSERVACION. MARX WARTOSFKY</vt:lpstr>
      <vt:lpstr>LAS CIENCIAS EMPíRICAS Y LA OBSERVACIÓN</vt:lpstr>
      <vt:lpstr>EPISTEMOLOGÍA DE LA CIENCIA Y OBSERVACIÓN</vt:lpstr>
      <vt:lpstr>LOS HECHOS DE LA OBSERVACIÓN</vt:lpstr>
      <vt:lpstr>DATOS SENSORIALES Y CONOCIMIENTO</vt:lpstr>
      <vt:lpstr>DATOS SENSORIALES Y CONOCIMIENTO</vt:lpstr>
      <vt:lpstr>DATOS SENSORIALES Y CONOCIMIENTO</vt:lpstr>
      <vt:lpstr>LOS OBJETOS DE LA PERCEPCIÓN</vt:lpstr>
      <vt:lpstr>LOS OBJETOS DE LA PERCEPCIÓN</vt:lpstr>
      <vt:lpstr>LOS ENUNCIADOS DE LA OBSERVACIÓN Y LA DISTINCIÓN ANALÍTICA-SINTÉTICA</vt:lpstr>
      <vt:lpstr>DISTINCIÓN ENTRE CIENCIAS FORMALES Y FÁCTICAS</vt:lpstr>
      <vt:lpstr>LA OBSERVACIÓN Y LO OBSERVABLE</vt:lpstr>
      <vt:lpstr>LA OBSERVACIÓN Y LO OBSERVABLE</vt:lpstr>
      <vt:lpstr>LA OBSERVACIÓN Y LO OBSERVABLE</vt:lpstr>
      <vt:lpstr>OBSERVACIÓN: SU CARÁCTER PÚBLICO</vt:lpstr>
      <vt:lpstr>OBSERVACIÓN Y REFERENCIA: LA OSTENCIÓN</vt:lpstr>
      <vt:lpstr>OBSERVACIÓN Y REFERENCIA: LA OSTENCIÓN</vt:lpstr>
      <vt:lpstr>LOS ENUNCIADOS DE LA OBSERVACIÓN</vt:lpstr>
      <vt:lpstr>EL PUNTO DE VISTA PRAGMÁTICO EN LA OBSERVACIÓN</vt:lpstr>
      <vt:lpstr>LO OBSERVABLE</vt:lpstr>
      <vt:lpstr>III. CONCEPTOS CIENTÍFICOS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LA EXPLICACIÓN CIENTÍFICA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LAS HIPÓTESIS EN LAS CIENCIAS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THOMAS S. KUHN Y EL CAMBIO EN LAS TEORÍAS CIENTÍFICAS </vt:lpstr>
      <vt:lpstr>PARADIGMA</vt:lpstr>
      <vt:lpstr>COMPONENTES DE UN PARADIGMA</vt:lpstr>
      <vt:lpstr>LAS REVOLUCIONES CIENTÍFICAS</vt:lpstr>
      <vt:lpstr>LAS REVOLUCIONES CIENTÍFICAS</vt:lpstr>
      <vt:lpstr>LAS REVOLUCIONES CIENTÍFICAS</vt:lpstr>
      <vt:lpstr>LAS REVOLUCIONES CIENTÍFICAS</vt:lpstr>
      <vt:lpstr>LAS REVOLUCIONES CIENTÍFICAS</vt:lpstr>
      <vt:lpstr>ESTRUCTURA DE LAS TEORÍAS CIENTÍFICAS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AXIOMATIZACIÓN </vt:lpstr>
      <vt:lpstr>CONDICIONES DE LOS AXIOMAS</vt:lpstr>
      <vt:lpstr>RELACIONES INTERTEÓRICAS </vt:lpstr>
      <vt:lpstr>RELACIONES INTERTEÓRICAS </vt:lpstr>
      <vt:lpstr>Presentación de PowerPoint</vt:lpstr>
      <vt:lpstr>ÉTICA Y CIENCIA</vt:lpstr>
      <vt:lpstr>ÉTICA Y CIENCIA</vt:lpstr>
      <vt:lpstr>ÉTICA Y CIENCIA</vt:lpstr>
      <vt:lpstr>ÉTICA Y CIENCIA</vt:lpstr>
      <vt:lpstr>ÉTICA Y CIENCIA</vt:lpstr>
      <vt:lpstr>ÉTICA Y CIENCIA</vt:lpstr>
      <vt:lpstr>ÉTICA Y CIENCIA</vt:lpstr>
      <vt:lpstr>Presentación de PowerPoint</vt:lpstr>
      <vt:lpstr>LA PSICOLOGÍA COMO TENTATIVA DE LA HUMANIDAD PARA COMPRENDERSE A SÍ MISMA. </vt:lpstr>
      <vt:lpstr>                                                         </vt:lpstr>
      <vt:lpstr>ESTRUCTURALISMO</vt:lpstr>
      <vt:lpstr>LAS APLICACIONES DEL SUPUESTO PARADIGMA ESTRUCTURALISTA </vt:lpstr>
      <vt:lpstr>LA  ACEPTACIÓN COMUNITARIA  AL ESTRUCTURALISMO DE WUNDT</vt:lpstr>
      <vt:lpstr>EL LABORATORIO ESTRUCTURALISTA</vt:lpstr>
      <vt:lpstr>CONDUCTISMO</vt:lpstr>
      <vt:lpstr> PRINCIPIOS BÁSICOS DEL CONDUCTISMO. </vt:lpstr>
      <vt:lpstr>LAS INVESTIGACIONES DE TOLMAN, GUTHRIE Y HULL </vt:lpstr>
      <vt:lpstr>LAS CONEXIONES  ESTÍMULO – RESPUESTA  </vt:lpstr>
      <vt:lpstr>EN DESACUERDO CON GUTHRIE Y HULL</vt:lpstr>
      <vt:lpstr>EL SUBPARADIGMA SKINNERIANO</vt:lpstr>
      <vt:lpstr>COGNOCITIVISMO</vt:lpstr>
      <vt:lpstr>PRODUCCIÓN DE CONOCIMIENTO Y PSICOLOGÍA</vt:lpstr>
      <vt:lpstr>MODELOS EN LA PSICOLOGÍA CONTEMPORÁNEA</vt:lpstr>
      <vt:lpstr>Presentación de PowerPoint</vt:lpstr>
      <vt:lpstr>EL OBJETO Y EL MÉTODO DE LA PSICOLOGÍA</vt:lpstr>
      <vt:lpstr>LA PSICOLOGÍA</vt:lpstr>
      <vt:lpstr>La evolución del concepto que constituye el objeto de la psicología, representa el esfuerzo disciplinar por superar su crisis epistemológica desde uno de sus flancos principales: la reformulación del objeto de estudio.</vt:lpstr>
      <vt:lpstr>OBJETO DE LA PSICOLOGÍA</vt:lpstr>
      <vt:lpstr>En el ámbito de la disciplina psicológica la problemática se establece, en términos de la adecuación del método hipotético-deductivo a su respectivo objeto. En este proceso se encuentra con límites al abordar el objeto de la psicología:</vt:lpstr>
      <vt:lpstr>LA “EPISTEMOLOGÍA RELATIVISTA DE CONFIANZA CONVERGENTE”</vt:lpstr>
    </vt:vector>
  </TitlesOfParts>
  <Company>UADY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PSICOLOGIA</dc:creator>
  <cp:lastModifiedBy>Mónica Fernanda Fuentes Leal</cp:lastModifiedBy>
  <cp:revision>169</cp:revision>
  <cp:lastPrinted>2012-01-21T16:18:04Z</cp:lastPrinted>
  <dcterms:created xsi:type="dcterms:W3CDTF">2011-01-23T21:46:08Z</dcterms:created>
  <dcterms:modified xsi:type="dcterms:W3CDTF">2020-10-22T15:50:54Z</dcterms:modified>
</cp:coreProperties>
</file>