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305" r:id="rId2"/>
    <p:sldId id="256" r:id="rId3"/>
    <p:sldId id="292" r:id="rId4"/>
    <p:sldId id="293" r:id="rId5"/>
    <p:sldId id="294" r:id="rId6"/>
    <p:sldId id="295" r:id="rId7"/>
    <p:sldId id="257" r:id="rId8"/>
    <p:sldId id="296" r:id="rId9"/>
    <p:sldId id="29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304" r:id="rId30"/>
    <p:sldId id="277" r:id="rId31"/>
    <p:sldId id="278" r:id="rId32"/>
    <p:sldId id="279" r:id="rId33"/>
    <p:sldId id="280" r:id="rId34"/>
    <p:sldId id="303" r:id="rId35"/>
    <p:sldId id="298" r:id="rId36"/>
    <p:sldId id="299" r:id="rId37"/>
    <p:sldId id="300" r:id="rId38"/>
    <p:sldId id="301" r:id="rId39"/>
    <p:sldId id="302" r:id="rId40"/>
    <p:sldId id="281" r:id="rId41"/>
    <p:sldId id="282" r:id="rId42"/>
    <p:sldId id="283" r:id="rId43"/>
    <p:sldId id="284" r:id="rId44"/>
    <p:sldId id="285" r:id="rId45"/>
    <p:sldId id="286" r:id="rId46"/>
    <p:sldId id="287" r:id="rId47"/>
    <p:sldId id="289" r:id="rId48"/>
    <p:sldId id="290" r:id="rId49"/>
    <p:sldId id="291" r:id="rId50"/>
  </p:sldIdLst>
  <p:sldSz cx="9144000" cy="6858000" type="screen4x3"/>
  <p:notesSz cx="6858000" cy="9144000"/>
  <p:defaultTextStyle>
    <a:lvl1pPr>
      <a:defRPr sz="2800">
        <a:uFill>
          <a:solidFill/>
        </a:uFill>
        <a:latin typeface="+mn-lt"/>
        <a:ea typeface="+mn-ea"/>
        <a:cs typeface="+mn-cs"/>
        <a:sym typeface="Gill Sans MT"/>
      </a:defRPr>
    </a:lvl1pPr>
    <a:lvl2pPr indent="457200">
      <a:defRPr sz="2800">
        <a:uFill>
          <a:solidFill/>
        </a:uFill>
        <a:latin typeface="+mn-lt"/>
        <a:ea typeface="+mn-ea"/>
        <a:cs typeface="+mn-cs"/>
        <a:sym typeface="Gill Sans MT"/>
      </a:defRPr>
    </a:lvl2pPr>
    <a:lvl3pPr indent="914400">
      <a:defRPr sz="2800">
        <a:uFill>
          <a:solidFill/>
        </a:uFill>
        <a:latin typeface="+mn-lt"/>
        <a:ea typeface="+mn-ea"/>
        <a:cs typeface="+mn-cs"/>
        <a:sym typeface="Gill Sans MT"/>
      </a:defRPr>
    </a:lvl3pPr>
    <a:lvl4pPr indent="1371600">
      <a:defRPr sz="2800">
        <a:uFill>
          <a:solidFill/>
        </a:uFill>
        <a:latin typeface="+mn-lt"/>
        <a:ea typeface="+mn-ea"/>
        <a:cs typeface="+mn-cs"/>
        <a:sym typeface="Gill Sans MT"/>
      </a:defRPr>
    </a:lvl4pPr>
    <a:lvl5pPr indent="1828800">
      <a:defRPr sz="2800">
        <a:uFill>
          <a:solidFill/>
        </a:uFill>
        <a:latin typeface="+mn-lt"/>
        <a:ea typeface="+mn-ea"/>
        <a:cs typeface="+mn-cs"/>
        <a:sym typeface="Gill Sans MT"/>
      </a:defRPr>
    </a:lvl5pPr>
    <a:lvl6pPr indent="2286000">
      <a:defRPr sz="2800">
        <a:uFill>
          <a:solidFill/>
        </a:uFill>
        <a:latin typeface="+mn-lt"/>
        <a:ea typeface="+mn-ea"/>
        <a:cs typeface="+mn-cs"/>
        <a:sym typeface="Gill Sans MT"/>
      </a:defRPr>
    </a:lvl6pPr>
    <a:lvl7pPr indent="2743200">
      <a:defRPr sz="2800">
        <a:uFill>
          <a:solidFill/>
        </a:uFill>
        <a:latin typeface="+mn-lt"/>
        <a:ea typeface="+mn-ea"/>
        <a:cs typeface="+mn-cs"/>
        <a:sym typeface="Gill Sans MT"/>
      </a:defRPr>
    </a:lvl7pPr>
    <a:lvl8pPr indent="3200400">
      <a:defRPr sz="2800">
        <a:uFill>
          <a:solidFill/>
        </a:uFill>
        <a:latin typeface="+mn-lt"/>
        <a:ea typeface="+mn-ea"/>
        <a:cs typeface="+mn-cs"/>
        <a:sym typeface="Gill Sans MT"/>
      </a:defRPr>
    </a:lvl8pPr>
    <a:lvl9pPr indent="3657600">
      <a:defRPr sz="2800">
        <a:uFill>
          <a:solidFill/>
        </a:uFill>
        <a:latin typeface="+mn-lt"/>
        <a:ea typeface="+mn-ea"/>
        <a:cs typeface="+mn-cs"/>
        <a:sym typeface="Gill Sans MT"/>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84AA33"/>
              </a:solidFill>
              <a:prstDash val="solid"/>
              <a:round/>
            </a:ln>
          </a:left>
          <a:right>
            <a:ln w="12700" cap="flat">
              <a:solidFill>
                <a:srgbClr val="84AA33"/>
              </a:solidFill>
              <a:prstDash val="solid"/>
              <a:round/>
            </a:ln>
          </a:right>
          <a:top>
            <a:ln w="12700" cap="flat">
              <a:solidFill>
                <a:srgbClr val="84AA33"/>
              </a:solidFill>
              <a:prstDash val="solid"/>
              <a:round/>
            </a:ln>
          </a:top>
          <a:bottom>
            <a:ln w="12700" cap="flat">
              <a:solidFill>
                <a:srgbClr val="84AA33"/>
              </a:solidFill>
              <a:prstDash val="solid"/>
              <a:round/>
            </a:ln>
          </a:bottom>
          <a:insideH>
            <a:ln w="12700" cap="flat">
              <a:solidFill>
                <a:srgbClr val="84AA33"/>
              </a:solidFill>
              <a:prstDash val="solid"/>
              <a:round/>
            </a:ln>
          </a:insideH>
          <a:insideV>
            <a:ln w="12700" cap="flat">
              <a:solidFill>
                <a:srgbClr val="84AA33"/>
              </a:solidFill>
              <a:prstDash val="solid"/>
              <a:round/>
            </a:ln>
          </a:insideV>
        </a:tcBdr>
        <a:fill>
          <a:solidFill>
            <a:srgbClr val="84AA33">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84AA33"/>
              </a:solidFill>
              <a:prstDash val="solid"/>
              <a:round/>
            </a:ln>
          </a:left>
          <a:right>
            <a:ln w="12700" cap="flat">
              <a:solidFill>
                <a:srgbClr val="84AA33"/>
              </a:solidFill>
              <a:prstDash val="solid"/>
              <a:round/>
            </a:ln>
          </a:right>
          <a:top>
            <a:ln w="12700" cap="flat">
              <a:solidFill>
                <a:srgbClr val="84AA33"/>
              </a:solidFill>
              <a:prstDash val="solid"/>
              <a:round/>
            </a:ln>
          </a:top>
          <a:bottom>
            <a:ln w="12700" cap="flat">
              <a:solidFill>
                <a:srgbClr val="84AA33"/>
              </a:solidFill>
              <a:prstDash val="solid"/>
              <a:round/>
            </a:ln>
          </a:bottom>
          <a:insideH>
            <a:ln w="12700" cap="flat">
              <a:solidFill>
                <a:srgbClr val="84AA33"/>
              </a:solidFill>
              <a:prstDash val="solid"/>
              <a:round/>
            </a:ln>
          </a:insideH>
          <a:insideV>
            <a:ln w="12700" cap="flat">
              <a:solidFill>
                <a:srgbClr val="84AA33"/>
              </a:solidFill>
              <a:prstDash val="solid"/>
              <a:round/>
            </a:ln>
          </a:insideV>
        </a:tcBdr>
        <a:fill>
          <a:solidFill>
            <a:srgbClr val="84AA33">
              <a:alpha val="20000"/>
            </a:srgbClr>
          </a:solidFill>
        </a:fill>
      </a:tcStyle>
    </a:firstCol>
    <a:lastRow>
      <a:tcTxStyle b="on" i="on">
        <a:fontRef idx="minor">
          <a:srgbClr val="000000"/>
        </a:fontRef>
        <a:srgbClr val="000000"/>
      </a:tcTxStyle>
      <a:tcStyle>
        <a:tcBdr>
          <a:left>
            <a:ln w="12700" cap="flat">
              <a:solidFill>
                <a:srgbClr val="84AA33"/>
              </a:solidFill>
              <a:prstDash val="solid"/>
              <a:round/>
            </a:ln>
          </a:left>
          <a:right>
            <a:ln w="12700" cap="flat">
              <a:solidFill>
                <a:srgbClr val="84AA33"/>
              </a:solidFill>
              <a:prstDash val="solid"/>
              <a:round/>
            </a:ln>
          </a:right>
          <a:top>
            <a:ln w="50800" cap="flat">
              <a:solidFill>
                <a:srgbClr val="84AA33"/>
              </a:solidFill>
              <a:prstDash val="solid"/>
              <a:round/>
            </a:ln>
          </a:top>
          <a:bottom>
            <a:ln w="12700" cap="flat">
              <a:solidFill>
                <a:srgbClr val="84AA33"/>
              </a:solidFill>
              <a:prstDash val="solid"/>
              <a:round/>
            </a:ln>
          </a:bottom>
          <a:insideH>
            <a:ln w="12700" cap="flat">
              <a:solidFill>
                <a:srgbClr val="84AA33"/>
              </a:solidFill>
              <a:prstDash val="solid"/>
              <a:round/>
            </a:ln>
          </a:insideH>
          <a:insideV>
            <a:ln w="12700" cap="flat">
              <a:solidFill>
                <a:srgbClr val="84AA33"/>
              </a:solidFill>
              <a:prstDash val="solid"/>
              <a:round/>
            </a:ln>
          </a:insideV>
        </a:tcBdr>
        <a:fill>
          <a:noFill/>
        </a:fill>
      </a:tcStyle>
    </a:lastRow>
    <a:firstRow>
      <a:tcTxStyle b="on" i="on">
        <a:fontRef idx="minor">
          <a:srgbClr val="000000"/>
        </a:fontRef>
        <a:srgbClr val="000000"/>
      </a:tcTxStyle>
      <a:tcStyle>
        <a:tcBdr>
          <a:left>
            <a:ln w="12700" cap="flat">
              <a:solidFill>
                <a:srgbClr val="84AA33"/>
              </a:solidFill>
              <a:prstDash val="solid"/>
              <a:round/>
            </a:ln>
          </a:left>
          <a:right>
            <a:ln w="12700" cap="flat">
              <a:solidFill>
                <a:srgbClr val="84AA33"/>
              </a:solidFill>
              <a:prstDash val="solid"/>
              <a:round/>
            </a:ln>
          </a:right>
          <a:top>
            <a:ln w="12700" cap="flat">
              <a:solidFill>
                <a:srgbClr val="84AA33"/>
              </a:solidFill>
              <a:prstDash val="solid"/>
              <a:round/>
            </a:ln>
          </a:top>
          <a:bottom>
            <a:ln w="25400" cap="flat">
              <a:solidFill>
                <a:srgbClr val="84AA33"/>
              </a:solidFill>
              <a:prstDash val="solid"/>
              <a:round/>
            </a:ln>
          </a:bottom>
          <a:insideH>
            <a:ln w="12700" cap="flat">
              <a:solidFill>
                <a:srgbClr val="84AA33"/>
              </a:solidFill>
              <a:prstDash val="solid"/>
              <a:round/>
            </a:ln>
          </a:insideH>
          <a:insideV>
            <a:ln w="12700" cap="flat">
              <a:solidFill>
                <a:srgbClr val="84AA33"/>
              </a:solidFill>
              <a:prstDash val="solid"/>
              <a:round/>
            </a:ln>
          </a:insideV>
        </a:tcBdr>
        <a:fill>
          <a:no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BE1"/>
          </a:solidFill>
        </a:fill>
      </a:tcStyle>
    </a:wholeTbl>
    <a:band2H>
      <a:tcTxStyle/>
      <a:tcStyle>
        <a:tcBdr/>
        <a:fill>
          <a:solidFill>
            <a:srgbClr val="E7EEF0"/>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891A7"/>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891A7"/>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891A7"/>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CCCC"/>
          </a:solidFill>
        </a:fill>
      </a:tcStyle>
    </a:wholeTbl>
    <a:band2H>
      <a:tcTxStyle/>
      <a:tcStyle>
        <a:tcBdr/>
        <a:fill>
          <a:solidFill>
            <a:srgbClr val="F4E7E7"/>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32D2E"/>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32D2E"/>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32D2E"/>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0DA"/>
          </a:solidFill>
        </a:fill>
      </a:tcStyle>
    </a:wholeTbl>
    <a:band2H>
      <a:tcTxStyle/>
      <a:tcStyle>
        <a:tcBdr/>
        <a:fill>
          <a:solidFill>
            <a:srgbClr val="E8E9ED"/>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75A8D"/>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75A8D"/>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75A8D"/>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891A7"/>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3891A7"/>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Col>
    <a:la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lastRow>
    <a:firstRow>
      <a:tcTxStyle b="on" i="on">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21941-A06D-4160-8544-8725483BB06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MX"/>
        </a:p>
      </dgm:t>
    </dgm:pt>
    <dgm:pt modelId="{5DC7C8C6-8475-490B-831B-DCBA789F2125}">
      <dgm:prSet phldrT="[Texto]"/>
      <dgm:spPr/>
      <dgm:t>
        <a:bodyPr/>
        <a:lstStyle/>
        <a:p>
          <a:r>
            <a:rPr lang="es-MX" dirty="0"/>
            <a:t>Confiabilidad</a:t>
          </a:r>
        </a:p>
      </dgm:t>
    </dgm:pt>
    <dgm:pt modelId="{7A611C91-79EA-457E-B63E-9B7CDCE00AC6}" type="parTrans" cxnId="{4EB77223-979E-4933-9988-8AF093490E95}">
      <dgm:prSet/>
      <dgm:spPr/>
      <dgm:t>
        <a:bodyPr/>
        <a:lstStyle/>
        <a:p>
          <a:endParaRPr lang="es-MX"/>
        </a:p>
      </dgm:t>
    </dgm:pt>
    <dgm:pt modelId="{40D74AE1-FB92-4381-BA6D-B92675C4AD74}" type="sibTrans" cxnId="{4EB77223-979E-4933-9988-8AF093490E95}">
      <dgm:prSet/>
      <dgm:spPr/>
      <dgm:t>
        <a:bodyPr/>
        <a:lstStyle/>
        <a:p>
          <a:endParaRPr lang="es-MX"/>
        </a:p>
      </dgm:t>
    </dgm:pt>
    <dgm:pt modelId="{18910D2C-6684-4964-963F-E659C32B5B02}">
      <dgm:prSet phldrT="[Texto]"/>
      <dgm:spPr/>
      <dgm:t>
        <a:bodyPr/>
        <a:lstStyle/>
        <a:p>
          <a:r>
            <a:rPr lang="es-MX" dirty="0"/>
            <a:t>Validez</a:t>
          </a:r>
        </a:p>
      </dgm:t>
    </dgm:pt>
    <dgm:pt modelId="{253B3BE2-70B6-4439-8761-F77CAC059601}" type="parTrans" cxnId="{9083DBEE-4A3D-4A93-9954-EF780BCC57A1}">
      <dgm:prSet/>
      <dgm:spPr/>
      <dgm:t>
        <a:bodyPr/>
        <a:lstStyle/>
        <a:p>
          <a:endParaRPr lang="es-MX"/>
        </a:p>
      </dgm:t>
    </dgm:pt>
    <dgm:pt modelId="{89D7D6D5-E5DE-4D3C-9E35-B0283DE166FE}" type="sibTrans" cxnId="{9083DBEE-4A3D-4A93-9954-EF780BCC57A1}">
      <dgm:prSet/>
      <dgm:spPr/>
      <dgm:t>
        <a:bodyPr/>
        <a:lstStyle/>
        <a:p>
          <a:endParaRPr lang="es-MX"/>
        </a:p>
      </dgm:t>
    </dgm:pt>
    <dgm:pt modelId="{A460022D-4E34-462D-9E03-F635603625E0}" type="pres">
      <dgm:prSet presAssocID="{26021941-A06D-4160-8544-8725483BB067}" presName="diagram" presStyleCnt="0">
        <dgm:presLayoutVars>
          <dgm:dir/>
          <dgm:resizeHandles val="exact"/>
        </dgm:presLayoutVars>
      </dgm:prSet>
      <dgm:spPr/>
    </dgm:pt>
    <dgm:pt modelId="{92232AFE-B0ED-4DFF-A6EE-2A9184B4B827}" type="pres">
      <dgm:prSet presAssocID="{5DC7C8C6-8475-490B-831B-DCBA789F2125}" presName="node" presStyleLbl="node1" presStyleIdx="0" presStyleCnt="2">
        <dgm:presLayoutVars>
          <dgm:bulletEnabled val="1"/>
        </dgm:presLayoutVars>
      </dgm:prSet>
      <dgm:spPr/>
    </dgm:pt>
    <dgm:pt modelId="{61CA6BEA-BC53-490A-ACCB-B0C54D15617F}" type="pres">
      <dgm:prSet presAssocID="{40D74AE1-FB92-4381-BA6D-B92675C4AD74}" presName="sibTrans" presStyleCnt="0"/>
      <dgm:spPr/>
    </dgm:pt>
    <dgm:pt modelId="{77F46B01-1AA3-4F0B-92C7-1408B8395BB8}" type="pres">
      <dgm:prSet presAssocID="{18910D2C-6684-4964-963F-E659C32B5B02}" presName="node" presStyleLbl="node1" presStyleIdx="1" presStyleCnt="2">
        <dgm:presLayoutVars>
          <dgm:bulletEnabled val="1"/>
        </dgm:presLayoutVars>
      </dgm:prSet>
      <dgm:spPr/>
    </dgm:pt>
  </dgm:ptLst>
  <dgm:cxnLst>
    <dgm:cxn modelId="{4EB77223-979E-4933-9988-8AF093490E95}" srcId="{26021941-A06D-4160-8544-8725483BB067}" destId="{5DC7C8C6-8475-490B-831B-DCBA789F2125}" srcOrd="0" destOrd="0" parTransId="{7A611C91-79EA-457E-B63E-9B7CDCE00AC6}" sibTransId="{40D74AE1-FB92-4381-BA6D-B92675C4AD74}"/>
    <dgm:cxn modelId="{18089AA5-E1E5-4D0C-A321-F681A61AE66F}" type="presOf" srcId="{5DC7C8C6-8475-490B-831B-DCBA789F2125}" destId="{92232AFE-B0ED-4DFF-A6EE-2A9184B4B827}" srcOrd="0" destOrd="0" presId="urn:microsoft.com/office/officeart/2005/8/layout/default"/>
    <dgm:cxn modelId="{62CCF2E2-3911-4385-9B87-B53533299399}" type="presOf" srcId="{18910D2C-6684-4964-963F-E659C32B5B02}" destId="{77F46B01-1AA3-4F0B-92C7-1408B8395BB8}" srcOrd="0" destOrd="0" presId="urn:microsoft.com/office/officeart/2005/8/layout/default"/>
    <dgm:cxn modelId="{9083DBEE-4A3D-4A93-9954-EF780BCC57A1}" srcId="{26021941-A06D-4160-8544-8725483BB067}" destId="{18910D2C-6684-4964-963F-E659C32B5B02}" srcOrd="1" destOrd="0" parTransId="{253B3BE2-70B6-4439-8761-F77CAC059601}" sibTransId="{89D7D6D5-E5DE-4D3C-9E35-B0283DE166FE}"/>
    <dgm:cxn modelId="{C09386F7-3F96-4C5D-B7F1-94331A8A1A07}" type="presOf" srcId="{26021941-A06D-4160-8544-8725483BB067}" destId="{A460022D-4E34-462D-9E03-F635603625E0}" srcOrd="0" destOrd="0" presId="urn:microsoft.com/office/officeart/2005/8/layout/default"/>
    <dgm:cxn modelId="{D95706FA-5BB5-42D1-BE8E-E3BA91318B76}" type="presParOf" srcId="{A460022D-4E34-462D-9E03-F635603625E0}" destId="{92232AFE-B0ED-4DFF-A6EE-2A9184B4B827}" srcOrd="0" destOrd="0" presId="urn:microsoft.com/office/officeart/2005/8/layout/default"/>
    <dgm:cxn modelId="{9B6240EB-7293-42A5-926E-5933A0CE5EFF}" type="presParOf" srcId="{A460022D-4E34-462D-9E03-F635603625E0}" destId="{61CA6BEA-BC53-490A-ACCB-B0C54D15617F}" srcOrd="1" destOrd="0" presId="urn:microsoft.com/office/officeart/2005/8/layout/default"/>
    <dgm:cxn modelId="{7347B32F-2E22-4294-84C4-1F8C0EFFFC61}" type="presParOf" srcId="{A460022D-4E34-462D-9E03-F635603625E0}" destId="{77F46B01-1AA3-4F0B-92C7-1408B8395BB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1FA65-A536-4A14-97E0-30FE2FF6A0AB}"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s-MX"/>
        </a:p>
      </dgm:t>
    </dgm:pt>
    <dgm:pt modelId="{F592C2D4-7AE8-4170-81F0-A0B36898A122}">
      <dgm:prSet phldrT="[Texto]"/>
      <dgm:spPr/>
      <dgm:t>
        <a:bodyPr/>
        <a:lstStyle/>
        <a:p>
          <a:r>
            <a:rPr lang="es-MX" b="1" dirty="0"/>
            <a:t>Teoría de la medición del error</a:t>
          </a:r>
          <a:endParaRPr lang="es-MX" dirty="0"/>
        </a:p>
      </dgm:t>
    </dgm:pt>
    <dgm:pt modelId="{1FABFEFC-0D70-4D79-81A3-B9660ECC3FD3}" type="parTrans" cxnId="{029558AA-590B-4C12-B227-DB347819B4D5}">
      <dgm:prSet/>
      <dgm:spPr/>
      <dgm:t>
        <a:bodyPr/>
        <a:lstStyle/>
        <a:p>
          <a:endParaRPr lang="es-MX"/>
        </a:p>
      </dgm:t>
    </dgm:pt>
    <dgm:pt modelId="{0E682DDF-27BE-4823-9A45-51ACE17BA432}" type="sibTrans" cxnId="{029558AA-590B-4C12-B227-DB347819B4D5}">
      <dgm:prSet/>
      <dgm:spPr/>
      <dgm:t>
        <a:bodyPr/>
        <a:lstStyle/>
        <a:p>
          <a:endParaRPr lang="es-MX"/>
        </a:p>
      </dgm:t>
    </dgm:pt>
    <dgm:pt modelId="{23CB5968-7F36-40AB-B1B9-FB717F1ED2D1}">
      <dgm:prSet phldrT="[Texto]"/>
      <dgm:spPr/>
      <dgm:t>
        <a:bodyPr/>
        <a:lstStyle/>
        <a:p>
          <a:r>
            <a:rPr lang="es-MX" dirty="0"/>
            <a:t>Se desarrolló en los años 50 con el objetivo de poder construir instrumentos que midieran de manera confiable y válida, muchas de las variables que estudia  la psicología</a:t>
          </a:r>
        </a:p>
      </dgm:t>
    </dgm:pt>
    <dgm:pt modelId="{0CA5D729-2BDF-4B69-9C19-ABE9DB204D0D}" type="parTrans" cxnId="{DCC4B936-12B4-4691-960F-2414FEABE0D5}">
      <dgm:prSet/>
      <dgm:spPr/>
      <dgm:t>
        <a:bodyPr/>
        <a:lstStyle/>
        <a:p>
          <a:endParaRPr lang="es-MX"/>
        </a:p>
      </dgm:t>
    </dgm:pt>
    <dgm:pt modelId="{1E0AF168-301C-4802-8DFF-E9A0712AF1B1}" type="sibTrans" cxnId="{DCC4B936-12B4-4691-960F-2414FEABE0D5}">
      <dgm:prSet/>
      <dgm:spPr/>
      <dgm:t>
        <a:bodyPr/>
        <a:lstStyle/>
        <a:p>
          <a:endParaRPr lang="es-MX"/>
        </a:p>
      </dgm:t>
    </dgm:pt>
    <dgm:pt modelId="{4065A02C-BA72-4163-BE29-DD03E25C3F11}">
      <dgm:prSet phldrT="[Texto]"/>
      <dgm:spPr/>
      <dgm:t>
        <a:bodyPr/>
        <a:lstStyle/>
        <a:p>
          <a:r>
            <a:rPr lang="es-MX" b="1" dirty="0"/>
            <a:t>Modelo dominio-muestra</a:t>
          </a:r>
          <a:endParaRPr lang="es-MX" dirty="0"/>
        </a:p>
      </dgm:t>
    </dgm:pt>
    <dgm:pt modelId="{5CC65225-D3B3-424E-832A-7E588FA6AE47}" type="parTrans" cxnId="{3D1DFE81-AFEC-4FA3-AF28-33F2A4661F87}">
      <dgm:prSet/>
      <dgm:spPr/>
      <dgm:t>
        <a:bodyPr/>
        <a:lstStyle/>
        <a:p>
          <a:endParaRPr lang="es-MX"/>
        </a:p>
      </dgm:t>
    </dgm:pt>
    <dgm:pt modelId="{54C3E2CF-6E6F-4663-9A94-A9A0B1CB7176}" type="sibTrans" cxnId="{3D1DFE81-AFEC-4FA3-AF28-33F2A4661F87}">
      <dgm:prSet/>
      <dgm:spPr/>
      <dgm:t>
        <a:bodyPr/>
        <a:lstStyle/>
        <a:p>
          <a:endParaRPr lang="es-MX"/>
        </a:p>
      </dgm:t>
    </dgm:pt>
    <dgm:pt modelId="{D2222FD7-67F4-4E3E-B582-70B86653B4BE}">
      <dgm:prSet phldrT="[Texto]"/>
      <dgm:spPr/>
      <dgm:t>
        <a:bodyPr/>
        <a:lstStyle/>
        <a:p>
          <a:r>
            <a:rPr lang="es-MX" dirty="0"/>
            <a:t>Da mayor sentido al primero, resuelve las deficiencias que éste tenía</a:t>
          </a:r>
        </a:p>
      </dgm:t>
    </dgm:pt>
    <dgm:pt modelId="{78A00D97-4234-4BA7-9F74-9D420476038D}" type="parTrans" cxnId="{D8A50623-9578-49C4-A513-C7F32E619B14}">
      <dgm:prSet/>
      <dgm:spPr/>
      <dgm:t>
        <a:bodyPr/>
        <a:lstStyle/>
        <a:p>
          <a:endParaRPr lang="es-MX"/>
        </a:p>
      </dgm:t>
    </dgm:pt>
    <dgm:pt modelId="{CDC42785-8095-4BBE-B534-7C75626BE9C8}" type="sibTrans" cxnId="{D8A50623-9578-49C4-A513-C7F32E619B14}">
      <dgm:prSet/>
      <dgm:spPr/>
      <dgm:t>
        <a:bodyPr/>
        <a:lstStyle/>
        <a:p>
          <a:endParaRPr lang="es-MX"/>
        </a:p>
      </dgm:t>
    </dgm:pt>
    <dgm:pt modelId="{253D378C-1F23-4414-A6C1-47445C3FD873}" type="pres">
      <dgm:prSet presAssocID="{44C1FA65-A536-4A14-97E0-30FE2FF6A0AB}" presName="vert0" presStyleCnt="0">
        <dgm:presLayoutVars>
          <dgm:dir/>
          <dgm:animOne val="branch"/>
          <dgm:animLvl val="lvl"/>
        </dgm:presLayoutVars>
      </dgm:prSet>
      <dgm:spPr/>
    </dgm:pt>
    <dgm:pt modelId="{4CB364B5-E2A1-486A-807E-D5A01AA110C8}" type="pres">
      <dgm:prSet presAssocID="{F592C2D4-7AE8-4170-81F0-A0B36898A122}" presName="thickLine" presStyleLbl="alignNode1" presStyleIdx="0" presStyleCnt="2"/>
      <dgm:spPr/>
    </dgm:pt>
    <dgm:pt modelId="{1639B650-CA36-422F-86FF-45DC20D75D3F}" type="pres">
      <dgm:prSet presAssocID="{F592C2D4-7AE8-4170-81F0-A0B36898A122}" presName="horz1" presStyleCnt="0"/>
      <dgm:spPr/>
    </dgm:pt>
    <dgm:pt modelId="{8FB7BCA7-FA1C-48E2-A21D-3D309C86C86F}" type="pres">
      <dgm:prSet presAssocID="{F592C2D4-7AE8-4170-81F0-A0B36898A122}" presName="tx1" presStyleLbl="revTx" presStyleIdx="0" presStyleCnt="4"/>
      <dgm:spPr/>
    </dgm:pt>
    <dgm:pt modelId="{40548065-5E5E-49F5-85CA-D06C61B08EE2}" type="pres">
      <dgm:prSet presAssocID="{F592C2D4-7AE8-4170-81F0-A0B36898A122}" presName="vert1" presStyleCnt="0"/>
      <dgm:spPr/>
    </dgm:pt>
    <dgm:pt modelId="{9345DC88-652E-4912-AA28-BC6BC16D8C83}" type="pres">
      <dgm:prSet presAssocID="{23CB5968-7F36-40AB-B1B9-FB717F1ED2D1}" presName="vertSpace2a" presStyleCnt="0"/>
      <dgm:spPr/>
    </dgm:pt>
    <dgm:pt modelId="{DCAB0D7D-C3CC-4618-9E09-09791D0B8FD0}" type="pres">
      <dgm:prSet presAssocID="{23CB5968-7F36-40AB-B1B9-FB717F1ED2D1}" presName="horz2" presStyleCnt="0"/>
      <dgm:spPr/>
    </dgm:pt>
    <dgm:pt modelId="{0127B6B5-547A-474A-AF54-57F4D6FD438C}" type="pres">
      <dgm:prSet presAssocID="{23CB5968-7F36-40AB-B1B9-FB717F1ED2D1}" presName="horzSpace2" presStyleCnt="0"/>
      <dgm:spPr/>
    </dgm:pt>
    <dgm:pt modelId="{816106F9-34DD-4640-A8A9-66395AEA48B2}" type="pres">
      <dgm:prSet presAssocID="{23CB5968-7F36-40AB-B1B9-FB717F1ED2D1}" presName="tx2" presStyleLbl="revTx" presStyleIdx="1" presStyleCnt="4"/>
      <dgm:spPr/>
    </dgm:pt>
    <dgm:pt modelId="{216E34FF-3EAE-487E-934F-387413B5608A}" type="pres">
      <dgm:prSet presAssocID="{23CB5968-7F36-40AB-B1B9-FB717F1ED2D1}" presName="vert2" presStyleCnt="0"/>
      <dgm:spPr/>
    </dgm:pt>
    <dgm:pt modelId="{A8FFBC7C-2BC3-44ED-B16D-4201876EB249}" type="pres">
      <dgm:prSet presAssocID="{23CB5968-7F36-40AB-B1B9-FB717F1ED2D1}" presName="thinLine2b" presStyleLbl="callout" presStyleIdx="0" presStyleCnt="2"/>
      <dgm:spPr/>
    </dgm:pt>
    <dgm:pt modelId="{8637DCAA-272C-4F3C-8FE9-24C05D81615D}" type="pres">
      <dgm:prSet presAssocID="{23CB5968-7F36-40AB-B1B9-FB717F1ED2D1}" presName="vertSpace2b" presStyleCnt="0"/>
      <dgm:spPr/>
    </dgm:pt>
    <dgm:pt modelId="{BEB67E2C-9B3F-4D77-9195-6F21C944319F}" type="pres">
      <dgm:prSet presAssocID="{4065A02C-BA72-4163-BE29-DD03E25C3F11}" presName="thickLine" presStyleLbl="alignNode1" presStyleIdx="1" presStyleCnt="2"/>
      <dgm:spPr/>
    </dgm:pt>
    <dgm:pt modelId="{70FE3BBD-2025-4BD2-98D0-59CF05015E9D}" type="pres">
      <dgm:prSet presAssocID="{4065A02C-BA72-4163-BE29-DD03E25C3F11}" presName="horz1" presStyleCnt="0"/>
      <dgm:spPr/>
    </dgm:pt>
    <dgm:pt modelId="{E07913C1-DDE3-4DBC-B77A-20D7C743A6A8}" type="pres">
      <dgm:prSet presAssocID="{4065A02C-BA72-4163-BE29-DD03E25C3F11}" presName="tx1" presStyleLbl="revTx" presStyleIdx="2" presStyleCnt="4"/>
      <dgm:spPr/>
    </dgm:pt>
    <dgm:pt modelId="{5CF7CBB2-C3D4-4EE2-BD03-41E128D6E1B5}" type="pres">
      <dgm:prSet presAssocID="{4065A02C-BA72-4163-BE29-DD03E25C3F11}" presName="vert1" presStyleCnt="0"/>
      <dgm:spPr/>
    </dgm:pt>
    <dgm:pt modelId="{4D45B939-BE4C-47D4-9F3B-04D8EA9A15E1}" type="pres">
      <dgm:prSet presAssocID="{D2222FD7-67F4-4E3E-B582-70B86653B4BE}" presName="vertSpace2a" presStyleCnt="0"/>
      <dgm:spPr/>
    </dgm:pt>
    <dgm:pt modelId="{CA003288-DF07-4EA3-8B4B-EA20FFD270A1}" type="pres">
      <dgm:prSet presAssocID="{D2222FD7-67F4-4E3E-B582-70B86653B4BE}" presName="horz2" presStyleCnt="0"/>
      <dgm:spPr/>
    </dgm:pt>
    <dgm:pt modelId="{3D2A05DA-ADB4-4CC7-A2C2-CE19B2258BC8}" type="pres">
      <dgm:prSet presAssocID="{D2222FD7-67F4-4E3E-B582-70B86653B4BE}" presName="horzSpace2" presStyleCnt="0"/>
      <dgm:spPr/>
    </dgm:pt>
    <dgm:pt modelId="{7B4B5D5E-9CDE-41F3-8B76-7DA91AD3E13C}" type="pres">
      <dgm:prSet presAssocID="{D2222FD7-67F4-4E3E-B582-70B86653B4BE}" presName="tx2" presStyleLbl="revTx" presStyleIdx="3" presStyleCnt="4"/>
      <dgm:spPr/>
    </dgm:pt>
    <dgm:pt modelId="{CC43A472-2A9F-46BE-B616-5562AA3E878B}" type="pres">
      <dgm:prSet presAssocID="{D2222FD7-67F4-4E3E-B582-70B86653B4BE}" presName="vert2" presStyleCnt="0"/>
      <dgm:spPr/>
    </dgm:pt>
    <dgm:pt modelId="{0EAC22EB-E664-4D8C-AB5A-0EAE98409FD4}" type="pres">
      <dgm:prSet presAssocID="{D2222FD7-67F4-4E3E-B582-70B86653B4BE}" presName="thinLine2b" presStyleLbl="callout" presStyleIdx="1" presStyleCnt="2"/>
      <dgm:spPr/>
    </dgm:pt>
    <dgm:pt modelId="{5797571E-790E-43B3-B774-DAEDA3D37BF7}" type="pres">
      <dgm:prSet presAssocID="{D2222FD7-67F4-4E3E-B582-70B86653B4BE}" presName="vertSpace2b" presStyleCnt="0"/>
      <dgm:spPr/>
    </dgm:pt>
  </dgm:ptLst>
  <dgm:cxnLst>
    <dgm:cxn modelId="{38E8E904-A2F3-4EBD-8D17-CDC62E93CDE8}" type="presOf" srcId="{23CB5968-7F36-40AB-B1B9-FB717F1ED2D1}" destId="{816106F9-34DD-4640-A8A9-66395AEA48B2}" srcOrd="0" destOrd="0" presId="urn:microsoft.com/office/officeart/2008/layout/LinedList"/>
    <dgm:cxn modelId="{93312410-CB1F-4D4C-9715-A80C865F7E77}" type="presOf" srcId="{44C1FA65-A536-4A14-97E0-30FE2FF6A0AB}" destId="{253D378C-1F23-4414-A6C1-47445C3FD873}" srcOrd="0" destOrd="0" presId="urn:microsoft.com/office/officeart/2008/layout/LinedList"/>
    <dgm:cxn modelId="{D8A50623-9578-49C4-A513-C7F32E619B14}" srcId="{4065A02C-BA72-4163-BE29-DD03E25C3F11}" destId="{D2222FD7-67F4-4E3E-B582-70B86653B4BE}" srcOrd="0" destOrd="0" parTransId="{78A00D97-4234-4BA7-9F74-9D420476038D}" sibTransId="{CDC42785-8095-4BBE-B534-7C75626BE9C8}"/>
    <dgm:cxn modelId="{DCC4B936-12B4-4691-960F-2414FEABE0D5}" srcId="{F592C2D4-7AE8-4170-81F0-A0B36898A122}" destId="{23CB5968-7F36-40AB-B1B9-FB717F1ED2D1}" srcOrd="0" destOrd="0" parTransId="{0CA5D729-2BDF-4B69-9C19-ABE9DB204D0D}" sibTransId="{1E0AF168-301C-4802-8DFF-E9A0712AF1B1}"/>
    <dgm:cxn modelId="{3D1DFE81-AFEC-4FA3-AF28-33F2A4661F87}" srcId="{44C1FA65-A536-4A14-97E0-30FE2FF6A0AB}" destId="{4065A02C-BA72-4163-BE29-DD03E25C3F11}" srcOrd="1" destOrd="0" parTransId="{5CC65225-D3B3-424E-832A-7E588FA6AE47}" sibTransId="{54C3E2CF-6E6F-4663-9A94-A9A0B1CB7176}"/>
    <dgm:cxn modelId="{4BC1BAA0-9926-4F22-8A25-47ADD5EE600D}" type="presOf" srcId="{4065A02C-BA72-4163-BE29-DD03E25C3F11}" destId="{E07913C1-DDE3-4DBC-B77A-20D7C743A6A8}" srcOrd="0" destOrd="0" presId="urn:microsoft.com/office/officeart/2008/layout/LinedList"/>
    <dgm:cxn modelId="{029558AA-590B-4C12-B227-DB347819B4D5}" srcId="{44C1FA65-A536-4A14-97E0-30FE2FF6A0AB}" destId="{F592C2D4-7AE8-4170-81F0-A0B36898A122}" srcOrd="0" destOrd="0" parTransId="{1FABFEFC-0D70-4D79-81A3-B9660ECC3FD3}" sibTransId="{0E682DDF-27BE-4823-9A45-51ACE17BA432}"/>
    <dgm:cxn modelId="{5DAF57AD-78B6-4B64-A6A2-64CD30E4FAD5}" type="presOf" srcId="{D2222FD7-67F4-4E3E-B582-70B86653B4BE}" destId="{7B4B5D5E-9CDE-41F3-8B76-7DA91AD3E13C}" srcOrd="0" destOrd="0" presId="urn:microsoft.com/office/officeart/2008/layout/LinedList"/>
    <dgm:cxn modelId="{14A08AE8-5D75-4F85-B5EB-A29C28A2FB53}" type="presOf" srcId="{F592C2D4-7AE8-4170-81F0-A0B36898A122}" destId="{8FB7BCA7-FA1C-48E2-A21D-3D309C86C86F}" srcOrd="0" destOrd="0" presId="urn:microsoft.com/office/officeart/2008/layout/LinedList"/>
    <dgm:cxn modelId="{19F936F5-AB90-4D0D-9A97-7FA04F133557}" type="presParOf" srcId="{253D378C-1F23-4414-A6C1-47445C3FD873}" destId="{4CB364B5-E2A1-486A-807E-D5A01AA110C8}" srcOrd="0" destOrd="0" presId="urn:microsoft.com/office/officeart/2008/layout/LinedList"/>
    <dgm:cxn modelId="{B6E9D56A-FFC7-4DF0-BF9D-90A3F308AA98}" type="presParOf" srcId="{253D378C-1F23-4414-A6C1-47445C3FD873}" destId="{1639B650-CA36-422F-86FF-45DC20D75D3F}" srcOrd="1" destOrd="0" presId="urn:microsoft.com/office/officeart/2008/layout/LinedList"/>
    <dgm:cxn modelId="{1516FC57-417F-4E48-9C5D-96B994D5FEC1}" type="presParOf" srcId="{1639B650-CA36-422F-86FF-45DC20D75D3F}" destId="{8FB7BCA7-FA1C-48E2-A21D-3D309C86C86F}" srcOrd="0" destOrd="0" presId="urn:microsoft.com/office/officeart/2008/layout/LinedList"/>
    <dgm:cxn modelId="{D1894DB0-4AA2-4850-9664-CD1597A5D1AB}" type="presParOf" srcId="{1639B650-CA36-422F-86FF-45DC20D75D3F}" destId="{40548065-5E5E-49F5-85CA-D06C61B08EE2}" srcOrd="1" destOrd="0" presId="urn:microsoft.com/office/officeart/2008/layout/LinedList"/>
    <dgm:cxn modelId="{B74501B3-C09A-43BC-80A7-17C4012D8478}" type="presParOf" srcId="{40548065-5E5E-49F5-85CA-D06C61B08EE2}" destId="{9345DC88-652E-4912-AA28-BC6BC16D8C83}" srcOrd="0" destOrd="0" presId="urn:microsoft.com/office/officeart/2008/layout/LinedList"/>
    <dgm:cxn modelId="{05E15CB7-9F4A-4C74-8DC1-2BE4FB1CA56E}" type="presParOf" srcId="{40548065-5E5E-49F5-85CA-D06C61B08EE2}" destId="{DCAB0D7D-C3CC-4618-9E09-09791D0B8FD0}" srcOrd="1" destOrd="0" presId="urn:microsoft.com/office/officeart/2008/layout/LinedList"/>
    <dgm:cxn modelId="{0FB2AFF4-4D18-4266-A3D5-28A1D995AD3E}" type="presParOf" srcId="{DCAB0D7D-C3CC-4618-9E09-09791D0B8FD0}" destId="{0127B6B5-547A-474A-AF54-57F4D6FD438C}" srcOrd="0" destOrd="0" presId="urn:microsoft.com/office/officeart/2008/layout/LinedList"/>
    <dgm:cxn modelId="{0BEF9B15-1A3E-4761-9859-416E5831C758}" type="presParOf" srcId="{DCAB0D7D-C3CC-4618-9E09-09791D0B8FD0}" destId="{816106F9-34DD-4640-A8A9-66395AEA48B2}" srcOrd="1" destOrd="0" presId="urn:microsoft.com/office/officeart/2008/layout/LinedList"/>
    <dgm:cxn modelId="{8834E908-2FDD-462D-9F0D-F45EC60FF4E1}" type="presParOf" srcId="{DCAB0D7D-C3CC-4618-9E09-09791D0B8FD0}" destId="{216E34FF-3EAE-487E-934F-387413B5608A}" srcOrd="2" destOrd="0" presId="urn:microsoft.com/office/officeart/2008/layout/LinedList"/>
    <dgm:cxn modelId="{2603C189-4252-4280-ABDD-123EAFF611DC}" type="presParOf" srcId="{40548065-5E5E-49F5-85CA-D06C61B08EE2}" destId="{A8FFBC7C-2BC3-44ED-B16D-4201876EB249}" srcOrd="2" destOrd="0" presId="urn:microsoft.com/office/officeart/2008/layout/LinedList"/>
    <dgm:cxn modelId="{4A1F7DC8-2CA7-4D04-ADC6-85FB4A4AC9B3}" type="presParOf" srcId="{40548065-5E5E-49F5-85CA-D06C61B08EE2}" destId="{8637DCAA-272C-4F3C-8FE9-24C05D81615D}" srcOrd="3" destOrd="0" presId="urn:microsoft.com/office/officeart/2008/layout/LinedList"/>
    <dgm:cxn modelId="{7F74E450-DFD0-455A-885B-981EF12A0F71}" type="presParOf" srcId="{253D378C-1F23-4414-A6C1-47445C3FD873}" destId="{BEB67E2C-9B3F-4D77-9195-6F21C944319F}" srcOrd="2" destOrd="0" presId="urn:microsoft.com/office/officeart/2008/layout/LinedList"/>
    <dgm:cxn modelId="{97196371-CCB2-4C94-8CE6-AEF7860E9AB7}" type="presParOf" srcId="{253D378C-1F23-4414-A6C1-47445C3FD873}" destId="{70FE3BBD-2025-4BD2-98D0-59CF05015E9D}" srcOrd="3" destOrd="0" presId="urn:microsoft.com/office/officeart/2008/layout/LinedList"/>
    <dgm:cxn modelId="{EE576671-4D79-4891-AAC0-C23E4FF64C2C}" type="presParOf" srcId="{70FE3BBD-2025-4BD2-98D0-59CF05015E9D}" destId="{E07913C1-DDE3-4DBC-B77A-20D7C743A6A8}" srcOrd="0" destOrd="0" presId="urn:microsoft.com/office/officeart/2008/layout/LinedList"/>
    <dgm:cxn modelId="{10B00179-FFE9-421A-9892-93466651F41D}" type="presParOf" srcId="{70FE3BBD-2025-4BD2-98D0-59CF05015E9D}" destId="{5CF7CBB2-C3D4-4EE2-BD03-41E128D6E1B5}" srcOrd="1" destOrd="0" presId="urn:microsoft.com/office/officeart/2008/layout/LinedList"/>
    <dgm:cxn modelId="{8CC58BF6-45CF-4423-AFD8-C01738372648}" type="presParOf" srcId="{5CF7CBB2-C3D4-4EE2-BD03-41E128D6E1B5}" destId="{4D45B939-BE4C-47D4-9F3B-04D8EA9A15E1}" srcOrd="0" destOrd="0" presId="urn:microsoft.com/office/officeart/2008/layout/LinedList"/>
    <dgm:cxn modelId="{600906AE-B9EB-4157-A1D9-8AF41F4FFAB5}" type="presParOf" srcId="{5CF7CBB2-C3D4-4EE2-BD03-41E128D6E1B5}" destId="{CA003288-DF07-4EA3-8B4B-EA20FFD270A1}" srcOrd="1" destOrd="0" presId="urn:microsoft.com/office/officeart/2008/layout/LinedList"/>
    <dgm:cxn modelId="{C88FE425-55DE-40CF-8F13-4516742A13DA}" type="presParOf" srcId="{CA003288-DF07-4EA3-8B4B-EA20FFD270A1}" destId="{3D2A05DA-ADB4-4CC7-A2C2-CE19B2258BC8}" srcOrd="0" destOrd="0" presId="urn:microsoft.com/office/officeart/2008/layout/LinedList"/>
    <dgm:cxn modelId="{2E557018-6740-4321-B4CA-0175ED8383E6}" type="presParOf" srcId="{CA003288-DF07-4EA3-8B4B-EA20FFD270A1}" destId="{7B4B5D5E-9CDE-41F3-8B76-7DA91AD3E13C}" srcOrd="1" destOrd="0" presId="urn:microsoft.com/office/officeart/2008/layout/LinedList"/>
    <dgm:cxn modelId="{2C799E0C-D1F7-4565-82B8-0D10DD29E649}" type="presParOf" srcId="{CA003288-DF07-4EA3-8B4B-EA20FFD270A1}" destId="{CC43A472-2A9F-46BE-B616-5562AA3E878B}" srcOrd="2" destOrd="0" presId="urn:microsoft.com/office/officeart/2008/layout/LinedList"/>
    <dgm:cxn modelId="{C05CC113-D8C9-4B83-B41E-923560DE53E0}" type="presParOf" srcId="{5CF7CBB2-C3D4-4EE2-BD03-41E128D6E1B5}" destId="{0EAC22EB-E664-4D8C-AB5A-0EAE98409FD4}" srcOrd="2" destOrd="0" presId="urn:microsoft.com/office/officeart/2008/layout/LinedList"/>
    <dgm:cxn modelId="{96444DAB-3D28-49AB-B878-5D1495A74563}" type="presParOf" srcId="{5CF7CBB2-C3D4-4EE2-BD03-41E128D6E1B5}" destId="{5797571E-790E-43B3-B774-DAEDA3D37BF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8BC6C8-191F-4F5F-9372-2ECA45ABF45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MX"/>
        </a:p>
      </dgm:t>
    </dgm:pt>
    <dgm:pt modelId="{A93A3DF7-90AE-480E-BFC6-3298131F387B}">
      <dgm:prSet/>
      <dgm:spPr/>
      <dgm:t>
        <a:bodyPr/>
        <a:lstStyle/>
        <a:p>
          <a:pPr rtl="0"/>
          <a:r>
            <a:rPr lang="es-MX" dirty="0"/>
            <a:t>Cada calificación observada (X) tiene dos componentes:</a:t>
          </a:r>
        </a:p>
      </dgm:t>
    </dgm:pt>
    <dgm:pt modelId="{785BF37D-FC12-4C79-BD5E-D7786494D49E}" type="parTrans" cxnId="{ABCB8DE7-1AFC-466C-9433-788A9C6BA288}">
      <dgm:prSet/>
      <dgm:spPr/>
      <dgm:t>
        <a:bodyPr/>
        <a:lstStyle/>
        <a:p>
          <a:endParaRPr lang="es-MX"/>
        </a:p>
      </dgm:t>
    </dgm:pt>
    <dgm:pt modelId="{B0E4D872-AE13-4FA1-9592-86679C7C9E27}" type="sibTrans" cxnId="{ABCB8DE7-1AFC-466C-9433-788A9C6BA288}">
      <dgm:prSet/>
      <dgm:spPr/>
      <dgm:t>
        <a:bodyPr/>
        <a:lstStyle/>
        <a:p>
          <a:endParaRPr lang="es-MX"/>
        </a:p>
      </dgm:t>
    </dgm:pt>
    <dgm:pt modelId="{D2B21494-36FC-428F-8E26-7841A47C5713}">
      <dgm:prSet/>
      <dgm:spPr/>
      <dgm:t>
        <a:bodyPr/>
        <a:lstStyle/>
        <a:p>
          <a:pPr rtl="0"/>
          <a:r>
            <a:rPr lang="es-MX"/>
            <a:t>La calificación </a:t>
          </a:r>
          <a:r>
            <a:rPr lang="es-MX" b="1"/>
            <a:t>verdadera </a:t>
          </a:r>
          <a:r>
            <a:rPr lang="es-MX"/>
            <a:t>del sujeto en la variable que se está midiendo (V), que es más o menos estable siempre y cuando se esté midiendo lo mismo en diversas ocasiones; </a:t>
          </a:r>
          <a:endParaRPr lang="es-MX" dirty="0"/>
        </a:p>
      </dgm:t>
    </dgm:pt>
    <dgm:pt modelId="{E5E0B1D6-3E4F-415A-8EEB-3D0D7AE76C47}" type="parTrans" cxnId="{1D815109-06D7-47DE-944C-AE18D1CECE79}">
      <dgm:prSet/>
      <dgm:spPr/>
      <dgm:t>
        <a:bodyPr/>
        <a:lstStyle/>
        <a:p>
          <a:endParaRPr lang="es-MX"/>
        </a:p>
      </dgm:t>
    </dgm:pt>
    <dgm:pt modelId="{7FD27E7F-228E-42C2-9303-46432AAB5CB3}" type="sibTrans" cxnId="{1D815109-06D7-47DE-944C-AE18D1CECE79}">
      <dgm:prSet/>
      <dgm:spPr/>
      <dgm:t>
        <a:bodyPr/>
        <a:lstStyle/>
        <a:p>
          <a:endParaRPr lang="es-MX"/>
        </a:p>
      </dgm:t>
    </dgm:pt>
    <dgm:pt modelId="{0CC15962-4CF4-4E0C-9192-EC594BE5A129}">
      <dgm:prSet/>
      <dgm:spPr/>
      <dgm:t>
        <a:bodyPr/>
        <a:lstStyle/>
        <a:p>
          <a:pPr rtl="0"/>
          <a:r>
            <a:rPr lang="es-MX"/>
            <a:t>El componente de </a:t>
          </a:r>
          <a:r>
            <a:rPr lang="es-MX" b="1"/>
            <a:t>error </a:t>
          </a:r>
          <a:r>
            <a:rPr lang="es-MX"/>
            <a:t>(E), que puede deberse a que el sujeto responda de manera correcta el reactivo o pregunta por cuestiones de azar, o que responda correctamente por que conoce la respuesta (pruebas de conocimiento)</a:t>
          </a:r>
          <a:endParaRPr lang="es-MX" dirty="0"/>
        </a:p>
      </dgm:t>
    </dgm:pt>
    <dgm:pt modelId="{DA8F7B6B-E163-488D-B56F-F56513786F3E}" type="parTrans" cxnId="{E42CAED1-27DF-4E4B-9AA5-89F1222457DF}">
      <dgm:prSet/>
      <dgm:spPr/>
      <dgm:t>
        <a:bodyPr/>
        <a:lstStyle/>
        <a:p>
          <a:endParaRPr lang="es-MX"/>
        </a:p>
      </dgm:t>
    </dgm:pt>
    <dgm:pt modelId="{277A688B-98C2-4C3D-838D-D0B412313BFA}" type="sibTrans" cxnId="{E42CAED1-27DF-4E4B-9AA5-89F1222457DF}">
      <dgm:prSet/>
      <dgm:spPr/>
      <dgm:t>
        <a:bodyPr/>
        <a:lstStyle/>
        <a:p>
          <a:endParaRPr lang="es-MX"/>
        </a:p>
      </dgm:t>
    </dgm:pt>
    <dgm:pt modelId="{4AAEB497-CBE0-445E-ADBB-E08FBC1A6324}">
      <dgm:prSet/>
      <dgm:spPr/>
      <dgm:t>
        <a:bodyPr/>
        <a:lstStyle/>
        <a:p>
          <a:pPr rtl="0"/>
          <a:r>
            <a:rPr lang="es-MX" b="0"/>
            <a:t>Entonces: Las calificaciones o puntajes obtenidos por los individuos (puntajes observados, X), quedan constituidos por la </a:t>
          </a:r>
          <a:r>
            <a:rPr lang="es-MX" b="1"/>
            <a:t>suma</a:t>
          </a:r>
          <a:r>
            <a:rPr lang="es-MX" b="0"/>
            <a:t> de los puntajes verdaderos (V) y los de error (E). </a:t>
          </a:r>
          <a:endParaRPr lang="es-MX" b="0" dirty="0"/>
        </a:p>
      </dgm:t>
    </dgm:pt>
    <dgm:pt modelId="{A77C1F01-7F33-45DE-87B0-35A07086129D}" type="parTrans" cxnId="{2C3F7C67-4FB4-47F6-B269-0CFE9156C9E5}">
      <dgm:prSet/>
      <dgm:spPr/>
      <dgm:t>
        <a:bodyPr/>
        <a:lstStyle/>
        <a:p>
          <a:endParaRPr lang="es-MX"/>
        </a:p>
      </dgm:t>
    </dgm:pt>
    <dgm:pt modelId="{63ACE641-747A-4B62-8069-9A7EF34D00DF}" type="sibTrans" cxnId="{2C3F7C67-4FB4-47F6-B269-0CFE9156C9E5}">
      <dgm:prSet/>
      <dgm:spPr/>
      <dgm:t>
        <a:bodyPr/>
        <a:lstStyle/>
        <a:p>
          <a:endParaRPr lang="es-MX"/>
        </a:p>
      </dgm:t>
    </dgm:pt>
    <dgm:pt modelId="{0E397318-AFAC-4EA9-9A50-680D8347CAFC}" type="pres">
      <dgm:prSet presAssocID="{668BC6C8-191F-4F5F-9372-2ECA45ABF455}" presName="linear" presStyleCnt="0">
        <dgm:presLayoutVars>
          <dgm:animLvl val="lvl"/>
          <dgm:resizeHandles val="exact"/>
        </dgm:presLayoutVars>
      </dgm:prSet>
      <dgm:spPr/>
    </dgm:pt>
    <dgm:pt modelId="{53A19F4B-2D02-4D4E-9AC8-C1C6A29C00C3}" type="pres">
      <dgm:prSet presAssocID="{A93A3DF7-90AE-480E-BFC6-3298131F387B}" presName="parentText" presStyleLbl="node1" presStyleIdx="0" presStyleCnt="2">
        <dgm:presLayoutVars>
          <dgm:chMax val="0"/>
          <dgm:bulletEnabled val="1"/>
        </dgm:presLayoutVars>
      </dgm:prSet>
      <dgm:spPr/>
    </dgm:pt>
    <dgm:pt modelId="{E243A471-7F7C-4805-BAFD-F2BD2AC858C6}" type="pres">
      <dgm:prSet presAssocID="{A93A3DF7-90AE-480E-BFC6-3298131F387B}" presName="childText" presStyleLbl="revTx" presStyleIdx="0" presStyleCnt="1">
        <dgm:presLayoutVars>
          <dgm:bulletEnabled val="1"/>
        </dgm:presLayoutVars>
      </dgm:prSet>
      <dgm:spPr/>
    </dgm:pt>
    <dgm:pt modelId="{F5EDF95E-2175-460C-AD11-2CFEA812F04C}" type="pres">
      <dgm:prSet presAssocID="{4AAEB497-CBE0-445E-ADBB-E08FBC1A6324}" presName="parentText" presStyleLbl="node1" presStyleIdx="1" presStyleCnt="2">
        <dgm:presLayoutVars>
          <dgm:chMax val="0"/>
          <dgm:bulletEnabled val="1"/>
        </dgm:presLayoutVars>
      </dgm:prSet>
      <dgm:spPr/>
    </dgm:pt>
  </dgm:ptLst>
  <dgm:cxnLst>
    <dgm:cxn modelId="{1D815109-06D7-47DE-944C-AE18D1CECE79}" srcId="{A93A3DF7-90AE-480E-BFC6-3298131F387B}" destId="{D2B21494-36FC-428F-8E26-7841A47C5713}" srcOrd="0" destOrd="0" parTransId="{E5E0B1D6-3E4F-415A-8EEB-3D0D7AE76C47}" sibTransId="{7FD27E7F-228E-42C2-9303-46432AAB5CB3}"/>
    <dgm:cxn modelId="{EDCAA223-B03B-4A13-8B75-93C11DD5437C}" type="presOf" srcId="{668BC6C8-191F-4F5F-9372-2ECA45ABF455}" destId="{0E397318-AFAC-4EA9-9A50-680D8347CAFC}" srcOrd="0" destOrd="0" presId="urn:microsoft.com/office/officeart/2005/8/layout/vList2"/>
    <dgm:cxn modelId="{C9559366-E7A8-48BC-B11A-95C837FA5E94}" type="presOf" srcId="{A93A3DF7-90AE-480E-BFC6-3298131F387B}" destId="{53A19F4B-2D02-4D4E-9AC8-C1C6A29C00C3}" srcOrd="0" destOrd="0" presId="urn:microsoft.com/office/officeart/2005/8/layout/vList2"/>
    <dgm:cxn modelId="{2C3F7C67-4FB4-47F6-B269-0CFE9156C9E5}" srcId="{668BC6C8-191F-4F5F-9372-2ECA45ABF455}" destId="{4AAEB497-CBE0-445E-ADBB-E08FBC1A6324}" srcOrd="1" destOrd="0" parTransId="{A77C1F01-7F33-45DE-87B0-35A07086129D}" sibTransId="{63ACE641-747A-4B62-8069-9A7EF34D00DF}"/>
    <dgm:cxn modelId="{BB4FDA4E-01A3-463B-869C-292A97C1659C}" type="presOf" srcId="{D2B21494-36FC-428F-8E26-7841A47C5713}" destId="{E243A471-7F7C-4805-BAFD-F2BD2AC858C6}" srcOrd="0" destOrd="0" presId="urn:microsoft.com/office/officeart/2005/8/layout/vList2"/>
    <dgm:cxn modelId="{706B9982-66D7-4F6C-9ED0-373C505405CD}" type="presOf" srcId="{4AAEB497-CBE0-445E-ADBB-E08FBC1A6324}" destId="{F5EDF95E-2175-460C-AD11-2CFEA812F04C}" srcOrd="0" destOrd="0" presId="urn:microsoft.com/office/officeart/2005/8/layout/vList2"/>
    <dgm:cxn modelId="{E42CAED1-27DF-4E4B-9AA5-89F1222457DF}" srcId="{A93A3DF7-90AE-480E-BFC6-3298131F387B}" destId="{0CC15962-4CF4-4E0C-9192-EC594BE5A129}" srcOrd="1" destOrd="0" parTransId="{DA8F7B6B-E163-488D-B56F-F56513786F3E}" sibTransId="{277A688B-98C2-4C3D-838D-D0B412313BFA}"/>
    <dgm:cxn modelId="{ABCB8DE7-1AFC-466C-9433-788A9C6BA288}" srcId="{668BC6C8-191F-4F5F-9372-2ECA45ABF455}" destId="{A93A3DF7-90AE-480E-BFC6-3298131F387B}" srcOrd="0" destOrd="0" parTransId="{785BF37D-FC12-4C79-BD5E-D7786494D49E}" sibTransId="{B0E4D872-AE13-4FA1-9592-86679C7C9E27}"/>
    <dgm:cxn modelId="{EB4058F7-3674-4F1F-9E8A-7B662550B078}" type="presOf" srcId="{0CC15962-4CF4-4E0C-9192-EC594BE5A129}" destId="{E243A471-7F7C-4805-BAFD-F2BD2AC858C6}" srcOrd="0" destOrd="1" presId="urn:microsoft.com/office/officeart/2005/8/layout/vList2"/>
    <dgm:cxn modelId="{AA61B123-6B89-4FB9-9DE0-070F494F24AB}" type="presParOf" srcId="{0E397318-AFAC-4EA9-9A50-680D8347CAFC}" destId="{53A19F4B-2D02-4D4E-9AC8-C1C6A29C00C3}" srcOrd="0" destOrd="0" presId="urn:microsoft.com/office/officeart/2005/8/layout/vList2"/>
    <dgm:cxn modelId="{0A86B5E8-4895-4D63-A182-4E7E7B58AF2C}" type="presParOf" srcId="{0E397318-AFAC-4EA9-9A50-680D8347CAFC}" destId="{E243A471-7F7C-4805-BAFD-F2BD2AC858C6}" srcOrd="1" destOrd="0" presId="urn:microsoft.com/office/officeart/2005/8/layout/vList2"/>
    <dgm:cxn modelId="{A7A555EA-1B32-4E90-ACAC-4EC06BF57F2B}" type="presParOf" srcId="{0E397318-AFAC-4EA9-9A50-680D8347CAFC}" destId="{F5EDF95E-2175-460C-AD11-2CFEA812F04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31822A-1F90-4DE9-A0F3-07C38B259E8A}"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s-MX"/>
        </a:p>
      </dgm:t>
    </dgm:pt>
    <dgm:pt modelId="{0DFD1E1D-79FD-4D59-994E-DA6FC1427A6F}">
      <dgm:prSet phldrT="[Texto]"/>
      <dgm:spPr/>
      <dgm:t>
        <a:bodyPr/>
        <a:lstStyle/>
        <a:p>
          <a:r>
            <a:rPr lang="es-MX" dirty="0"/>
            <a:t>X= V + E</a:t>
          </a:r>
        </a:p>
      </dgm:t>
    </dgm:pt>
    <dgm:pt modelId="{6A0F8896-B066-4D1E-B0B8-6C04C71CB114}" type="parTrans" cxnId="{0FB41BA7-E8DD-4EAB-99A6-2EA38EDFB80F}">
      <dgm:prSet/>
      <dgm:spPr/>
      <dgm:t>
        <a:bodyPr/>
        <a:lstStyle/>
        <a:p>
          <a:endParaRPr lang="es-MX"/>
        </a:p>
      </dgm:t>
    </dgm:pt>
    <dgm:pt modelId="{E35DC18C-C1FA-4B8B-994C-C5C972127D62}" type="sibTrans" cxnId="{0FB41BA7-E8DD-4EAB-99A6-2EA38EDFB80F}">
      <dgm:prSet/>
      <dgm:spPr/>
      <dgm:t>
        <a:bodyPr/>
        <a:lstStyle/>
        <a:p>
          <a:endParaRPr lang="es-MX"/>
        </a:p>
      </dgm:t>
    </dgm:pt>
    <dgm:pt modelId="{086A6279-E48C-4D35-A8F3-43E5C49ABBB4}" type="pres">
      <dgm:prSet presAssocID="{5831822A-1F90-4DE9-A0F3-07C38B259E8A}" presName="diagram" presStyleCnt="0">
        <dgm:presLayoutVars>
          <dgm:dir/>
          <dgm:resizeHandles val="exact"/>
        </dgm:presLayoutVars>
      </dgm:prSet>
      <dgm:spPr/>
    </dgm:pt>
    <dgm:pt modelId="{D2093514-5164-446C-9D50-83F15A81F9CF}" type="pres">
      <dgm:prSet presAssocID="{0DFD1E1D-79FD-4D59-994E-DA6FC1427A6F}" presName="node" presStyleLbl="node1" presStyleIdx="0" presStyleCnt="1" custScaleX="73236" custScaleY="47249">
        <dgm:presLayoutVars>
          <dgm:bulletEnabled val="1"/>
        </dgm:presLayoutVars>
      </dgm:prSet>
      <dgm:spPr/>
    </dgm:pt>
  </dgm:ptLst>
  <dgm:cxnLst>
    <dgm:cxn modelId="{C78DDE95-CB6F-4A11-A948-A6E34D2E028E}" type="presOf" srcId="{5831822A-1F90-4DE9-A0F3-07C38B259E8A}" destId="{086A6279-E48C-4D35-A8F3-43E5C49ABBB4}" srcOrd="0" destOrd="0" presId="urn:microsoft.com/office/officeart/2005/8/layout/default"/>
    <dgm:cxn modelId="{0FB41BA7-E8DD-4EAB-99A6-2EA38EDFB80F}" srcId="{5831822A-1F90-4DE9-A0F3-07C38B259E8A}" destId="{0DFD1E1D-79FD-4D59-994E-DA6FC1427A6F}" srcOrd="0" destOrd="0" parTransId="{6A0F8896-B066-4D1E-B0B8-6C04C71CB114}" sibTransId="{E35DC18C-C1FA-4B8B-994C-C5C972127D62}"/>
    <dgm:cxn modelId="{AC18D6B4-CC3B-455C-A18A-C3AC3223E89A}" type="presOf" srcId="{0DFD1E1D-79FD-4D59-994E-DA6FC1427A6F}" destId="{D2093514-5164-446C-9D50-83F15A81F9CF}" srcOrd="0" destOrd="0" presId="urn:microsoft.com/office/officeart/2005/8/layout/default"/>
    <dgm:cxn modelId="{662896FC-B72E-458A-A20D-02CB9EE51BF7}" type="presParOf" srcId="{086A6279-E48C-4D35-A8F3-43E5C49ABBB4}" destId="{D2093514-5164-446C-9D50-83F15A81F9C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8A7A0A-C438-4A99-A93D-B16EEA2C47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7D575F2C-F75C-4957-9DBB-50DC4D754912}">
      <dgm:prSet phldrT="[Texto]"/>
      <dgm:spPr/>
      <dgm:t>
        <a:bodyPr/>
        <a:lstStyle/>
        <a:p>
          <a:r>
            <a:rPr lang="es-MX" dirty="0"/>
            <a:t>La calificación verdadera correspondería a la que obtendría el sujeto si respondiera a todas las preguntas del dominio, y por ello una prueba, (un conjunto de reactivos o preguntas) será confiable en el grado en que la calificación que arroje correlacione en buena medida con las calificaciones verdaderas.</a:t>
          </a:r>
        </a:p>
      </dgm:t>
    </dgm:pt>
    <dgm:pt modelId="{1513D332-3CF2-476B-9ECD-E6AB64573215}" type="parTrans" cxnId="{6056AC55-DAF2-4328-9E95-12BE5989ED7E}">
      <dgm:prSet/>
      <dgm:spPr/>
      <dgm:t>
        <a:bodyPr/>
        <a:lstStyle/>
        <a:p>
          <a:endParaRPr lang="es-MX"/>
        </a:p>
      </dgm:t>
    </dgm:pt>
    <dgm:pt modelId="{AB4E4EED-DA25-4F63-B791-FCB24993E4C8}" type="sibTrans" cxnId="{6056AC55-DAF2-4328-9E95-12BE5989ED7E}">
      <dgm:prSet/>
      <dgm:spPr/>
      <dgm:t>
        <a:bodyPr/>
        <a:lstStyle/>
        <a:p>
          <a:endParaRPr lang="es-MX"/>
        </a:p>
      </dgm:t>
    </dgm:pt>
    <dgm:pt modelId="{DF23ECFE-BD85-43AA-A4EC-1042AD8025FF}" type="pres">
      <dgm:prSet presAssocID="{F58A7A0A-C438-4A99-A93D-B16EEA2C47C9}" presName="diagram" presStyleCnt="0">
        <dgm:presLayoutVars>
          <dgm:dir/>
          <dgm:resizeHandles val="exact"/>
        </dgm:presLayoutVars>
      </dgm:prSet>
      <dgm:spPr/>
    </dgm:pt>
    <dgm:pt modelId="{A7DF9B97-B266-41AD-A4EE-367D3C5C9EA3}" type="pres">
      <dgm:prSet presAssocID="{7D575F2C-F75C-4957-9DBB-50DC4D754912}" presName="node" presStyleLbl="node1" presStyleIdx="0" presStyleCnt="1" custScaleX="193156" custScaleY="70616">
        <dgm:presLayoutVars>
          <dgm:bulletEnabled val="1"/>
        </dgm:presLayoutVars>
      </dgm:prSet>
      <dgm:spPr/>
    </dgm:pt>
  </dgm:ptLst>
  <dgm:cxnLst>
    <dgm:cxn modelId="{D09B5723-0508-49C3-9EAE-CBC3E0983986}" type="presOf" srcId="{7D575F2C-F75C-4957-9DBB-50DC4D754912}" destId="{A7DF9B97-B266-41AD-A4EE-367D3C5C9EA3}" srcOrd="0" destOrd="0" presId="urn:microsoft.com/office/officeart/2005/8/layout/default"/>
    <dgm:cxn modelId="{1EB7D771-5854-49B7-ACF6-78C01BFB9B30}" type="presOf" srcId="{F58A7A0A-C438-4A99-A93D-B16EEA2C47C9}" destId="{DF23ECFE-BD85-43AA-A4EC-1042AD8025FF}" srcOrd="0" destOrd="0" presId="urn:microsoft.com/office/officeart/2005/8/layout/default"/>
    <dgm:cxn modelId="{6056AC55-DAF2-4328-9E95-12BE5989ED7E}" srcId="{F58A7A0A-C438-4A99-A93D-B16EEA2C47C9}" destId="{7D575F2C-F75C-4957-9DBB-50DC4D754912}" srcOrd="0" destOrd="0" parTransId="{1513D332-3CF2-476B-9ECD-E6AB64573215}" sibTransId="{AB4E4EED-DA25-4F63-B791-FCB24993E4C8}"/>
    <dgm:cxn modelId="{4C5336C6-03C7-4383-8ECA-B66CE85FC26A}" type="presParOf" srcId="{DF23ECFE-BD85-43AA-A4EC-1042AD8025FF}" destId="{A7DF9B97-B266-41AD-A4EE-367D3C5C9EA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101BFA-96DD-43B3-AF37-802B5F71910C}"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s-MX"/>
        </a:p>
      </dgm:t>
    </dgm:pt>
    <dgm:pt modelId="{57F4F45C-86BB-4677-AA0B-FD12D8AD9404}">
      <dgm:prSet phldrT="[Texto]"/>
      <dgm:spPr/>
      <dgm:t>
        <a:bodyPr/>
        <a:lstStyle/>
        <a:p>
          <a:r>
            <a:rPr lang="es-MX" dirty="0"/>
            <a:t>Constructos afectivos</a:t>
          </a:r>
        </a:p>
      </dgm:t>
    </dgm:pt>
    <dgm:pt modelId="{F436DD3A-26CA-427B-BA09-8DD8FC5966EC}" type="parTrans" cxnId="{41C70C53-1CCD-47EB-9DA0-32AAC03209AE}">
      <dgm:prSet/>
      <dgm:spPr/>
      <dgm:t>
        <a:bodyPr/>
        <a:lstStyle/>
        <a:p>
          <a:endParaRPr lang="es-MX"/>
        </a:p>
      </dgm:t>
    </dgm:pt>
    <dgm:pt modelId="{0F7A02D0-6F5E-46FF-8B77-3109CC6A7F48}" type="sibTrans" cxnId="{41C70C53-1CCD-47EB-9DA0-32AAC03209AE}">
      <dgm:prSet/>
      <dgm:spPr/>
      <dgm:t>
        <a:bodyPr/>
        <a:lstStyle/>
        <a:p>
          <a:endParaRPr lang="es-MX"/>
        </a:p>
      </dgm:t>
    </dgm:pt>
    <dgm:pt modelId="{1AD16703-EBBC-4F81-AD76-57763A9EA867}">
      <dgm:prSet phldrT="[Texto]"/>
      <dgm:spPr/>
      <dgm:t>
        <a:bodyPr/>
        <a:lstStyle/>
        <a:p>
          <a:r>
            <a:rPr lang="es-MX" dirty="0"/>
            <a:t>Inventarios de personalidad, intereses o actitudes</a:t>
          </a:r>
        </a:p>
      </dgm:t>
    </dgm:pt>
    <dgm:pt modelId="{7CD4EF68-AEA9-4DEE-9F0D-5ED2C7AC31A4}" type="parTrans" cxnId="{749171BA-A49E-46CF-BF90-750F6B0D9A14}">
      <dgm:prSet/>
      <dgm:spPr/>
      <dgm:t>
        <a:bodyPr/>
        <a:lstStyle/>
        <a:p>
          <a:endParaRPr lang="es-MX"/>
        </a:p>
      </dgm:t>
    </dgm:pt>
    <dgm:pt modelId="{674E8965-ECAA-47EE-A4CA-6039BF3CF3DF}" type="sibTrans" cxnId="{749171BA-A49E-46CF-BF90-750F6B0D9A14}">
      <dgm:prSet/>
      <dgm:spPr/>
      <dgm:t>
        <a:bodyPr/>
        <a:lstStyle/>
        <a:p>
          <a:endParaRPr lang="es-MX"/>
        </a:p>
      </dgm:t>
    </dgm:pt>
    <dgm:pt modelId="{2C0988C8-E558-47F6-B984-30B436F092C2}">
      <dgm:prSet phldrT="[Texto]"/>
      <dgm:spPr/>
      <dgm:t>
        <a:bodyPr/>
        <a:lstStyle/>
        <a:p>
          <a:r>
            <a:rPr lang="es-MX" dirty="0"/>
            <a:t>Listas de verificación</a:t>
          </a:r>
        </a:p>
      </dgm:t>
    </dgm:pt>
    <dgm:pt modelId="{FC36120D-FCE3-4CC1-BDCE-4C0CD58876B1}" type="parTrans" cxnId="{783AB732-6269-4D99-BC50-428E08B6A1C6}">
      <dgm:prSet/>
      <dgm:spPr/>
      <dgm:t>
        <a:bodyPr/>
        <a:lstStyle/>
        <a:p>
          <a:endParaRPr lang="es-MX"/>
        </a:p>
      </dgm:t>
    </dgm:pt>
    <dgm:pt modelId="{32BA1173-7F97-4EFE-BB09-AB357F6D077C}" type="sibTrans" cxnId="{783AB732-6269-4D99-BC50-428E08B6A1C6}">
      <dgm:prSet/>
      <dgm:spPr/>
      <dgm:t>
        <a:bodyPr/>
        <a:lstStyle/>
        <a:p>
          <a:endParaRPr lang="es-MX"/>
        </a:p>
      </dgm:t>
    </dgm:pt>
    <dgm:pt modelId="{EFC34078-39C3-4F3B-B564-83851FC0788A}">
      <dgm:prSet phldrT="[Texto]"/>
      <dgm:spPr/>
      <dgm:t>
        <a:bodyPr/>
        <a:lstStyle/>
        <a:p>
          <a:r>
            <a:rPr lang="es-MX" dirty="0"/>
            <a:t>Cognitivas</a:t>
          </a:r>
        </a:p>
      </dgm:t>
    </dgm:pt>
    <dgm:pt modelId="{27E2AEA5-FDA7-4DBD-B286-779DDABD052F}" type="parTrans" cxnId="{6042E03B-8544-421B-90B0-D28262FD5835}">
      <dgm:prSet/>
      <dgm:spPr/>
      <dgm:t>
        <a:bodyPr/>
        <a:lstStyle/>
        <a:p>
          <a:endParaRPr lang="es-MX"/>
        </a:p>
      </dgm:t>
    </dgm:pt>
    <dgm:pt modelId="{59C41118-1E75-427C-8D48-77E59D9BE85C}" type="sibTrans" cxnId="{6042E03B-8544-421B-90B0-D28262FD5835}">
      <dgm:prSet/>
      <dgm:spPr/>
      <dgm:t>
        <a:bodyPr/>
        <a:lstStyle/>
        <a:p>
          <a:endParaRPr lang="es-MX"/>
        </a:p>
      </dgm:t>
    </dgm:pt>
    <dgm:pt modelId="{2C39E9EC-94A2-499D-9936-CAD0EA77885B}">
      <dgm:prSet phldrT="[Texto]"/>
      <dgm:spPr/>
      <dgm:t>
        <a:bodyPr/>
        <a:lstStyle/>
        <a:p>
          <a:r>
            <a:rPr lang="es-MX" dirty="0"/>
            <a:t>Habilidades especiales</a:t>
          </a:r>
        </a:p>
      </dgm:t>
    </dgm:pt>
    <dgm:pt modelId="{3422BC89-E97A-4F09-99FA-926677C38E30}" type="parTrans" cxnId="{D6A29E2D-7EFC-423C-8084-76A09BBA4435}">
      <dgm:prSet/>
      <dgm:spPr/>
      <dgm:t>
        <a:bodyPr/>
        <a:lstStyle/>
        <a:p>
          <a:endParaRPr lang="es-MX"/>
        </a:p>
      </dgm:t>
    </dgm:pt>
    <dgm:pt modelId="{53FE1436-2BC5-4282-B41D-193C2C9B949D}" type="sibTrans" cxnId="{D6A29E2D-7EFC-423C-8084-76A09BBA4435}">
      <dgm:prSet/>
      <dgm:spPr/>
      <dgm:t>
        <a:bodyPr/>
        <a:lstStyle/>
        <a:p>
          <a:endParaRPr lang="es-MX"/>
        </a:p>
      </dgm:t>
    </dgm:pt>
    <dgm:pt modelId="{0085CD7F-AB0F-432B-92F7-C0B3FC48012F}">
      <dgm:prSet phldrT="[Texto]"/>
      <dgm:spPr/>
      <dgm:t>
        <a:bodyPr/>
        <a:lstStyle/>
        <a:p>
          <a:r>
            <a:rPr lang="es-MX" dirty="0"/>
            <a:t>Inteligencia</a:t>
          </a:r>
        </a:p>
      </dgm:t>
    </dgm:pt>
    <dgm:pt modelId="{6FB2A304-83AD-41A5-B537-B505D296A6F8}" type="parTrans" cxnId="{91F15642-2E9F-4DA8-97E2-8CAF0D803B07}">
      <dgm:prSet/>
      <dgm:spPr/>
      <dgm:t>
        <a:bodyPr/>
        <a:lstStyle/>
        <a:p>
          <a:endParaRPr lang="es-MX"/>
        </a:p>
      </dgm:t>
    </dgm:pt>
    <dgm:pt modelId="{3D9BA41E-9D7E-42FB-BB31-970344ED6BC2}" type="sibTrans" cxnId="{91F15642-2E9F-4DA8-97E2-8CAF0D803B07}">
      <dgm:prSet/>
      <dgm:spPr/>
      <dgm:t>
        <a:bodyPr/>
        <a:lstStyle/>
        <a:p>
          <a:endParaRPr lang="es-MX"/>
        </a:p>
      </dgm:t>
    </dgm:pt>
    <dgm:pt modelId="{9CF622A3-45D7-409E-8802-0AB0152E7A7A}">
      <dgm:prSet phldrT="[Texto]"/>
      <dgm:spPr/>
      <dgm:t>
        <a:bodyPr/>
        <a:lstStyle/>
        <a:p>
          <a:r>
            <a:rPr lang="es-MX" dirty="0"/>
            <a:t>Aprovechamiento</a:t>
          </a:r>
        </a:p>
      </dgm:t>
    </dgm:pt>
    <dgm:pt modelId="{536D4280-263C-4FB7-B123-67AD11F7454D}" type="parTrans" cxnId="{2E2E6298-F6AC-4754-828C-D6D166F3EFED}">
      <dgm:prSet/>
      <dgm:spPr/>
      <dgm:t>
        <a:bodyPr/>
        <a:lstStyle/>
        <a:p>
          <a:endParaRPr lang="es-MX"/>
        </a:p>
      </dgm:t>
    </dgm:pt>
    <dgm:pt modelId="{B581806B-6128-4B6F-8EEC-6B6F5AEA651C}" type="sibTrans" cxnId="{2E2E6298-F6AC-4754-828C-D6D166F3EFED}">
      <dgm:prSet/>
      <dgm:spPr/>
      <dgm:t>
        <a:bodyPr/>
        <a:lstStyle/>
        <a:p>
          <a:endParaRPr lang="es-MX"/>
        </a:p>
      </dgm:t>
    </dgm:pt>
    <dgm:pt modelId="{5BF3FC29-7754-42A9-AE4C-9B3808E7B1A6}" type="pres">
      <dgm:prSet presAssocID="{E7101BFA-96DD-43B3-AF37-802B5F71910C}" presName="outerComposite" presStyleCnt="0">
        <dgm:presLayoutVars>
          <dgm:chMax val="2"/>
          <dgm:animLvl val="lvl"/>
          <dgm:resizeHandles val="exact"/>
        </dgm:presLayoutVars>
      </dgm:prSet>
      <dgm:spPr/>
    </dgm:pt>
    <dgm:pt modelId="{07CE842C-E30A-43F8-B39D-1FAD9BCB51F9}" type="pres">
      <dgm:prSet presAssocID="{E7101BFA-96DD-43B3-AF37-802B5F71910C}" presName="dummyMaxCanvas" presStyleCnt="0"/>
      <dgm:spPr/>
    </dgm:pt>
    <dgm:pt modelId="{B272F098-BFEB-4E62-8495-16C5E8EC3975}" type="pres">
      <dgm:prSet presAssocID="{E7101BFA-96DD-43B3-AF37-802B5F71910C}" presName="parentComposite" presStyleCnt="0"/>
      <dgm:spPr/>
    </dgm:pt>
    <dgm:pt modelId="{10AAA690-7B10-492E-8454-BEF1BB2567DD}" type="pres">
      <dgm:prSet presAssocID="{E7101BFA-96DD-43B3-AF37-802B5F71910C}" presName="parent1" presStyleLbl="alignAccFollowNode1" presStyleIdx="0" presStyleCnt="4">
        <dgm:presLayoutVars>
          <dgm:chMax val="4"/>
        </dgm:presLayoutVars>
      </dgm:prSet>
      <dgm:spPr/>
    </dgm:pt>
    <dgm:pt modelId="{0A09D2F2-99C3-4F93-8E10-EC1C8C6F3040}" type="pres">
      <dgm:prSet presAssocID="{E7101BFA-96DD-43B3-AF37-802B5F71910C}" presName="parent2" presStyleLbl="alignAccFollowNode1" presStyleIdx="1" presStyleCnt="4">
        <dgm:presLayoutVars>
          <dgm:chMax val="4"/>
        </dgm:presLayoutVars>
      </dgm:prSet>
      <dgm:spPr/>
    </dgm:pt>
    <dgm:pt modelId="{34BDE302-5057-4A51-B85A-86BB4B882E9A}" type="pres">
      <dgm:prSet presAssocID="{E7101BFA-96DD-43B3-AF37-802B5F71910C}" presName="childrenComposite" presStyleCnt="0"/>
      <dgm:spPr/>
    </dgm:pt>
    <dgm:pt modelId="{9225F13F-620C-4BCD-884A-3EB87F6F7E09}" type="pres">
      <dgm:prSet presAssocID="{E7101BFA-96DD-43B3-AF37-802B5F71910C}" presName="dummyMaxCanvas_ChildArea" presStyleCnt="0"/>
      <dgm:spPr/>
    </dgm:pt>
    <dgm:pt modelId="{1241DDB4-A9CF-4E12-AECA-76DE7B3D5396}" type="pres">
      <dgm:prSet presAssocID="{E7101BFA-96DD-43B3-AF37-802B5F71910C}" presName="fulcrum" presStyleLbl="alignAccFollowNode1" presStyleIdx="2" presStyleCnt="4"/>
      <dgm:spPr/>
    </dgm:pt>
    <dgm:pt modelId="{C2FA45D4-866D-46F1-B181-CFEA6DA827EB}" type="pres">
      <dgm:prSet presAssocID="{E7101BFA-96DD-43B3-AF37-802B5F71910C}" presName="balance_23" presStyleLbl="alignAccFollowNode1" presStyleIdx="3" presStyleCnt="4">
        <dgm:presLayoutVars>
          <dgm:bulletEnabled val="1"/>
        </dgm:presLayoutVars>
      </dgm:prSet>
      <dgm:spPr/>
    </dgm:pt>
    <dgm:pt modelId="{FCFEAC55-F41D-45AE-B317-A4D875263629}" type="pres">
      <dgm:prSet presAssocID="{E7101BFA-96DD-43B3-AF37-802B5F71910C}" presName="right_23_1" presStyleLbl="node1" presStyleIdx="0" presStyleCnt="5">
        <dgm:presLayoutVars>
          <dgm:bulletEnabled val="1"/>
        </dgm:presLayoutVars>
      </dgm:prSet>
      <dgm:spPr/>
    </dgm:pt>
    <dgm:pt modelId="{7499F073-BAD4-4E43-BBF6-22C634C3BD43}" type="pres">
      <dgm:prSet presAssocID="{E7101BFA-96DD-43B3-AF37-802B5F71910C}" presName="right_23_2" presStyleLbl="node1" presStyleIdx="1" presStyleCnt="5">
        <dgm:presLayoutVars>
          <dgm:bulletEnabled val="1"/>
        </dgm:presLayoutVars>
      </dgm:prSet>
      <dgm:spPr/>
    </dgm:pt>
    <dgm:pt modelId="{7F80D5F1-CBD2-4001-8FF8-ABAE1A7CE968}" type="pres">
      <dgm:prSet presAssocID="{E7101BFA-96DD-43B3-AF37-802B5F71910C}" presName="right_23_3" presStyleLbl="node1" presStyleIdx="2" presStyleCnt="5">
        <dgm:presLayoutVars>
          <dgm:bulletEnabled val="1"/>
        </dgm:presLayoutVars>
      </dgm:prSet>
      <dgm:spPr/>
    </dgm:pt>
    <dgm:pt modelId="{B5CFB391-ADF8-4D7D-B011-1E91920CB326}" type="pres">
      <dgm:prSet presAssocID="{E7101BFA-96DD-43B3-AF37-802B5F71910C}" presName="left_23_1" presStyleLbl="node1" presStyleIdx="3" presStyleCnt="5">
        <dgm:presLayoutVars>
          <dgm:bulletEnabled val="1"/>
        </dgm:presLayoutVars>
      </dgm:prSet>
      <dgm:spPr/>
    </dgm:pt>
    <dgm:pt modelId="{16107260-56BF-400E-B9B0-E86B76190D3A}" type="pres">
      <dgm:prSet presAssocID="{E7101BFA-96DD-43B3-AF37-802B5F71910C}" presName="left_23_2" presStyleLbl="node1" presStyleIdx="4" presStyleCnt="5">
        <dgm:presLayoutVars>
          <dgm:bulletEnabled val="1"/>
        </dgm:presLayoutVars>
      </dgm:prSet>
      <dgm:spPr/>
    </dgm:pt>
  </dgm:ptLst>
  <dgm:cxnLst>
    <dgm:cxn modelId="{E23BCD0A-6667-4568-B4C4-16224C73C246}" type="presOf" srcId="{1AD16703-EBBC-4F81-AD76-57763A9EA867}" destId="{B5CFB391-ADF8-4D7D-B011-1E91920CB326}" srcOrd="0" destOrd="0" presId="urn:microsoft.com/office/officeart/2005/8/layout/balance1"/>
    <dgm:cxn modelId="{5A2ACF25-72F9-4107-932C-53D4BC13FCA4}" type="presOf" srcId="{9CF622A3-45D7-409E-8802-0AB0152E7A7A}" destId="{7F80D5F1-CBD2-4001-8FF8-ABAE1A7CE968}" srcOrd="0" destOrd="0" presId="urn:microsoft.com/office/officeart/2005/8/layout/balance1"/>
    <dgm:cxn modelId="{D6A29E2D-7EFC-423C-8084-76A09BBA4435}" srcId="{EFC34078-39C3-4F3B-B564-83851FC0788A}" destId="{2C39E9EC-94A2-499D-9936-CAD0EA77885B}" srcOrd="0" destOrd="0" parTransId="{3422BC89-E97A-4F09-99FA-926677C38E30}" sibTransId="{53FE1436-2BC5-4282-B41D-193C2C9B949D}"/>
    <dgm:cxn modelId="{783AB732-6269-4D99-BC50-428E08B6A1C6}" srcId="{57F4F45C-86BB-4677-AA0B-FD12D8AD9404}" destId="{2C0988C8-E558-47F6-B984-30B436F092C2}" srcOrd="1" destOrd="0" parTransId="{FC36120D-FCE3-4CC1-BDCE-4C0CD58876B1}" sibTransId="{32BA1173-7F97-4EFE-BB09-AB357F6D077C}"/>
    <dgm:cxn modelId="{6042E03B-8544-421B-90B0-D28262FD5835}" srcId="{E7101BFA-96DD-43B3-AF37-802B5F71910C}" destId="{EFC34078-39C3-4F3B-B564-83851FC0788A}" srcOrd="1" destOrd="0" parTransId="{27E2AEA5-FDA7-4DBD-B286-779DDABD052F}" sibTransId="{59C41118-1E75-427C-8D48-77E59D9BE85C}"/>
    <dgm:cxn modelId="{91F15642-2E9F-4DA8-97E2-8CAF0D803B07}" srcId="{EFC34078-39C3-4F3B-B564-83851FC0788A}" destId="{0085CD7F-AB0F-432B-92F7-C0B3FC48012F}" srcOrd="1" destOrd="0" parTransId="{6FB2A304-83AD-41A5-B537-B505D296A6F8}" sibTransId="{3D9BA41E-9D7E-42FB-BB31-970344ED6BC2}"/>
    <dgm:cxn modelId="{3FB90449-C259-4293-B65B-CEB83A924EF5}" type="presOf" srcId="{0085CD7F-AB0F-432B-92F7-C0B3FC48012F}" destId="{7499F073-BAD4-4E43-BBF6-22C634C3BD43}" srcOrd="0" destOrd="0" presId="urn:microsoft.com/office/officeart/2005/8/layout/balance1"/>
    <dgm:cxn modelId="{41C70C53-1CCD-47EB-9DA0-32AAC03209AE}" srcId="{E7101BFA-96DD-43B3-AF37-802B5F71910C}" destId="{57F4F45C-86BB-4677-AA0B-FD12D8AD9404}" srcOrd="0" destOrd="0" parTransId="{F436DD3A-26CA-427B-BA09-8DD8FC5966EC}" sibTransId="{0F7A02D0-6F5E-46FF-8B77-3109CC6A7F48}"/>
    <dgm:cxn modelId="{CD5E5886-D273-4692-956E-A632A293DC1F}" type="presOf" srcId="{57F4F45C-86BB-4677-AA0B-FD12D8AD9404}" destId="{10AAA690-7B10-492E-8454-BEF1BB2567DD}" srcOrd="0" destOrd="0" presId="urn:microsoft.com/office/officeart/2005/8/layout/balance1"/>
    <dgm:cxn modelId="{2E2E6298-F6AC-4754-828C-D6D166F3EFED}" srcId="{EFC34078-39C3-4F3B-B564-83851FC0788A}" destId="{9CF622A3-45D7-409E-8802-0AB0152E7A7A}" srcOrd="2" destOrd="0" parTransId="{536D4280-263C-4FB7-B123-67AD11F7454D}" sibTransId="{B581806B-6128-4B6F-8EEC-6B6F5AEA651C}"/>
    <dgm:cxn modelId="{0336E8AB-BF27-424E-8D8C-C0F8AEB3DA36}" type="presOf" srcId="{E7101BFA-96DD-43B3-AF37-802B5F71910C}" destId="{5BF3FC29-7754-42A9-AE4C-9B3808E7B1A6}" srcOrd="0" destOrd="0" presId="urn:microsoft.com/office/officeart/2005/8/layout/balance1"/>
    <dgm:cxn modelId="{749171BA-A49E-46CF-BF90-750F6B0D9A14}" srcId="{57F4F45C-86BB-4677-AA0B-FD12D8AD9404}" destId="{1AD16703-EBBC-4F81-AD76-57763A9EA867}" srcOrd="0" destOrd="0" parTransId="{7CD4EF68-AEA9-4DEE-9F0D-5ED2C7AC31A4}" sibTransId="{674E8965-ECAA-47EE-A4CA-6039BF3CF3DF}"/>
    <dgm:cxn modelId="{30444FBC-5F78-4F21-947C-8119894BAE7E}" type="presOf" srcId="{EFC34078-39C3-4F3B-B564-83851FC0788A}" destId="{0A09D2F2-99C3-4F93-8E10-EC1C8C6F3040}" srcOrd="0" destOrd="0" presId="urn:microsoft.com/office/officeart/2005/8/layout/balance1"/>
    <dgm:cxn modelId="{2635EBE1-292E-496E-B89E-660176863F7D}" type="presOf" srcId="{2C0988C8-E558-47F6-B984-30B436F092C2}" destId="{16107260-56BF-400E-B9B0-E86B76190D3A}" srcOrd="0" destOrd="0" presId="urn:microsoft.com/office/officeart/2005/8/layout/balance1"/>
    <dgm:cxn modelId="{EB0B16E4-C501-43D5-8E36-80FBE87F343E}" type="presOf" srcId="{2C39E9EC-94A2-499D-9936-CAD0EA77885B}" destId="{FCFEAC55-F41D-45AE-B317-A4D875263629}" srcOrd="0" destOrd="0" presId="urn:microsoft.com/office/officeart/2005/8/layout/balance1"/>
    <dgm:cxn modelId="{593615DD-9648-44C1-9D9D-B1124A26C05B}" type="presParOf" srcId="{5BF3FC29-7754-42A9-AE4C-9B3808E7B1A6}" destId="{07CE842C-E30A-43F8-B39D-1FAD9BCB51F9}" srcOrd="0" destOrd="0" presId="urn:microsoft.com/office/officeart/2005/8/layout/balance1"/>
    <dgm:cxn modelId="{0BACC1E4-C176-4127-94D2-98D2AE710BC6}" type="presParOf" srcId="{5BF3FC29-7754-42A9-AE4C-9B3808E7B1A6}" destId="{B272F098-BFEB-4E62-8495-16C5E8EC3975}" srcOrd="1" destOrd="0" presId="urn:microsoft.com/office/officeart/2005/8/layout/balance1"/>
    <dgm:cxn modelId="{5F518AD1-B3CB-463C-97B5-B30E8C758C79}" type="presParOf" srcId="{B272F098-BFEB-4E62-8495-16C5E8EC3975}" destId="{10AAA690-7B10-492E-8454-BEF1BB2567DD}" srcOrd="0" destOrd="0" presId="urn:microsoft.com/office/officeart/2005/8/layout/balance1"/>
    <dgm:cxn modelId="{63A4CC30-9D7B-41EE-880E-9B54B648D783}" type="presParOf" srcId="{B272F098-BFEB-4E62-8495-16C5E8EC3975}" destId="{0A09D2F2-99C3-4F93-8E10-EC1C8C6F3040}" srcOrd="1" destOrd="0" presId="urn:microsoft.com/office/officeart/2005/8/layout/balance1"/>
    <dgm:cxn modelId="{0114D08F-F98C-410D-9E6E-C16F5D142D56}" type="presParOf" srcId="{5BF3FC29-7754-42A9-AE4C-9B3808E7B1A6}" destId="{34BDE302-5057-4A51-B85A-86BB4B882E9A}" srcOrd="2" destOrd="0" presId="urn:microsoft.com/office/officeart/2005/8/layout/balance1"/>
    <dgm:cxn modelId="{78D3CE1A-9ED4-4900-AF21-B29A3FE32E9B}" type="presParOf" srcId="{34BDE302-5057-4A51-B85A-86BB4B882E9A}" destId="{9225F13F-620C-4BCD-884A-3EB87F6F7E09}" srcOrd="0" destOrd="0" presId="urn:microsoft.com/office/officeart/2005/8/layout/balance1"/>
    <dgm:cxn modelId="{D1312D22-16BF-406E-ABCB-070375928B55}" type="presParOf" srcId="{34BDE302-5057-4A51-B85A-86BB4B882E9A}" destId="{1241DDB4-A9CF-4E12-AECA-76DE7B3D5396}" srcOrd="1" destOrd="0" presId="urn:microsoft.com/office/officeart/2005/8/layout/balance1"/>
    <dgm:cxn modelId="{56EB254C-96B8-4FED-BD26-C5A90A3559A8}" type="presParOf" srcId="{34BDE302-5057-4A51-B85A-86BB4B882E9A}" destId="{C2FA45D4-866D-46F1-B181-CFEA6DA827EB}" srcOrd="2" destOrd="0" presId="urn:microsoft.com/office/officeart/2005/8/layout/balance1"/>
    <dgm:cxn modelId="{E4AABC5D-0DE6-4D29-96B8-BB1B3915B02F}" type="presParOf" srcId="{34BDE302-5057-4A51-B85A-86BB4B882E9A}" destId="{FCFEAC55-F41D-45AE-B317-A4D875263629}" srcOrd="3" destOrd="0" presId="urn:microsoft.com/office/officeart/2005/8/layout/balance1"/>
    <dgm:cxn modelId="{2B037198-F9A2-468D-8239-3C61B35FFCA0}" type="presParOf" srcId="{34BDE302-5057-4A51-B85A-86BB4B882E9A}" destId="{7499F073-BAD4-4E43-BBF6-22C634C3BD43}" srcOrd="4" destOrd="0" presId="urn:microsoft.com/office/officeart/2005/8/layout/balance1"/>
    <dgm:cxn modelId="{7D7F15A7-5A08-44E3-9CFB-373492D29E9B}" type="presParOf" srcId="{34BDE302-5057-4A51-B85A-86BB4B882E9A}" destId="{7F80D5F1-CBD2-4001-8FF8-ABAE1A7CE968}" srcOrd="5" destOrd="0" presId="urn:microsoft.com/office/officeart/2005/8/layout/balance1"/>
    <dgm:cxn modelId="{B240E268-6C87-474B-B96A-F2D9D66C8AE0}" type="presParOf" srcId="{34BDE302-5057-4A51-B85A-86BB4B882E9A}" destId="{B5CFB391-ADF8-4D7D-B011-1E91920CB326}" srcOrd="6" destOrd="0" presId="urn:microsoft.com/office/officeart/2005/8/layout/balance1"/>
    <dgm:cxn modelId="{D9E7E93A-3FC8-44CD-8721-66F74E251AC2}" type="presParOf" srcId="{34BDE302-5057-4A51-B85A-86BB4B882E9A}" destId="{16107260-56BF-400E-B9B0-E86B76190D3A}"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81E275-033A-4A3D-9C2A-72D70AA24F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02C1A6BB-E98A-4D51-9F16-657B79EAFBDF}">
      <dgm:prSet phldrT="[Texto]"/>
      <dgm:spPr/>
      <dgm:t>
        <a:bodyPr/>
        <a:lstStyle/>
        <a:p>
          <a:r>
            <a:rPr lang="es-MX" dirty="0"/>
            <a:t>Para comparar dos grupos</a:t>
          </a:r>
        </a:p>
      </dgm:t>
    </dgm:pt>
    <dgm:pt modelId="{52D872A3-EDA5-40CF-B1F1-397A29FB25C9}" type="parTrans" cxnId="{231788B6-3CA9-42ED-841B-46B2FE4458C5}">
      <dgm:prSet/>
      <dgm:spPr/>
      <dgm:t>
        <a:bodyPr/>
        <a:lstStyle/>
        <a:p>
          <a:endParaRPr lang="es-MX"/>
        </a:p>
      </dgm:t>
    </dgm:pt>
    <dgm:pt modelId="{2ED6297A-A01D-4BA4-A484-C6DA34A13F10}" type="sibTrans" cxnId="{231788B6-3CA9-42ED-841B-46B2FE4458C5}">
      <dgm:prSet/>
      <dgm:spPr/>
      <dgm:t>
        <a:bodyPr/>
        <a:lstStyle/>
        <a:p>
          <a:endParaRPr lang="es-MX"/>
        </a:p>
      </dgm:t>
    </dgm:pt>
    <dgm:pt modelId="{BF2B0E7C-7A03-4BEC-8D59-B85FA07F5F0E}">
      <dgm:prSet phldrT="[Texto]"/>
      <dgm:spPr/>
      <dgm:t>
        <a:bodyPr/>
        <a:lstStyle/>
        <a:p>
          <a:r>
            <a:rPr lang="es-MX" dirty="0"/>
            <a:t>.60 - .70 es satisfactorio</a:t>
          </a:r>
        </a:p>
      </dgm:t>
    </dgm:pt>
    <dgm:pt modelId="{2871F232-4463-4FBC-96A0-666BF5F5A2D0}" type="parTrans" cxnId="{4155D150-BA78-4849-8451-0510FBDCE6E8}">
      <dgm:prSet/>
      <dgm:spPr/>
      <dgm:t>
        <a:bodyPr/>
        <a:lstStyle/>
        <a:p>
          <a:endParaRPr lang="es-MX"/>
        </a:p>
      </dgm:t>
    </dgm:pt>
    <dgm:pt modelId="{E5EEFC60-90ED-4989-B4B5-099AC362D42F}" type="sibTrans" cxnId="{4155D150-BA78-4849-8451-0510FBDCE6E8}">
      <dgm:prSet/>
      <dgm:spPr/>
      <dgm:t>
        <a:bodyPr/>
        <a:lstStyle/>
        <a:p>
          <a:endParaRPr lang="es-MX"/>
        </a:p>
      </dgm:t>
    </dgm:pt>
    <dgm:pt modelId="{269344EE-E48B-4071-9BDF-4ECBD2328FFD}">
      <dgm:prSet phldrT="[Texto]"/>
      <dgm:spPr/>
      <dgm:t>
        <a:bodyPr/>
        <a:lstStyle/>
        <a:p>
          <a:r>
            <a:rPr lang="es-MX" dirty="0"/>
            <a:t>Para comparar a un individuo con otro</a:t>
          </a:r>
        </a:p>
      </dgm:t>
    </dgm:pt>
    <dgm:pt modelId="{5DDD63FB-5891-4DE7-867A-9A1D06511221}" type="parTrans" cxnId="{298E1427-D6DF-4661-9039-A0F609694FE4}">
      <dgm:prSet/>
      <dgm:spPr/>
      <dgm:t>
        <a:bodyPr/>
        <a:lstStyle/>
        <a:p>
          <a:endParaRPr lang="es-MX"/>
        </a:p>
      </dgm:t>
    </dgm:pt>
    <dgm:pt modelId="{BD2145E1-C171-40E5-B9D1-CA3337044428}" type="sibTrans" cxnId="{298E1427-D6DF-4661-9039-A0F609694FE4}">
      <dgm:prSet/>
      <dgm:spPr/>
      <dgm:t>
        <a:bodyPr/>
        <a:lstStyle/>
        <a:p>
          <a:endParaRPr lang="es-MX"/>
        </a:p>
      </dgm:t>
    </dgm:pt>
    <dgm:pt modelId="{5F44C094-E44F-414E-A1BE-86743EF74E15}">
      <dgm:prSet phldrT="[Texto]"/>
      <dgm:spPr/>
      <dgm:t>
        <a:bodyPr/>
        <a:lstStyle/>
        <a:p>
          <a:r>
            <a:rPr lang="es-MX" dirty="0"/>
            <a:t>Al menos .85</a:t>
          </a:r>
        </a:p>
      </dgm:t>
    </dgm:pt>
    <dgm:pt modelId="{8DC1C9D2-FCAB-4C4B-A971-34F519B96711}" type="parTrans" cxnId="{10A27267-B7BD-45DD-B743-01C63298B9DC}">
      <dgm:prSet/>
      <dgm:spPr/>
      <dgm:t>
        <a:bodyPr/>
        <a:lstStyle/>
        <a:p>
          <a:endParaRPr lang="es-MX"/>
        </a:p>
      </dgm:t>
    </dgm:pt>
    <dgm:pt modelId="{04113289-E8F6-4E9E-A33E-870E0DDB112D}" type="sibTrans" cxnId="{10A27267-B7BD-45DD-B743-01C63298B9DC}">
      <dgm:prSet/>
      <dgm:spPr/>
      <dgm:t>
        <a:bodyPr/>
        <a:lstStyle/>
        <a:p>
          <a:endParaRPr lang="es-MX"/>
        </a:p>
      </dgm:t>
    </dgm:pt>
    <dgm:pt modelId="{1F730CB8-0C86-4E64-9CFD-3061654B0D37}" type="pres">
      <dgm:prSet presAssocID="{2A81E275-033A-4A3D-9C2A-72D70AA24F15}" presName="linear" presStyleCnt="0">
        <dgm:presLayoutVars>
          <dgm:animLvl val="lvl"/>
          <dgm:resizeHandles val="exact"/>
        </dgm:presLayoutVars>
      </dgm:prSet>
      <dgm:spPr/>
    </dgm:pt>
    <dgm:pt modelId="{D18987A4-5268-4F5B-8A16-9CE646CB3030}" type="pres">
      <dgm:prSet presAssocID="{02C1A6BB-E98A-4D51-9F16-657B79EAFBDF}" presName="parentText" presStyleLbl="node1" presStyleIdx="0" presStyleCnt="2">
        <dgm:presLayoutVars>
          <dgm:chMax val="0"/>
          <dgm:bulletEnabled val="1"/>
        </dgm:presLayoutVars>
      </dgm:prSet>
      <dgm:spPr/>
    </dgm:pt>
    <dgm:pt modelId="{A7C099DC-5B2E-4091-A4DC-13849912EC5B}" type="pres">
      <dgm:prSet presAssocID="{02C1A6BB-E98A-4D51-9F16-657B79EAFBDF}" presName="childText" presStyleLbl="revTx" presStyleIdx="0" presStyleCnt="2">
        <dgm:presLayoutVars>
          <dgm:bulletEnabled val="1"/>
        </dgm:presLayoutVars>
      </dgm:prSet>
      <dgm:spPr/>
    </dgm:pt>
    <dgm:pt modelId="{AA6A0141-6B87-4A03-BE75-4BF138595400}" type="pres">
      <dgm:prSet presAssocID="{269344EE-E48B-4071-9BDF-4ECBD2328FFD}" presName="parentText" presStyleLbl="node1" presStyleIdx="1" presStyleCnt="2">
        <dgm:presLayoutVars>
          <dgm:chMax val="0"/>
          <dgm:bulletEnabled val="1"/>
        </dgm:presLayoutVars>
      </dgm:prSet>
      <dgm:spPr/>
    </dgm:pt>
    <dgm:pt modelId="{87C279C4-2580-4410-B885-DDE30EBB7D6D}" type="pres">
      <dgm:prSet presAssocID="{269344EE-E48B-4071-9BDF-4ECBD2328FFD}" presName="childText" presStyleLbl="revTx" presStyleIdx="1" presStyleCnt="2">
        <dgm:presLayoutVars>
          <dgm:bulletEnabled val="1"/>
        </dgm:presLayoutVars>
      </dgm:prSet>
      <dgm:spPr/>
    </dgm:pt>
  </dgm:ptLst>
  <dgm:cxnLst>
    <dgm:cxn modelId="{298E1427-D6DF-4661-9039-A0F609694FE4}" srcId="{2A81E275-033A-4A3D-9C2A-72D70AA24F15}" destId="{269344EE-E48B-4071-9BDF-4ECBD2328FFD}" srcOrd="1" destOrd="0" parTransId="{5DDD63FB-5891-4DE7-867A-9A1D06511221}" sibTransId="{BD2145E1-C171-40E5-B9D1-CA3337044428}"/>
    <dgm:cxn modelId="{B68E7161-C3F7-43E5-ADBC-80D43F9A5D13}" type="presOf" srcId="{02C1A6BB-E98A-4D51-9F16-657B79EAFBDF}" destId="{D18987A4-5268-4F5B-8A16-9CE646CB3030}" srcOrd="0" destOrd="0" presId="urn:microsoft.com/office/officeart/2005/8/layout/vList2"/>
    <dgm:cxn modelId="{10A27267-B7BD-45DD-B743-01C63298B9DC}" srcId="{269344EE-E48B-4071-9BDF-4ECBD2328FFD}" destId="{5F44C094-E44F-414E-A1BE-86743EF74E15}" srcOrd="0" destOrd="0" parTransId="{8DC1C9D2-FCAB-4C4B-A971-34F519B96711}" sibTransId="{04113289-E8F6-4E9E-A33E-870E0DDB112D}"/>
    <dgm:cxn modelId="{4155D150-BA78-4849-8451-0510FBDCE6E8}" srcId="{02C1A6BB-E98A-4D51-9F16-657B79EAFBDF}" destId="{BF2B0E7C-7A03-4BEC-8D59-B85FA07F5F0E}" srcOrd="0" destOrd="0" parTransId="{2871F232-4463-4FBC-96A0-666BF5F5A2D0}" sibTransId="{E5EEFC60-90ED-4989-B4B5-099AC362D42F}"/>
    <dgm:cxn modelId="{1C02677D-2917-498C-8A23-12DD3E250249}" type="presOf" srcId="{2A81E275-033A-4A3D-9C2A-72D70AA24F15}" destId="{1F730CB8-0C86-4E64-9CFD-3061654B0D37}" srcOrd="0" destOrd="0" presId="urn:microsoft.com/office/officeart/2005/8/layout/vList2"/>
    <dgm:cxn modelId="{74CF1E9A-BAAD-4E87-8F82-90C31E6D58F1}" type="presOf" srcId="{BF2B0E7C-7A03-4BEC-8D59-B85FA07F5F0E}" destId="{A7C099DC-5B2E-4091-A4DC-13849912EC5B}" srcOrd="0" destOrd="0" presId="urn:microsoft.com/office/officeart/2005/8/layout/vList2"/>
    <dgm:cxn modelId="{231788B6-3CA9-42ED-841B-46B2FE4458C5}" srcId="{2A81E275-033A-4A3D-9C2A-72D70AA24F15}" destId="{02C1A6BB-E98A-4D51-9F16-657B79EAFBDF}" srcOrd="0" destOrd="0" parTransId="{52D872A3-EDA5-40CF-B1F1-397A29FB25C9}" sibTransId="{2ED6297A-A01D-4BA4-A484-C6DA34A13F10}"/>
    <dgm:cxn modelId="{EBF13CC3-341B-4813-94DA-97613D86BB4B}" type="presOf" srcId="{269344EE-E48B-4071-9BDF-4ECBD2328FFD}" destId="{AA6A0141-6B87-4A03-BE75-4BF138595400}" srcOrd="0" destOrd="0" presId="urn:microsoft.com/office/officeart/2005/8/layout/vList2"/>
    <dgm:cxn modelId="{20A7FDD6-2F88-43D7-BFF8-2493682D8BEF}" type="presOf" srcId="{5F44C094-E44F-414E-A1BE-86743EF74E15}" destId="{87C279C4-2580-4410-B885-DDE30EBB7D6D}" srcOrd="0" destOrd="0" presId="urn:microsoft.com/office/officeart/2005/8/layout/vList2"/>
    <dgm:cxn modelId="{F2E1D925-1EBF-413D-A6B2-8D74944F08AE}" type="presParOf" srcId="{1F730CB8-0C86-4E64-9CFD-3061654B0D37}" destId="{D18987A4-5268-4F5B-8A16-9CE646CB3030}" srcOrd="0" destOrd="0" presId="urn:microsoft.com/office/officeart/2005/8/layout/vList2"/>
    <dgm:cxn modelId="{6A0C234E-AC0F-49CB-8DD1-6A1F7C84A1C1}" type="presParOf" srcId="{1F730CB8-0C86-4E64-9CFD-3061654B0D37}" destId="{A7C099DC-5B2E-4091-A4DC-13849912EC5B}" srcOrd="1" destOrd="0" presId="urn:microsoft.com/office/officeart/2005/8/layout/vList2"/>
    <dgm:cxn modelId="{B3EE77B2-0C91-4917-8524-6FDFDD13BB0D}" type="presParOf" srcId="{1F730CB8-0C86-4E64-9CFD-3061654B0D37}" destId="{AA6A0141-6B87-4A03-BE75-4BF138595400}" srcOrd="2" destOrd="0" presId="urn:microsoft.com/office/officeart/2005/8/layout/vList2"/>
    <dgm:cxn modelId="{4D00D4CB-E608-459D-87AB-07A41C646DD3}" type="presParOf" srcId="{1F730CB8-0C86-4E64-9CFD-3061654B0D37}" destId="{87C279C4-2580-4410-B885-DDE30EBB7D6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AC3CD2-3AE6-415A-A04E-1704633502EB}" type="doc">
      <dgm:prSet loTypeId="urn:microsoft.com/office/officeart/2005/8/layout/arrow4" loCatId="process" qsTypeId="urn:microsoft.com/office/officeart/2005/8/quickstyle/simple1" qsCatId="simple" csTypeId="urn:microsoft.com/office/officeart/2005/8/colors/colorful1" csCatId="colorful" phldr="1"/>
      <dgm:spPr/>
      <dgm:t>
        <a:bodyPr/>
        <a:lstStyle/>
        <a:p>
          <a:endParaRPr lang="es-MX"/>
        </a:p>
      </dgm:t>
    </dgm:pt>
    <dgm:pt modelId="{9DDE34B5-72B0-48E1-B964-298671D4FAD2}">
      <dgm:prSet phldrT="[Texto]"/>
      <dgm:spPr/>
      <dgm:t>
        <a:bodyPr/>
        <a:lstStyle/>
        <a:p>
          <a:r>
            <a:rPr lang="es-MX" dirty="0"/>
            <a:t>Tamaño de la prueba</a:t>
          </a:r>
        </a:p>
        <a:p>
          <a:r>
            <a:rPr lang="es-MX" dirty="0"/>
            <a:t>Varianza de las puntuaciones</a:t>
          </a:r>
        </a:p>
        <a:p>
          <a:r>
            <a:rPr lang="es-MX" dirty="0"/>
            <a:t>Puntuaciones del reactivo, calificaciones </a:t>
          </a:r>
        </a:p>
      </dgm:t>
    </dgm:pt>
    <dgm:pt modelId="{8E44C570-A824-4965-9E96-8E463AC08510}" type="parTrans" cxnId="{E9CA0B9A-FACD-4ACF-9102-3606B5258B47}">
      <dgm:prSet/>
      <dgm:spPr/>
      <dgm:t>
        <a:bodyPr/>
        <a:lstStyle/>
        <a:p>
          <a:endParaRPr lang="es-MX"/>
        </a:p>
      </dgm:t>
    </dgm:pt>
    <dgm:pt modelId="{87E21D04-19D7-48F7-966B-129755138A28}" type="sibTrans" cxnId="{E9CA0B9A-FACD-4ACF-9102-3606B5258B47}">
      <dgm:prSet/>
      <dgm:spPr/>
      <dgm:t>
        <a:bodyPr/>
        <a:lstStyle/>
        <a:p>
          <a:endParaRPr lang="es-MX"/>
        </a:p>
      </dgm:t>
    </dgm:pt>
    <dgm:pt modelId="{B91B8182-DE1E-4A22-BD0C-AB7D88E80B96}">
      <dgm:prSet phldrT="[Texto]"/>
      <dgm:spPr/>
      <dgm:t>
        <a:bodyPr/>
        <a:lstStyle/>
        <a:p>
          <a:r>
            <a:rPr lang="es-MX" dirty="0"/>
            <a:t>Coeficientes de confiabilidad tienden a ser más altos</a:t>
          </a:r>
        </a:p>
      </dgm:t>
    </dgm:pt>
    <dgm:pt modelId="{4EEB16E9-E1CF-4CFD-9535-296805463F87}" type="parTrans" cxnId="{27439DD5-58F8-4DF2-A66E-A6BE57E54DCD}">
      <dgm:prSet/>
      <dgm:spPr/>
      <dgm:t>
        <a:bodyPr/>
        <a:lstStyle/>
        <a:p>
          <a:endParaRPr lang="es-MX"/>
        </a:p>
      </dgm:t>
    </dgm:pt>
    <dgm:pt modelId="{55AA4878-DEDE-448B-8FD1-D2F700B0CC02}" type="sibTrans" cxnId="{27439DD5-58F8-4DF2-A66E-A6BE57E54DCD}">
      <dgm:prSet/>
      <dgm:spPr/>
      <dgm:t>
        <a:bodyPr/>
        <a:lstStyle/>
        <a:p>
          <a:endParaRPr lang="es-MX"/>
        </a:p>
      </dgm:t>
    </dgm:pt>
    <dgm:pt modelId="{FF444070-1C7E-47A1-8459-E9D50E929B14}" type="pres">
      <dgm:prSet presAssocID="{D1AC3CD2-3AE6-415A-A04E-1704633502EB}" presName="compositeShape" presStyleCnt="0">
        <dgm:presLayoutVars>
          <dgm:chMax val="2"/>
          <dgm:dir/>
          <dgm:resizeHandles val="exact"/>
        </dgm:presLayoutVars>
      </dgm:prSet>
      <dgm:spPr/>
    </dgm:pt>
    <dgm:pt modelId="{3E75FA0E-9934-4B11-9D94-3AEAB8D5EED2}" type="pres">
      <dgm:prSet presAssocID="{9DDE34B5-72B0-48E1-B964-298671D4FAD2}" presName="upArrow" presStyleLbl="node1" presStyleIdx="0" presStyleCnt="2"/>
      <dgm:spPr/>
    </dgm:pt>
    <dgm:pt modelId="{0046FCCA-933A-44C3-A820-78EAF85BA490}" type="pres">
      <dgm:prSet presAssocID="{9DDE34B5-72B0-48E1-B964-298671D4FAD2}" presName="upArrowText" presStyleLbl="revTx" presStyleIdx="0" presStyleCnt="2">
        <dgm:presLayoutVars>
          <dgm:chMax val="0"/>
          <dgm:bulletEnabled val="1"/>
        </dgm:presLayoutVars>
      </dgm:prSet>
      <dgm:spPr/>
    </dgm:pt>
    <dgm:pt modelId="{52546CB3-8C12-4D3A-8929-AA36C3DED895}" type="pres">
      <dgm:prSet presAssocID="{B91B8182-DE1E-4A22-BD0C-AB7D88E80B96}" presName="downArrow" presStyleLbl="node1" presStyleIdx="1" presStyleCnt="2" custAng="10800000"/>
      <dgm:spPr/>
    </dgm:pt>
    <dgm:pt modelId="{09E3BF6C-0A87-4B9B-A2AC-A255D3FFC264}" type="pres">
      <dgm:prSet presAssocID="{B91B8182-DE1E-4A22-BD0C-AB7D88E80B96}" presName="downArrowText" presStyleLbl="revTx" presStyleIdx="1" presStyleCnt="2">
        <dgm:presLayoutVars>
          <dgm:chMax val="0"/>
          <dgm:bulletEnabled val="1"/>
        </dgm:presLayoutVars>
      </dgm:prSet>
      <dgm:spPr/>
    </dgm:pt>
  </dgm:ptLst>
  <dgm:cxnLst>
    <dgm:cxn modelId="{324EC602-5BF7-4A58-BD5D-4E093B118093}" type="presOf" srcId="{D1AC3CD2-3AE6-415A-A04E-1704633502EB}" destId="{FF444070-1C7E-47A1-8459-E9D50E929B14}" srcOrd="0" destOrd="0" presId="urn:microsoft.com/office/officeart/2005/8/layout/arrow4"/>
    <dgm:cxn modelId="{B161BC72-CF44-4C55-9FAE-37CB40FF4C84}" type="presOf" srcId="{9DDE34B5-72B0-48E1-B964-298671D4FAD2}" destId="{0046FCCA-933A-44C3-A820-78EAF85BA490}" srcOrd="0" destOrd="0" presId="urn:microsoft.com/office/officeart/2005/8/layout/arrow4"/>
    <dgm:cxn modelId="{CECB6881-FCF2-487B-9697-D81C6BC8CC5D}" type="presOf" srcId="{B91B8182-DE1E-4A22-BD0C-AB7D88E80B96}" destId="{09E3BF6C-0A87-4B9B-A2AC-A255D3FFC264}" srcOrd="0" destOrd="0" presId="urn:microsoft.com/office/officeart/2005/8/layout/arrow4"/>
    <dgm:cxn modelId="{E9CA0B9A-FACD-4ACF-9102-3606B5258B47}" srcId="{D1AC3CD2-3AE6-415A-A04E-1704633502EB}" destId="{9DDE34B5-72B0-48E1-B964-298671D4FAD2}" srcOrd="0" destOrd="0" parTransId="{8E44C570-A824-4965-9E96-8E463AC08510}" sibTransId="{87E21D04-19D7-48F7-966B-129755138A28}"/>
    <dgm:cxn modelId="{27439DD5-58F8-4DF2-A66E-A6BE57E54DCD}" srcId="{D1AC3CD2-3AE6-415A-A04E-1704633502EB}" destId="{B91B8182-DE1E-4A22-BD0C-AB7D88E80B96}" srcOrd="1" destOrd="0" parTransId="{4EEB16E9-E1CF-4CFD-9535-296805463F87}" sibTransId="{55AA4878-DEDE-448B-8FD1-D2F700B0CC02}"/>
    <dgm:cxn modelId="{017962D6-3F64-414F-818A-4A276D47368C}" type="presParOf" srcId="{FF444070-1C7E-47A1-8459-E9D50E929B14}" destId="{3E75FA0E-9934-4B11-9D94-3AEAB8D5EED2}" srcOrd="0" destOrd="0" presId="urn:microsoft.com/office/officeart/2005/8/layout/arrow4"/>
    <dgm:cxn modelId="{A3AB0C25-89F2-4F88-8422-0EB85A4B35A9}" type="presParOf" srcId="{FF444070-1C7E-47A1-8459-E9D50E929B14}" destId="{0046FCCA-933A-44C3-A820-78EAF85BA490}" srcOrd="1" destOrd="0" presId="urn:microsoft.com/office/officeart/2005/8/layout/arrow4"/>
    <dgm:cxn modelId="{4DB46746-C60B-4ADE-9B90-5D72F2728993}" type="presParOf" srcId="{FF444070-1C7E-47A1-8459-E9D50E929B14}" destId="{52546CB3-8C12-4D3A-8929-AA36C3DED895}" srcOrd="2" destOrd="0" presId="urn:microsoft.com/office/officeart/2005/8/layout/arrow4"/>
    <dgm:cxn modelId="{41B85A10-73F2-4165-AAA0-672D3644A1F5}" type="presParOf" srcId="{FF444070-1C7E-47A1-8459-E9D50E929B14}" destId="{09E3BF6C-0A87-4B9B-A2AC-A255D3FFC264}"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32AFE-B0ED-4DFF-A6EE-2A9184B4B827}">
      <dsp:nvSpPr>
        <dsp:cNvPr id="0" name=""/>
        <dsp:cNvSpPr/>
      </dsp:nvSpPr>
      <dsp:spPr>
        <a:xfrm>
          <a:off x="955" y="1186563"/>
          <a:ext cx="3725640" cy="223538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MX" sz="5000" kern="1200" dirty="0"/>
            <a:t>Confiabilidad</a:t>
          </a:r>
        </a:p>
      </dsp:txBody>
      <dsp:txXfrm>
        <a:off x="955" y="1186563"/>
        <a:ext cx="3725640" cy="2235384"/>
      </dsp:txXfrm>
    </dsp:sp>
    <dsp:sp modelId="{77F46B01-1AA3-4F0B-92C7-1408B8395BB8}">
      <dsp:nvSpPr>
        <dsp:cNvPr id="0" name=""/>
        <dsp:cNvSpPr/>
      </dsp:nvSpPr>
      <dsp:spPr>
        <a:xfrm>
          <a:off x="4099159" y="1186563"/>
          <a:ext cx="3725640" cy="2235384"/>
        </a:xfrm>
        <a:prstGeom prst="rect">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s-MX" sz="5000" kern="1200" dirty="0"/>
            <a:t>Validez</a:t>
          </a:r>
        </a:p>
      </dsp:txBody>
      <dsp:txXfrm>
        <a:off x="4099159" y="1186563"/>
        <a:ext cx="3725640" cy="2235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364B5-E2A1-486A-807E-D5A01AA110C8}">
      <dsp:nvSpPr>
        <dsp:cNvPr id="0" name=""/>
        <dsp:cNvSpPr/>
      </dsp:nvSpPr>
      <dsp:spPr>
        <a:xfrm>
          <a:off x="0" y="0"/>
          <a:ext cx="741682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7BCA7-FA1C-48E2-A21D-3D309C86C86F}">
      <dsp:nvSpPr>
        <dsp:cNvPr id="0" name=""/>
        <dsp:cNvSpPr/>
      </dsp:nvSpPr>
      <dsp:spPr>
        <a:xfrm>
          <a:off x="0" y="0"/>
          <a:ext cx="1483364"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dirty="0"/>
            <a:t>Teoría de la medición del error</a:t>
          </a:r>
          <a:endParaRPr lang="es-MX" sz="2300" kern="1200" dirty="0"/>
        </a:p>
      </dsp:txBody>
      <dsp:txXfrm>
        <a:off x="0" y="0"/>
        <a:ext cx="1483364" cy="2032000"/>
      </dsp:txXfrm>
    </dsp:sp>
    <dsp:sp modelId="{816106F9-34DD-4640-A8A9-66395AEA48B2}">
      <dsp:nvSpPr>
        <dsp:cNvPr id="0" name=""/>
        <dsp:cNvSpPr/>
      </dsp:nvSpPr>
      <dsp:spPr>
        <a:xfrm>
          <a:off x="1594617" y="92273"/>
          <a:ext cx="5822206" cy="18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t>Se desarrolló en los años 50 con el objetivo de poder construir instrumentos que midieran de manera confiable y válida, muchas de las variables que estudia  la psicología</a:t>
          </a:r>
        </a:p>
      </dsp:txBody>
      <dsp:txXfrm>
        <a:off x="1594617" y="92273"/>
        <a:ext cx="5822206" cy="1845468"/>
      </dsp:txXfrm>
    </dsp:sp>
    <dsp:sp modelId="{A8FFBC7C-2BC3-44ED-B16D-4201876EB249}">
      <dsp:nvSpPr>
        <dsp:cNvPr id="0" name=""/>
        <dsp:cNvSpPr/>
      </dsp:nvSpPr>
      <dsp:spPr>
        <a:xfrm>
          <a:off x="1483364" y="1937742"/>
          <a:ext cx="5933459"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B67E2C-9B3F-4D77-9195-6F21C944319F}">
      <dsp:nvSpPr>
        <dsp:cNvPr id="0" name=""/>
        <dsp:cNvSpPr/>
      </dsp:nvSpPr>
      <dsp:spPr>
        <a:xfrm>
          <a:off x="0" y="2032000"/>
          <a:ext cx="7416824" cy="0"/>
        </a:xfrm>
        <a:prstGeom prst="line">
          <a:avLst/>
        </a:prstGeom>
        <a:solidFill>
          <a:schemeClr val="accent4">
            <a:hueOff val="-3210336"/>
            <a:satOff val="39690"/>
            <a:lumOff val="-12939"/>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913C1-DDE3-4DBC-B77A-20D7C743A6A8}">
      <dsp:nvSpPr>
        <dsp:cNvPr id="0" name=""/>
        <dsp:cNvSpPr/>
      </dsp:nvSpPr>
      <dsp:spPr>
        <a:xfrm>
          <a:off x="0" y="2032000"/>
          <a:ext cx="1483364"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s-MX" sz="2300" b="1" kern="1200" dirty="0"/>
            <a:t>Modelo dominio-muestra</a:t>
          </a:r>
          <a:endParaRPr lang="es-MX" sz="2300" kern="1200" dirty="0"/>
        </a:p>
      </dsp:txBody>
      <dsp:txXfrm>
        <a:off x="0" y="2032000"/>
        <a:ext cx="1483364" cy="2032000"/>
      </dsp:txXfrm>
    </dsp:sp>
    <dsp:sp modelId="{7B4B5D5E-9CDE-41F3-8B76-7DA91AD3E13C}">
      <dsp:nvSpPr>
        <dsp:cNvPr id="0" name=""/>
        <dsp:cNvSpPr/>
      </dsp:nvSpPr>
      <dsp:spPr>
        <a:xfrm>
          <a:off x="1594617" y="2124273"/>
          <a:ext cx="5822206" cy="1845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MX" sz="2400" kern="1200" dirty="0"/>
            <a:t>Da mayor sentido al primero, resuelve las deficiencias que éste tenía</a:t>
          </a:r>
        </a:p>
      </dsp:txBody>
      <dsp:txXfrm>
        <a:off x="1594617" y="2124273"/>
        <a:ext cx="5822206" cy="1845468"/>
      </dsp:txXfrm>
    </dsp:sp>
    <dsp:sp modelId="{0EAC22EB-E664-4D8C-AB5A-0EAE98409FD4}">
      <dsp:nvSpPr>
        <dsp:cNvPr id="0" name=""/>
        <dsp:cNvSpPr/>
      </dsp:nvSpPr>
      <dsp:spPr>
        <a:xfrm>
          <a:off x="1483364" y="3969742"/>
          <a:ext cx="5933459"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19F4B-2D02-4D4E-9AC8-C1C6A29C00C3}">
      <dsp:nvSpPr>
        <dsp:cNvPr id="0" name=""/>
        <dsp:cNvSpPr/>
      </dsp:nvSpPr>
      <dsp:spPr>
        <a:xfrm>
          <a:off x="0" y="90931"/>
          <a:ext cx="7754064" cy="1614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MX" sz="2400" kern="1200" dirty="0"/>
            <a:t>Cada calificación observada (X) tiene dos componentes:</a:t>
          </a:r>
        </a:p>
      </dsp:txBody>
      <dsp:txXfrm>
        <a:off x="78818" y="169749"/>
        <a:ext cx="7596428" cy="1456964"/>
      </dsp:txXfrm>
    </dsp:sp>
    <dsp:sp modelId="{E243A471-7F7C-4805-BAFD-F2BD2AC858C6}">
      <dsp:nvSpPr>
        <dsp:cNvPr id="0" name=""/>
        <dsp:cNvSpPr/>
      </dsp:nvSpPr>
      <dsp:spPr>
        <a:xfrm>
          <a:off x="0" y="1705532"/>
          <a:ext cx="7754064"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192"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s-MX" sz="1900" kern="1200"/>
            <a:t>La calificación </a:t>
          </a:r>
          <a:r>
            <a:rPr lang="es-MX" sz="1900" b="1" kern="1200"/>
            <a:t>verdadera </a:t>
          </a:r>
          <a:r>
            <a:rPr lang="es-MX" sz="1900" kern="1200"/>
            <a:t>del sujeto en la variable que se está midiendo (V), que es más o menos estable siempre y cuando se esté midiendo lo mismo en diversas ocasiones; </a:t>
          </a:r>
          <a:endParaRPr lang="es-MX" sz="1900" kern="1200" dirty="0"/>
        </a:p>
        <a:p>
          <a:pPr marL="171450" lvl="1" indent="-171450" algn="l" defTabSz="844550" rtl="0">
            <a:lnSpc>
              <a:spcPct val="90000"/>
            </a:lnSpc>
            <a:spcBef>
              <a:spcPct val="0"/>
            </a:spcBef>
            <a:spcAft>
              <a:spcPct val="20000"/>
            </a:spcAft>
            <a:buChar char="•"/>
          </a:pPr>
          <a:r>
            <a:rPr lang="es-MX" sz="1900" kern="1200"/>
            <a:t>El componente de </a:t>
          </a:r>
          <a:r>
            <a:rPr lang="es-MX" sz="1900" b="1" kern="1200"/>
            <a:t>error </a:t>
          </a:r>
          <a:r>
            <a:rPr lang="es-MX" sz="1900" kern="1200"/>
            <a:t>(E), que puede deberse a que el sujeto responda de manera correcta el reactivo o pregunta por cuestiones de azar, o que responda correctamente por que conoce la respuesta (pruebas de conocimiento)</a:t>
          </a:r>
          <a:endParaRPr lang="es-MX" sz="1900" kern="1200" dirty="0"/>
        </a:p>
      </dsp:txBody>
      <dsp:txXfrm>
        <a:off x="0" y="1705532"/>
        <a:ext cx="7754064" cy="1887840"/>
      </dsp:txXfrm>
    </dsp:sp>
    <dsp:sp modelId="{F5EDF95E-2175-460C-AD11-2CFEA812F04C}">
      <dsp:nvSpPr>
        <dsp:cNvPr id="0" name=""/>
        <dsp:cNvSpPr/>
      </dsp:nvSpPr>
      <dsp:spPr>
        <a:xfrm>
          <a:off x="0" y="3593372"/>
          <a:ext cx="7754064" cy="1614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MX" sz="2400" b="0" kern="1200"/>
            <a:t>Entonces: Las calificaciones o puntajes obtenidos por los individuos (puntajes observados, X), quedan constituidos por la </a:t>
          </a:r>
          <a:r>
            <a:rPr lang="es-MX" sz="2400" b="1" kern="1200"/>
            <a:t>suma</a:t>
          </a:r>
          <a:r>
            <a:rPr lang="es-MX" sz="2400" b="0" kern="1200"/>
            <a:t> de los puntajes verdaderos (V) y los de error (E). </a:t>
          </a:r>
          <a:endParaRPr lang="es-MX" sz="2400" b="0" kern="1200" dirty="0"/>
        </a:p>
      </dsp:txBody>
      <dsp:txXfrm>
        <a:off x="78818" y="3672190"/>
        <a:ext cx="7596428" cy="1456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93514-5164-446C-9D50-83F15A81F9CF}">
      <dsp:nvSpPr>
        <dsp:cNvPr id="0" name=""/>
        <dsp:cNvSpPr/>
      </dsp:nvSpPr>
      <dsp:spPr>
        <a:xfrm>
          <a:off x="815766" y="1167910"/>
          <a:ext cx="4464466" cy="1728179"/>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s-MX" sz="6500" kern="1200" dirty="0"/>
            <a:t>X= V + E</a:t>
          </a:r>
        </a:p>
      </dsp:txBody>
      <dsp:txXfrm>
        <a:off x="815766" y="1167910"/>
        <a:ext cx="4464466" cy="17281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F9B97-B266-41AD-A4EE-367D3C5C9EA3}">
      <dsp:nvSpPr>
        <dsp:cNvPr id="0" name=""/>
        <dsp:cNvSpPr/>
      </dsp:nvSpPr>
      <dsp:spPr>
        <a:xfrm>
          <a:off x="1037" y="423199"/>
          <a:ext cx="7774789" cy="1705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La calificación verdadera correspondería a la que obtendría el sujeto si respondiera a todas las preguntas del dominio, y por ello una prueba, (un conjunto de reactivos o preguntas) será confiable en el grado en que la calificación que arroje correlacione en buena medida con las calificaciones verdaderas.</a:t>
          </a:r>
        </a:p>
      </dsp:txBody>
      <dsp:txXfrm>
        <a:off x="1037" y="423199"/>
        <a:ext cx="7774789" cy="1705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AA690-7B10-492E-8454-BEF1BB2567DD}">
      <dsp:nvSpPr>
        <dsp:cNvPr id="0" name=""/>
        <dsp:cNvSpPr/>
      </dsp:nvSpPr>
      <dsp:spPr>
        <a:xfrm>
          <a:off x="2123376" y="0"/>
          <a:ext cx="1629346" cy="905192"/>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Constructos afectivos</a:t>
          </a:r>
        </a:p>
      </dsp:txBody>
      <dsp:txXfrm>
        <a:off x="2149888" y="26512"/>
        <a:ext cx="1576322" cy="852168"/>
      </dsp:txXfrm>
    </dsp:sp>
    <dsp:sp modelId="{0A09D2F2-99C3-4F93-8E10-EC1C8C6F3040}">
      <dsp:nvSpPr>
        <dsp:cNvPr id="0" name=""/>
        <dsp:cNvSpPr/>
      </dsp:nvSpPr>
      <dsp:spPr>
        <a:xfrm>
          <a:off x="4476877" y="0"/>
          <a:ext cx="1629346" cy="905192"/>
        </a:xfrm>
        <a:prstGeom prst="roundRect">
          <a:avLst>
            <a:gd name="adj" fmla="val 10000"/>
          </a:avLst>
        </a:prstGeom>
        <a:solidFill>
          <a:schemeClr val="accent5">
            <a:tint val="40000"/>
            <a:alpha val="90000"/>
            <a:hueOff val="4335879"/>
            <a:satOff val="-2165"/>
            <a:lumOff val="102"/>
            <a:alphaOff val="0"/>
          </a:schemeClr>
        </a:solidFill>
        <a:ln w="25400" cap="flat" cmpd="sng" algn="ctr">
          <a:solidFill>
            <a:schemeClr val="accent5">
              <a:tint val="40000"/>
              <a:alpha val="90000"/>
              <a:hueOff val="4335879"/>
              <a:satOff val="-2165"/>
              <a:lumOff val="1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Cognitivas</a:t>
          </a:r>
        </a:p>
      </dsp:txBody>
      <dsp:txXfrm>
        <a:off x="4503389" y="26512"/>
        <a:ext cx="1576322" cy="852168"/>
      </dsp:txXfrm>
    </dsp:sp>
    <dsp:sp modelId="{1241DDB4-A9CF-4E12-AECA-76DE7B3D5396}">
      <dsp:nvSpPr>
        <dsp:cNvPr id="0" name=""/>
        <dsp:cNvSpPr/>
      </dsp:nvSpPr>
      <dsp:spPr>
        <a:xfrm>
          <a:off x="3775352" y="3847068"/>
          <a:ext cx="678894" cy="678894"/>
        </a:xfrm>
        <a:prstGeom prst="triangle">
          <a:avLst/>
        </a:prstGeom>
        <a:solidFill>
          <a:schemeClr val="accent5">
            <a:tint val="40000"/>
            <a:alpha val="90000"/>
            <a:hueOff val="8671759"/>
            <a:satOff val="-4331"/>
            <a:lumOff val="204"/>
            <a:alphaOff val="0"/>
          </a:schemeClr>
        </a:solidFill>
        <a:ln w="25400" cap="flat" cmpd="sng" algn="ctr">
          <a:solidFill>
            <a:schemeClr val="accent5">
              <a:tint val="40000"/>
              <a:alpha val="90000"/>
              <a:hueOff val="8671759"/>
              <a:satOff val="-4331"/>
              <a:lumOff val="204"/>
              <a:alphaOff val="0"/>
            </a:schemeClr>
          </a:solidFill>
          <a:prstDash val="solid"/>
        </a:ln>
        <a:effectLst/>
      </dsp:spPr>
      <dsp:style>
        <a:lnRef idx="2">
          <a:scrgbClr r="0" g="0" b="0"/>
        </a:lnRef>
        <a:fillRef idx="1">
          <a:scrgbClr r="0" g="0" b="0"/>
        </a:fillRef>
        <a:effectRef idx="0">
          <a:scrgbClr r="0" g="0" b="0"/>
        </a:effectRef>
        <a:fontRef idx="minor"/>
      </dsp:style>
    </dsp:sp>
    <dsp:sp modelId="{C2FA45D4-866D-46F1-B181-CFEA6DA827EB}">
      <dsp:nvSpPr>
        <dsp:cNvPr id="0" name=""/>
        <dsp:cNvSpPr/>
      </dsp:nvSpPr>
      <dsp:spPr>
        <a:xfrm rot="240000">
          <a:off x="2077494" y="3556154"/>
          <a:ext cx="4074610" cy="284924"/>
        </a:xfrm>
        <a:prstGeom prst="rect">
          <a:avLst/>
        </a:prstGeom>
        <a:solidFill>
          <a:schemeClr val="accent5">
            <a:tint val="40000"/>
            <a:alpha val="90000"/>
            <a:hueOff val="13007638"/>
            <a:satOff val="-6496"/>
            <a:lumOff val="306"/>
            <a:alphaOff val="0"/>
          </a:schemeClr>
        </a:solidFill>
        <a:ln w="25400" cap="flat" cmpd="sng" algn="ctr">
          <a:solidFill>
            <a:schemeClr val="accent5">
              <a:tint val="40000"/>
              <a:alpha val="90000"/>
              <a:hueOff val="13007638"/>
              <a:satOff val="-6496"/>
              <a:lumOff val="306"/>
              <a:alphaOff val="0"/>
            </a:schemeClr>
          </a:solidFill>
          <a:prstDash val="solid"/>
        </a:ln>
        <a:effectLst/>
      </dsp:spPr>
      <dsp:style>
        <a:lnRef idx="2">
          <a:scrgbClr r="0" g="0" b="0"/>
        </a:lnRef>
        <a:fillRef idx="1">
          <a:scrgbClr r="0" g="0" b="0"/>
        </a:fillRef>
        <a:effectRef idx="0">
          <a:scrgbClr r="0" g="0" b="0"/>
        </a:effectRef>
        <a:fontRef idx="minor"/>
      </dsp:style>
    </dsp:sp>
    <dsp:sp modelId="{FCFEAC55-F41D-45AE-B317-A4D875263629}">
      <dsp:nvSpPr>
        <dsp:cNvPr id="0" name=""/>
        <dsp:cNvSpPr/>
      </dsp:nvSpPr>
      <dsp:spPr>
        <a:xfrm rot="240000">
          <a:off x="4523944" y="2843773"/>
          <a:ext cx="1625731" cy="7574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Habilidades especiales</a:t>
          </a:r>
        </a:p>
      </dsp:txBody>
      <dsp:txXfrm>
        <a:off x="4560918" y="2880747"/>
        <a:ext cx="1551783" cy="683476"/>
      </dsp:txXfrm>
    </dsp:sp>
    <dsp:sp modelId="{7499F073-BAD4-4E43-BBF6-22C634C3BD43}">
      <dsp:nvSpPr>
        <dsp:cNvPr id="0" name=""/>
        <dsp:cNvSpPr/>
      </dsp:nvSpPr>
      <dsp:spPr>
        <a:xfrm rot="240000">
          <a:off x="4582781" y="2029099"/>
          <a:ext cx="1625731" cy="757424"/>
        </a:xfrm>
        <a:prstGeom prst="roundRect">
          <a:avLst/>
        </a:prstGeom>
        <a:solidFill>
          <a:schemeClr val="accent5">
            <a:hueOff val="2970924"/>
            <a:satOff val="-15130"/>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Inteligencia</a:t>
          </a:r>
        </a:p>
      </dsp:txBody>
      <dsp:txXfrm>
        <a:off x="4619755" y="2066073"/>
        <a:ext cx="1551783" cy="683476"/>
      </dsp:txXfrm>
    </dsp:sp>
    <dsp:sp modelId="{7F80D5F1-CBD2-4001-8FF8-ABAE1A7CE968}">
      <dsp:nvSpPr>
        <dsp:cNvPr id="0" name=""/>
        <dsp:cNvSpPr/>
      </dsp:nvSpPr>
      <dsp:spPr>
        <a:xfrm rot="240000">
          <a:off x="4641619" y="1232530"/>
          <a:ext cx="1625731" cy="757424"/>
        </a:xfrm>
        <a:prstGeom prst="roundRect">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Aprovechamiento</a:t>
          </a:r>
        </a:p>
      </dsp:txBody>
      <dsp:txXfrm>
        <a:off x="4678593" y="1269504"/>
        <a:ext cx="1551783" cy="683476"/>
      </dsp:txXfrm>
    </dsp:sp>
    <dsp:sp modelId="{B5CFB391-ADF8-4D7D-B011-1E91920CB326}">
      <dsp:nvSpPr>
        <dsp:cNvPr id="0" name=""/>
        <dsp:cNvSpPr/>
      </dsp:nvSpPr>
      <dsp:spPr>
        <a:xfrm rot="240000">
          <a:off x="2193073" y="2680838"/>
          <a:ext cx="1625731" cy="757424"/>
        </a:xfrm>
        <a:prstGeom prst="roundRect">
          <a:avLst/>
        </a:prstGeom>
        <a:solidFill>
          <a:schemeClr val="accent5">
            <a:hueOff val="8912770"/>
            <a:satOff val="-45390"/>
            <a:lumOff val="83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Inventarios de personalidad, intereses o actitudes</a:t>
          </a:r>
        </a:p>
      </dsp:txBody>
      <dsp:txXfrm>
        <a:off x="2230047" y="2717812"/>
        <a:ext cx="1551783" cy="683476"/>
      </dsp:txXfrm>
    </dsp:sp>
    <dsp:sp modelId="{16107260-56BF-400E-B9B0-E86B76190D3A}">
      <dsp:nvSpPr>
        <dsp:cNvPr id="0" name=""/>
        <dsp:cNvSpPr/>
      </dsp:nvSpPr>
      <dsp:spPr>
        <a:xfrm rot="240000">
          <a:off x="2251910" y="1866165"/>
          <a:ext cx="1625731" cy="757424"/>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Listas de verificación</a:t>
          </a:r>
        </a:p>
      </dsp:txBody>
      <dsp:txXfrm>
        <a:off x="2288884" y="1903139"/>
        <a:ext cx="1551783" cy="683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987A4-5268-4F5B-8A16-9CE646CB3030}">
      <dsp:nvSpPr>
        <dsp:cNvPr id="0" name=""/>
        <dsp:cNvSpPr/>
      </dsp:nvSpPr>
      <dsp:spPr>
        <a:xfrm>
          <a:off x="0" y="29268"/>
          <a:ext cx="7488832" cy="7253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MX" sz="3100" kern="1200" dirty="0"/>
            <a:t>Para comparar dos grupos</a:t>
          </a:r>
        </a:p>
      </dsp:txBody>
      <dsp:txXfrm>
        <a:off x="35411" y="64679"/>
        <a:ext cx="7418010" cy="654577"/>
      </dsp:txXfrm>
    </dsp:sp>
    <dsp:sp modelId="{A7C099DC-5B2E-4091-A4DC-13849912EC5B}">
      <dsp:nvSpPr>
        <dsp:cNvPr id="0" name=""/>
        <dsp:cNvSpPr/>
      </dsp:nvSpPr>
      <dsp:spPr>
        <a:xfrm>
          <a:off x="0" y="754668"/>
          <a:ext cx="748883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MX" sz="2400" kern="1200" dirty="0"/>
            <a:t>.60 - .70 es satisfactorio</a:t>
          </a:r>
        </a:p>
      </dsp:txBody>
      <dsp:txXfrm>
        <a:off x="0" y="754668"/>
        <a:ext cx="7488832" cy="513360"/>
      </dsp:txXfrm>
    </dsp:sp>
    <dsp:sp modelId="{AA6A0141-6B87-4A03-BE75-4BF138595400}">
      <dsp:nvSpPr>
        <dsp:cNvPr id="0" name=""/>
        <dsp:cNvSpPr/>
      </dsp:nvSpPr>
      <dsp:spPr>
        <a:xfrm>
          <a:off x="0" y="1268028"/>
          <a:ext cx="7488832" cy="725399"/>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MX" sz="3100" kern="1200" dirty="0"/>
            <a:t>Para comparar a un individuo con otro</a:t>
          </a:r>
        </a:p>
      </dsp:txBody>
      <dsp:txXfrm>
        <a:off x="35411" y="1303439"/>
        <a:ext cx="7418010" cy="654577"/>
      </dsp:txXfrm>
    </dsp:sp>
    <dsp:sp modelId="{87C279C4-2580-4410-B885-DDE30EBB7D6D}">
      <dsp:nvSpPr>
        <dsp:cNvPr id="0" name=""/>
        <dsp:cNvSpPr/>
      </dsp:nvSpPr>
      <dsp:spPr>
        <a:xfrm>
          <a:off x="0" y="1993428"/>
          <a:ext cx="748883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MX" sz="2400" kern="1200" dirty="0"/>
            <a:t>Al menos .85</a:t>
          </a:r>
        </a:p>
      </dsp:txBody>
      <dsp:txXfrm>
        <a:off x="0" y="1993428"/>
        <a:ext cx="7488832" cy="513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5FA0E-9934-4B11-9D94-3AEAB8D5EED2}">
      <dsp:nvSpPr>
        <dsp:cNvPr id="0" name=""/>
        <dsp:cNvSpPr/>
      </dsp:nvSpPr>
      <dsp:spPr>
        <a:xfrm>
          <a:off x="4435" y="0"/>
          <a:ext cx="2661415" cy="2281213"/>
        </a:xfrm>
        <a:prstGeom prst="up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6FCCA-933A-44C3-A820-78EAF85BA490}">
      <dsp:nvSpPr>
        <dsp:cNvPr id="0" name=""/>
        <dsp:cNvSpPr/>
      </dsp:nvSpPr>
      <dsp:spPr>
        <a:xfrm>
          <a:off x="2745693" y="0"/>
          <a:ext cx="4516341" cy="228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s-MX" sz="2800" kern="1200" dirty="0"/>
            <a:t>Tamaño de la prueba</a:t>
          </a:r>
        </a:p>
        <a:p>
          <a:pPr marL="0" lvl="0" indent="0" algn="l" defTabSz="1244600">
            <a:lnSpc>
              <a:spcPct val="90000"/>
            </a:lnSpc>
            <a:spcBef>
              <a:spcPct val="0"/>
            </a:spcBef>
            <a:spcAft>
              <a:spcPct val="35000"/>
            </a:spcAft>
            <a:buNone/>
          </a:pPr>
          <a:r>
            <a:rPr lang="es-MX" sz="2800" kern="1200" dirty="0"/>
            <a:t>Varianza de las puntuaciones</a:t>
          </a:r>
        </a:p>
        <a:p>
          <a:pPr marL="0" lvl="0" indent="0" algn="l" defTabSz="1244600">
            <a:lnSpc>
              <a:spcPct val="90000"/>
            </a:lnSpc>
            <a:spcBef>
              <a:spcPct val="0"/>
            </a:spcBef>
            <a:spcAft>
              <a:spcPct val="35000"/>
            </a:spcAft>
            <a:buNone/>
          </a:pPr>
          <a:r>
            <a:rPr lang="es-MX" sz="2800" kern="1200" dirty="0"/>
            <a:t>Puntuaciones del reactivo, calificaciones </a:t>
          </a:r>
        </a:p>
      </dsp:txBody>
      <dsp:txXfrm>
        <a:off x="2745693" y="0"/>
        <a:ext cx="4516341" cy="2281213"/>
      </dsp:txXfrm>
    </dsp:sp>
    <dsp:sp modelId="{52546CB3-8C12-4D3A-8929-AA36C3DED895}">
      <dsp:nvSpPr>
        <dsp:cNvPr id="0" name=""/>
        <dsp:cNvSpPr/>
      </dsp:nvSpPr>
      <dsp:spPr>
        <a:xfrm rot="10800000">
          <a:off x="802860" y="2471314"/>
          <a:ext cx="2661415" cy="2281213"/>
        </a:xfrm>
        <a:prstGeom prst="down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3BF6C-0A87-4B9B-A2AC-A255D3FFC264}">
      <dsp:nvSpPr>
        <dsp:cNvPr id="0" name=""/>
        <dsp:cNvSpPr/>
      </dsp:nvSpPr>
      <dsp:spPr>
        <a:xfrm>
          <a:off x="3544118" y="2471314"/>
          <a:ext cx="4516341" cy="228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marL="0" lvl="0" indent="0" algn="l" defTabSz="1244600">
            <a:lnSpc>
              <a:spcPct val="90000"/>
            </a:lnSpc>
            <a:spcBef>
              <a:spcPct val="0"/>
            </a:spcBef>
            <a:spcAft>
              <a:spcPct val="35000"/>
            </a:spcAft>
            <a:buNone/>
          </a:pPr>
          <a:r>
            <a:rPr lang="es-MX" sz="2800" kern="1200" dirty="0"/>
            <a:t>Coeficientes de confiabilidad tienden a ser más altos</a:t>
          </a:r>
        </a:p>
      </dsp:txBody>
      <dsp:txXfrm>
        <a:off x="3544118" y="2471314"/>
        <a:ext cx="4516341" cy="22812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457185979"/>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a:xfrm>
            <a:off x="3884613" y="8685213"/>
            <a:ext cx="2971800" cy="457200"/>
          </a:xfrm>
          <a:prstGeom prst="rect">
            <a:avLst/>
          </a:prstGeom>
        </p:spPr>
        <p:txBody>
          <a:bodyPr/>
          <a:lstStyle/>
          <a:p>
            <a:fld id="{05E2FE3A-027E-4AF7-A7E6-CFB92B593D62}" type="slidenum">
              <a:rPr lang="es-MX" smtClean="0"/>
              <a:t>5</a:t>
            </a:fld>
            <a:endParaRPr lang="es-MX"/>
          </a:p>
        </p:txBody>
      </p:sp>
    </p:spTree>
    <p:extLst>
      <p:ext uri="{BB962C8B-B14F-4D97-AF65-F5344CB8AC3E}">
        <p14:creationId xmlns:p14="http://schemas.microsoft.com/office/powerpoint/2010/main" val="42107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 Diapositiva de título">
    <p:spTree>
      <p:nvGrpSpPr>
        <p:cNvPr id="1" name=""/>
        <p:cNvGrpSpPr/>
        <p:nvPr/>
      </p:nvGrpSpPr>
      <p:grpSpPr>
        <a:xfrm>
          <a:off x="0" y="0"/>
          <a:ext cx="0" cy="0"/>
          <a:chOff x="0" y="0"/>
          <a:chExt cx="0" cy="0"/>
        </a:xfrm>
      </p:grpSpPr>
      <p:sp>
        <p:nvSpPr>
          <p:cNvPr id="11" name="Shape 11"/>
          <p:cNvSpPr>
            <a:spLocks noGrp="1"/>
          </p:cNvSpPr>
          <p:nvPr>
            <p:ph type="title"/>
          </p:nvPr>
        </p:nvSpPr>
        <p:spPr>
          <a:xfrm>
            <a:off x="1432560" y="0"/>
            <a:ext cx="7406640" cy="1832082"/>
          </a:xfrm>
          <a:prstGeom prst="rect">
            <a:avLst/>
          </a:prstGeom>
        </p:spPr>
        <p:txBody>
          <a:bodyPr anchor="b"/>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12" name="Shape 12"/>
          <p:cNvSpPr>
            <a:spLocks noGrp="1"/>
          </p:cNvSpPr>
          <p:nvPr>
            <p:ph type="body" idx="1"/>
          </p:nvPr>
        </p:nvSpPr>
        <p:spPr>
          <a:xfrm>
            <a:off x="1432560" y="1850064"/>
            <a:ext cx="7406640" cy="3467100"/>
          </a:xfrm>
          <a:prstGeom prst="rect">
            <a:avLst/>
          </a:prstGeom>
        </p:spPr>
        <p:txBody>
          <a:bodyPr lIns="0" tIns="0" rIns="0" bIns="0"/>
          <a:lstStyle>
            <a:lvl1pPr marL="0" indent="27432">
              <a:buClrTx/>
              <a:buSzTx/>
              <a:buFontTx/>
              <a:buNone/>
              <a:defRPr sz="2600">
                <a:solidFill>
                  <a:srgbClr val="351209"/>
                </a:solidFill>
                <a:uFill>
                  <a:solidFill>
                    <a:srgbClr val="351209"/>
                  </a:solidFill>
                </a:uFill>
              </a:defRPr>
            </a:lvl1pPr>
            <a:lvl2pPr marL="0" indent="457200">
              <a:buClrTx/>
              <a:buSzTx/>
              <a:buFontTx/>
              <a:buNone/>
              <a:defRPr sz="2600">
                <a:solidFill>
                  <a:srgbClr val="351209"/>
                </a:solidFill>
                <a:uFill>
                  <a:solidFill>
                    <a:srgbClr val="351209"/>
                  </a:solidFill>
                </a:uFill>
              </a:defRPr>
            </a:lvl2pPr>
            <a:lvl3pPr marL="0" indent="914400">
              <a:buClrTx/>
              <a:buSzTx/>
              <a:buFontTx/>
              <a:buNone/>
              <a:defRPr sz="2600">
                <a:solidFill>
                  <a:srgbClr val="351209"/>
                </a:solidFill>
                <a:uFill>
                  <a:solidFill>
                    <a:srgbClr val="351209"/>
                  </a:solidFill>
                </a:uFill>
              </a:defRPr>
            </a:lvl3pPr>
            <a:lvl4pPr marL="0" indent="1371600">
              <a:buClrTx/>
              <a:buSzTx/>
              <a:buFontTx/>
              <a:buNone/>
              <a:defRPr sz="2600">
                <a:solidFill>
                  <a:srgbClr val="351209"/>
                </a:solidFill>
                <a:uFill>
                  <a:solidFill>
                    <a:srgbClr val="351209"/>
                  </a:solidFill>
                </a:uFill>
              </a:defRPr>
            </a:lvl4pPr>
            <a:lvl5pPr marL="0" indent="1828800">
              <a:buClrTx/>
              <a:buSzTx/>
              <a:buFontTx/>
              <a:buNone/>
              <a:defRPr sz="2600">
                <a:solidFill>
                  <a:srgbClr val="351209"/>
                </a:solidFill>
                <a:uFill>
                  <a:solidFill>
                    <a:srgbClr val="351209"/>
                  </a:solidFill>
                </a:uFill>
              </a:defRPr>
            </a:lvl5pPr>
          </a:lstStyle>
          <a:p>
            <a:pPr lvl="0">
              <a:defRPr sz="1800">
                <a:solidFill>
                  <a:srgbClr val="000000"/>
                </a:solidFill>
                <a:uFillTx/>
              </a:defRPr>
            </a:pPr>
            <a:r>
              <a:rPr sz="2600">
                <a:solidFill>
                  <a:srgbClr val="351209"/>
                </a:solidFill>
                <a:uFill>
                  <a:solidFill>
                    <a:srgbClr val="351209"/>
                  </a:solidFill>
                </a:uFill>
              </a:rPr>
              <a:t>Nivel de texto 1</a:t>
            </a:r>
          </a:p>
          <a:p>
            <a:pPr lvl="1">
              <a:defRPr sz="1800">
                <a:solidFill>
                  <a:srgbClr val="000000"/>
                </a:solidFill>
                <a:uFillTx/>
              </a:defRPr>
            </a:pPr>
            <a:r>
              <a:rPr sz="2600">
                <a:solidFill>
                  <a:srgbClr val="351209"/>
                </a:solidFill>
                <a:uFill>
                  <a:solidFill>
                    <a:srgbClr val="351209"/>
                  </a:solidFill>
                </a:uFill>
              </a:rPr>
              <a:t>Nivel de texto 2</a:t>
            </a:r>
          </a:p>
          <a:p>
            <a:pPr lvl="2">
              <a:defRPr sz="1800">
                <a:solidFill>
                  <a:srgbClr val="000000"/>
                </a:solidFill>
                <a:uFillTx/>
              </a:defRPr>
            </a:pPr>
            <a:r>
              <a:rPr sz="2600">
                <a:solidFill>
                  <a:srgbClr val="351209"/>
                </a:solidFill>
                <a:uFill>
                  <a:solidFill>
                    <a:srgbClr val="351209"/>
                  </a:solidFill>
                </a:uFill>
              </a:rPr>
              <a:t>Nivel de texto 3</a:t>
            </a:r>
          </a:p>
          <a:p>
            <a:pPr lvl="3">
              <a:defRPr sz="1800">
                <a:solidFill>
                  <a:srgbClr val="000000"/>
                </a:solidFill>
                <a:uFillTx/>
              </a:defRPr>
            </a:pPr>
            <a:r>
              <a:rPr sz="2600">
                <a:solidFill>
                  <a:srgbClr val="351209"/>
                </a:solidFill>
                <a:uFill>
                  <a:solidFill>
                    <a:srgbClr val="351209"/>
                  </a:solidFill>
                </a:uFill>
              </a:rPr>
              <a:t>Nivel de texto 4</a:t>
            </a:r>
          </a:p>
          <a:p>
            <a:pPr lvl="4">
              <a:defRPr sz="1800">
                <a:solidFill>
                  <a:srgbClr val="000000"/>
                </a:solidFill>
                <a:uFillTx/>
              </a:defRPr>
            </a:pPr>
            <a:r>
              <a:rPr sz="2600">
                <a:solidFill>
                  <a:srgbClr val="351209"/>
                </a:solidFill>
                <a:uFill>
                  <a:solidFill>
                    <a:srgbClr val="351209"/>
                  </a:solidFill>
                </a:uFill>
              </a:rPr>
              <a:t>Nivel de texto 5</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‹Nº›</a:t>
            </a:fld>
            <a:endParaRPr/>
          </a:p>
        </p:txBody>
      </p:sp>
      <p:sp>
        <p:nvSpPr>
          <p:cNvPr id="14" name="Shape 14"/>
          <p:cNvSpPr/>
          <p:nvPr/>
        </p:nvSpPr>
        <p:spPr>
          <a:xfrm>
            <a:off x="921433" y="1413802"/>
            <a:ext cx="210312" cy="210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D9F4FF">
                  <a:alpha val="95000"/>
                </a:srgbClr>
              </a:gs>
              <a:gs pos="50000">
                <a:srgbClr val="C1E3F1">
                  <a:alpha val="90000"/>
                </a:srgbClr>
              </a:gs>
              <a:gs pos="95000">
                <a:srgbClr val="66C8E9">
                  <a:alpha val="88000"/>
                </a:srgbClr>
              </a:gs>
              <a:gs pos="100000">
                <a:srgbClr val="00AAD5">
                  <a:alpha val="85000"/>
                </a:srgbClr>
              </a:gs>
            </a:gsLst>
            <a:path path="circle">
              <a:fillToRect l="37721" t="-19636" r="62278" b="119636"/>
            </a:path>
          </a:gradFill>
          <a:ln w="3175" cap="rnd">
            <a:solidFill>
              <a:srgbClr val="308DA4">
                <a:alpha val="60000"/>
              </a:srgbClr>
            </a:solidFill>
            <a:round/>
          </a:ln>
        </p:spPr>
        <p:txBody>
          <a:bodyPr lIns="0" tIns="0" rIns="0" bIns="0" anchor="ctr"/>
          <a:lstStyle/>
          <a:p>
            <a:pPr lvl="0" algn="ctr"/>
            <a:endParaRPr/>
          </a:p>
        </p:txBody>
      </p:sp>
      <p:sp>
        <p:nvSpPr>
          <p:cNvPr id="15" name="Shape 15"/>
          <p:cNvSpPr/>
          <p:nvPr/>
        </p:nvSpPr>
        <p:spPr>
          <a:xfrm>
            <a:off x="1157176" y="1345016"/>
            <a:ext cx="64008" cy="640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12700" cap="rnd">
            <a:solidFill>
              <a:srgbClr val="317F93">
                <a:alpha val="60000"/>
              </a:srgbClr>
            </a:solidFill>
            <a:round/>
          </a:ln>
        </p:spPr>
        <p:txBody>
          <a:bodyPr lIns="0" tIns="0" rIns="0" bIns="0" anchor="ctr"/>
          <a:lstStyle/>
          <a:p>
            <a:pPr lvl="0" algn="ct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 Título y texto vertical">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56" name="Shape 56"/>
          <p:cNvSpPr>
            <a:spLocks noGrp="1"/>
          </p:cNvSpPr>
          <p:nvPr>
            <p:ph type="body" idx="1"/>
          </p:nvPr>
        </p:nvSpPr>
        <p:spPr>
          <a:prstGeom prst="rect">
            <a:avLst/>
          </a:prstGeom>
        </p:spPr>
        <p:txBody>
          <a:bodyPr/>
          <a:lstStyle/>
          <a:p>
            <a:pPr lvl="0">
              <a:defRPr sz="1800">
                <a:uFillTx/>
              </a:defRPr>
            </a:pPr>
            <a:r>
              <a:rPr sz="3200">
                <a:uFill>
                  <a:solidFill/>
                </a:uFill>
              </a:rPr>
              <a:t>Nivel de texto 1</a:t>
            </a:r>
          </a:p>
          <a:p>
            <a:pPr lvl="1">
              <a:defRPr sz="1800">
                <a:uFillTx/>
              </a:defRPr>
            </a:pPr>
            <a:r>
              <a:rPr sz="3200">
                <a:uFill>
                  <a:solidFill/>
                </a:uFill>
              </a:rPr>
              <a:t>Nivel de texto 2</a:t>
            </a:r>
          </a:p>
          <a:p>
            <a:pPr lvl="2">
              <a:defRPr sz="1800">
                <a:uFillTx/>
              </a:defRPr>
            </a:pPr>
            <a:r>
              <a:rPr sz="3200">
                <a:uFill>
                  <a:solidFill/>
                </a:uFill>
              </a:rPr>
              <a:t>Nivel de texto 3</a:t>
            </a:r>
          </a:p>
          <a:p>
            <a:pPr lvl="3">
              <a:defRPr sz="1800">
                <a:uFillTx/>
              </a:defRPr>
            </a:pPr>
            <a:r>
              <a:rPr sz="3200">
                <a:uFill>
                  <a:solidFill/>
                </a:uFill>
              </a:rPr>
              <a:t>Nivel de texto 4</a:t>
            </a:r>
          </a:p>
          <a:p>
            <a:pPr lvl="4">
              <a:defRPr sz="1800">
                <a:uFillTx/>
              </a:defRPr>
            </a:pPr>
            <a:r>
              <a:rPr sz="3200">
                <a:uFill>
                  <a:solidFill/>
                </a:uFill>
              </a:rPr>
              <a:t>Nivel de texto 5</a:t>
            </a:r>
          </a:p>
        </p:txBody>
      </p:sp>
      <p:sp>
        <p:nvSpPr>
          <p:cNvPr id="57" name="Shape 57"/>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 Título vertical y texto">
    <p:spTree>
      <p:nvGrpSpPr>
        <p:cNvPr id="1" name=""/>
        <p:cNvGrpSpPr/>
        <p:nvPr/>
      </p:nvGrpSpPr>
      <p:grpSpPr>
        <a:xfrm>
          <a:off x="0" y="0"/>
          <a:ext cx="0" cy="0"/>
          <a:chOff x="0" y="0"/>
          <a:chExt cx="0" cy="0"/>
        </a:xfrm>
      </p:grpSpPr>
      <p:sp>
        <p:nvSpPr>
          <p:cNvPr id="59" name="Shape 59"/>
          <p:cNvSpPr>
            <a:spLocks noGrp="1"/>
          </p:cNvSpPr>
          <p:nvPr>
            <p:ph type="title"/>
          </p:nvPr>
        </p:nvSpPr>
        <p:spPr>
          <a:xfrm>
            <a:off x="6858000" y="0"/>
            <a:ext cx="1828800" cy="6400803"/>
          </a:xfrm>
          <a:prstGeom prst="rect">
            <a:avLst/>
          </a:prstGeom>
        </p:spPr>
        <p:txBody>
          <a:body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60" name="Shape 60"/>
          <p:cNvSpPr>
            <a:spLocks noGrp="1"/>
          </p:cNvSpPr>
          <p:nvPr>
            <p:ph type="body" idx="1"/>
          </p:nvPr>
        </p:nvSpPr>
        <p:spPr>
          <a:xfrm>
            <a:off x="1143000" y="274640"/>
            <a:ext cx="5562600" cy="6583360"/>
          </a:xfrm>
          <a:prstGeom prst="rect">
            <a:avLst/>
          </a:prstGeom>
        </p:spPr>
        <p:txBody>
          <a:bodyPr/>
          <a:lstStyle/>
          <a:p>
            <a:pPr lvl="0">
              <a:defRPr sz="1800">
                <a:uFillTx/>
              </a:defRPr>
            </a:pPr>
            <a:r>
              <a:rPr sz="3200">
                <a:uFill>
                  <a:solidFill/>
                </a:uFill>
              </a:rPr>
              <a:t>Nivel de texto 1</a:t>
            </a:r>
          </a:p>
          <a:p>
            <a:pPr lvl="1">
              <a:defRPr sz="1800">
                <a:uFillTx/>
              </a:defRPr>
            </a:pPr>
            <a:r>
              <a:rPr sz="3200">
                <a:uFill>
                  <a:solidFill/>
                </a:uFill>
              </a:rPr>
              <a:t>Nivel de texto 2</a:t>
            </a:r>
          </a:p>
          <a:p>
            <a:pPr lvl="2">
              <a:defRPr sz="1800">
                <a:uFillTx/>
              </a:defRPr>
            </a:pPr>
            <a:r>
              <a:rPr sz="3200">
                <a:uFill>
                  <a:solidFill/>
                </a:uFill>
              </a:rPr>
              <a:t>Nivel de texto 3</a:t>
            </a:r>
          </a:p>
          <a:p>
            <a:pPr lvl="3">
              <a:defRPr sz="1800">
                <a:uFillTx/>
              </a:defRPr>
            </a:pPr>
            <a:r>
              <a:rPr sz="3200">
                <a:uFill>
                  <a:solidFill/>
                </a:uFill>
              </a:rPr>
              <a:t>Nivel de texto 4</a:t>
            </a:r>
          </a:p>
          <a:p>
            <a:pPr lvl="4">
              <a:defRPr sz="1800">
                <a:uFillTx/>
              </a:defRPr>
            </a:pPr>
            <a:r>
              <a:rPr sz="3200">
                <a:uFill>
                  <a:solidFill/>
                </a:uFill>
              </a:rPr>
              <a:t>Nivel de texto 5</a:t>
            </a:r>
          </a:p>
        </p:txBody>
      </p:sp>
      <p:sp>
        <p:nvSpPr>
          <p:cNvPr id="61" name="Shape 61"/>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ítulo y tabla">
    <p:spTree>
      <p:nvGrpSpPr>
        <p:cNvPr id="1" name=""/>
        <p:cNvGrpSpPr/>
        <p:nvPr/>
      </p:nvGrpSpPr>
      <p:grpSpPr>
        <a:xfrm>
          <a:off x="0" y="0"/>
          <a:ext cx="0" cy="0"/>
          <a:chOff x="0" y="0"/>
          <a:chExt cx="0" cy="0"/>
        </a:xfrm>
      </p:grpSpPr>
      <p:sp>
        <p:nvSpPr>
          <p:cNvPr id="63" name="Shape 63"/>
          <p:cNvSpPr>
            <a:spLocks noGrp="1"/>
          </p:cNvSpPr>
          <p:nvPr>
            <p:ph type="title"/>
          </p:nvPr>
        </p:nvSpPr>
        <p:spPr>
          <a:xfrm>
            <a:off x="871537" y="192087"/>
            <a:ext cx="8162926" cy="1431926"/>
          </a:xfrm>
          <a:prstGeom prst="rect">
            <a:avLst/>
          </a:prstGeom>
        </p:spPr>
        <p:txBody>
          <a:body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64" name="Shape 64"/>
          <p:cNvSpPr>
            <a:spLocks noGrp="1"/>
          </p:cNvSpPr>
          <p:nvPr>
            <p:ph type="sldNum" sz="quarter" idx="2"/>
          </p:nvPr>
        </p:nvSpPr>
        <p:spPr>
          <a:xfrm>
            <a:off x="7019925" y="6474459"/>
            <a:ext cx="1905000" cy="269241"/>
          </a:xfrm>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a:xfrm>
            <a:off x="276225" y="6429375"/>
            <a:ext cx="2133600" cy="292100"/>
          </a:xfrm>
          <a:prstGeom prst="rect">
            <a:avLst/>
          </a:prstGeom>
        </p:spPr>
        <p:txBody>
          <a:bodyPr/>
          <a:lstStyle/>
          <a:p>
            <a:fld id="{D017333C-8132-4D4A-B30E-AF586D6F9182}" type="datetimeFigureOut">
              <a:rPr lang="es-MX" smtClean="0"/>
              <a:t>22/10/2020</a:t>
            </a:fld>
            <a:endParaRPr lang="es-MX"/>
          </a:p>
        </p:txBody>
      </p:sp>
      <p:sp>
        <p:nvSpPr>
          <p:cNvPr id="5" name="Footer Placeholder 4"/>
          <p:cNvSpPr>
            <a:spLocks noGrp="1"/>
          </p:cNvSpPr>
          <p:nvPr>
            <p:ph type="ftr" sz="quarter" idx="11"/>
          </p:nvPr>
        </p:nvSpPr>
        <p:spPr>
          <a:xfrm>
            <a:off x="3743324" y="6429375"/>
            <a:ext cx="4086225" cy="292100"/>
          </a:xfrm>
          <a:prstGeom prst="rect">
            <a:avLst/>
          </a:prstGeom>
        </p:spPr>
        <p:txBody>
          <a:bodyPr/>
          <a:lstStyle/>
          <a:p>
            <a:endParaRPr lang="es-MX"/>
          </a:p>
        </p:txBody>
      </p:sp>
      <p:sp>
        <p:nvSpPr>
          <p:cNvPr id="6" name="Slide Number Placeholder 5"/>
          <p:cNvSpPr>
            <a:spLocks noGrp="1"/>
          </p:cNvSpPr>
          <p:nvPr>
            <p:ph type="sldNum" sz="quarter" idx="12"/>
          </p:nvPr>
        </p:nvSpPr>
        <p:spPr/>
        <p:txBody>
          <a:bodyPr/>
          <a:lstStyle/>
          <a:p>
            <a:fld id="{BE24D52F-3C22-4C36-B373-C85D346E3A61}" type="slidenum">
              <a:rPr lang="es-MX" smtClean="0"/>
              <a:t>‹Nº›</a:t>
            </a:fld>
            <a:endParaRPr lang="es-MX"/>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s-ES"/>
              <a:t>Haga clic para modificar el estilo de título del patrón</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1200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Título y objetos">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18" name="Shape 18"/>
          <p:cNvSpPr>
            <a:spLocks noGrp="1"/>
          </p:cNvSpPr>
          <p:nvPr>
            <p:ph type="body" idx="1"/>
          </p:nvPr>
        </p:nvSpPr>
        <p:spPr>
          <a:prstGeom prst="rect">
            <a:avLst/>
          </a:prstGeom>
        </p:spPr>
        <p:txBody>
          <a:bodyPr/>
          <a:lstStyle/>
          <a:p>
            <a:pPr lvl="0">
              <a:defRPr sz="1800">
                <a:uFillTx/>
              </a:defRPr>
            </a:pPr>
            <a:r>
              <a:rPr sz="3200">
                <a:uFill>
                  <a:solidFill/>
                </a:uFill>
              </a:rPr>
              <a:t>Nivel de texto 1</a:t>
            </a:r>
          </a:p>
          <a:p>
            <a:pPr lvl="1">
              <a:defRPr sz="1800">
                <a:uFillTx/>
              </a:defRPr>
            </a:pPr>
            <a:r>
              <a:rPr sz="3200">
                <a:uFill>
                  <a:solidFill/>
                </a:uFill>
              </a:rPr>
              <a:t>Nivel de texto 2</a:t>
            </a:r>
          </a:p>
          <a:p>
            <a:pPr lvl="2">
              <a:defRPr sz="1800">
                <a:uFillTx/>
              </a:defRPr>
            </a:pPr>
            <a:r>
              <a:rPr sz="3200">
                <a:uFill>
                  <a:solidFill/>
                </a:uFill>
              </a:rPr>
              <a:t>Nivel de texto 3</a:t>
            </a:r>
          </a:p>
          <a:p>
            <a:pPr lvl="3">
              <a:defRPr sz="1800">
                <a:uFillTx/>
              </a:defRPr>
            </a:pPr>
            <a:r>
              <a:rPr sz="3200">
                <a:uFill>
                  <a:solidFill/>
                </a:uFill>
              </a:rPr>
              <a:t>Nivel de texto 4</a:t>
            </a:r>
          </a:p>
          <a:p>
            <a:pPr lvl="4">
              <a:defRPr sz="1800">
                <a:uFillTx/>
              </a:defRPr>
            </a:pPr>
            <a:r>
              <a:rPr sz="3200">
                <a:uFill>
                  <a:solidFill/>
                </a:uFill>
              </a:rPr>
              <a:t>Nivel de texto 5</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 Encabezado de sección">
    <p:spTree>
      <p:nvGrpSpPr>
        <p:cNvPr id="1" name=""/>
        <p:cNvGrpSpPr/>
        <p:nvPr/>
      </p:nvGrpSpPr>
      <p:grpSpPr>
        <a:xfrm>
          <a:off x="0" y="0"/>
          <a:ext cx="0" cy="0"/>
          <a:chOff x="0" y="0"/>
          <a:chExt cx="0" cy="0"/>
        </a:xfrm>
      </p:grpSpPr>
      <p:sp>
        <p:nvSpPr>
          <p:cNvPr id="21" name="Shape 21"/>
          <p:cNvSpPr/>
          <p:nvPr/>
        </p:nvSpPr>
        <p:spPr>
          <a:xfrm>
            <a:off x="2282890" y="-54"/>
            <a:ext cx="6858000" cy="6858054"/>
          </a:xfrm>
          <a:prstGeom prst="rect">
            <a:avLst/>
          </a:prstGeom>
          <a:solidFill>
            <a:srgbClr val="FFFFFF"/>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22" name="Shape 22"/>
          <p:cNvSpPr>
            <a:spLocks noGrp="1"/>
          </p:cNvSpPr>
          <p:nvPr>
            <p:ph type="title"/>
          </p:nvPr>
        </p:nvSpPr>
        <p:spPr>
          <a:xfrm>
            <a:off x="2578392" y="2600325"/>
            <a:ext cx="6400800" cy="4000500"/>
          </a:xfrm>
          <a:prstGeom prst="rect">
            <a:avLst/>
          </a:prstGeom>
        </p:spPr>
        <p:txBody>
          <a:bodyPr anchor="t"/>
          <a:lstStyle>
            <a:lvl1pPr>
              <a:lnSpc>
                <a:spcPts val="4500"/>
              </a:lnSpc>
              <a:defRPr sz="4000" b="1" cap="all"/>
            </a:lvl1pPr>
          </a:lstStyle>
          <a:p>
            <a:pPr lvl="0">
              <a:defRPr sz="1800" b="0" cap="none">
                <a:solidFill>
                  <a:srgbClr val="000000"/>
                </a:solidFill>
                <a:effectLst/>
                <a:uFillTx/>
              </a:defRPr>
            </a:pPr>
            <a:r>
              <a:rPr sz="4000" b="1" cap="all">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23" name="Shape 23"/>
          <p:cNvSpPr>
            <a:spLocks noGrp="1"/>
          </p:cNvSpPr>
          <p:nvPr>
            <p:ph type="body" idx="1"/>
          </p:nvPr>
        </p:nvSpPr>
        <p:spPr>
          <a:xfrm>
            <a:off x="2578392" y="0"/>
            <a:ext cx="6400800" cy="2576512"/>
          </a:xfrm>
          <a:prstGeom prst="rect">
            <a:avLst/>
          </a:prstGeom>
        </p:spPr>
        <p:txBody>
          <a:bodyPr anchor="b"/>
          <a:lstStyle>
            <a:lvl1pPr marL="0" indent="18288">
              <a:lnSpc>
                <a:spcPts val="2300"/>
              </a:lnSpc>
              <a:spcBef>
                <a:spcPts val="0"/>
              </a:spcBef>
              <a:buClrTx/>
              <a:buSzTx/>
              <a:buFontTx/>
              <a:buNone/>
              <a:defRPr sz="2000">
                <a:solidFill>
                  <a:srgbClr val="351209"/>
                </a:solidFill>
                <a:uFill>
                  <a:solidFill>
                    <a:srgbClr val="351209"/>
                  </a:solidFill>
                </a:uFill>
              </a:defRPr>
            </a:lvl1pPr>
            <a:lvl2pPr marL="0" indent="402336">
              <a:lnSpc>
                <a:spcPts val="2300"/>
              </a:lnSpc>
              <a:spcBef>
                <a:spcPts val="0"/>
              </a:spcBef>
              <a:buClrTx/>
              <a:buSzTx/>
              <a:buFontTx/>
              <a:buNone/>
              <a:defRPr sz="2000">
                <a:solidFill>
                  <a:srgbClr val="351209"/>
                </a:solidFill>
                <a:uFill>
                  <a:solidFill>
                    <a:srgbClr val="351209"/>
                  </a:solidFill>
                </a:uFill>
              </a:defRPr>
            </a:lvl2pPr>
            <a:lvl3pPr marL="0" indent="658368">
              <a:lnSpc>
                <a:spcPts val="2300"/>
              </a:lnSpc>
              <a:spcBef>
                <a:spcPts val="0"/>
              </a:spcBef>
              <a:buClrTx/>
              <a:buSzTx/>
              <a:buFontTx/>
              <a:buNone/>
              <a:defRPr sz="2000">
                <a:solidFill>
                  <a:srgbClr val="351209"/>
                </a:solidFill>
                <a:uFill>
                  <a:solidFill>
                    <a:srgbClr val="351209"/>
                  </a:solidFill>
                </a:uFill>
              </a:defRPr>
            </a:lvl3pPr>
            <a:lvl4pPr marL="0" indent="923544">
              <a:lnSpc>
                <a:spcPts val="2300"/>
              </a:lnSpc>
              <a:spcBef>
                <a:spcPts val="0"/>
              </a:spcBef>
              <a:buClrTx/>
              <a:buSzTx/>
              <a:buFontTx/>
              <a:buNone/>
              <a:defRPr sz="2000">
                <a:solidFill>
                  <a:srgbClr val="351209"/>
                </a:solidFill>
                <a:uFill>
                  <a:solidFill>
                    <a:srgbClr val="351209"/>
                  </a:solidFill>
                </a:uFill>
              </a:defRPr>
            </a:lvl4pPr>
            <a:lvl5pPr marL="0" indent="1115567">
              <a:lnSpc>
                <a:spcPts val="2300"/>
              </a:lnSpc>
              <a:spcBef>
                <a:spcPts val="0"/>
              </a:spcBef>
              <a:buClrTx/>
              <a:buSzTx/>
              <a:buFontTx/>
              <a:buNone/>
              <a:defRPr sz="2000">
                <a:solidFill>
                  <a:srgbClr val="351209"/>
                </a:solidFill>
                <a:uFill>
                  <a:solidFill>
                    <a:srgbClr val="351209"/>
                  </a:solidFill>
                </a:uFill>
              </a:defRPr>
            </a:lvl5pPr>
          </a:lstStyle>
          <a:p>
            <a:pPr lvl="0">
              <a:defRPr sz="1800">
                <a:solidFill>
                  <a:srgbClr val="000000"/>
                </a:solidFill>
                <a:uFillTx/>
              </a:defRPr>
            </a:pPr>
            <a:r>
              <a:rPr sz="2000">
                <a:solidFill>
                  <a:srgbClr val="351209"/>
                </a:solidFill>
                <a:uFill>
                  <a:solidFill>
                    <a:srgbClr val="351209"/>
                  </a:solidFill>
                </a:uFill>
              </a:rPr>
              <a:t>Nivel de texto 1</a:t>
            </a:r>
          </a:p>
          <a:p>
            <a:pPr lvl="1">
              <a:defRPr sz="1800">
                <a:solidFill>
                  <a:srgbClr val="000000"/>
                </a:solidFill>
                <a:uFillTx/>
              </a:defRPr>
            </a:pPr>
            <a:r>
              <a:rPr sz="2000">
                <a:solidFill>
                  <a:srgbClr val="351209"/>
                </a:solidFill>
                <a:uFill>
                  <a:solidFill>
                    <a:srgbClr val="351209"/>
                  </a:solidFill>
                </a:uFill>
              </a:rPr>
              <a:t>Nivel de texto 2</a:t>
            </a:r>
          </a:p>
          <a:p>
            <a:pPr lvl="2">
              <a:defRPr sz="1800">
                <a:solidFill>
                  <a:srgbClr val="000000"/>
                </a:solidFill>
                <a:uFillTx/>
              </a:defRPr>
            </a:pPr>
            <a:r>
              <a:rPr sz="2000">
                <a:solidFill>
                  <a:srgbClr val="351209"/>
                </a:solidFill>
                <a:uFill>
                  <a:solidFill>
                    <a:srgbClr val="351209"/>
                  </a:solidFill>
                </a:uFill>
              </a:rPr>
              <a:t>Nivel de texto 3</a:t>
            </a:r>
          </a:p>
          <a:p>
            <a:pPr lvl="3">
              <a:defRPr sz="1800">
                <a:solidFill>
                  <a:srgbClr val="000000"/>
                </a:solidFill>
                <a:uFillTx/>
              </a:defRPr>
            </a:pPr>
            <a:r>
              <a:rPr sz="2000">
                <a:solidFill>
                  <a:srgbClr val="351209"/>
                </a:solidFill>
                <a:uFill>
                  <a:solidFill>
                    <a:srgbClr val="351209"/>
                  </a:solidFill>
                </a:uFill>
              </a:rPr>
              <a:t>Nivel de texto 4</a:t>
            </a:r>
          </a:p>
          <a:p>
            <a:pPr lvl="4">
              <a:defRPr sz="1800">
                <a:solidFill>
                  <a:srgbClr val="000000"/>
                </a:solidFill>
                <a:uFillTx/>
              </a:defRPr>
            </a:pPr>
            <a:r>
              <a:rPr sz="2000">
                <a:solidFill>
                  <a:srgbClr val="351209"/>
                </a:solidFill>
                <a:uFill>
                  <a:solidFill>
                    <a:srgbClr val="351209"/>
                  </a:solidFill>
                </a:uFill>
              </a:rPr>
              <a:t>Nivel de texto 5</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‹Nº›</a:t>
            </a:fld>
            <a:endParaRPr/>
          </a:p>
        </p:txBody>
      </p:sp>
      <p:sp>
        <p:nvSpPr>
          <p:cNvPr id="25" name="Shape 25"/>
          <p:cNvSpPr/>
          <p:nvPr/>
        </p:nvSpPr>
        <p:spPr>
          <a:xfrm>
            <a:off x="2286000" y="0"/>
            <a:ext cx="76200"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0" tIns="0" rIns="0" bIns="0" anchor="ctr"/>
          <a:lstStyle/>
          <a:p>
            <a:pPr lvl="0" algn="ctr">
              <a:defRPr>
                <a:solidFill>
                  <a:srgbClr val="FFFFFF"/>
                </a:solidFill>
                <a:uFill>
                  <a:solidFill>
                    <a:srgbClr val="FFFFFF"/>
                  </a:solidFill>
                </a:uFill>
              </a:defRPr>
            </a:pPr>
            <a:endParaRPr/>
          </a:p>
        </p:txBody>
      </p:sp>
      <p:sp>
        <p:nvSpPr>
          <p:cNvPr id="26" name="Shape 26"/>
          <p:cNvSpPr/>
          <p:nvPr/>
        </p:nvSpPr>
        <p:spPr>
          <a:xfrm>
            <a:off x="2172321" y="2814656"/>
            <a:ext cx="210312" cy="2103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D9F4FF">
                  <a:alpha val="95000"/>
                </a:srgbClr>
              </a:gs>
              <a:gs pos="50000">
                <a:srgbClr val="C1E3F1">
                  <a:alpha val="90000"/>
                </a:srgbClr>
              </a:gs>
              <a:gs pos="95000">
                <a:srgbClr val="66C8E9">
                  <a:alpha val="88000"/>
                </a:srgbClr>
              </a:gs>
              <a:gs pos="100000">
                <a:srgbClr val="00AAD5">
                  <a:alpha val="85000"/>
                </a:srgbClr>
              </a:gs>
            </a:gsLst>
            <a:path path="circle">
              <a:fillToRect l="37721" t="-19636" r="62278" b="119636"/>
            </a:path>
          </a:gradFill>
          <a:ln w="3175" cap="rnd">
            <a:solidFill>
              <a:srgbClr val="308DA4">
                <a:alpha val="60000"/>
              </a:srgbClr>
            </a:solidFill>
            <a:round/>
          </a:ln>
        </p:spPr>
        <p:txBody>
          <a:bodyPr lIns="0" tIns="0" rIns="0" bIns="0" anchor="ctr"/>
          <a:lstStyle/>
          <a:p>
            <a:pPr lvl="0" algn="ctr"/>
            <a:endParaRPr/>
          </a:p>
        </p:txBody>
      </p:sp>
      <p:sp>
        <p:nvSpPr>
          <p:cNvPr id="27" name="Shape 27"/>
          <p:cNvSpPr/>
          <p:nvPr/>
        </p:nvSpPr>
        <p:spPr>
          <a:xfrm>
            <a:off x="2408064" y="2745870"/>
            <a:ext cx="64008" cy="640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12700" cap="rnd">
            <a:solidFill>
              <a:srgbClr val="317F93">
                <a:alpha val="60000"/>
              </a:srgbClr>
            </a:solidFill>
            <a:round/>
          </a:ln>
        </p:spPr>
        <p:txBody>
          <a:bodyPr lIns="0" tIns="0" rIns="0" bIns="0" anchor="ctr"/>
          <a:lstStyle/>
          <a:p>
            <a:pPr lvl="0" algn="ct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 Dos objetos">
    <p:spTree>
      <p:nvGrpSpPr>
        <p:cNvPr id="1" name=""/>
        <p:cNvGrpSpPr/>
        <p:nvPr/>
      </p:nvGrpSpPr>
      <p:grpSpPr>
        <a:xfrm>
          <a:off x="0" y="0"/>
          <a:ext cx="0" cy="0"/>
          <a:chOff x="0" y="0"/>
          <a:chExt cx="0" cy="0"/>
        </a:xfrm>
      </p:grpSpPr>
      <p:sp>
        <p:nvSpPr>
          <p:cNvPr id="29" name="Shape 29"/>
          <p:cNvSpPr>
            <a:spLocks noGrp="1"/>
          </p:cNvSpPr>
          <p:nvPr>
            <p:ph type="title"/>
          </p:nvPr>
        </p:nvSpPr>
        <p:spPr>
          <a:xfrm>
            <a:off x="1435608" y="167639"/>
            <a:ext cx="7498081" cy="1356361"/>
          </a:xfrm>
          <a:prstGeom prst="rect">
            <a:avLst/>
          </a:prstGeom>
        </p:spPr>
        <p:txBody>
          <a:body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30" name="Shape 30"/>
          <p:cNvSpPr>
            <a:spLocks noGrp="1"/>
          </p:cNvSpPr>
          <p:nvPr>
            <p:ph type="body" idx="1"/>
          </p:nvPr>
        </p:nvSpPr>
        <p:spPr>
          <a:xfrm>
            <a:off x="1435608" y="1524000"/>
            <a:ext cx="3657600" cy="5334000"/>
          </a:xfrm>
          <a:prstGeom prst="rect">
            <a:avLst/>
          </a:prstGeom>
        </p:spPr>
        <p:txBody>
          <a:bodyPr/>
          <a:lstStyle>
            <a:lvl1pPr>
              <a:defRPr sz="2800"/>
            </a:lvl1pPr>
            <a:lvl2pPr marL="679704" indent="-277368">
              <a:defRPr sz="2800"/>
            </a:lvl2pPr>
            <a:lvl3pPr marL="978407" indent="-320039">
              <a:defRPr sz="2800"/>
            </a:lvl3pPr>
            <a:lvl4pPr marL="1193800" indent="-270255">
              <a:defRPr sz="2800"/>
            </a:lvl4pPr>
            <a:lvl5pPr marL="1400047" indent="-284480">
              <a:defRPr sz="2800"/>
            </a:lvl5pPr>
          </a:lstStyle>
          <a:p>
            <a:pPr lvl="0">
              <a:defRPr sz="1800">
                <a:uFillTx/>
              </a:defRPr>
            </a:pPr>
            <a:r>
              <a:rPr sz="2800">
                <a:uFill>
                  <a:solidFill/>
                </a:uFill>
              </a:rPr>
              <a:t>Nivel de texto 1</a:t>
            </a:r>
          </a:p>
          <a:p>
            <a:pPr lvl="1">
              <a:defRPr sz="1800">
                <a:uFillTx/>
              </a:defRPr>
            </a:pPr>
            <a:r>
              <a:rPr sz="2800">
                <a:uFill>
                  <a:solidFill/>
                </a:uFill>
              </a:rPr>
              <a:t>Nivel de texto 2</a:t>
            </a:r>
          </a:p>
          <a:p>
            <a:pPr lvl="2">
              <a:defRPr sz="1800">
                <a:uFillTx/>
              </a:defRPr>
            </a:pPr>
            <a:r>
              <a:rPr sz="2800">
                <a:uFill>
                  <a:solidFill/>
                </a:uFill>
              </a:rPr>
              <a:t>Nivel de texto 3</a:t>
            </a:r>
          </a:p>
          <a:p>
            <a:pPr lvl="3">
              <a:defRPr sz="1800">
                <a:uFillTx/>
              </a:defRPr>
            </a:pPr>
            <a:r>
              <a:rPr sz="2800">
                <a:uFill>
                  <a:solidFill/>
                </a:uFill>
              </a:rPr>
              <a:t>Nivel de texto 4</a:t>
            </a:r>
          </a:p>
          <a:p>
            <a:pPr lvl="4">
              <a:defRPr sz="1800">
                <a:uFillTx/>
              </a:defRPr>
            </a:pPr>
            <a:r>
              <a:rPr sz="2800">
                <a:uFill>
                  <a:solidFill/>
                </a:uFill>
              </a:rPr>
              <a:t>Nivel de texto 5</a:t>
            </a:r>
          </a:p>
        </p:txBody>
      </p:sp>
      <p:sp>
        <p:nvSpPr>
          <p:cNvPr id="31" name="Shape 31"/>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 Comparación">
    <p:spTree>
      <p:nvGrpSpPr>
        <p:cNvPr id="1" name=""/>
        <p:cNvGrpSpPr/>
        <p:nvPr/>
      </p:nvGrpSpPr>
      <p:grpSpPr>
        <a:xfrm>
          <a:off x="0" y="0"/>
          <a:ext cx="0" cy="0"/>
          <a:chOff x="0" y="0"/>
          <a:chExt cx="0" cy="0"/>
        </a:xfrm>
      </p:grpSpPr>
      <p:sp>
        <p:nvSpPr>
          <p:cNvPr id="33" name="Shape 33"/>
          <p:cNvSpPr>
            <a:spLocks noGrp="1"/>
          </p:cNvSpPr>
          <p:nvPr>
            <p:ph type="title"/>
          </p:nvPr>
        </p:nvSpPr>
        <p:spPr>
          <a:xfrm>
            <a:off x="457200" y="4605672"/>
            <a:ext cx="8229600" cy="2252328"/>
          </a:xfrm>
          <a:prstGeom prst="rect">
            <a:avLst/>
          </a:prstGeom>
        </p:spPr>
        <p:txBody>
          <a:bodyPr/>
          <a:lstStyle>
            <a:lvl1pPr algn="ctr">
              <a:defRPr sz="4500" b="1"/>
            </a:lvl1pPr>
          </a:lstStyle>
          <a:p>
            <a:pPr lvl="0">
              <a:defRPr sz="1800" b="0">
                <a:solidFill>
                  <a:srgbClr val="000000"/>
                </a:solidFill>
                <a:effectLst/>
                <a:uFillTx/>
              </a:defRPr>
            </a:pPr>
            <a:r>
              <a:rPr sz="4500" b="1">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34" name="Shape 34"/>
          <p:cNvSpPr>
            <a:spLocks noGrp="1"/>
          </p:cNvSpPr>
          <p:nvPr>
            <p:ph type="body" idx="1"/>
          </p:nvPr>
        </p:nvSpPr>
        <p:spPr>
          <a:xfrm>
            <a:off x="457200" y="0"/>
            <a:ext cx="4023360" cy="1296636"/>
          </a:xfrm>
          <a:prstGeom prst="rect">
            <a:avLst/>
          </a:prstGeom>
          <a:solidFill>
            <a:srgbClr val="FFFFFF"/>
          </a:solidFill>
          <a:ln w="10795">
            <a:solidFill>
              <a:srgbClr val="FFFFFF"/>
            </a:solidFill>
            <a:miter lim="800000"/>
          </a:ln>
        </p:spPr>
        <p:txBody>
          <a:bodyPr anchor="ctr"/>
          <a:lstStyle>
            <a:lvl1pPr marL="0" indent="64007">
              <a:spcBef>
                <a:spcPts val="100"/>
              </a:spcBef>
              <a:buClrTx/>
              <a:buSzTx/>
              <a:buFontTx/>
              <a:buNone/>
              <a:defRPr sz="1900"/>
            </a:lvl1pPr>
            <a:lvl2pPr marL="0" indent="402336">
              <a:spcBef>
                <a:spcPts val="100"/>
              </a:spcBef>
              <a:buClrTx/>
              <a:buSzTx/>
              <a:buFontTx/>
              <a:buNone/>
              <a:defRPr sz="1900"/>
            </a:lvl2pPr>
            <a:lvl3pPr marL="0" indent="658368">
              <a:spcBef>
                <a:spcPts val="100"/>
              </a:spcBef>
              <a:buClrTx/>
              <a:buSzTx/>
              <a:buFontTx/>
              <a:buNone/>
              <a:defRPr sz="1900"/>
            </a:lvl3pPr>
            <a:lvl4pPr marL="0" indent="923544">
              <a:spcBef>
                <a:spcPts val="100"/>
              </a:spcBef>
              <a:buClrTx/>
              <a:buSzTx/>
              <a:buFontTx/>
              <a:buNone/>
              <a:defRPr sz="1900"/>
            </a:lvl4pPr>
            <a:lvl5pPr marL="0" indent="1115567">
              <a:spcBef>
                <a:spcPts val="100"/>
              </a:spcBef>
              <a:buClrTx/>
              <a:buSzTx/>
              <a:buFontTx/>
              <a:buNone/>
              <a:defRPr sz="1900"/>
            </a:lvl5pPr>
          </a:lstStyle>
          <a:p>
            <a:pPr lvl="0">
              <a:defRPr sz="1800">
                <a:uFillTx/>
              </a:defRPr>
            </a:pPr>
            <a:r>
              <a:rPr sz="1900">
                <a:uFill>
                  <a:solidFill/>
                </a:uFill>
              </a:rPr>
              <a:t>Nivel de texto 1</a:t>
            </a:r>
          </a:p>
          <a:p>
            <a:pPr lvl="1">
              <a:defRPr sz="1800">
                <a:uFillTx/>
              </a:defRPr>
            </a:pPr>
            <a:r>
              <a:rPr sz="1900">
                <a:uFill>
                  <a:solidFill/>
                </a:uFill>
              </a:rPr>
              <a:t>Nivel de texto 2</a:t>
            </a:r>
          </a:p>
          <a:p>
            <a:pPr lvl="2">
              <a:defRPr sz="1800">
                <a:uFillTx/>
              </a:defRPr>
            </a:pPr>
            <a:r>
              <a:rPr sz="1900">
                <a:uFill>
                  <a:solidFill/>
                </a:uFill>
              </a:rPr>
              <a:t>Nivel de texto 3</a:t>
            </a:r>
          </a:p>
          <a:p>
            <a:pPr lvl="3">
              <a:defRPr sz="1800">
                <a:uFillTx/>
              </a:defRPr>
            </a:pPr>
            <a:r>
              <a:rPr sz="1900">
                <a:uFill>
                  <a:solidFill/>
                </a:uFill>
              </a:rPr>
              <a:t>Nivel de texto 4</a:t>
            </a:r>
          </a:p>
          <a:p>
            <a:pPr lvl="4">
              <a:defRPr sz="1800">
                <a:uFillTx/>
              </a:defRPr>
            </a:pPr>
            <a:r>
              <a:rPr sz="1900">
                <a:uFill>
                  <a:solidFill/>
                </a:uFill>
              </a:rPr>
              <a:t>Nivel de texto 5</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 Sólo el título">
    <p:spTree>
      <p:nvGrpSpPr>
        <p:cNvPr id="1" name=""/>
        <p:cNvGrpSpPr/>
        <p:nvPr/>
      </p:nvGrpSpPr>
      <p:grpSpPr>
        <a:xfrm>
          <a:off x="0" y="0"/>
          <a:ext cx="0" cy="0"/>
          <a:chOff x="0" y="0"/>
          <a:chExt cx="0" cy="0"/>
        </a:xfrm>
      </p:grpSpPr>
      <p:sp>
        <p:nvSpPr>
          <p:cNvPr id="37" name="Shape 37"/>
          <p:cNvSpPr>
            <a:spLocks noGrp="1"/>
          </p:cNvSpPr>
          <p:nvPr>
            <p:ph type="title"/>
          </p:nvPr>
        </p:nvSpPr>
        <p:spPr>
          <a:xfrm>
            <a:off x="1435608" y="91439"/>
            <a:ext cx="7498081" cy="1508761"/>
          </a:xfrm>
          <a:prstGeom prst="rect">
            <a:avLst/>
          </a:prstGeom>
        </p:spPr>
        <p:txBody>
          <a:body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 En blanco">
    <p:spTree>
      <p:nvGrpSpPr>
        <p:cNvPr id="1" name=""/>
        <p:cNvGrpSpPr/>
        <p:nvPr/>
      </p:nvGrpSpPr>
      <p:grpSpPr>
        <a:xfrm>
          <a:off x="0" y="0"/>
          <a:ext cx="0" cy="0"/>
          <a:chOff x="0" y="0"/>
          <a:chExt cx="0" cy="0"/>
        </a:xfrm>
      </p:grpSpPr>
      <p:sp>
        <p:nvSpPr>
          <p:cNvPr id="40" name="Shape 40"/>
          <p:cNvSpPr/>
          <p:nvPr/>
        </p:nvSpPr>
        <p:spPr>
          <a:xfrm>
            <a:off x="1014984" y="0"/>
            <a:ext cx="8129016" cy="6858000"/>
          </a:xfrm>
          <a:prstGeom prst="rect">
            <a:avLst/>
          </a:prstGeom>
          <a:solidFill>
            <a:srgbClr val="FFFFFF"/>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‹Nº›</a:t>
            </a:fld>
            <a:endParaRPr/>
          </a:p>
        </p:txBody>
      </p:sp>
      <p:sp>
        <p:nvSpPr>
          <p:cNvPr id="42" name="Shape 42"/>
          <p:cNvSpPr/>
          <p:nvPr/>
        </p:nvSpPr>
        <p:spPr>
          <a:xfrm>
            <a:off x="1014984" y="-54"/>
            <a:ext cx="73152"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0" tIns="0" rIns="0" bIns="0" anchor="ctr"/>
          <a:lstStyle/>
          <a:p>
            <a:pPr lvl="0" algn="ctr">
              <a:defRPr>
                <a:solidFill>
                  <a:srgbClr val="FFFFFF"/>
                </a:solidFill>
                <a:uFill>
                  <a:solidFill>
                    <a:srgbClr val="FFFFFF"/>
                  </a:solidFill>
                </a:uFill>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 Contenido con título">
    <p:spTree>
      <p:nvGrpSpPr>
        <p:cNvPr id="1" name=""/>
        <p:cNvGrpSpPr/>
        <p:nvPr/>
      </p:nvGrpSpPr>
      <p:grpSpPr>
        <a:xfrm>
          <a:off x="0" y="0"/>
          <a:ext cx="0" cy="0"/>
          <a:chOff x="0" y="0"/>
          <a:chExt cx="0" cy="0"/>
        </a:xfrm>
      </p:grpSpPr>
      <p:sp>
        <p:nvSpPr>
          <p:cNvPr id="44" name="Shape 44"/>
          <p:cNvSpPr>
            <a:spLocks noGrp="1"/>
          </p:cNvSpPr>
          <p:nvPr>
            <p:ph type="title"/>
          </p:nvPr>
        </p:nvSpPr>
        <p:spPr>
          <a:xfrm>
            <a:off x="457200" y="0"/>
            <a:ext cx="3810000" cy="1378828"/>
          </a:xfrm>
          <a:prstGeom prst="rect">
            <a:avLst/>
          </a:prstGeom>
        </p:spPr>
        <p:txBody>
          <a:bodyPr anchor="b"/>
          <a:lstStyle>
            <a:lvl1pPr>
              <a:lnSpc>
                <a:spcPts val="2000"/>
              </a:lnSpc>
              <a:defRPr sz="2200" b="1" cap="all"/>
            </a:lvl1pPr>
          </a:lstStyle>
          <a:p>
            <a:pPr lvl="0">
              <a:defRPr sz="1800" b="0" cap="none">
                <a:solidFill>
                  <a:srgbClr val="000000"/>
                </a:solidFill>
                <a:effectLst/>
                <a:uFillTx/>
              </a:defRPr>
            </a:pPr>
            <a:r>
              <a:rPr sz="2200" b="1" cap="all">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45" name="Shape 45"/>
          <p:cNvSpPr>
            <a:spLocks noGrp="1"/>
          </p:cNvSpPr>
          <p:nvPr>
            <p:ph type="body" idx="1"/>
          </p:nvPr>
        </p:nvSpPr>
        <p:spPr>
          <a:xfrm>
            <a:off x="457200" y="1406964"/>
            <a:ext cx="3810000" cy="2413000"/>
          </a:xfrm>
          <a:prstGeom prst="rect">
            <a:avLst/>
          </a:prstGeom>
        </p:spPr>
        <p:txBody>
          <a:bodyPr/>
          <a:lstStyle>
            <a:lvl1pPr marL="0" indent="45719">
              <a:spcBef>
                <a:spcPts val="0"/>
              </a:spcBef>
              <a:buClrTx/>
              <a:buSzTx/>
              <a:buFontTx/>
              <a:buNone/>
              <a:defRPr sz="1400"/>
            </a:lvl1pPr>
            <a:lvl2pPr marL="0" indent="402336">
              <a:spcBef>
                <a:spcPts val="0"/>
              </a:spcBef>
              <a:buClrTx/>
              <a:buSzTx/>
              <a:buFontTx/>
              <a:buNone/>
              <a:defRPr sz="1400"/>
            </a:lvl2pPr>
            <a:lvl3pPr marL="0" indent="658368">
              <a:spcBef>
                <a:spcPts val="0"/>
              </a:spcBef>
              <a:buClrTx/>
              <a:buSzTx/>
              <a:buFontTx/>
              <a:buNone/>
              <a:defRPr sz="1400"/>
            </a:lvl3pPr>
            <a:lvl4pPr marL="0" indent="923544">
              <a:spcBef>
                <a:spcPts val="0"/>
              </a:spcBef>
              <a:buClrTx/>
              <a:buSzTx/>
              <a:buFontTx/>
              <a:buNone/>
              <a:defRPr sz="1400"/>
            </a:lvl4pPr>
            <a:lvl5pPr marL="0" indent="1115567">
              <a:spcBef>
                <a:spcPts val="0"/>
              </a:spcBef>
              <a:buClrTx/>
              <a:buSzTx/>
              <a:buFontTx/>
              <a:buNone/>
              <a:defRPr sz="1400"/>
            </a:lvl5pPr>
          </a:lstStyle>
          <a:p>
            <a:pPr lvl="0">
              <a:defRPr sz="1800">
                <a:uFillTx/>
              </a:defRPr>
            </a:pPr>
            <a:r>
              <a:rPr sz="1400">
                <a:uFill>
                  <a:solidFill/>
                </a:uFill>
              </a:rPr>
              <a:t>Nivel de texto 1</a:t>
            </a:r>
          </a:p>
          <a:p>
            <a:pPr lvl="1">
              <a:defRPr sz="1800">
                <a:uFillTx/>
              </a:defRPr>
            </a:pPr>
            <a:r>
              <a:rPr sz="1400">
                <a:uFill>
                  <a:solidFill/>
                </a:uFill>
              </a:rPr>
              <a:t>Nivel de texto 2</a:t>
            </a:r>
          </a:p>
          <a:p>
            <a:pPr lvl="2">
              <a:defRPr sz="1800">
                <a:uFillTx/>
              </a:defRPr>
            </a:pPr>
            <a:r>
              <a:rPr sz="1400">
                <a:uFill>
                  <a:solidFill/>
                </a:uFill>
              </a:rPr>
              <a:t>Nivel de texto 3</a:t>
            </a:r>
          </a:p>
          <a:p>
            <a:pPr lvl="3">
              <a:defRPr sz="1800">
                <a:uFillTx/>
              </a:defRPr>
            </a:pPr>
            <a:r>
              <a:rPr sz="1400">
                <a:uFill>
                  <a:solidFill/>
                </a:uFill>
              </a:rPr>
              <a:t>Nivel de texto 4</a:t>
            </a:r>
          </a:p>
          <a:p>
            <a:pPr lvl="4">
              <a:defRPr sz="1800">
                <a:uFillTx/>
              </a:defRPr>
            </a:pPr>
            <a:r>
              <a:rPr sz="1400">
                <a:uFill>
                  <a:solidFill/>
                </a:uFill>
              </a:rPr>
              <a:t>Nivel de texto 5</a:t>
            </a:r>
          </a:p>
        </p:txBody>
      </p:sp>
      <p:sp>
        <p:nvSpPr>
          <p:cNvPr id="46" name="Shape 46"/>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 Imagen con título">
    <p:spTree>
      <p:nvGrpSpPr>
        <p:cNvPr id="1" name=""/>
        <p:cNvGrpSpPr/>
        <p:nvPr/>
      </p:nvGrpSpPr>
      <p:grpSpPr>
        <a:xfrm>
          <a:off x="0" y="0"/>
          <a:ext cx="0" cy="0"/>
          <a:chOff x="0" y="0"/>
          <a:chExt cx="0" cy="0"/>
        </a:xfrm>
      </p:grpSpPr>
      <p:sp>
        <p:nvSpPr>
          <p:cNvPr id="48" name="Shape 48"/>
          <p:cNvSpPr>
            <a:spLocks noGrp="1"/>
          </p:cNvSpPr>
          <p:nvPr>
            <p:ph type="title"/>
          </p:nvPr>
        </p:nvSpPr>
        <p:spPr>
          <a:xfrm>
            <a:off x="5886896" y="0"/>
            <a:ext cx="2743200" cy="3048000"/>
          </a:xfrm>
          <a:prstGeom prst="rect">
            <a:avLst/>
          </a:prstGeom>
        </p:spPr>
        <p:txBody>
          <a:bodyPr anchor="b">
            <a:noAutofit/>
          </a:bodyPr>
          <a:lstStyle>
            <a:lvl1pPr>
              <a:defRPr sz="2100" b="1"/>
            </a:lvl1pPr>
          </a:lstStyle>
          <a:p>
            <a:pPr lvl="0">
              <a:defRPr sz="1800" b="0">
                <a:solidFill>
                  <a:srgbClr val="000000"/>
                </a:solidFill>
                <a:effectLst/>
                <a:uFillTx/>
              </a:defRPr>
            </a:pPr>
            <a:r>
              <a:rPr sz="2100" b="1">
                <a:solidFill>
                  <a:srgbClr val="572314"/>
                </a:solidFill>
                <a:uFill>
                  <a:solidFill>
                    <a:srgbClr val="572314"/>
                  </a:solidFill>
                </a:uFill>
              </a:rPr>
              <a:t>Texto del título</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‹Nº›</a:t>
            </a:fld>
            <a:endParaRPr/>
          </a:p>
        </p:txBody>
      </p:sp>
      <p:sp>
        <p:nvSpPr>
          <p:cNvPr id="50" name="Shape 50"/>
          <p:cNvSpPr/>
          <p:nvPr/>
        </p:nvSpPr>
        <p:spPr>
          <a:xfrm>
            <a:off x="762000" y="1066800"/>
            <a:ext cx="4572000" cy="4572000"/>
          </a:xfrm>
          <a:prstGeom prst="rect">
            <a:avLst/>
          </a:prstGeom>
          <a:solidFill>
            <a:srgbClr val="FFFFFF"/>
          </a:solidFill>
          <a:ln w="88900" cap="sq">
            <a:solidFill>
              <a:srgbClr val="FFFFFF"/>
            </a:solidFill>
            <a:miter/>
          </a:ln>
          <a:effectLst>
            <a:outerShdw blurRad="50800" dist="18500" dir="5400000" rotWithShape="0">
              <a:srgbClr val="000000">
                <a:alpha val="35000"/>
              </a:srgbClr>
            </a:outerShdw>
          </a:effectLst>
        </p:spPr>
        <p:txBody>
          <a:bodyPr lIns="0" tIns="0" rIns="0" bIns="0"/>
          <a:lstStyle/>
          <a:p>
            <a:pPr marL="283463" lvl="0" indent="-283463">
              <a:lnSpc>
                <a:spcPts val="3000"/>
              </a:lnSpc>
              <a:spcBef>
                <a:spcPts val="600"/>
              </a:spcBef>
              <a:defRPr sz="3200"/>
            </a:pPr>
            <a:endParaRPr/>
          </a:p>
        </p:txBody>
      </p:sp>
      <p:sp>
        <p:nvSpPr>
          <p:cNvPr id="51" name="Shape 51"/>
          <p:cNvSpPr/>
          <p:nvPr/>
        </p:nvSpPr>
        <p:spPr>
          <a:xfrm rot="19468671">
            <a:off x="396725" y="954341"/>
            <a:ext cx="685800" cy="204310"/>
          </a:xfrm>
          <a:prstGeom prst="rect">
            <a:avLst/>
          </a:prstGeom>
          <a:solidFill>
            <a:srgbClr val="FBFBFB">
              <a:alpha val="45098"/>
            </a:srgbClr>
          </a:solidFill>
          <a:ln w="6350" cap="rnd">
            <a:solidFill>
              <a:srgbClr val="FFFFFF"/>
            </a:solidFill>
            <a:round/>
          </a:ln>
          <a:effectLst>
            <a:outerShdw blurRad="25400" dist="25400" dir="3300000" rotWithShape="0">
              <a:srgbClr val="EAD9B1">
                <a:alpha val="40000"/>
              </a:srgbClr>
            </a:outerShdw>
          </a:effectLst>
        </p:spPr>
        <p:txBody>
          <a:bodyPr lIns="0" tIns="0" rIns="0" bIns="0" anchor="ctr"/>
          <a:lstStyle/>
          <a:p>
            <a:pPr lvl="0" algn="ctr">
              <a:defRPr>
                <a:solidFill>
                  <a:srgbClr val="FFFFFF"/>
                </a:solidFill>
                <a:uFill>
                  <a:solidFill>
                    <a:srgbClr val="FFFFFF"/>
                  </a:solidFill>
                </a:uFill>
              </a:defRPr>
            </a:pPr>
            <a:endParaRPr/>
          </a:p>
        </p:txBody>
      </p:sp>
      <p:sp>
        <p:nvSpPr>
          <p:cNvPr id="52" name="Shape 52"/>
          <p:cNvSpPr/>
          <p:nvPr/>
        </p:nvSpPr>
        <p:spPr>
          <a:xfrm rot="2103354" flipH="1">
            <a:off x="5003667" y="936786"/>
            <a:ext cx="649224" cy="204311"/>
          </a:xfrm>
          <a:prstGeom prst="rect">
            <a:avLst/>
          </a:prstGeom>
          <a:solidFill>
            <a:srgbClr val="FBFBFB">
              <a:alpha val="45098"/>
            </a:srgbClr>
          </a:solidFill>
          <a:ln w="6350" cap="rnd">
            <a:solidFill>
              <a:srgbClr val="FFFFFF"/>
            </a:solidFill>
            <a:round/>
          </a:ln>
          <a:effectLst>
            <a:outerShdw blurRad="25400" dist="25400" dir="3300000" rotWithShape="0">
              <a:srgbClr val="E7DEC9">
                <a:alpha val="20000"/>
              </a:srgbClr>
            </a:outerShdw>
          </a:effectLst>
        </p:spPr>
        <p:txBody>
          <a:bodyPr lIns="0" tIns="0" rIns="0" bIns="0" anchor="ctr"/>
          <a:lstStyle/>
          <a:p>
            <a:pPr lvl="0" algn="ctr">
              <a:defRPr>
                <a:solidFill>
                  <a:srgbClr val="FFFFFF"/>
                </a:solidFill>
                <a:uFill>
                  <a:solidFill>
                    <a:srgbClr val="FFFFFF"/>
                  </a:solidFill>
                </a:uFill>
              </a:defRPr>
            </a:pPr>
            <a:endParaRPr/>
          </a:p>
        </p:txBody>
      </p:sp>
      <p:sp>
        <p:nvSpPr>
          <p:cNvPr id="53" name="Shape 53"/>
          <p:cNvSpPr>
            <a:spLocks noGrp="1"/>
          </p:cNvSpPr>
          <p:nvPr>
            <p:ph type="body" idx="1"/>
          </p:nvPr>
        </p:nvSpPr>
        <p:spPr>
          <a:xfrm>
            <a:off x="838200" y="3943350"/>
            <a:ext cx="4419600" cy="2476500"/>
          </a:xfrm>
          <a:prstGeom prst="rect">
            <a:avLst/>
          </a:prstGeom>
        </p:spPr>
        <p:txBody>
          <a:bodyPr anchor="ctr"/>
          <a:lstStyle>
            <a:lvl1pPr marL="0" indent="0">
              <a:lnSpc>
                <a:spcPts val="1600"/>
              </a:lnSpc>
              <a:spcBef>
                <a:spcPts val="0"/>
              </a:spcBef>
              <a:buClrTx/>
              <a:buSzTx/>
              <a:buFontTx/>
              <a:buNone/>
              <a:defRPr sz="1400">
                <a:solidFill>
                  <a:srgbClr val="777777"/>
                </a:solidFill>
                <a:uFill>
                  <a:solidFill>
                    <a:srgbClr val="777777"/>
                  </a:solidFill>
                </a:uFill>
              </a:defRPr>
            </a:lvl1pPr>
            <a:lvl2pPr marL="679704" indent="-277368">
              <a:lnSpc>
                <a:spcPts val="1600"/>
              </a:lnSpc>
              <a:spcBef>
                <a:spcPts val="0"/>
              </a:spcBef>
              <a:buClrTx/>
              <a:buFontTx/>
              <a:defRPr sz="1400">
                <a:solidFill>
                  <a:srgbClr val="777777"/>
                </a:solidFill>
                <a:uFill>
                  <a:solidFill>
                    <a:srgbClr val="777777"/>
                  </a:solidFill>
                </a:uFill>
              </a:defRPr>
            </a:lvl2pPr>
            <a:lvl3pPr marL="978407" indent="-320039">
              <a:lnSpc>
                <a:spcPts val="1600"/>
              </a:lnSpc>
              <a:spcBef>
                <a:spcPts val="0"/>
              </a:spcBef>
              <a:buClrTx/>
              <a:buFontTx/>
              <a:defRPr sz="1400">
                <a:solidFill>
                  <a:srgbClr val="777777"/>
                </a:solidFill>
                <a:uFill>
                  <a:solidFill>
                    <a:srgbClr val="777777"/>
                  </a:solidFill>
                </a:uFill>
              </a:defRPr>
            </a:lvl3pPr>
            <a:lvl4pPr marL="1193800" indent="-270255">
              <a:lnSpc>
                <a:spcPts val="1600"/>
              </a:lnSpc>
              <a:spcBef>
                <a:spcPts val="0"/>
              </a:spcBef>
              <a:buClrTx/>
              <a:buFontTx/>
              <a:defRPr sz="1400">
                <a:solidFill>
                  <a:srgbClr val="777777"/>
                </a:solidFill>
                <a:uFill>
                  <a:solidFill>
                    <a:srgbClr val="777777"/>
                  </a:solidFill>
                </a:uFill>
              </a:defRPr>
            </a:lvl4pPr>
            <a:lvl5pPr marL="1400047" indent="-284480">
              <a:lnSpc>
                <a:spcPts val="1600"/>
              </a:lnSpc>
              <a:spcBef>
                <a:spcPts val="0"/>
              </a:spcBef>
              <a:buClrTx/>
              <a:buFontTx/>
              <a:defRPr sz="1400">
                <a:solidFill>
                  <a:srgbClr val="777777"/>
                </a:solidFill>
                <a:uFill>
                  <a:solidFill>
                    <a:srgbClr val="777777"/>
                  </a:solidFill>
                </a:uFill>
              </a:defRPr>
            </a:lvl5pPr>
          </a:lstStyle>
          <a:p>
            <a:pPr lvl="0">
              <a:defRPr sz="1800">
                <a:solidFill>
                  <a:srgbClr val="000000"/>
                </a:solidFill>
                <a:uFillTx/>
              </a:defRPr>
            </a:pPr>
            <a:r>
              <a:rPr sz="1400">
                <a:solidFill>
                  <a:srgbClr val="777777"/>
                </a:solidFill>
                <a:uFill>
                  <a:solidFill>
                    <a:srgbClr val="777777"/>
                  </a:solidFill>
                </a:uFill>
              </a:rPr>
              <a:t>Nivel de texto 1</a:t>
            </a:r>
          </a:p>
          <a:p>
            <a:pPr lvl="1">
              <a:defRPr sz="1800">
                <a:solidFill>
                  <a:srgbClr val="000000"/>
                </a:solidFill>
                <a:uFillTx/>
              </a:defRPr>
            </a:pPr>
            <a:r>
              <a:rPr sz="1400">
                <a:solidFill>
                  <a:srgbClr val="777777"/>
                </a:solidFill>
                <a:uFill>
                  <a:solidFill>
                    <a:srgbClr val="777777"/>
                  </a:solidFill>
                </a:uFill>
              </a:rPr>
              <a:t>Nivel de texto 2</a:t>
            </a:r>
          </a:p>
          <a:p>
            <a:pPr lvl="2">
              <a:defRPr sz="1800">
                <a:solidFill>
                  <a:srgbClr val="000000"/>
                </a:solidFill>
                <a:uFillTx/>
              </a:defRPr>
            </a:pPr>
            <a:r>
              <a:rPr sz="1400">
                <a:solidFill>
                  <a:srgbClr val="777777"/>
                </a:solidFill>
                <a:uFill>
                  <a:solidFill>
                    <a:srgbClr val="777777"/>
                  </a:solidFill>
                </a:uFill>
              </a:rPr>
              <a:t>Nivel de texto 3</a:t>
            </a:r>
          </a:p>
          <a:p>
            <a:pPr lvl="3">
              <a:defRPr sz="1800">
                <a:solidFill>
                  <a:srgbClr val="000000"/>
                </a:solidFill>
                <a:uFillTx/>
              </a:defRPr>
            </a:pPr>
            <a:r>
              <a:rPr sz="1400">
                <a:solidFill>
                  <a:srgbClr val="777777"/>
                </a:solidFill>
                <a:uFill>
                  <a:solidFill>
                    <a:srgbClr val="777777"/>
                  </a:solidFill>
                </a:uFill>
              </a:rPr>
              <a:t>Nivel de texto 4</a:t>
            </a:r>
          </a:p>
          <a:p>
            <a:pPr lvl="4">
              <a:defRPr sz="1800">
                <a:solidFill>
                  <a:srgbClr val="000000"/>
                </a:solidFill>
                <a:uFillTx/>
              </a:defRPr>
            </a:pPr>
            <a:r>
              <a:rPr sz="1400">
                <a:solidFill>
                  <a:srgbClr val="777777"/>
                </a:solidFill>
                <a:uFill>
                  <a:solidFill>
                    <a:srgbClr val="777777"/>
                  </a:solidFill>
                </a:uFill>
              </a:rPr>
              <a:t>Nivel de texto 5</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3516" y="3522"/>
            <a:ext cx="819444" cy="8194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1929" y="21600"/>
                  <a:pt x="0" y="21600"/>
                </a:cubicBezTo>
                <a:lnTo>
                  <a:pt x="0" y="0"/>
                </a:lnTo>
                <a:close/>
              </a:path>
            </a:pathLst>
          </a:custGeom>
          <a:solidFill>
            <a:srgbClr val="FEFAF4">
              <a:alpha val="33000"/>
            </a:srgbClr>
          </a:solidFill>
          <a:ln w="3175" cap="rnd">
            <a:solidFill>
              <a:srgbClr val="D1C29E"/>
            </a:solidFill>
            <a:round/>
          </a:ln>
        </p:spPr>
        <p:txBody>
          <a:bodyPr lIns="0" tIns="0" rIns="0" bIns="0" anchor="ctr"/>
          <a:lstStyle/>
          <a:p>
            <a:pPr lvl="0" algn="ctr">
              <a:defRPr>
                <a:solidFill>
                  <a:srgbClr val="FFFFFF"/>
                </a:solidFill>
                <a:uFill>
                  <a:solidFill>
                    <a:srgbClr val="FFFFFF"/>
                  </a:solidFill>
                </a:uFill>
              </a:defRPr>
            </a:pPr>
            <a:endParaRPr/>
          </a:p>
        </p:txBody>
      </p:sp>
      <p:sp>
        <p:nvSpPr>
          <p:cNvPr id="3" name="Shape 3"/>
          <p:cNvSpPr/>
          <p:nvPr/>
        </p:nvSpPr>
        <p:spPr>
          <a:xfrm>
            <a:off x="168816" y="21102"/>
            <a:ext cx="1702192" cy="17021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7305" cap="rnd">
            <a:solidFill>
              <a:srgbClr val="FFF5DE"/>
            </a:solidFill>
            <a:round/>
          </a:ln>
          <a:effectLst>
            <a:outerShdw blurRad="25400" dist="25400" dir="5400000" rotWithShape="0">
              <a:srgbClr val="AEA48D">
                <a:alpha val="85000"/>
              </a:srgbClr>
            </a:outerShdw>
          </a:effectLst>
        </p:spPr>
        <p:txBody>
          <a:bodyPr lIns="0" tIns="0" rIns="0" bIns="0" anchor="ctr"/>
          <a:lstStyle/>
          <a:p>
            <a:pPr lvl="0" algn="ctr">
              <a:defRPr>
                <a:solidFill>
                  <a:srgbClr val="FFFFFF"/>
                </a:solidFill>
                <a:uFill>
                  <a:solidFill>
                    <a:srgbClr val="FFFFFF"/>
                  </a:solidFill>
                </a:uFill>
              </a:defRPr>
            </a:pPr>
            <a:endParaRPr/>
          </a:p>
        </p:txBody>
      </p:sp>
      <p:sp>
        <p:nvSpPr>
          <p:cNvPr id="4" name="Shape 4"/>
          <p:cNvSpPr/>
          <p:nvPr/>
        </p:nvSpPr>
        <p:spPr>
          <a:xfrm rot="2315675">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FFCF6">
                  <a:alpha val="70000"/>
                </a:srgbClr>
              </a:gs>
              <a:gs pos="70000">
                <a:srgbClr val="FFFEFB">
                  <a:alpha val="55000"/>
                </a:srgbClr>
              </a:gs>
              <a:gs pos="100000">
                <a:srgbClr val="EED18D">
                  <a:alpha val="60000"/>
                </a:srgbClr>
              </a:gs>
            </a:gsLst>
            <a:path path="circle">
              <a:fillToRect l="37721" t="-19636" r="62278" b="119636"/>
            </a:path>
          </a:gradFill>
          <a:ln w="7350" cap="rnd">
            <a:solidFill>
              <a:srgbClr val="C5B691"/>
            </a:solidFill>
            <a:round/>
          </a:ln>
          <a:effectLst>
            <a:outerShdw blurRad="12700" dist="15000" dir="4500000" rotWithShape="0">
              <a:srgbClr val="565041">
                <a:alpha val="35000"/>
              </a:srgbClr>
            </a:outerShdw>
          </a:effectLst>
        </p:spPr>
        <p:txBody>
          <a:bodyPr lIns="0" tIns="0" rIns="0" bIns="0" anchor="ctr"/>
          <a:lstStyle/>
          <a:p>
            <a:pPr lvl="0" algn="ctr">
              <a:defRPr>
                <a:solidFill>
                  <a:srgbClr val="FFFFFF"/>
                </a:solidFill>
                <a:uFill>
                  <a:solidFill>
                    <a:srgbClr val="FFFFFF"/>
                  </a:solidFill>
                </a:uFill>
              </a:defRPr>
            </a:pPr>
            <a:endParaRPr/>
          </a:p>
        </p:txBody>
      </p:sp>
      <p:sp>
        <p:nvSpPr>
          <p:cNvPr id="5" name="Shape 5"/>
          <p:cNvSpPr/>
          <p:nvPr/>
        </p:nvSpPr>
        <p:spPr>
          <a:xfrm>
            <a:off x="1012873" y="-54"/>
            <a:ext cx="8131127" cy="6858054"/>
          </a:xfrm>
          <a:prstGeom prst="rect">
            <a:avLst/>
          </a:prstGeom>
          <a:solidFill>
            <a:srgbClr val="FFFFFF"/>
          </a:solidFill>
          <a:ln w="12700">
            <a:miter lim="400000"/>
          </a:ln>
        </p:spPr>
        <p:txBody>
          <a:bodyPr lIns="0" tIns="0" rIns="0" bIns="0" anchor="ctr"/>
          <a:lstStyle/>
          <a:p>
            <a:pPr lvl="0" algn="ctr">
              <a:defRPr>
                <a:solidFill>
                  <a:srgbClr val="FFFFFF"/>
                </a:solidFill>
                <a:uFill>
                  <a:solidFill>
                    <a:srgbClr val="FFFFFF"/>
                  </a:solidFill>
                </a:uFill>
              </a:defRPr>
            </a:pPr>
            <a:endParaRPr/>
          </a:p>
        </p:txBody>
      </p:sp>
      <p:sp>
        <p:nvSpPr>
          <p:cNvPr id="6" name="Shape 6"/>
          <p:cNvSpPr/>
          <p:nvPr/>
        </p:nvSpPr>
        <p:spPr>
          <a:xfrm>
            <a:off x="1014984" y="-54"/>
            <a:ext cx="73152" cy="6858054"/>
          </a:xfrm>
          <a:prstGeom prst="rect">
            <a:avLst/>
          </a:prstGeom>
          <a:solidFill>
            <a:srgbClr val="FFFFFF"/>
          </a:solidFill>
          <a:ln w="12700">
            <a:miter lim="400000"/>
          </a:ln>
          <a:effectLst>
            <a:outerShdw blurRad="38100" dist="38000" dir="10800000" rotWithShape="0">
              <a:srgbClr val="706B60">
                <a:alpha val="25000"/>
              </a:srgbClr>
            </a:outerShdw>
          </a:effectLst>
        </p:spPr>
        <p:txBody>
          <a:bodyPr lIns="0" tIns="0" rIns="0" bIns="0" anchor="ctr"/>
          <a:lstStyle/>
          <a:p>
            <a:pPr lvl="0" algn="ctr">
              <a:defRPr>
                <a:solidFill>
                  <a:srgbClr val="FFFFFF"/>
                </a:solidFill>
                <a:uFill>
                  <a:solidFill>
                    <a:srgbClr val="FFFFFF"/>
                  </a:solidFill>
                </a:uFill>
              </a:defRPr>
            </a:pPr>
            <a:endParaRPr/>
          </a:p>
        </p:txBody>
      </p:sp>
      <p:sp>
        <p:nvSpPr>
          <p:cNvPr id="7" name="Shape 7"/>
          <p:cNvSpPr>
            <a:spLocks noGrp="1"/>
          </p:cNvSpPr>
          <p:nvPr>
            <p:ph type="title"/>
          </p:nvPr>
        </p:nvSpPr>
        <p:spPr>
          <a:xfrm>
            <a:off x="1435608" y="244475"/>
            <a:ext cx="7498081" cy="12033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Texto del título</a:t>
            </a:r>
          </a:p>
        </p:txBody>
      </p:sp>
      <p:sp>
        <p:nvSpPr>
          <p:cNvPr id="8" name="Shape 8"/>
          <p:cNvSpPr>
            <a:spLocks noGrp="1"/>
          </p:cNvSpPr>
          <p:nvPr>
            <p:ph type="body" idx="1"/>
          </p:nvPr>
        </p:nvSpPr>
        <p:spPr>
          <a:xfrm>
            <a:off x="1435608" y="1447800"/>
            <a:ext cx="7498081" cy="54102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uFillTx/>
              </a:defRPr>
            </a:pPr>
            <a:r>
              <a:rPr sz="3200">
                <a:uFill>
                  <a:solidFill/>
                </a:uFill>
              </a:rPr>
              <a:t>Nivel de texto 1</a:t>
            </a:r>
          </a:p>
          <a:p>
            <a:pPr lvl="1">
              <a:defRPr sz="1800">
                <a:uFillTx/>
              </a:defRPr>
            </a:pPr>
            <a:r>
              <a:rPr sz="3200">
                <a:uFill>
                  <a:solidFill/>
                </a:uFill>
              </a:rPr>
              <a:t>Nivel de texto 2</a:t>
            </a:r>
          </a:p>
          <a:p>
            <a:pPr lvl="2">
              <a:defRPr sz="1800">
                <a:uFillTx/>
              </a:defRPr>
            </a:pPr>
            <a:r>
              <a:rPr sz="3200">
                <a:uFill>
                  <a:solidFill/>
                </a:uFill>
              </a:rPr>
              <a:t>Nivel de texto 3</a:t>
            </a:r>
          </a:p>
          <a:p>
            <a:pPr lvl="3">
              <a:defRPr sz="1800">
                <a:uFillTx/>
              </a:defRPr>
            </a:pPr>
            <a:r>
              <a:rPr sz="3200">
                <a:uFill>
                  <a:solidFill/>
                </a:uFill>
              </a:rPr>
              <a:t>Nivel de texto 4</a:t>
            </a:r>
          </a:p>
          <a:p>
            <a:pPr lvl="4">
              <a:defRPr sz="1800">
                <a:uFillTx/>
              </a:defRPr>
            </a:pPr>
            <a:r>
              <a:rPr sz="3200">
                <a:uFill>
                  <a:solidFill/>
                </a:uFill>
              </a:rPr>
              <a:t>Nivel de texto 5</a:t>
            </a:r>
          </a:p>
        </p:txBody>
      </p:sp>
      <p:sp>
        <p:nvSpPr>
          <p:cNvPr id="9" name="Shape 9"/>
          <p:cNvSpPr>
            <a:spLocks noGrp="1"/>
          </p:cNvSpPr>
          <p:nvPr>
            <p:ph type="sldNum" sz="quarter" idx="2"/>
          </p:nvPr>
        </p:nvSpPr>
        <p:spPr>
          <a:xfrm>
            <a:off x="8613648" y="6512560"/>
            <a:ext cx="457200" cy="269240"/>
          </a:xfrm>
          <a:prstGeom prst="rect">
            <a:avLst/>
          </a:prstGeom>
          <a:ln w="12700">
            <a:miter lim="400000"/>
          </a:ln>
        </p:spPr>
        <p:txBody>
          <a:bodyPr lIns="45719" rIns="45719" anchor="b">
            <a:spAutoFit/>
          </a:bodyPr>
          <a:lstStyle>
            <a:lvl1pPr algn="ctr">
              <a:defRPr sz="1200">
                <a:solidFill>
                  <a:srgbClr val="B4A688"/>
                </a:solidFill>
                <a:uFill>
                  <a:solidFill>
                    <a:srgbClr val="B4A688"/>
                  </a:solidFill>
                </a:uFill>
                <a:latin typeface="Maiandra GD"/>
                <a:ea typeface="Maiandra GD"/>
                <a:cs typeface="Maiandra GD"/>
                <a:sym typeface="Maiandra GD"/>
              </a:defRPr>
            </a:lvl1pPr>
          </a:lstStyle>
          <a:p>
            <a:pPr lvl="0"/>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defRPr sz="4300">
          <a:solidFill>
            <a:srgbClr val="572314"/>
          </a:solidFill>
          <a:effectLst>
            <a:outerShdw blurRad="50800" dist="30000" dir="5400000" rotWithShape="0">
              <a:srgbClr val="000000">
                <a:alpha val="30000"/>
              </a:srgbClr>
            </a:outerShdw>
          </a:effectLst>
          <a:uFill>
            <a:solidFill>
              <a:srgbClr val="572314"/>
            </a:solidFill>
          </a:uFill>
          <a:latin typeface="+mn-lt"/>
          <a:ea typeface="+mn-ea"/>
          <a:cs typeface="+mn-cs"/>
          <a:sym typeface="Gill Sans MT"/>
        </a:defRPr>
      </a:lvl1pPr>
      <a:lvl2pPr>
        <a:defRPr sz="4300">
          <a:solidFill>
            <a:srgbClr val="572314"/>
          </a:solidFill>
          <a:effectLst>
            <a:outerShdw blurRad="50800" dist="30000" dir="5400000" rotWithShape="0">
              <a:srgbClr val="000000">
                <a:alpha val="30000"/>
              </a:srgbClr>
            </a:outerShdw>
          </a:effectLst>
          <a:uFill>
            <a:solidFill>
              <a:srgbClr val="572314"/>
            </a:solidFill>
          </a:uFill>
          <a:latin typeface="+mn-lt"/>
          <a:ea typeface="+mn-ea"/>
          <a:cs typeface="+mn-cs"/>
          <a:sym typeface="Gill Sans MT"/>
        </a:defRPr>
      </a:lvl2pPr>
      <a:lvl3pPr>
        <a:defRPr sz="4300">
          <a:solidFill>
            <a:srgbClr val="572314"/>
          </a:solidFill>
          <a:effectLst>
            <a:outerShdw blurRad="50800" dist="30000" dir="5400000" rotWithShape="0">
              <a:srgbClr val="000000">
                <a:alpha val="30000"/>
              </a:srgbClr>
            </a:outerShdw>
          </a:effectLst>
          <a:uFill>
            <a:solidFill>
              <a:srgbClr val="572314"/>
            </a:solidFill>
          </a:uFill>
          <a:latin typeface="+mn-lt"/>
          <a:ea typeface="+mn-ea"/>
          <a:cs typeface="+mn-cs"/>
          <a:sym typeface="Gill Sans MT"/>
        </a:defRPr>
      </a:lvl3pPr>
      <a:lvl4pPr>
        <a:defRPr sz="4300">
          <a:solidFill>
            <a:srgbClr val="572314"/>
          </a:solidFill>
          <a:effectLst>
            <a:outerShdw blurRad="50800" dist="30000" dir="5400000" rotWithShape="0">
              <a:srgbClr val="000000">
                <a:alpha val="30000"/>
              </a:srgbClr>
            </a:outerShdw>
          </a:effectLst>
          <a:uFill>
            <a:solidFill>
              <a:srgbClr val="572314"/>
            </a:solidFill>
          </a:uFill>
          <a:latin typeface="+mn-lt"/>
          <a:ea typeface="+mn-ea"/>
          <a:cs typeface="+mn-cs"/>
          <a:sym typeface="Gill Sans MT"/>
        </a:defRPr>
      </a:lvl4pPr>
      <a:lvl5pPr>
        <a:defRPr sz="4300">
          <a:solidFill>
            <a:srgbClr val="572314"/>
          </a:solidFill>
          <a:effectLst>
            <a:outerShdw blurRad="50800" dist="30000" dir="5400000" rotWithShape="0">
              <a:srgbClr val="000000">
                <a:alpha val="30000"/>
              </a:srgbClr>
            </a:outerShdw>
          </a:effectLst>
          <a:uFill>
            <a:solidFill>
              <a:srgbClr val="572314"/>
            </a:solidFill>
          </a:uFill>
          <a:latin typeface="+mn-lt"/>
          <a:ea typeface="+mn-ea"/>
          <a:cs typeface="+mn-cs"/>
          <a:sym typeface="Gill Sans MT"/>
        </a:defRPr>
      </a:lvl5pPr>
      <a:lvl6pPr>
        <a:defRPr sz="4300">
          <a:solidFill>
            <a:srgbClr val="572314"/>
          </a:solidFill>
          <a:effectLst>
            <a:outerShdw blurRad="50800" dist="30000" dir="5400000" rotWithShape="0">
              <a:srgbClr val="000000">
                <a:alpha val="30000"/>
              </a:srgbClr>
            </a:outerShdw>
          </a:effectLst>
          <a:uFill>
            <a:solidFill>
              <a:srgbClr val="572314"/>
            </a:solidFill>
          </a:uFill>
          <a:latin typeface="+mn-lt"/>
          <a:ea typeface="+mn-ea"/>
          <a:cs typeface="+mn-cs"/>
          <a:sym typeface="Gill Sans MT"/>
        </a:defRPr>
      </a:lvl6pPr>
      <a:lvl7pPr>
        <a:defRPr sz="4300">
          <a:solidFill>
            <a:srgbClr val="572314"/>
          </a:solidFill>
          <a:effectLst>
            <a:outerShdw blurRad="50800" dist="30000" dir="5400000" rotWithShape="0">
              <a:srgbClr val="000000">
                <a:alpha val="30000"/>
              </a:srgbClr>
            </a:outerShdw>
          </a:effectLst>
          <a:uFill>
            <a:solidFill>
              <a:srgbClr val="572314"/>
            </a:solidFill>
          </a:uFill>
          <a:latin typeface="+mn-lt"/>
          <a:ea typeface="+mn-ea"/>
          <a:cs typeface="+mn-cs"/>
          <a:sym typeface="Gill Sans MT"/>
        </a:defRPr>
      </a:lvl7pPr>
      <a:lvl8pPr>
        <a:defRPr sz="4300">
          <a:solidFill>
            <a:srgbClr val="572314"/>
          </a:solidFill>
          <a:effectLst>
            <a:outerShdw blurRad="50800" dist="30000" dir="5400000" rotWithShape="0">
              <a:srgbClr val="000000">
                <a:alpha val="30000"/>
              </a:srgbClr>
            </a:outerShdw>
          </a:effectLst>
          <a:uFill>
            <a:solidFill>
              <a:srgbClr val="572314"/>
            </a:solidFill>
          </a:uFill>
          <a:latin typeface="+mn-lt"/>
          <a:ea typeface="+mn-ea"/>
          <a:cs typeface="+mn-cs"/>
          <a:sym typeface="Gill Sans MT"/>
        </a:defRPr>
      </a:lvl8pPr>
      <a:lvl9pPr>
        <a:defRPr sz="4300">
          <a:solidFill>
            <a:srgbClr val="572314"/>
          </a:solidFill>
          <a:effectLst>
            <a:outerShdw blurRad="50800" dist="30000" dir="5400000" rotWithShape="0">
              <a:srgbClr val="000000">
                <a:alpha val="30000"/>
              </a:srgbClr>
            </a:outerShdw>
          </a:effectLst>
          <a:uFill>
            <a:solidFill>
              <a:srgbClr val="572314"/>
            </a:solidFill>
          </a:uFill>
          <a:latin typeface="+mn-lt"/>
          <a:ea typeface="+mn-ea"/>
          <a:cs typeface="+mn-cs"/>
          <a:sym typeface="Gill Sans MT"/>
        </a:defRPr>
      </a:lvl9pPr>
    </p:titleStyle>
    <p:bodyStyle>
      <a:lvl1pPr marL="365759" indent="-283463">
        <a:spcBef>
          <a:spcPts val="600"/>
        </a:spcBef>
        <a:buClr>
          <a:srgbClr val="3891A7"/>
        </a:buClr>
        <a:buSzPct val="80000"/>
        <a:buFont typeface="Wingdings 2"/>
        <a:buChar char="●"/>
        <a:defRPr sz="3200">
          <a:uFill>
            <a:solidFill/>
          </a:uFill>
          <a:latin typeface="+mn-lt"/>
          <a:ea typeface="+mn-ea"/>
          <a:cs typeface="+mn-cs"/>
          <a:sym typeface="Gill Sans MT"/>
        </a:defRPr>
      </a:lvl1pPr>
      <a:lvl2pPr marL="674043" indent="-271707">
        <a:spcBef>
          <a:spcPts val="600"/>
        </a:spcBef>
        <a:buClr>
          <a:srgbClr val="3891A7"/>
        </a:buClr>
        <a:buSzPct val="100000"/>
        <a:buFont typeface="Wingdings 2"/>
        <a:buChar char="◦"/>
        <a:defRPr sz="3200">
          <a:uFill>
            <a:solidFill/>
          </a:uFill>
          <a:latin typeface="+mn-lt"/>
          <a:ea typeface="+mn-ea"/>
          <a:cs typeface="+mn-cs"/>
          <a:sym typeface="Gill Sans MT"/>
        </a:defRPr>
      </a:lvl2pPr>
      <a:lvl3pPr marL="963167" indent="-304799">
        <a:spcBef>
          <a:spcPts val="600"/>
        </a:spcBef>
        <a:buClr>
          <a:srgbClr val="3891A7"/>
        </a:buClr>
        <a:buSzPct val="100000"/>
        <a:buFont typeface="Wingdings 2"/>
        <a:buChar char="●"/>
        <a:defRPr sz="3200">
          <a:uFill>
            <a:solidFill/>
          </a:uFill>
          <a:latin typeface="+mn-lt"/>
          <a:ea typeface="+mn-ea"/>
          <a:cs typeface="+mn-cs"/>
          <a:sym typeface="Gill Sans MT"/>
        </a:defRPr>
      </a:lvl3pPr>
      <a:lvl4pPr marL="1201521" indent="-277977">
        <a:spcBef>
          <a:spcPts val="600"/>
        </a:spcBef>
        <a:buClr>
          <a:srgbClr val="3891A7"/>
        </a:buClr>
        <a:buSzPct val="100000"/>
        <a:buFont typeface="Wingdings 2"/>
        <a:buChar char="●"/>
        <a:defRPr sz="3200">
          <a:uFill>
            <a:solidFill/>
          </a:uFill>
          <a:latin typeface="+mn-lt"/>
          <a:ea typeface="+mn-ea"/>
          <a:cs typeface="+mn-cs"/>
          <a:sym typeface="Gill Sans MT"/>
        </a:defRPr>
      </a:lvl4pPr>
      <a:lvl5pPr marL="1408175" indent="-292608">
        <a:spcBef>
          <a:spcPts val="600"/>
        </a:spcBef>
        <a:buClr>
          <a:srgbClr val="3891A7"/>
        </a:buClr>
        <a:buSzPct val="100000"/>
        <a:buFont typeface="Wingdings 2"/>
        <a:buChar char="●"/>
        <a:defRPr sz="3200">
          <a:uFill>
            <a:solidFill/>
          </a:uFill>
          <a:latin typeface="+mn-lt"/>
          <a:ea typeface="+mn-ea"/>
          <a:cs typeface="+mn-cs"/>
          <a:sym typeface="Gill Sans MT"/>
        </a:defRPr>
      </a:lvl5pPr>
      <a:lvl6pPr marL="1618488" indent="-292608">
        <a:spcBef>
          <a:spcPts val="600"/>
        </a:spcBef>
        <a:buClr>
          <a:srgbClr val="3891A7"/>
        </a:buClr>
        <a:buSzPct val="100000"/>
        <a:buFont typeface="Wingdings 2"/>
        <a:buChar char="●"/>
        <a:defRPr sz="3200">
          <a:uFill>
            <a:solidFill/>
          </a:uFill>
          <a:latin typeface="+mn-lt"/>
          <a:ea typeface="+mn-ea"/>
          <a:cs typeface="+mn-cs"/>
          <a:sym typeface="Gill Sans MT"/>
        </a:defRPr>
      </a:lvl6pPr>
      <a:lvl7pPr marL="1828800" indent="-292608">
        <a:spcBef>
          <a:spcPts val="600"/>
        </a:spcBef>
        <a:buClr>
          <a:srgbClr val="3891A7"/>
        </a:buClr>
        <a:buSzPct val="100000"/>
        <a:buFont typeface="Wingdings 2"/>
        <a:buChar char="●"/>
        <a:defRPr sz="3200">
          <a:uFill>
            <a:solidFill/>
          </a:uFill>
          <a:latin typeface="+mn-lt"/>
          <a:ea typeface="+mn-ea"/>
          <a:cs typeface="+mn-cs"/>
          <a:sym typeface="Gill Sans MT"/>
        </a:defRPr>
      </a:lvl7pPr>
      <a:lvl8pPr marL="2029967" indent="-292607">
        <a:spcBef>
          <a:spcPts val="600"/>
        </a:spcBef>
        <a:buClr>
          <a:srgbClr val="3891A7"/>
        </a:buClr>
        <a:buSzPct val="100000"/>
        <a:buFont typeface="Wingdings 2"/>
        <a:buChar char="●"/>
        <a:defRPr sz="3200">
          <a:uFill>
            <a:solidFill/>
          </a:uFill>
          <a:latin typeface="+mn-lt"/>
          <a:ea typeface="+mn-ea"/>
          <a:cs typeface="+mn-cs"/>
          <a:sym typeface="Gill Sans MT"/>
        </a:defRPr>
      </a:lvl8pPr>
      <a:lvl9pPr marL="2240279" indent="-292607">
        <a:spcBef>
          <a:spcPts val="600"/>
        </a:spcBef>
        <a:buClr>
          <a:srgbClr val="3891A7"/>
        </a:buClr>
        <a:buSzPct val="100000"/>
        <a:buFont typeface="Wingdings 2"/>
        <a:buChar char="●"/>
        <a:defRPr sz="3200">
          <a:uFill>
            <a:solidFill/>
          </a:uFill>
          <a:latin typeface="+mn-lt"/>
          <a:ea typeface="+mn-ea"/>
          <a:cs typeface="+mn-cs"/>
          <a:sym typeface="Gill Sans MT"/>
        </a:defRPr>
      </a:lvl9pPr>
    </p:bodyStyle>
    <p:otherStyle>
      <a:lvl1pPr algn="ctr">
        <a:defRPr sz="1200">
          <a:solidFill>
            <a:schemeClr val="tx1"/>
          </a:solidFill>
          <a:uFill>
            <a:solidFill>
              <a:srgbClr val="B4A688"/>
            </a:solidFill>
          </a:uFill>
          <a:latin typeface="+mn-lt"/>
          <a:ea typeface="+mn-ea"/>
          <a:cs typeface="+mn-cs"/>
          <a:sym typeface="Maiandra GD"/>
        </a:defRPr>
      </a:lvl1pPr>
      <a:lvl2pPr indent="457200" algn="ctr">
        <a:defRPr sz="1200">
          <a:solidFill>
            <a:schemeClr val="tx1"/>
          </a:solidFill>
          <a:uFill>
            <a:solidFill>
              <a:srgbClr val="B4A688"/>
            </a:solidFill>
          </a:uFill>
          <a:latin typeface="+mn-lt"/>
          <a:ea typeface="+mn-ea"/>
          <a:cs typeface="+mn-cs"/>
          <a:sym typeface="Maiandra GD"/>
        </a:defRPr>
      </a:lvl2pPr>
      <a:lvl3pPr indent="914400" algn="ctr">
        <a:defRPr sz="1200">
          <a:solidFill>
            <a:schemeClr val="tx1"/>
          </a:solidFill>
          <a:uFill>
            <a:solidFill>
              <a:srgbClr val="B4A688"/>
            </a:solidFill>
          </a:uFill>
          <a:latin typeface="+mn-lt"/>
          <a:ea typeface="+mn-ea"/>
          <a:cs typeface="+mn-cs"/>
          <a:sym typeface="Maiandra GD"/>
        </a:defRPr>
      </a:lvl3pPr>
      <a:lvl4pPr indent="1371600" algn="ctr">
        <a:defRPr sz="1200">
          <a:solidFill>
            <a:schemeClr val="tx1"/>
          </a:solidFill>
          <a:uFill>
            <a:solidFill>
              <a:srgbClr val="B4A688"/>
            </a:solidFill>
          </a:uFill>
          <a:latin typeface="+mn-lt"/>
          <a:ea typeface="+mn-ea"/>
          <a:cs typeface="+mn-cs"/>
          <a:sym typeface="Maiandra GD"/>
        </a:defRPr>
      </a:lvl4pPr>
      <a:lvl5pPr indent="1828800" algn="ctr">
        <a:defRPr sz="1200">
          <a:solidFill>
            <a:schemeClr val="tx1"/>
          </a:solidFill>
          <a:uFill>
            <a:solidFill>
              <a:srgbClr val="B4A688"/>
            </a:solidFill>
          </a:uFill>
          <a:latin typeface="+mn-lt"/>
          <a:ea typeface="+mn-ea"/>
          <a:cs typeface="+mn-cs"/>
          <a:sym typeface="Maiandra GD"/>
        </a:defRPr>
      </a:lvl5pPr>
      <a:lvl6pPr indent="2286000" algn="ctr">
        <a:defRPr sz="1200">
          <a:solidFill>
            <a:schemeClr val="tx1"/>
          </a:solidFill>
          <a:uFill>
            <a:solidFill>
              <a:srgbClr val="B4A688"/>
            </a:solidFill>
          </a:uFill>
          <a:latin typeface="+mn-lt"/>
          <a:ea typeface="+mn-ea"/>
          <a:cs typeface="+mn-cs"/>
          <a:sym typeface="Maiandra GD"/>
        </a:defRPr>
      </a:lvl6pPr>
      <a:lvl7pPr indent="2743200" algn="ctr">
        <a:defRPr sz="1200">
          <a:solidFill>
            <a:schemeClr val="tx1"/>
          </a:solidFill>
          <a:uFill>
            <a:solidFill>
              <a:srgbClr val="B4A688"/>
            </a:solidFill>
          </a:uFill>
          <a:latin typeface="+mn-lt"/>
          <a:ea typeface="+mn-ea"/>
          <a:cs typeface="+mn-cs"/>
          <a:sym typeface="Maiandra GD"/>
        </a:defRPr>
      </a:lvl7pPr>
      <a:lvl8pPr indent="3200400" algn="ctr">
        <a:defRPr sz="1200">
          <a:solidFill>
            <a:schemeClr val="tx1"/>
          </a:solidFill>
          <a:uFill>
            <a:solidFill>
              <a:srgbClr val="B4A688"/>
            </a:solidFill>
          </a:uFill>
          <a:latin typeface="+mn-lt"/>
          <a:ea typeface="+mn-ea"/>
          <a:cs typeface="+mn-cs"/>
          <a:sym typeface="Maiandra GD"/>
        </a:defRPr>
      </a:lvl8pPr>
      <a:lvl9pPr indent="3657600" algn="ctr">
        <a:defRPr sz="1200">
          <a:solidFill>
            <a:schemeClr val="tx1"/>
          </a:solidFill>
          <a:uFill>
            <a:solidFill>
              <a:srgbClr val="B4A688"/>
            </a:solidFill>
          </a:uFill>
          <a:latin typeface="+mn-lt"/>
          <a:ea typeface="+mn-ea"/>
          <a:cs typeface="+mn-cs"/>
          <a:sym typeface="Maiandra G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BBC401B-403D-4858-ACC3-9EF457E39DDD}"/>
              </a:ext>
            </a:extLst>
          </p:cNvPr>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724723" y="543160"/>
            <a:ext cx="1283509" cy="208842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0D1330E8-F079-4AD5-8365-023901E3F073}"/>
              </a:ext>
            </a:extLst>
          </p:cNvPr>
          <p:cNvSpPr txBox="1"/>
          <p:nvPr/>
        </p:nvSpPr>
        <p:spPr>
          <a:xfrm>
            <a:off x="2555776" y="3068960"/>
            <a:ext cx="6336704" cy="2339102"/>
          </a:xfrm>
          <a:prstGeom prst="rect">
            <a:avLst/>
          </a:prstGeom>
          <a:noFill/>
        </p:spPr>
        <p:txBody>
          <a:bodyPr wrap="square">
            <a:spAutoFit/>
          </a:bodyPr>
          <a:lstStyle/>
          <a:p>
            <a:pPr algn="ctr"/>
            <a:r>
              <a:rPr lang="es-MX" sz="1800" dirty="0">
                <a:latin typeface="Arial" panose="020B0604020202020204" pitchFamily="34" charset="0"/>
                <a:cs typeface="Arial" panose="020B0604020202020204" pitchFamily="34" charset="0"/>
              </a:rPr>
              <a:t>Facultad de Psicología UADY</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Compiladora  y responsable de la información:</a:t>
            </a:r>
          </a:p>
          <a:p>
            <a:r>
              <a:rPr lang="es-MX" sz="1600" dirty="0">
                <a:latin typeface="Arial" panose="020B0604020202020204" pitchFamily="34" charset="0"/>
                <a:cs typeface="Arial" panose="020B0604020202020204" pitchFamily="34" charset="0"/>
              </a:rPr>
              <a:t>BRIANDA MISSHEL MAGAÑA QUERO | Estudiante de la Licenciatura en Psicología</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Información de contacto:  </a:t>
            </a:r>
          </a:p>
          <a:p>
            <a:r>
              <a:rPr lang="es-MX" sz="1600" dirty="0">
                <a:latin typeface="Arial" panose="020B0604020202020204" pitchFamily="34" charset="0"/>
                <a:cs typeface="Arial" panose="020B0604020202020204" pitchFamily="34" charset="0"/>
              </a:rPr>
              <a:t>brianda.magana@hotmail.com </a:t>
            </a:r>
          </a:p>
          <a:p>
            <a:r>
              <a:rPr lang="es-MX" sz="1600" dirty="0">
                <a:latin typeface="Arial" panose="020B0604020202020204" pitchFamily="34" charset="0"/>
                <a:cs typeface="Arial" panose="020B0604020202020204" pitchFamily="34" charset="0"/>
              </a:rPr>
              <a:t>brianda.magana@correo.uady.mx</a:t>
            </a:r>
          </a:p>
        </p:txBody>
      </p:sp>
      <p:pic>
        <p:nvPicPr>
          <p:cNvPr id="4" name="Imagen 3" descr="Imagen que contiene dibujo&#10;&#10;Descripción generada automáticamente">
            <a:extLst>
              <a:ext uri="{FF2B5EF4-FFF2-40B4-BE49-F238E27FC236}">
                <a16:creationId xmlns:a16="http://schemas.microsoft.com/office/drawing/2014/main" id="{CBD67F31-C4AD-4336-B550-A8D41BDD5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6405" y="6081175"/>
            <a:ext cx="2147595" cy="776825"/>
          </a:xfrm>
          <a:prstGeom prst="rect">
            <a:avLst/>
          </a:prstGeom>
        </p:spPr>
      </p:pic>
    </p:spTree>
    <p:extLst>
      <p:ext uri="{BB962C8B-B14F-4D97-AF65-F5344CB8AC3E}">
        <p14:creationId xmlns:p14="http://schemas.microsoft.com/office/powerpoint/2010/main" val="299275972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5" name="Shape 85"/>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86" name="Shape 86"/>
          <p:cNvSpPr>
            <a:spLocks noGrp="1"/>
          </p:cNvSpPr>
          <p:nvPr>
            <p:ph type="title"/>
          </p:nvPr>
        </p:nvSpPr>
        <p:spPr>
          <a:xfrm>
            <a:off x="1435608" y="274638"/>
            <a:ext cx="7498081" cy="1143000"/>
          </a:xfrm>
          <a:prstGeom prst="rect">
            <a:avLst/>
          </a:prstGeom>
        </p:spPr>
        <p:txBody>
          <a:bodyPr/>
          <a:lstStyle>
            <a:lvl1pPr>
              <a:defRPr>
                <a:latin typeface="Maiandra GD"/>
                <a:ea typeface="Maiandra GD"/>
                <a:cs typeface="Maiandra GD"/>
                <a:sym typeface="Maiandra GD"/>
              </a:defRPr>
            </a:lvl1p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Los dos tipos de errores son:</a:t>
            </a:r>
          </a:p>
        </p:txBody>
      </p:sp>
      <p:sp>
        <p:nvSpPr>
          <p:cNvPr id="87" name="Shape 87"/>
          <p:cNvSpPr/>
          <p:nvPr/>
        </p:nvSpPr>
        <p:spPr>
          <a:xfrm>
            <a:off x="1285852" y="1496518"/>
            <a:ext cx="3072984" cy="4853066"/>
          </a:xfrm>
          <a:prstGeom prst="roundRect">
            <a:avLst>
              <a:gd name="adj" fmla="val 5625"/>
            </a:avLst>
          </a:prstGeom>
          <a:solidFill>
            <a:srgbClr val="C32D2E">
              <a:alpha val="90000"/>
            </a:srgbClr>
          </a:solidFill>
          <a:ln w="25400">
            <a:solidFill>
              <a:srgbClr val="C32D2E">
                <a:alpha val="90000"/>
              </a:srgbClr>
            </a:solidFill>
            <a:round/>
          </a:ln>
          <a:effectLst>
            <a:outerShdw blurRad="63500" dist="25400" dir="5400000" rotWithShape="0">
              <a:srgbClr val="000000">
                <a:alpha val="43137"/>
              </a:srgbClr>
            </a:outerShdw>
          </a:effectLst>
        </p:spPr>
        <p:txBody>
          <a:bodyPr lIns="0" tIns="0" rIns="0" bIns="0"/>
          <a:lstStyle/>
          <a:p>
            <a:pPr lvl="0">
              <a:defRPr sz="3629">
                <a:solidFill>
                  <a:srgbClr val="FFFFFF"/>
                </a:solidFill>
                <a:uFill>
                  <a:solidFill>
                    <a:srgbClr val="FFFFFF"/>
                  </a:solidFill>
                </a:uFill>
              </a:defRPr>
            </a:pPr>
            <a:endParaRPr/>
          </a:p>
        </p:txBody>
      </p:sp>
      <p:sp>
        <p:nvSpPr>
          <p:cNvPr id="88" name="Shape 88"/>
          <p:cNvSpPr/>
          <p:nvPr/>
        </p:nvSpPr>
        <p:spPr>
          <a:xfrm>
            <a:off x="1377560" y="1611335"/>
            <a:ext cx="2971832" cy="3850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uFillTx/>
              </a:defRPr>
            </a:pPr>
            <a:r>
              <a:rPr sz="3100">
                <a:solidFill>
                  <a:srgbClr val="FFFFFF"/>
                </a:solidFill>
                <a:uFill>
                  <a:solidFill>
                    <a:srgbClr val="FFFFFF"/>
                  </a:solidFill>
                </a:uFill>
              </a:rPr>
              <a:t>a) Error variable</a:t>
            </a:r>
          </a:p>
          <a:p>
            <a:pPr marL="393700" lvl="0" indent="-393700">
              <a:buSzPct val="100000"/>
              <a:buChar char="•"/>
              <a:defRPr sz="1800">
                <a:uFillTx/>
              </a:defRPr>
            </a:pPr>
            <a:r>
              <a:rPr sz="3100">
                <a:solidFill>
                  <a:srgbClr val="FFFFFF"/>
                </a:solidFill>
                <a:uFill>
                  <a:solidFill>
                    <a:srgbClr val="FFFFFF"/>
                  </a:solidFill>
                </a:uFill>
              </a:rPr>
              <a:t>Es aquel que afecta a todos los individuos en todas las ocasiones de </a:t>
            </a:r>
            <a:r>
              <a:rPr sz="3100" u="sng">
                <a:solidFill>
                  <a:srgbClr val="FFFFFF"/>
                </a:solidFill>
                <a:uFill>
                  <a:solidFill>
                    <a:srgbClr val="FFFFFF"/>
                  </a:solidFill>
                </a:uFill>
              </a:rPr>
              <a:t>diferente</a:t>
            </a:r>
            <a:r>
              <a:rPr sz="3100">
                <a:solidFill>
                  <a:srgbClr val="FFFFFF"/>
                </a:solidFill>
                <a:uFill>
                  <a:solidFill>
                    <a:srgbClr val="FFFFFF"/>
                  </a:solidFill>
                </a:uFill>
              </a:rPr>
              <a:t> manera</a:t>
            </a:r>
          </a:p>
        </p:txBody>
      </p:sp>
      <p:sp>
        <p:nvSpPr>
          <p:cNvPr id="89" name="Shape 89"/>
          <p:cNvSpPr/>
          <p:nvPr/>
        </p:nvSpPr>
        <p:spPr>
          <a:xfrm>
            <a:off x="4696864" y="3510071"/>
            <a:ext cx="676057" cy="676057"/>
          </a:xfrm>
          <a:prstGeom prst="rightArrow">
            <a:avLst>
              <a:gd name="adj1" fmla="val 64000"/>
              <a:gd name="adj2" fmla="val 50000"/>
            </a:avLst>
          </a:prstGeom>
          <a:solidFill>
            <a:srgbClr val="BA2B2C"/>
          </a:solidFill>
          <a:ln w="12700">
            <a:miter lim="400000"/>
          </a:ln>
          <a:effectLst>
            <a:outerShdw blurRad="63500" dist="25400" dir="5400000" rotWithShape="0">
              <a:srgbClr val="000000">
                <a:alpha val="43137"/>
              </a:srgbClr>
            </a:outerShdw>
          </a:effectLst>
        </p:spPr>
        <p:txBody>
          <a:bodyPr lIns="0" tIns="0" rIns="0" bIns="0" anchor="ctr"/>
          <a:lstStyle/>
          <a:p>
            <a:pPr lvl="0"/>
            <a:endParaRPr/>
          </a:p>
        </p:txBody>
      </p:sp>
      <p:sp>
        <p:nvSpPr>
          <p:cNvPr id="90" name="Shape 90"/>
          <p:cNvSpPr/>
          <p:nvPr/>
        </p:nvSpPr>
        <p:spPr>
          <a:xfrm>
            <a:off x="5710948" y="1346617"/>
            <a:ext cx="3072984" cy="5002966"/>
          </a:xfrm>
          <a:prstGeom prst="roundRect">
            <a:avLst>
              <a:gd name="adj" fmla="val 5625"/>
            </a:avLst>
          </a:prstGeom>
          <a:gradFill>
            <a:gsLst>
              <a:gs pos="0">
                <a:srgbClr val="5569AC"/>
              </a:gs>
              <a:gs pos="15000">
                <a:srgbClr val="5469AB"/>
              </a:gs>
              <a:gs pos="62000">
                <a:srgbClr val="3D5498"/>
              </a:gs>
              <a:gs pos="97000">
                <a:srgbClr val="2F4687"/>
              </a:gs>
              <a:gs pos="100000">
                <a:srgbClr val="253F85"/>
              </a:gs>
            </a:gsLst>
            <a:path path="circle">
              <a:fillToRect l="37721" t="-19636" r="62278" b="119636"/>
            </a:path>
          </a:gradFill>
          <a:ln>
            <a:solidFill>
              <a:srgbClr val="3891A7"/>
            </a:solidFill>
            <a:round/>
          </a:ln>
          <a:effectLst>
            <a:outerShdw blurRad="63500" dist="25400" dir="5400000" rotWithShape="0">
              <a:srgbClr val="000000">
                <a:alpha val="43137"/>
              </a:srgbClr>
            </a:outerShdw>
          </a:effectLst>
        </p:spPr>
        <p:txBody>
          <a:bodyPr lIns="0" tIns="0" rIns="0" bIns="0"/>
          <a:lstStyle/>
          <a:p>
            <a:pPr lvl="0">
              <a:defRPr>
                <a:solidFill>
                  <a:srgbClr val="FFFFFF"/>
                </a:solidFill>
                <a:uFill>
                  <a:solidFill>
                    <a:srgbClr val="FFFFFF"/>
                  </a:solidFill>
                </a:uFill>
              </a:defRPr>
            </a:pPr>
            <a:endParaRPr/>
          </a:p>
        </p:txBody>
      </p:sp>
      <p:sp>
        <p:nvSpPr>
          <p:cNvPr id="91" name="Shape 91"/>
          <p:cNvSpPr/>
          <p:nvPr/>
        </p:nvSpPr>
        <p:spPr>
          <a:xfrm>
            <a:off x="5761525" y="1547092"/>
            <a:ext cx="2971831" cy="4815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defRPr sz="1800">
                <a:uFillTx/>
              </a:defRPr>
            </a:pPr>
            <a:r>
              <a:rPr sz="2600">
                <a:solidFill>
                  <a:srgbClr val="FFFFFF"/>
                </a:solidFill>
                <a:uFill>
                  <a:solidFill>
                    <a:srgbClr val="FFFFFF"/>
                  </a:solidFill>
                </a:uFill>
              </a:rPr>
              <a:t>b) Error constante</a:t>
            </a:r>
          </a:p>
          <a:p>
            <a:pPr marL="330200" lvl="0" indent="-330200">
              <a:buSzPct val="100000"/>
              <a:buChar char="•"/>
              <a:defRPr sz="1800">
                <a:uFillTx/>
              </a:defRPr>
            </a:pPr>
            <a:r>
              <a:rPr sz="2600">
                <a:solidFill>
                  <a:srgbClr val="FFFFFF"/>
                </a:solidFill>
                <a:uFill>
                  <a:solidFill>
                    <a:srgbClr val="FFFFFF"/>
                  </a:solidFill>
                </a:uFill>
              </a:rPr>
              <a:t>Es aquel que afecta a todos los individuos, en todas la ocasiones de la </a:t>
            </a:r>
            <a:r>
              <a:rPr sz="2600" u="sng">
                <a:solidFill>
                  <a:srgbClr val="FFFFFF"/>
                </a:solidFill>
                <a:uFill>
                  <a:solidFill>
                    <a:srgbClr val="FFFFFF"/>
                  </a:solidFill>
                </a:uFill>
              </a:rPr>
              <a:t>misma</a:t>
            </a:r>
            <a:r>
              <a:rPr sz="2600">
                <a:solidFill>
                  <a:srgbClr val="FFFFFF"/>
                </a:solidFill>
                <a:uFill>
                  <a:solidFill>
                    <a:srgbClr val="FFFFFF"/>
                  </a:solidFill>
                </a:uFill>
              </a:rPr>
              <a:t> manera. </a:t>
            </a:r>
          </a:p>
          <a:p>
            <a:pPr marL="330200" lvl="0" indent="-330200">
              <a:buSzPct val="100000"/>
              <a:buChar char="•"/>
              <a:defRPr sz="1800">
                <a:uFillTx/>
              </a:defRPr>
            </a:pPr>
            <a:r>
              <a:rPr sz="2600">
                <a:solidFill>
                  <a:srgbClr val="FFFFFF"/>
                </a:solidFill>
                <a:uFill>
                  <a:solidFill>
                    <a:srgbClr val="FFFFFF"/>
                  </a:solidFill>
                </a:uFill>
              </a:rPr>
              <a:t>Este error se pude encontrar en los instrumentos de medición.</a:t>
            </a:r>
          </a:p>
        </p:txBody>
      </p:sp>
      <p:sp>
        <p:nvSpPr>
          <p:cNvPr id="92" name="Shape 92"/>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10</a:t>
            </a:fld>
            <a:endParaRPr sz="1200">
              <a:solidFill>
                <a:srgbClr val="B4A688"/>
              </a:solidFill>
              <a:uFill>
                <a:solidFill>
                  <a:srgbClr val="B4A688"/>
                </a:solidFill>
              </a:u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95" name="Shape 95"/>
          <p:cNvSpPr>
            <a:spLocks noGrp="1"/>
          </p:cNvSpPr>
          <p:nvPr>
            <p:ph type="title"/>
          </p:nvPr>
        </p:nvSpPr>
        <p:spPr>
          <a:xfrm>
            <a:off x="871537" y="500041"/>
            <a:ext cx="8162926" cy="762001"/>
          </a:xfrm>
          <a:prstGeom prst="rect">
            <a:avLst/>
          </a:prstGeom>
        </p:spPr>
        <p:txBody>
          <a:bodyPr/>
          <a:lstStyle>
            <a:lvl1pPr>
              <a:defRPr b="1">
                <a:latin typeface="Maiandra GD"/>
                <a:ea typeface="Maiandra GD"/>
                <a:cs typeface="Maiandra GD"/>
                <a:sym typeface="Maiandra GD"/>
              </a:defRPr>
            </a:lvl1pPr>
          </a:lstStyle>
          <a:p>
            <a:pPr lvl="0">
              <a:defRPr sz="1800" b="0">
                <a:solidFill>
                  <a:srgbClr val="000000"/>
                </a:solidFill>
                <a:effectLst/>
                <a:uFillTx/>
              </a:defRPr>
            </a:pPr>
            <a:r>
              <a:rPr sz="4300" b="1">
                <a:solidFill>
                  <a:srgbClr val="572314"/>
                </a:solidFill>
                <a:effectLst>
                  <a:outerShdw blurRad="50800" dist="30000" dir="5400000" rotWithShape="0">
                    <a:srgbClr val="000000">
                      <a:alpha val="30000"/>
                    </a:srgbClr>
                  </a:outerShdw>
                </a:effectLst>
                <a:uFill>
                  <a:solidFill>
                    <a:srgbClr val="572314"/>
                  </a:solidFill>
                </a:uFill>
              </a:rPr>
              <a:t>Fuentes de variación</a:t>
            </a:r>
          </a:p>
        </p:txBody>
      </p:sp>
      <p:sp>
        <p:nvSpPr>
          <p:cNvPr id="96" name="Shape 96"/>
          <p:cNvSpPr>
            <a:spLocks noGrp="1"/>
          </p:cNvSpPr>
          <p:nvPr>
            <p:ph type="body" idx="1"/>
          </p:nvPr>
        </p:nvSpPr>
        <p:spPr>
          <a:xfrm>
            <a:off x="1435608" y="1447800"/>
            <a:ext cx="7498081" cy="1195382"/>
          </a:xfrm>
          <a:prstGeom prst="rect">
            <a:avLst/>
          </a:prstGeom>
        </p:spPr>
        <p:txBody>
          <a:bodyPr/>
          <a:lstStyle>
            <a:lvl1pPr marL="283463" indent="-201168" algn="just">
              <a:lnSpc>
                <a:spcPct val="90000"/>
              </a:lnSpc>
              <a:buSzTx/>
              <a:buNone/>
              <a:defRPr sz="2800">
                <a:latin typeface="Maiandra GD"/>
                <a:ea typeface="Maiandra GD"/>
                <a:cs typeface="Maiandra GD"/>
                <a:sym typeface="Maiandra GD"/>
              </a:defRPr>
            </a:lvl1pPr>
          </a:lstStyle>
          <a:p>
            <a:pPr lvl="0">
              <a:defRPr sz="1800">
                <a:uFillTx/>
              </a:defRPr>
            </a:pPr>
            <a:r>
              <a:rPr sz="2800">
                <a:uFill>
                  <a:solidFill/>
                </a:uFill>
              </a:rPr>
              <a:t>Existen 3 fuentes de variación que reducen la precisión de una puntuación:</a:t>
            </a:r>
          </a:p>
        </p:txBody>
      </p:sp>
      <p:sp>
        <p:nvSpPr>
          <p:cNvPr id="97" name="Shape 97"/>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11</a:t>
            </a:fld>
            <a:endParaRPr sz="1200">
              <a:solidFill>
                <a:srgbClr val="B4A688"/>
              </a:solidFill>
              <a:uFill>
                <a:solidFill>
                  <a:srgbClr val="B4A688"/>
                </a:solidFill>
              </a:uFill>
            </a:endParaRPr>
          </a:p>
        </p:txBody>
      </p:sp>
      <p:sp>
        <p:nvSpPr>
          <p:cNvPr id="98" name="Shape 98"/>
          <p:cNvSpPr/>
          <p:nvPr/>
        </p:nvSpPr>
        <p:spPr>
          <a:xfrm>
            <a:off x="1455431" y="2673120"/>
            <a:ext cx="2715919" cy="3899491"/>
          </a:xfrm>
          <a:prstGeom prst="roundRect">
            <a:avLst>
              <a:gd name="adj" fmla="val 6000"/>
            </a:avLst>
          </a:prstGeom>
          <a:solidFill>
            <a:srgbClr val="FEB80A"/>
          </a:solidFill>
          <a:ln w="25400">
            <a:solidFill>
              <a:srgbClr val="FFFFFF"/>
            </a:solidFill>
            <a:round/>
          </a:ln>
        </p:spPr>
        <p:txBody>
          <a:bodyPr lIns="0" tIns="0" rIns="0" bIns="0" anchor="ctr"/>
          <a:lstStyle/>
          <a:p>
            <a:pPr lvl="0" algn="ctr">
              <a:defRPr sz="2953">
                <a:solidFill>
                  <a:srgbClr val="FFFFFF"/>
                </a:solidFill>
                <a:uFill>
                  <a:solidFill>
                    <a:srgbClr val="FFFFFF"/>
                  </a:solidFill>
                </a:uFill>
              </a:defRPr>
            </a:pPr>
            <a:endParaRPr/>
          </a:p>
        </p:txBody>
      </p:sp>
      <p:sp>
        <p:nvSpPr>
          <p:cNvPr id="99" name="Shape 99"/>
          <p:cNvSpPr/>
          <p:nvPr/>
        </p:nvSpPr>
        <p:spPr>
          <a:xfrm>
            <a:off x="1582271" y="2828940"/>
            <a:ext cx="2462239" cy="358785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lvl="0" algn="ctr">
              <a:defRPr sz="1800">
                <a:uFillTx/>
              </a:defRPr>
            </a:pPr>
            <a:r>
              <a:rPr sz="2000">
                <a:solidFill>
                  <a:srgbClr val="FFFFFF"/>
                </a:solidFill>
                <a:uFill>
                  <a:solidFill>
                    <a:srgbClr val="FFFFFF"/>
                  </a:solidFill>
                </a:uFill>
                <a:latin typeface="Maiandra GD"/>
                <a:ea typeface="Maiandra GD"/>
                <a:cs typeface="Maiandra GD"/>
                <a:sym typeface="Maiandra GD"/>
              </a:rPr>
              <a:t>1.- </a:t>
            </a:r>
            <a:r>
              <a:rPr sz="2000" b="1">
                <a:solidFill>
                  <a:srgbClr val="FFFFFF"/>
                </a:solidFill>
                <a:uFill>
                  <a:solidFill>
                    <a:srgbClr val="FFFFFF"/>
                  </a:solidFill>
                </a:uFill>
                <a:latin typeface="Maiandra GD"/>
                <a:ea typeface="Maiandra GD"/>
                <a:cs typeface="Maiandra GD"/>
                <a:sym typeface="Maiandra GD"/>
              </a:rPr>
              <a:t>Variación que surge de la medición misma</a:t>
            </a:r>
            <a:endParaRPr sz="2000">
              <a:solidFill>
                <a:srgbClr val="FFFFFF"/>
              </a:solidFill>
              <a:uFill>
                <a:solidFill>
                  <a:srgbClr val="FFFFFF"/>
                </a:solidFill>
              </a:uFill>
            </a:endParaRPr>
          </a:p>
          <a:p>
            <a:pPr lvl="0" algn="ctr">
              <a:defRPr sz="1800">
                <a:uFillTx/>
              </a:defRPr>
            </a:pPr>
            <a:r>
              <a:rPr sz="2000" i="1">
                <a:solidFill>
                  <a:srgbClr val="FFFFFF"/>
                </a:solidFill>
                <a:uFill>
                  <a:solidFill>
                    <a:srgbClr val="FFFFFF"/>
                  </a:solidFill>
                </a:uFill>
                <a:latin typeface="Maiandra GD"/>
                <a:ea typeface="Maiandra GD"/>
                <a:cs typeface="Maiandra GD"/>
                <a:sym typeface="Maiandra GD"/>
              </a:rPr>
              <a:t>Variación de ensayo a ensayo debido a muestreo limitado, condiciones azarosas, respuesta en un momento determinado</a:t>
            </a:r>
          </a:p>
        </p:txBody>
      </p:sp>
      <p:sp>
        <p:nvSpPr>
          <p:cNvPr id="100" name="Shape 100"/>
          <p:cNvSpPr/>
          <p:nvPr/>
        </p:nvSpPr>
        <p:spPr>
          <a:xfrm>
            <a:off x="4952604" y="2542953"/>
            <a:ext cx="3221185" cy="1932712"/>
          </a:xfrm>
          <a:prstGeom prst="roundRect">
            <a:avLst>
              <a:gd name="adj" fmla="val 10000"/>
            </a:avLst>
          </a:prstGeom>
          <a:solidFill>
            <a:srgbClr val="C32D2E"/>
          </a:solidFill>
          <a:ln w="25400">
            <a:solidFill>
              <a:srgbClr val="FFFFFF"/>
            </a:solidFill>
            <a:round/>
          </a:ln>
        </p:spPr>
        <p:txBody>
          <a:bodyPr lIns="0" tIns="0" rIns="0" bIns="0" anchor="ctr"/>
          <a:lstStyle/>
          <a:p>
            <a:pPr lvl="0" algn="ctr">
              <a:defRPr sz="2953">
                <a:solidFill>
                  <a:srgbClr val="FFFFFF"/>
                </a:solidFill>
                <a:uFill>
                  <a:solidFill>
                    <a:srgbClr val="FFFFFF"/>
                  </a:solidFill>
                </a:uFill>
                <a:latin typeface="Maiandra GD"/>
                <a:ea typeface="Maiandra GD"/>
                <a:cs typeface="Maiandra GD"/>
                <a:sym typeface="Maiandra GD"/>
              </a:defRPr>
            </a:pPr>
            <a:endParaRPr/>
          </a:p>
        </p:txBody>
      </p:sp>
      <p:sp>
        <p:nvSpPr>
          <p:cNvPr id="101" name="Shape 101"/>
          <p:cNvSpPr/>
          <p:nvPr/>
        </p:nvSpPr>
        <p:spPr>
          <a:xfrm>
            <a:off x="4923585" y="2520002"/>
            <a:ext cx="3107907" cy="197861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lvl="0" algn="ctr">
              <a:defRPr sz="1800">
                <a:uFillTx/>
              </a:defRPr>
            </a:pPr>
            <a:r>
              <a:rPr sz="2000">
                <a:solidFill>
                  <a:srgbClr val="FFFFFF"/>
                </a:solidFill>
                <a:uFill>
                  <a:solidFill>
                    <a:srgbClr val="FFFFFF"/>
                  </a:solidFill>
                </a:uFill>
                <a:latin typeface="Maiandra GD"/>
                <a:ea typeface="Maiandra GD"/>
                <a:cs typeface="Maiandra GD"/>
                <a:sym typeface="Maiandra GD"/>
              </a:rPr>
              <a:t>2.- </a:t>
            </a:r>
            <a:r>
              <a:rPr sz="2000" b="1">
                <a:solidFill>
                  <a:srgbClr val="FFFFFF"/>
                </a:solidFill>
                <a:uFill>
                  <a:solidFill>
                    <a:srgbClr val="FFFFFF"/>
                  </a:solidFill>
                </a:uFill>
                <a:latin typeface="Maiandra GD"/>
                <a:ea typeface="Maiandra GD"/>
                <a:cs typeface="Maiandra GD"/>
                <a:sym typeface="Maiandra GD"/>
              </a:rPr>
              <a:t>Variación del individuo a lo largo del tiempo.</a:t>
            </a:r>
            <a:r>
              <a:rPr sz="2000">
                <a:solidFill>
                  <a:srgbClr val="FFFFFF"/>
                </a:solidFill>
                <a:uFill>
                  <a:solidFill>
                    <a:srgbClr val="FFFFFF"/>
                  </a:solidFill>
                </a:uFill>
                <a:latin typeface="Maiandra GD"/>
                <a:ea typeface="Maiandra GD"/>
                <a:cs typeface="Maiandra GD"/>
                <a:sym typeface="Maiandra GD"/>
              </a:rPr>
              <a:t> </a:t>
            </a:r>
          </a:p>
        </p:txBody>
      </p:sp>
      <p:sp>
        <p:nvSpPr>
          <p:cNvPr id="102" name="Shape 102"/>
          <p:cNvSpPr/>
          <p:nvPr/>
        </p:nvSpPr>
        <p:spPr>
          <a:xfrm>
            <a:off x="5737859" y="4615766"/>
            <a:ext cx="3221185" cy="1932712"/>
          </a:xfrm>
          <a:prstGeom prst="roundRect">
            <a:avLst>
              <a:gd name="adj" fmla="val 10000"/>
            </a:avLst>
          </a:prstGeom>
          <a:solidFill>
            <a:srgbClr val="84AA33"/>
          </a:solidFill>
          <a:ln w="25400">
            <a:solidFill>
              <a:srgbClr val="FFFFFF"/>
            </a:solidFill>
            <a:round/>
          </a:ln>
        </p:spPr>
        <p:txBody>
          <a:bodyPr lIns="0" tIns="0" rIns="0" bIns="0" anchor="ctr"/>
          <a:lstStyle/>
          <a:p>
            <a:pPr lvl="0" algn="ctr">
              <a:defRPr sz="2953">
                <a:solidFill>
                  <a:srgbClr val="FFFFFF"/>
                </a:solidFill>
                <a:uFill>
                  <a:solidFill>
                    <a:srgbClr val="FFFFFF"/>
                  </a:solidFill>
                </a:uFill>
                <a:latin typeface="Maiandra GD"/>
                <a:ea typeface="Maiandra GD"/>
                <a:cs typeface="Maiandra GD"/>
                <a:sym typeface="Maiandra GD"/>
              </a:defRPr>
            </a:pPr>
            <a:endParaRPr/>
          </a:p>
        </p:txBody>
      </p:sp>
      <p:sp>
        <p:nvSpPr>
          <p:cNvPr id="103" name="Shape 103"/>
          <p:cNvSpPr/>
          <p:nvPr/>
        </p:nvSpPr>
        <p:spPr>
          <a:xfrm>
            <a:off x="5794498" y="4121716"/>
            <a:ext cx="3107907" cy="29208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lvl="0" algn="ctr">
              <a:defRPr sz="1800">
                <a:uFillTx/>
              </a:defRPr>
            </a:pPr>
            <a:r>
              <a:rPr sz="2000">
                <a:solidFill>
                  <a:srgbClr val="FFFFFF"/>
                </a:solidFill>
                <a:uFill>
                  <a:solidFill>
                    <a:srgbClr val="FFFFFF"/>
                  </a:solidFill>
                </a:uFill>
                <a:latin typeface="Maiandra GD"/>
                <a:ea typeface="Maiandra GD"/>
                <a:cs typeface="Maiandra GD"/>
                <a:sym typeface="Maiandra GD"/>
              </a:rPr>
              <a:t>3.- </a:t>
            </a:r>
            <a:r>
              <a:rPr sz="2000" b="1">
                <a:solidFill>
                  <a:srgbClr val="FFFFFF"/>
                </a:solidFill>
                <a:uFill>
                  <a:solidFill>
                    <a:srgbClr val="FFFFFF"/>
                  </a:solidFill>
                </a:uFill>
                <a:latin typeface="Maiandra GD"/>
                <a:ea typeface="Maiandra GD"/>
                <a:cs typeface="Maiandra GD"/>
                <a:sym typeface="Maiandra GD"/>
              </a:rPr>
              <a:t>El muestreo particular de tareas</a:t>
            </a:r>
            <a:r>
              <a:rPr sz="2000">
                <a:solidFill>
                  <a:srgbClr val="FFFFFF"/>
                </a:solidFill>
                <a:uFill>
                  <a:solidFill>
                    <a:srgbClr val="FFFFFF"/>
                  </a:solidFill>
                </a:uFill>
                <a:latin typeface="Maiandra GD"/>
                <a:ea typeface="Maiandra GD"/>
                <a:cs typeface="Maiandra GD"/>
                <a:sym typeface="Maiandra GD"/>
              </a:rPr>
              <a:t> escogidas para representar el dominio de una conducta.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06" name="Shape 106"/>
          <p:cNvSpPr>
            <a:spLocks noGrp="1"/>
          </p:cNvSpPr>
          <p:nvPr>
            <p:ph type="title"/>
          </p:nvPr>
        </p:nvSpPr>
        <p:spPr>
          <a:xfrm>
            <a:off x="1071538" y="428604"/>
            <a:ext cx="7072362" cy="641350"/>
          </a:xfrm>
          <a:prstGeom prst="rect">
            <a:avLst/>
          </a:prstGeom>
        </p:spPr>
        <p:txBody>
          <a:bodyPr/>
          <a:lstStyle>
            <a:lvl1pPr defTabSz="905255">
              <a:defRPr sz="3564">
                <a:effectLst>
                  <a:outerShdw blurRad="50292" dist="29700" dir="5400000" rotWithShape="0">
                    <a:srgbClr val="000000">
                      <a:alpha val="30000"/>
                    </a:srgbClr>
                  </a:outerShdw>
                </a:effectLst>
                <a:latin typeface="Maiandra GD"/>
                <a:ea typeface="Maiandra GD"/>
                <a:cs typeface="Maiandra GD"/>
                <a:sym typeface="Maiandra GD"/>
              </a:defRPr>
            </a:lvl1pPr>
          </a:lstStyle>
          <a:p>
            <a:pPr lvl="0">
              <a:defRPr sz="1800">
                <a:solidFill>
                  <a:srgbClr val="000000"/>
                </a:solidFill>
                <a:effectLst/>
                <a:uFillTx/>
              </a:defRPr>
            </a:pPr>
            <a:r>
              <a:rPr sz="3564">
                <a:solidFill>
                  <a:srgbClr val="572314"/>
                </a:solidFill>
                <a:effectLst>
                  <a:outerShdw blurRad="50292" dist="29700" dir="5400000" rotWithShape="0">
                    <a:srgbClr val="000000">
                      <a:alpha val="30000"/>
                    </a:srgbClr>
                  </a:outerShdw>
                </a:effectLst>
                <a:uFill>
                  <a:solidFill>
                    <a:srgbClr val="572314"/>
                  </a:solidFill>
                </a:uFill>
              </a:rPr>
              <a:t>La confiabilidad implica que :</a:t>
            </a:r>
          </a:p>
        </p:txBody>
      </p:sp>
      <p:sp>
        <p:nvSpPr>
          <p:cNvPr id="107" name="Shape 107"/>
          <p:cNvSpPr>
            <a:spLocks noGrp="1"/>
          </p:cNvSpPr>
          <p:nvPr>
            <p:ph type="body" idx="1"/>
          </p:nvPr>
        </p:nvSpPr>
        <p:spPr>
          <a:xfrm>
            <a:off x="857224" y="1428736"/>
            <a:ext cx="7929619" cy="4857784"/>
          </a:xfrm>
          <a:prstGeom prst="rect">
            <a:avLst/>
          </a:prstGeom>
        </p:spPr>
        <p:txBody>
          <a:bodyPr/>
          <a:lstStyle/>
          <a:p>
            <a:pPr marL="283463" lvl="0" indent="-201168" algn="just">
              <a:buSzTx/>
              <a:buNone/>
              <a:defRPr sz="1800">
                <a:uFillTx/>
              </a:defRPr>
            </a:pPr>
            <a:r>
              <a:rPr sz="2400">
                <a:uFill>
                  <a:solidFill/>
                </a:uFill>
                <a:latin typeface="Maiandra GD"/>
                <a:ea typeface="Maiandra GD"/>
                <a:cs typeface="Maiandra GD"/>
                <a:sym typeface="Maiandra GD"/>
              </a:rPr>
              <a:t>a)  Existe una cantidad de variación que puede esperarse en el conjunto de  mediciones repetidas  que se conoce como</a:t>
            </a:r>
            <a:r>
              <a:rPr sz="2400" b="1" i="1">
                <a:uFill>
                  <a:solidFill/>
                </a:uFill>
                <a:latin typeface="Maiandra GD"/>
                <a:ea typeface="Maiandra GD"/>
                <a:cs typeface="Maiandra GD"/>
                <a:sym typeface="Maiandra GD"/>
              </a:rPr>
              <a:t> </a:t>
            </a:r>
            <a:r>
              <a:rPr sz="2400" b="1">
                <a:uFill>
                  <a:solidFill/>
                </a:uFill>
                <a:latin typeface="Maiandra GD"/>
                <a:ea typeface="Maiandra GD"/>
                <a:cs typeface="Maiandra GD"/>
                <a:sym typeface="Maiandra GD"/>
              </a:rPr>
              <a:t>error estándar </a:t>
            </a:r>
            <a:r>
              <a:rPr sz="2400">
                <a:uFill>
                  <a:solidFill/>
                </a:uFill>
                <a:latin typeface="Maiandra GD"/>
                <a:ea typeface="Maiandra GD"/>
                <a:cs typeface="Maiandra GD"/>
                <a:sym typeface="Maiandra GD"/>
              </a:rPr>
              <a:t>de la medida que significa la desviación estándar de los errores.</a:t>
            </a:r>
          </a:p>
          <a:p>
            <a:pPr marL="283463" lvl="0" indent="-201168" algn="just">
              <a:buSzTx/>
              <a:buNone/>
              <a:defRPr sz="1800">
                <a:uFillTx/>
              </a:defRPr>
            </a:pPr>
            <a:r>
              <a:rPr sz="2400">
                <a:uFill>
                  <a:solidFill/>
                </a:uFill>
                <a:latin typeface="Maiandra GD"/>
                <a:ea typeface="Maiandra GD"/>
                <a:cs typeface="Maiandra GD"/>
                <a:sym typeface="Maiandra GD"/>
              </a:rPr>
              <a:t> </a:t>
            </a:r>
          </a:p>
          <a:p>
            <a:pPr marL="283463" lvl="0" indent="-201168" algn="just">
              <a:buSzTx/>
              <a:buNone/>
              <a:defRPr sz="1800">
                <a:uFillTx/>
              </a:defRPr>
            </a:pPr>
            <a:r>
              <a:rPr sz="2400">
                <a:uFill>
                  <a:solidFill/>
                </a:uFill>
                <a:latin typeface="Maiandra GD"/>
                <a:ea typeface="Maiandra GD"/>
                <a:cs typeface="Maiandra GD"/>
                <a:sym typeface="Maiandra GD"/>
              </a:rPr>
              <a:t>b) El individuo permanecerá en el mismo lugar dentro del grupo, lo cual se expresa o implica un   </a:t>
            </a:r>
            <a:r>
              <a:rPr sz="2400" b="1">
                <a:uFill>
                  <a:solidFill/>
                </a:uFill>
                <a:latin typeface="Maiandra GD"/>
                <a:ea typeface="Maiandra GD"/>
                <a:cs typeface="Maiandra GD"/>
                <a:sym typeface="Maiandra GD"/>
              </a:rPr>
              <a:t>coeficiente de correlación</a:t>
            </a:r>
            <a:r>
              <a:rPr sz="2400">
                <a:uFill>
                  <a:solidFill/>
                </a:uFill>
                <a:latin typeface="Maiandra GD"/>
                <a:ea typeface="Maiandra GD"/>
                <a:cs typeface="Maiandra GD"/>
                <a:sym typeface="Maiandra GD"/>
              </a:rPr>
              <a:t> entre 2 medidas y que llamamos  </a:t>
            </a:r>
            <a:r>
              <a:rPr sz="2400" b="1">
                <a:uFill>
                  <a:solidFill/>
                </a:uFill>
                <a:latin typeface="Maiandra GD"/>
                <a:ea typeface="Maiandra GD"/>
                <a:cs typeface="Maiandra GD"/>
                <a:sym typeface="Maiandra GD"/>
              </a:rPr>
              <a:t>COEFICIENTE DE CONFIABILIDAD</a:t>
            </a:r>
            <a:r>
              <a:rPr sz="2400">
                <a:uFill>
                  <a:solidFill/>
                </a:uFill>
                <a:latin typeface="Maiandra GD"/>
                <a:ea typeface="Maiandra GD"/>
                <a:cs typeface="Maiandra GD"/>
                <a:sym typeface="Maiandra GD"/>
              </a:rPr>
              <a:t>. </a:t>
            </a:r>
          </a:p>
          <a:p>
            <a:pPr marL="283463" lvl="0" indent="-201168" algn="just">
              <a:buSzTx/>
              <a:buNone/>
              <a:defRPr sz="1800">
                <a:uFillTx/>
              </a:defRPr>
            </a:pPr>
            <a:r>
              <a:rPr sz="2400">
                <a:uFill>
                  <a:solidFill/>
                </a:uFill>
                <a:latin typeface="Maiandra GD"/>
                <a:ea typeface="Maiandra GD"/>
                <a:cs typeface="Maiandra GD"/>
                <a:sym typeface="Maiandra GD"/>
              </a:rPr>
              <a:t>	Esta es una medida de la cantidad de inconsistencia; no indica las causas de la misma.</a:t>
            </a:r>
          </a:p>
        </p:txBody>
      </p:sp>
      <p:sp>
        <p:nvSpPr>
          <p:cNvPr id="108" name="Shape 108"/>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12</a:t>
            </a:fld>
            <a:endParaRPr sz="1200">
              <a:solidFill>
                <a:srgbClr val="B4A688"/>
              </a:solidFill>
              <a:uFill>
                <a:solidFill>
                  <a:srgbClr val="B4A688"/>
                </a:solidFill>
              </a:u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pic>
        <p:nvPicPr>
          <p:cNvPr id="111" name="image14.jpg" descr="C:\Documents and Settings\licho\Configuración local\Archivos temporales de Internet\Content.IE5\02ACONIZ\MPj04392570000[1].jpg"/>
          <p:cNvPicPr/>
          <p:nvPr/>
        </p:nvPicPr>
        <p:blipFill>
          <a:blip r:embed="rId2"/>
          <a:stretch>
            <a:fillRect/>
          </a:stretch>
        </p:blipFill>
        <p:spPr>
          <a:xfrm>
            <a:off x="1071538" y="71413"/>
            <a:ext cx="7786742" cy="6572273"/>
          </a:xfrm>
          <a:prstGeom prst="rect">
            <a:avLst/>
          </a:prstGeom>
          <a:ln w="12700">
            <a:miter lim="400000"/>
          </a:ln>
        </p:spPr>
      </p:pic>
      <p:sp>
        <p:nvSpPr>
          <p:cNvPr id="112" name="Shape 112"/>
          <p:cNvSpPr>
            <a:spLocks noGrp="1"/>
          </p:cNvSpPr>
          <p:nvPr>
            <p:ph type="body" idx="1"/>
          </p:nvPr>
        </p:nvSpPr>
        <p:spPr>
          <a:xfrm>
            <a:off x="1428727" y="3143248"/>
            <a:ext cx="6779732" cy="3195646"/>
          </a:xfrm>
          <a:prstGeom prst="rect">
            <a:avLst/>
          </a:prstGeom>
        </p:spPr>
        <p:txBody>
          <a:bodyPr/>
          <a:lstStyle>
            <a:lvl1pPr marL="266456" indent="-189097" algn="just" defTabSz="859536">
              <a:spcBef>
                <a:spcPts val="500"/>
              </a:spcBef>
              <a:buSzTx/>
              <a:buNone/>
              <a:defRPr sz="3008" b="1" i="1"/>
            </a:lvl1pPr>
          </a:lstStyle>
          <a:p>
            <a:pPr lvl="0">
              <a:defRPr sz="1800" b="0" i="0">
                <a:uFillTx/>
              </a:defRPr>
            </a:pPr>
            <a:r>
              <a:rPr sz="3008" b="1" i="1">
                <a:uFill>
                  <a:solidFill/>
                </a:uFill>
              </a:rPr>
              <a:t>  Una medida es confiable siempre y cuando un individuo permanezca casi igual en medidas repetidas, lo que dará como resultado un alto coeficiente de confiabilidad o un bajo error estándar.</a:t>
            </a:r>
          </a:p>
        </p:txBody>
      </p:sp>
      <p:sp>
        <p:nvSpPr>
          <p:cNvPr id="113" name="Shape 113"/>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13</a:t>
            </a:fld>
            <a:endParaRPr sz="1200">
              <a:solidFill>
                <a:srgbClr val="B4A688"/>
              </a:solidFill>
              <a:uFill>
                <a:solidFill>
                  <a:srgbClr val="B4A688"/>
                </a:solidFill>
              </a:u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16" name="Shape 116"/>
          <p:cNvSpPr>
            <a:spLocks noGrp="1"/>
          </p:cNvSpPr>
          <p:nvPr>
            <p:ph type="title"/>
          </p:nvPr>
        </p:nvSpPr>
        <p:spPr>
          <a:xfrm>
            <a:off x="1432560" y="359898"/>
            <a:ext cx="7406640" cy="1472184"/>
          </a:xfrm>
          <a:prstGeom prst="rect">
            <a:avLst/>
          </a:prstGeom>
        </p:spPr>
        <p:txBody>
          <a:bodyPr/>
          <a:lstStyle>
            <a:lvl1pPr>
              <a:defRPr>
                <a:latin typeface="Maiandra GD"/>
                <a:ea typeface="Maiandra GD"/>
                <a:cs typeface="Maiandra GD"/>
                <a:sym typeface="Maiandra GD"/>
              </a:defRPr>
            </a:lvl1p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METODOS PARA ESTIMAR LA CONFIABILIDAD </a:t>
            </a:r>
          </a:p>
        </p:txBody>
      </p:sp>
      <p:sp>
        <p:nvSpPr>
          <p:cNvPr id="117" name="Shape 117"/>
          <p:cNvSpPr>
            <a:spLocks noGrp="1"/>
          </p:cNvSpPr>
          <p:nvPr>
            <p:ph type="body" idx="1"/>
          </p:nvPr>
        </p:nvSpPr>
        <p:spPr>
          <a:xfrm>
            <a:off x="1357290" y="2500306"/>
            <a:ext cx="7406640" cy="1752600"/>
          </a:xfrm>
          <a:prstGeom prst="rect">
            <a:avLst/>
          </a:prstGeom>
        </p:spPr>
        <p:txBody>
          <a:bodyPr/>
          <a:lstStyle/>
          <a:p>
            <a:pPr marL="27432" lvl="0" indent="0">
              <a:buClr>
                <a:srgbClr val="3891A7"/>
              </a:buClr>
              <a:buSzPct val="80000"/>
              <a:buFont typeface="Wingdings"/>
              <a:buChar char="■"/>
              <a:defRPr sz="1800">
                <a:solidFill>
                  <a:srgbClr val="000000"/>
                </a:solidFill>
                <a:uFillTx/>
              </a:defRPr>
            </a:pPr>
            <a:r>
              <a:rPr sz="2400">
                <a:solidFill>
                  <a:srgbClr val="351209"/>
                </a:solidFill>
                <a:uFill>
                  <a:solidFill>
                    <a:srgbClr val="351209"/>
                  </a:solidFill>
                </a:uFill>
              </a:rPr>
              <a:t>Test-Retest</a:t>
            </a:r>
          </a:p>
          <a:p>
            <a:pPr marL="27432" lvl="0" indent="0">
              <a:buClr>
                <a:srgbClr val="3891A7"/>
              </a:buClr>
              <a:buSzPct val="80000"/>
              <a:buFont typeface="Wingdings"/>
              <a:buChar char="■"/>
              <a:defRPr sz="1800">
                <a:solidFill>
                  <a:srgbClr val="000000"/>
                </a:solidFill>
                <a:uFillTx/>
              </a:defRPr>
            </a:pPr>
            <a:r>
              <a:rPr sz="2400">
                <a:solidFill>
                  <a:srgbClr val="351209"/>
                </a:solidFill>
                <a:uFill>
                  <a:solidFill>
                    <a:srgbClr val="351209"/>
                  </a:solidFill>
                </a:uFill>
              </a:rPr>
              <a:t>Formas Paralelas</a:t>
            </a:r>
          </a:p>
          <a:p>
            <a:pPr marL="27432" lvl="0" indent="0">
              <a:buClr>
                <a:srgbClr val="3891A7"/>
              </a:buClr>
              <a:buSzPct val="80000"/>
              <a:buFont typeface="Wingdings"/>
              <a:buChar char="■"/>
              <a:defRPr sz="1800">
                <a:solidFill>
                  <a:srgbClr val="000000"/>
                </a:solidFill>
                <a:uFillTx/>
              </a:defRPr>
            </a:pPr>
            <a:r>
              <a:rPr sz="2400">
                <a:solidFill>
                  <a:srgbClr val="351209"/>
                </a:solidFill>
                <a:uFill>
                  <a:solidFill>
                    <a:srgbClr val="351209"/>
                  </a:solidFill>
                </a:uFill>
              </a:rPr>
              <a:t>Confiabilidad por Mitades</a:t>
            </a:r>
          </a:p>
          <a:p>
            <a:pPr marL="27432" lvl="0" indent="0">
              <a:buClr>
                <a:srgbClr val="3891A7"/>
              </a:buClr>
              <a:buSzPct val="80000"/>
              <a:buFont typeface="Wingdings"/>
              <a:buChar char="■"/>
              <a:defRPr sz="1800">
                <a:solidFill>
                  <a:srgbClr val="000000"/>
                </a:solidFill>
                <a:uFillTx/>
              </a:defRPr>
            </a:pPr>
            <a:r>
              <a:rPr sz="2400">
                <a:solidFill>
                  <a:srgbClr val="351209"/>
                </a:solidFill>
                <a:uFill>
                  <a:solidFill>
                    <a:srgbClr val="351209"/>
                  </a:solidFill>
                </a:uFill>
              </a:rPr>
              <a:t>Homogeneidad</a:t>
            </a:r>
          </a:p>
        </p:txBody>
      </p:sp>
      <p:sp>
        <p:nvSpPr>
          <p:cNvPr id="118" name="Shape 118"/>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14</a:t>
            </a:fld>
            <a:endParaRPr sz="1200">
              <a:solidFill>
                <a:srgbClr val="B4A688"/>
              </a:solidFill>
              <a:uFill>
                <a:solidFill>
                  <a:srgbClr val="B4A688"/>
                </a:solidFill>
              </a:u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21" name="Shape 121"/>
          <p:cNvSpPr>
            <a:spLocks noGrp="1"/>
          </p:cNvSpPr>
          <p:nvPr>
            <p:ph type="title"/>
          </p:nvPr>
        </p:nvSpPr>
        <p:spPr>
          <a:xfrm>
            <a:off x="1266859" y="687387"/>
            <a:ext cx="8162925" cy="1065213"/>
          </a:xfrm>
          <a:prstGeom prst="rect">
            <a:avLst/>
          </a:prstGeom>
        </p:spPr>
        <p:txBody>
          <a:bodyPr/>
          <a:lstStyle/>
          <a:p>
            <a:pPr lvl="0">
              <a:defRPr sz="1800">
                <a:solidFill>
                  <a:srgbClr val="000000"/>
                </a:solidFill>
                <a:effectLst/>
                <a:uFillTx/>
              </a:defRPr>
            </a:pPr>
            <a:r>
              <a:rPr sz="2800" b="1">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A- </a:t>
            </a:r>
            <a:r>
              <a:rPr sz="2800" b="1">
                <a:solidFill>
                  <a:srgbClr val="572314"/>
                </a:solidFill>
                <a:uFill>
                  <a:solidFill>
                    <a:srgbClr val="572314"/>
                  </a:solidFill>
                </a:uFill>
                <a:latin typeface="Maiandra GD"/>
                <a:ea typeface="Maiandra GD"/>
                <a:cs typeface="Maiandra GD"/>
                <a:sym typeface="Maiandra GD"/>
              </a:rPr>
              <a:t>Repetición de la misma prueba </a:t>
            </a:r>
            <a:br>
              <a:rPr sz="2800" b="1">
                <a:solidFill>
                  <a:srgbClr val="572314"/>
                </a:solidFill>
                <a:uFill>
                  <a:solidFill>
                    <a:srgbClr val="572314"/>
                  </a:solidFill>
                </a:uFill>
                <a:latin typeface="Maiandra GD"/>
                <a:ea typeface="Maiandra GD"/>
                <a:cs typeface="Maiandra GD"/>
                <a:sym typeface="Maiandra GD"/>
              </a:rPr>
            </a:br>
            <a:r>
              <a:rPr sz="2800" b="1">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     </a:t>
            </a:r>
            <a:r>
              <a:rPr sz="2800" b="1">
                <a:solidFill>
                  <a:srgbClr val="572314"/>
                </a:solidFill>
                <a:effectLst>
                  <a:outerShdw blurRad="38100" dist="38100" dir="2700000" rotWithShape="0">
                    <a:srgbClr val="000000">
                      <a:alpha val="43137"/>
                    </a:srgbClr>
                  </a:outerShdw>
                </a:effectLst>
                <a:uFill>
                  <a:solidFill>
                    <a:srgbClr val="572314"/>
                  </a:solidFill>
                </a:uFill>
                <a:latin typeface="Maiandra GD"/>
                <a:ea typeface="Maiandra GD"/>
                <a:cs typeface="Maiandra GD"/>
                <a:sym typeface="Maiandra GD"/>
              </a:rPr>
              <a:t>(Test- Retest)</a:t>
            </a:r>
            <a:r>
              <a:rPr sz="2800" b="1">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 </a:t>
            </a:r>
          </a:p>
        </p:txBody>
      </p:sp>
      <p:sp>
        <p:nvSpPr>
          <p:cNvPr id="122" name="Shape 122"/>
          <p:cNvSpPr>
            <a:spLocks noGrp="1"/>
          </p:cNvSpPr>
          <p:nvPr>
            <p:ph type="body" idx="1"/>
          </p:nvPr>
        </p:nvSpPr>
        <p:spPr>
          <a:xfrm>
            <a:off x="685800" y="1904999"/>
            <a:ext cx="8001000" cy="4525964"/>
          </a:xfrm>
          <a:prstGeom prst="rect">
            <a:avLst/>
          </a:prstGeom>
        </p:spPr>
        <p:txBody>
          <a:bodyPr/>
          <a:lstStyle/>
          <a:p>
            <a:pPr marL="294893" lvl="0" indent="-212597" algn="just">
              <a:defRPr sz="1800">
                <a:uFillTx/>
              </a:defRPr>
            </a:pPr>
            <a:r>
              <a:rPr sz="2400">
                <a:uFill>
                  <a:solidFill/>
                </a:uFill>
                <a:latin typeface="Maiandra GD"/>
                <a:ea typeface="Maiandra GD"/>
                <a:cs typeface="Maiandra GD"/>
                <a:sym typeface="Maiandra GD"/>
              </a:rPr>
              <a:t>Este método se utiliza cuando estamos interesados en la variación del individuo a lo largo del tiempo que implica la correlación entre las calificaciones de dos aplicaciones de la misma prueba psicológica, separadas por un período de tiempo.  </a:t>
            </a:r>
          </a:p>
          <a:p>
            <a:pPr marL="283463" lvl="0" indent="-201168" algn="just">
              <a:buSzTx/>
              <a:buNone/>
              <a:defRPr sz="1800">
                <a:uFillTx/>
              </a:defRPr>
            </a:pPr>
            <a:endParaRPr sz="2400">
              <a:uFill>
                <a:solidFill/>
              </a:uFill>
              <a:latin typeface="Maiandra GD"/>
              <a:ea typeface="Maiandra GD"/>
              <a:cs typeface="Maiandra GD"/>
              <a:sym typeface="Maiandra GD"/>
            </a:endParaRPr>
          </a:p>
          <a:p>
            <a:pPr marL="294893" lvl="0" indent="-212597" algn="just">
              <a:defRPr sz="1800">
                <a:uFillTx/>
              </a:defRPr>
            </a:pPr>
            <a:r>
              <a:rPr sz="2400">
                <a:uFill>
                  <a:solidFill/>
                </a:uFill>
                <a:latin typeface="Maiandra GD"/>
                <a:ea typeface="Maiandra GD"/>
                <a:cs typeface="Maiandra GD"/>
                <a:sym typeface="Maiandra GD"/>
              </a:rPr>
              <a:t>El coeficiente resultante es un índice de </a:t>
            </a:r>
            <a:r>
              <a:rPr sz="2400" b="1">
                <a:uFill>
                  <a:solidFill/>
                </a:uFill>
                <a:latin typeface="Maiandra GD"/>
                <a:ea typeface="Maiandra GD"/>
                <a:cs typeface="Maiandra GD"/>
                <a:sym typeface="Maiandra GD"/>
              </a:rPr>
              <a:t>Estabilidad</a:t>
            </a:r>
            <a:r>
              <a:rPr sz="2400">
                <a:uFill>
                  <a:solidFill/>
                </a:uFill>
                <a:latin typeface="Maiandra GD"/>
                <a:ea typeface="Maiandra GD"/>
                <a:cs typeface="Maiandra GD"/>
                <a:sym typeface="Maiandra GD"/>
              </a:rPr>
              <a:t>.</a:t>
            </a:r>
          </a:p>
          <a:p>
            <a:pPr marL="283463" lvl="0" indent="-201168" algn="just">
              <a:buSzTx/>
              <a:buNone/>
              <a:defRPr sz="1800">
                <a:uFillTx/>
              </a:defRPr>
            </a:pPr>
            <a:endParaRPr sz="2400">
              <a:uFill>
                <a:solidFill/>
              </a:uFill>
              <a:latin typeface="Maiandra GD"/>
              <a:ea typeface="Maiandra GD"/>
              <a:cs typeface="Maiandra GD"/>
              <a:sym typeface="Maiandra GD"/>
            </a:endParaRPr>
          </a:p>
          <a:p>
            <a:pPr marL="283463" lvl="0" indent="-201168" algn="ctr">
              <a:buSzTx/>
              <a:buNone/>
              <a:defRPr sz="1800">
                <a:uFillTx/>
              </a:defRPr>
            </a:pPr>
            <a:r>
              <a:rPr sz="2400" i="1" u="sng">
                <a:uFill>
                  <a:solidFill/>
                </a:uFill>
                <a:latin typeface="Maiandra GD"/>
                <a:ea typeface="Maiandra GD"/>
                <a:cs typeface="Maiandra GD"/>
                <a:sym typeface="Maiandra GD"/>
              </a:rPr>
              <a:t>Prueba         (tiempo)         Reaplicación</a:t>
            </a:r>
            <a:r>
              <a:rPr sz="2400">
                <a:uFill>
                  <a:solidFill/>
                </a:uFill>
                <a:latin typeface="Maiandra GD"/>
                <a:ea typeface="Maiandra GD"/>
                <a:cs typeface="Maiandra GD"/>
                <a:sym typeface="Maiandra GD"/>
              </a:rPr>
              <a:t> </a:t>
            </a:r>
          </a:p>
        </p:txBody>
      </p:sp>
      <p:sp>
        <p:nvSpPr>
          <p:cNvPr id="123" name="Shape 123"/>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15</a:t>
            </a:fld>
            <a:endParaRPr sz="1200">
              <a:solidFill>
                <a:srgbClr val="B4A688"/>
              </a:solidFill>
              <a:uFill>
                <a:solidFill>
                  <a:srgbClr val="B4A688"/>
                </a:solidFill>
              </a:uFil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26" name="Shape 126"/>
          <p:cNvSpPr>
            <a:spLocks noGrp="1"/>
          </p:cNvSpPr>
          <p:nvPr>
            <p:ph type="body" idx="1"/>
          </p:nvPr>
        </p:nvSpPr>
        <p:spPr>
          <a:xfrm>
            <a:off x="1033462" y="1928802"/>
            <a:ext cx="7753380" cy="4500594"/>
          </a:xfrm>
          <a:prstGeom prst="rect">
            <a:avLst/>
          </a:prstGeom>
        </p:spPr>
        <p:txBody>
          <a:bodyPr/>
          <a:lstStyle/>
          <a:p>
            <a:pPr marL="280629" lvl="0" indent="-199156" algn="just" defTabSz="905255">
              <a:lnSpc>
                <a:spcPct val="81000"/>
              </a:lnSpc>
              <a:spcBef>
                <a:spcPts val="500"/>
              </a:spcBef>
              <a:buSzTx/>
              <a:buNone/>
              <a:defRPr sz="1800">
                <a:uFillTx/>
              </a:defRPr>
            </a:pPr>
            <a:r>
              <a:rPr sz="2376">
                <a:uFill>
                  <a:solidFill/>
                </a:uFill>
                <a:latin typeface="Maiandra GD"/>
                <a:ea typeface="Maiandra GD"/>
                <a:cs typeface="Maiandra GD"/>
                <a:sym typeface="Maiandra GD"/>
              </a:rPr>
              <a:t>Desventajas: </a:t>
            </a:r>
          </a:p>
          <a:p>
            <a:pPr marL="280629" lvl="0" indent="-199156" algn="just" defTabSz="905255">
              <a:lnSpc>
                <a:spcPct val="81000"/>
              </a:lnSpc>
              <a:spcBef>
                <a:spcPts val="500"/>
              </a:spcBef>
              <a:buSzTx/>
              <a:buNone/>
              <a:defRPr sz="1800">
                <a:uFillTx/>
              </a:defRPr>
            </a:pPr>
            <a:r>
              <a:rPr sz="2376">
                <a:uFill>
                  <a:solidFill/>
                </a:uFill>
                <a:latin typeface="Maiandra GD"/>
                <a:ea typeface="Maiandra GD"/>
                <a:cs typeface="Maiandra GD"/>
                <a:sym typeface="Maiandra GD"/>
              </a:rPr>
              <a:t> </a:t>
            </a:r>
          </a:p>
          <a:p>
            <a:pPr marL="280629" lvl="0" indent="-199156" algn="just" defTabSz="905255">
              <a:lnSpc>
                <a:spcPct val="81000"/>
              </a:lnSpc>
              <a:spcBef>
                <a:spcPts val="500"/>
              </a:spcBef>
              <a:buSzTx/>
              <a:buNone/>
              <a:defRPr sz="1800">
                <a:uFillTx/>
              </a:defRPr>
            </a:pPr>
            <a:r>
              <a:rPr sz="2376">
                <a:uFill>
                  <a:solidFill/>
                </a:uFill>
                <a:latin typeface="Maiandra GD"/>
                <a:ea typeface="Maiandra GD"/>
                <a:cs typeface="Maiandra GD"/>
                <a:sym typeface="Maiandra GD"/>
              </a:rPr>
              <a:t>a) No evalúa los efectos la variación debido a muestras diferentes.  </a:t>
            </a:r>
          </a:p>
          <a:p>
            <a:pPr marL="280629" lvl="0" indent="-199156" algn="just" defTabSz="905255">
              <a:lnSpc>
                <a:spcPct val="81000"/>
              </a:lnSpc>
              <a:spcBef>
                <a:spcPts val="500"/>
              </a:spcBef>
              <a:buSzTx/>
              <a:buNone/>
              <a:defRPr sz="1800">
                <a:uFillTx/>
              </a:defRPr>
            </a:pPr>
            <a:r>
              <a:rPr sz="2376">
                <a:uFill>
                  <a:solidFill/>
                </a:uFill>
                <a:latin typeface="Maiandra GD"/>
                <a:ea typeface="Maiandra GD"/>
                <a:cs typeface="Maiandra GD"/>
                <a:sym typeface="Maiandra GD"/>
              </a:rPr>
              <a:t>b) Es sensible a los efectos de aprendizaje (memoria y  práctica)</a:t>
            </a:r>
          </a:p>
          <a:p>
            <a:pPr marL="280629" lvl="0" indent="-199156" algn="just" defTabSz="905255">
              <a:lnSpc>
                <a:spcPct val="81000"/>
              </a:lnSpc>
              <a:spcBef>
                <a:spcPts val="500"/>
              </a:spcBef>
              <a:buSzTx/>
              <a:buNone/>
              <a:defRPr sz="1800">
                <a:uFillTx/>
              </a:defRPr>
            </a:pPr>
            <a:r>
              <a:rPr sz="2376">
                <a:uFill>
                  <a:solidFill/>
                </a:uFill>
                <a:latin typeface="Maiandra GD"/>
                <a:ea typeface="Maiandra GD"/>
                <a:cs typeface="Maiandra GD"/>
                <a:sym typeface="Maiandra GD"/>
              </a:rPr>
              <a:t>c) La presencia de una habilidad específica en el individuo que le facilita una tarea o muestra en particular (</a:t>
            </a:r>
            <a:r>
              <a:rPr sz="2376" i="1">
                <a:uFill>
                  <a:solidFill/>
                </a:uFill>
                <a:latin typeface="Maiandra GD"/>
                <a:ea typeface="Maiandra GD"/>
                <a:cs typeface="Maiandra GD"/>
                <a:sym typeface="Maiandra GD"/>
              </a:rPr>
              <a:t>error constante o sistemático)</a:t>
            </a:r>
            <a:r>
              <a:rPr sz="2376">
                <a:uFill>
                  <a:solidFill/>
                </a:uFill>
                <a:latin typeface="Maiandra GD"/>
                <a:ea typeface="Maiandra GD"/>
                <a:cs typeface="Maiandra GD"/>
                <a:sym typeface="Maiandra GD"/>
              </a:rPr>
              <a:t> infla confiabilidad.</a:t>
            </a:r>
          </a:p>
          <a:p>
            <a:pPr marL="280629" lvl="0" indent="-199156" algn="just" defTabSz="905255">
              <a:lnSpc>
                <a:spcPct val="81000"/>
              </a:lnSpc>
              <a:spcBef>
                <a:spcPts val="500"/>
              </a:spcBef>
              <a:buSzTx/>
              <a:buNone/>
              <a:defRPr sz="1800">
                <a:uFillTx/>
              </a:defRPr>
            </a:pPr>
            <a:endParaRPr sz="2376">
              <a:uFill>
                <a:solidFill/>
              </a:uFill>
              <a:latin typeface="Maiandra GD"/>
              <a:ea typeface="Maiandra GD"/>
              <a:cs typeface="Maiandra GD"/>
              <a:sym typeface="Maiandra GD"/>
            </a:endParaRPr>
          </a:p>
          <a:p>
            <a:pPr marL="280629" lvl="0" indent="-199156" algn="ctr" defTabSz="905255">
              <a:lnSpc>
                <a:spcPct val="81000"/>
              </a:lnSpc>
              <a:spcBef>
                <a:spcPts val="500"/>
              </a:spcBef>
              <a:buSzTx/>
              <a:buNone/>
              <a:defRPr sz="1800">
                <a:uFillTx/>
              </a:defRPr>
            </a:pPr>
            <a:r>
              <a:rPr sz="2376" b="1">
                <a:uFill>
                  <a:solidFill/>
                </a:uFill>
                <a:latin typeface="Maiandra GD"/>
                <a:ea typeface="Maiandra GD"/>
                <a:cs typeface="Maiandra GD"/>
                <a:sym typeface="Maiandra GD"/>
              </a:rPr>
              <a:t>Es importante considerar que la confiabilidad disminuye con el paso del tiempo.</a:t>
            </a:r>
          </a:p>
        </p:txBody>
      </p:sp>
      <p:sp>
        <p:nvSpPr>
          <p:cNvPr id="127" name="Shape 127"/>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16</a:t>
            </a:fld>
            <a:endParaRPr sz="1200">
              <a:solidFill>
                <a:srgbClr val="B4A688"/>
              </a:solidFill>
              <a:uFill>
                <a:solidFill>
                  <a:srgbClr val="B4A688"/>
                </a:solidFill>
              </a:uFill>
            </a:endParaRPr>
          </a:p>
        </p:txBody>
      </p:sp>
      <p:sp>
        <p:nvSpPr>
          <p:cNvPr id="128" name="Shape 128"/>
          <p:cNvSpPr/>
          <p:nvPr/>
        </p:nvSpPr>
        <p:spPr>
          <a:xfrm>
            <a:off x="1142976" y="357166"/>
            <a:ext cx="8162925" cy="10652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uFillTx/>
              </a:defRPr>
            </a:pPr>
            <a:r>
              <a:rPr sz="3100" b="1">
                <a:ln w="9525">
                  <a:solidFill/>
                </a:ln>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A- </a:t>
            </a:r>
            <a:r>
              <a:rPr sz="3100" b="1">
                <a:ln w="9525">
                  <a:solidFill/>
                </a:ln>
                <a:solidFill>
                  <a:srgbClr val="572314"/>
                </a:solidFill>
                <a:uFill>
                  <a:solidFill>
                    <a:srgbClr val="572314"/>
                  </a:solidFill>
                </a:uFill>
                <a:latin typeface="Maiandra GD"/>
                <a:ea typeface="Maiandra GD"/>
                <a:cs typeface="Maiandra GD"/>
                <a:sym typeface="Maiandra GD"/>
              </a:rPr>
              <a:t>Repetición de la misma prueba </a:t>
            </a:r>
            <a:br>
              <a:rPr sz="3100" b="1">
                <a:ln w="9525">
                  <a:solidFill/>
                </a:ln>
                <a:solidFill>
                  <a:srgbClr val="572314"/>
                </a:solidFill>
                <a:uFill>
                  <a:solidFill>
                    <a:srgbClr val="572314"/>
                  </a:solidFill>
                </a:uFill>
                <a:latin typeface="Maiandra GD"/>
                <a:ea typeface="Maiandra GD"/>
                <a:cs typeface="Maiandra GD"/>
                <a:sym typeface="Maiandra GD"/>
              </a:rPr>
            </a:br>
            <a:r>
              <a:rPr sz="3100" b="1">
                <a:ln w="9525">
                  <a:solidFill/>
                </a:ln>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     </a:t>
            </a:r>
            <a:r>
              <a:rPr sz="3100" b="1">
                <a:ln w="9525">
                  <a:solidFill/>
                </a:ln>
                <a:solidFill>
                  <a:srgbClr val="572314"/>
                </a:solidFill>
                <a:effectLst>
                  <a:outerShdw blurRad="38100" dist="38100" dir="2700000" rotWithShape="0">
                    <a:srgbClr val="000000">
                      <a:alpha val="43137"/>
                    </a:srgbClr>
                  </a:outerShdw>
                </a:effectLst>
                <a:uFill>
                  <a:solidFill>
                    <a:srgbClr val="572314"/>
                  </a:solidFill>
                </a:uFill>
                <a:latin typeface="Maiandra GD"/>
                <a:ea typeface="Maiandra GD"/>
                <a:cs typeface="Maiandra GD"/>
                <a:sym typeface="Maiandra GD"/>
              </a:rPr>
              <a:t>(Test- Retest)</a:t>
            </a:r>
            <a:r>
              <a:rPr sz="3100" b="1">
                <a:ln w="9525">
                  <a:solidFill/>
                </a:ln>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31" name="Shape 131"/>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17</a:t>
            </a:fld>
            <a:endParaRPr sz="1200">
              <a:solidFill>
                <a:srgbClr val="B4A688"/>
              </a:solidFill>
              <a:uFill>
                <a:solidFill>
                  <a:srgbClr val="B4A688"/>
                </a:solidFill>
              </a:uFill>
            </a:endParaRPr>
          </a:p>
        </p:txBody>
      </p:sp>
      <p:grpSp>
        <p:nvGrpSpPr>
          <p:cNvPr id="134" name="Group 134"/>
          <p:cNvGrpSpPr/>
          <p:nvPr/>
        </p:nvGrpSpPr>
        <p:grpSpPr>
          <a:xfrm>
            <a:off x="3837313" y="3521619"/>
            <a:ext cx="3000396" cy="2870928"/>
            <a:chOff x="0" y="0"/>
            <a:chExt cx="3000396" cy="2870927"/>
          </a:xfrm>
        </p:grpSpPr>
        <p:pic>
          <p:nvPicPr>
            <p:cNvPr id="132" name="image17.pdf" descr="C:\Documents and Settings\Usuario\Configuración local\Archivos temporales de Internet\Content.IE5\NORAUM2W\MCj04242320000[1].wmf"/>
            <p:cNvPicPr/>
            <p:nvPr/>
          </p:nvPicPr>
          <p:blipFill>
            <a:blip r:embed="rId2"/>
            <a:stretch>
              <a:fillRect/>
            </a:stretch>
          </p:blipFill>
          <p:spPr>
            <a:xfrm>
              <a:off x="642942" y="0"/>
              <a:ext cx="1714512" cy="1210492"/>
            </a:xfrm>
            <a:prstGeom prst="rect">
              <a:avLst/>
            </a:prstGeom>
            <a:ln w="12700" cap="flat">
              <a:noFill/>
              <a:miter lim="400000"/>
            </a:ln>
            <a:effectLst/>
          </p:spPr>
        </p:pic>
        <p:sp>
          <p:nvSpPr>
            <p:cNvPr id="133" name="Shape 133"/>
            <p:cNvSpPr/>
            <p:nvPr/>
          </p:nvSpPr>
          <p:spPr>
            <a:xfrm>
              <a:off x="0" y="1915887"/>
              <a:ext cx="3000396" cy="955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lgn="ctr">
                <a:defRPr sz="1800">
                  <a:uFillTx/>
                </a:defRPr>
              </a:pPr>
              <a:r>
                <a:rPr sz="2800">
                  <a:uFill>
                    <a:solidFill/>
                  </a:uFill>
                  <a:latin typeface="Maiandra GD"/>
                  <a:ea typeface="Maiandra GD"/>
                  <a:cs typeface="Maiandra GD"/>
                  <a:sym typeface="Maiandra GD"/>
                </a:rPr>
                <a:t>Mayor a 6 meses</a:t>
              </a:r>
            </a:p>
            <a:p>
              <a:pPr lvl="0" algn="ctr">
                <a:defRPr sz="1800">
                  <a:uFillTx/>
                </a:defRPr>
              </a:pPr>
              <a:r>
                <a:rPr sz="2800">
                  <a:uFill>
                    <a:solidFill/>
                  </a:uFill>
                  <a:latin typeface="Maiandra GD"/>
                  <a:ea typeface="Maiandra GD"/>
                  <a:cs typeface="Maiandra GD"/>
                  <a:sym typeface="Maiandra GD"/>
                </a:rPr>
                <a:t>ESTABILIDAD</a:t>
              </a:r>
            </a:p>
          </p:txBody>
        </p:sp>
      </p:grpSp>
      <p:sp>
        <p:nvSpPr>
          <p:cNvPr id="135" name="Shape 135"/>
          <p:cNvSpPr/>
          <p:nvPr/>
        </p:nvSpPr>
        <p:spPr>
          <a:xfrm rot="16200000">
            <a:off x="-1346189" y="2970530"/>
            <a:ext cx="3762857" cy="916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5400">
                <a:ln w="18415">
                  <a:solidFill>
                    <a:srgbClr val="FFFFFF"/>
                  </a:solidFill>
                </a:ln>
                <a:solidFill>
                  <a:srgbClr val="FFFFFF"/>
                </a:solidFill>
                <a:effectLst>
                  <a:outerShdw blurRad="63500" dir="3600000" rotWithShape="0">
                    <a:srgbClr val="000000">
                      <a:alpha val="70000"/>
                    </a:srgbClr>
                  </a:outerShdw>
                </a:effectLst>
                <a:uFill>
                  <a:solidFill>
                    <a:srgbClr val="FFFFFF"/>
                  </a:solidFill>
                </a:uFill>
                <a:latin typeface="Maiandra GD"/>
                <a:ea typeface="Maiandra GD"/>
                <a:cs typeface="Maiandra GD"/>
                <a:sym typeface="Maiandra GD"/>
              </a:defRPr>
            </a:lvl1pPr>
          </a:lstStyle>
          <a:p>
            <a:pPr lvl="0">
              <a:defRPr sz="1800">
                <a:ln w="9525">
                  <a:noFill/>
                </a:ln>
                <a:solidFill>
                  <a:srgbClr val="000000"/>
                </a:solidFill>
                <a:effectLst/>
                <a:uFillTx/>
              </a:defRPr>
            </a:pPr>
            <a:r>
              <a:rPr sz="5400">
                <a:ln w="18415">
                  <a:solidFill>
                    <a:srgbClr val="FFFFFF"/>
                  </a:solidFill>
                </a:ln>
                <a:solidFill>
                  <a:srgbClr val="FFFFFF"/>
                </a:solidFill>
                <a:effectLst>
                  <a:outerShdw blurRad="63500" dir="3600000" rotWithShape="0">
                    <a:srgbClr val="000000">
                      <a:alpha val="70000"/>
                    </a:srgbClr>
                  </a:outerShdw>
                </a:effectLst>
                <a:uFill>
                  <a:solidFill>
                    <a:srgbClr val="FFFFFF"/>
                  </a:solidFill>
                </a:uFill>
              </a:rPr>
              <a:t>Test -Retest</a:t>
            </a:r>
          </a:p>
        </p:txBody>
      </p:sp>
      <p:pic>
        <p:nvPicPr>
          <p:cNvPr id="136" name="IMG_0446.jpeg"/>
          <p:cNvPicPr/>
          <p:nvPr/>
        </p:nvPicPr>
        <p:blipFill>
          <a:blip r:embed="rId3"/>
          <a:srcRect t="27566"/>
          <a:stretch>
            <a:fillRect/>
          </a:stretch>
        </p:blipFill>
        <p:spPr>
          <a:xfrm>
            <a:off x="3102374" y="708327"/>
            <a:ext cx="3510614" cy="1973069"/>
          </a:xfrm>
          <a:prstGeom prst="rect">
            <a:avLst/>
          </a:prstGeom>
          <a:ln w="12700">
            <a:miter lim="400000"/>
          </a:ln>
        </p:spPr>
      </p:pic>
      <p:pic>
        <p:nvPicPr>
          <p:cNvPr id="137" name="IMG_0553.jpeg"/>
          <p:cNvPicPr/>
          <p:nvPr/>
        </p:nvPicPr>
        <p:blipFill>
          <a:blip r:embed="rId4"/>
          <a:stretch>
            <a:fillRect/>
          </a:stretch>
        </p:blipFill>
        <p:spPr>
          <a:xfrm>
            <a:off x="1533247" y="3286000"/>
            <a:ext cx="2501897" cy="2141541"/>
          </a:xfrm>
          <a:prstGeom prst="rect">
            <a:avLst/>
          </a:prstGeom>
          <a:ln w="12700">
            <a:miter lim="400000"/>
          </a:ln>
        </p:spPr>
      </p:pic>
      <p:pic>
        <p:nvPicPr>
          <p:cNvPr id="138" name="IMG_0553.JPG"/>
          <p:cNvPicPr/>
          <p:nvPr/>
        </p:nvPicPr>
        <p:blipFill>
          <a:blip r:embed="rId4"/>
          <a:stretch>
            <a:fillRect/>
          </a:stretch>
        </p:blipFill>
        <p:spPr>
          <a:xfrm>
            <a:off x="6382908" y="3175953"/>
            <a:ext cx="2501896" cy="214154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iterate>
                                    <p:tmAbs val="0"/>
                                  </p:iterate>
                                  <p:childTnLst>
                                    <p:set>
                                      <p:cBhvr>
                                        <p:cTn id="18" fill="hold">
                                          <p:stCondLst>
                                            <p:cond delay="0"/>
                                          </p:stCondLst>
                                        </p:cTn>
                                        <p:tgtEl>
                                          <p:spTgt spid="1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138"/>
                                        </p:tgtEl>
                                        <p:attrNameLst>
                                          <p:attrName>style.visibility</p:attrName>
                                        </p:attrNameLst>
                                      </p:cBhvr>
                                      <p:to>
                                        <p:strVal val="visible"/>
                                      </p:to>
                                    </p:set>
                                    <p:animEffect transition="in" filter="wipe(left)">
                                      <p:cBhvr>
                                        <p:cTn id="2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advAuto="0"/>
      <p:bldP spid="136" grpId="0" animBg="1" advAuto="0"/>
      <p:bldP spid="137" grpId="0" animBg="1" advAuto="0"/>
      <p:bldP spid="137" grpId="1" animBg="1" advAuto="0"/>
      <p:bldP spid="138"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41" name="Shape 141"/>
          <p:cNvSpPr>
            <a:spLocks noGrp="1"/>
          </p:cNvSpPr>
          <p:nvPr>
            <p:ph type="title"/>
          </p:nvPr>
        </p:nvSpPr>
        <p:spPr>
          <a:xfrm>
            <a:off x="1435608" y="274638"/>
            <a:ext cx="7498081" cy="1143000"/>
          </a:xfrm>
          <a:prstGeom prst="rect">
            <a:avLst/>
          </a:prstGeom>
        </p:spPr>
        <p:txBody>
          <a:bodyPr/>
          <a:lstStyle/>
          <a:p>
            <a:pPr lvl="0"/>
            <a:endParaRPr/>
          </a:p>
        </p:txBody>
      </p:sp>
      <p:sp>
        <p:nvSpPr>
          <p:cNvPr id="142" name="Shape 142"/>
          <p:cNvSpPr>
            <a:spLocks noGrp="1"/>
          </p:cNvSpPr>
          <p:nvPr>
            <p:ph type="body" idx="1"/>
          </p:nvPr>
        </p:nvSpPr>
        <p:spPr>
          <a:xfrm>
            <a:off x="1435608" y="1447800"/>
            <a:ext cx="7498081" cy="4800600"/>
          </a:xfrm>
          <a:prstGeom prst="rect">
            <a:avLst/>
          </a:prstGeom>
        </p:spPr>
        <p:txBody>
          <a:bodyPr/>
          <a:lstStyle/>
          <a:p>
            <a:pPr lvl="0">
              <a:defRPr sz="1800">
                <a:uFillTx/>
              </a:defRPr>
            </a:pPr>
            <a:r>
              <a:rPr sz="3200">
                <a:uFill>
                  <a:solidFill/>
                </a:uFill>
              </a:rPr>
              <a:t>¿Este método sería apropiado para medir un estado?</a:t>
            </a:r>
          </a:p>
          <a:p>
            <a:pPr lvl="0">
              <a:defRPr sz="1800">
                <a:uFillTx/>
              </a:defRPr>
            </a:pPr>
            <a:r>
              <a:rPr sz="3200">
                <a:uFill>
                  <a:solidFill/>
                </a:uFill>
              </a:rPr>
              <a:t>¿Qué pasa con la confiabilidad Test-Retest si la persona es sometida a una intervención?</a:t>
            </a:r>
          </a:p>
        </p:txBody>
      </p:sp>
      <p:sp>
        <p:nvSpPr>
          <p:cNvPr id="143" name="Shape 143"/>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18</a:t>
            </a:fld>
            <a:endParaRPr sz="1200">
              <a:solidFill>
                <a:srgbClr val="B4A688"/>
              </a:solidFill>
              <a:uFill>
                <a:solidFill>
                  <a:srgbClr val="B4A688"/>
                </a:solidFill>
              </a:u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46" name="Shape 146"/>
          <p:cNvSpPr>
            <a:spLocks noGrp="1"/>
          </p:cNvSpPr>
          <p:nvPr>
            <p:ph type="title"/>
          </p:nvPr>
        </p:nvSpPr>
        <p:spPr>
          <a:xfrm>
            <a:off x="914400" y="357166"/>
            <a:ext cx="8229600" cy="762000"/>
          </a:xfrm>
          <a:prstGeom prst="rect">
            <a:avLst/>
          </a:prstGeom>
        </p:spPr>
        <p:txBody>
          <a:bodyPr/>
          <a:lstStyle>
            <a:lvl1pPr>
              <a:defRPr>
                <a:latin typeface="Maiandra GD"/>
                <a:ea typeface="Maiandra GD"/>
                <a:cs typeface="Maiandra GD"/>
                <a:sym typeface="Maiandra GD"/>
              </a:defRPr>
            </a:lvl1p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B.- Aplicación Formas Paralelas </a:t>
            </a:r>
          </a:p>
        </p:txBody>
      </p:sp>
      <p:sp>
        <p:nvSpPr>
          <p:cNvPr id="147" name="Shape 147"/>
          <p:cNvSpPr>
            <a:spLocks noGrp="1"/>
          </p:cNvSpPr>
          <p:nvPr>
            <p:ph type="body" idx="1"/>
          </p:nvPr>
        </p:nvSpPr>
        <p:spPr>
          <a:xfrm>
            <a:off x="857224" y="1428736"/>
            <a:ext cx="8229600" cy="5429264"/>
          </a:xfrm>
          <a:prstGeom prst="rect">
            <a:avLst/>
          </a:prstGeom>
        </p:spPr>
        <p:txBody>
          <a:bodyPr/>
          <a:lstStyle/>
          <a:p>
            <a:pPr marL="294893" lvl="0" indent="-212597" algn="just">
              <a:lnSpc>
                <a:spcPct val="90000"/>
              </a:lnSpc>
              <a:defRPr sz="1800">
                <a:uFillTx/>
              </a:defRPr>
            </a:pPr>
            <a:r>
              <a:rPr sz="2400">
                <a:uFill>
                  <a:solidFill/>
                </a:uFill>
                <a:latin typeface="Maiandra GD"/>
                <a:ea typeface="Maiandra GD"/>
                <a:cs typeface="Maiandra GD"/>
                <a:sym typeface="Maiandra GD"/>
              </a:rPr>
              <a:t>Se utiliza cuando estamos interesados en saber con qué exactitud podemos generalizar de una puntuación específica basada en una muestra de tareas a un dominio más amplio.</a:t>
            </a:r>
          </a:p>
          <a:p>
            <a:pPr marL="294893" lvl="0" indent="-212597" algn="just">
              <a:lnSpc>
                <a:spcPct val="90000"/>
              </a:lnSpc>
              <a:defRPr sz="1800">
                <a:uFillTx/>
              </a:defRPr>
            </a:pPr>
            <a:r>
              <a:rPr sz="2400">
                <a:uFill>
                  <a:solidFill/>
                </a:uFill>
                <a:latin typeface="Maiandra GD"/>
                <a:ea typeface="Maiandra GD"/>
                <a:cs typeface="Maiandra GD"/>
                <a:sym typeface="Maiandra GD"/>
              </a:rPr>
              <a:t>Las muestras equivalentes implican diferentes muestras del mismo universo pero con las </a:t>
            </a:r>
            <a:r>
              <a:rPr sz="2400" b="1">
                <a:uFill>
                  <a:solidFill/>
                </a:uFill>
                <a:latin typeface="Maiandra GD"/>
                <a:ea typeface="Maiandra GD"/>
                <a:cs typeface="Maiandra GD"/>
                <a:sym typeface="Maiandra GD"/>
              </a:rPr>
              <a:t>mismas especificaciones:</a:t>
            </a:r>
            <a:r>
              <a:rPr sz="2400">
                <a:uFill>
                  <a:solidFill/>
                </a:uFill>
                <a:latin typeface="Maiandra GD"/>
                <a:ea typeface="Maiandra GD"/>
                <a:cs typeface="Maiandra GD"/>
                <a:sym typeface="Maiandra GD"/>
              </a:rPr>
              <a:t> contenido, formato, longitud, grado de dificultad, tipo de reactivo.</a:t>
            </a:r>
          </a:p>
          <a:p>
            <a:pPr marL="294893" lvl="0" indent="-212597" algn="just">
              <a:lnSpc>
                <a:spcPct val="90000"/>
              </a:lnSpc>
              <a:defRPr sz="1800">
                <a:uFillTx/>
              </a:defRPr>
            </a:pPr>
            <a:r>
              <a:rPr sz="2400">
                <a:uFill>
                  <a:solidFill/>
                </a:uFill>
                <a:latin typeface="Maiandra GD"/>
                <a:ea typeface="Maiandra GD"/>
                <a:cs typeface="Maiandra GD"/>
                <a:sym typeface="Maiandra GD"/>
              </a:rPr>
              <a:t>El coeficiente resultante es un índice de </a:t>
            </a:r>
            <a:r>
              <a:rPr sz="2400" b="1">
                <a:uFill>
                  <a:solidFill/>
                </a:uFill>
                <a:latin typeface="Maiandra GD"/>
                <a:ea typeface="Maiandra GD"/>
                <a:cs typeface="Maiandra GD"/>
                <a:sym typeface="Maiandra GD"/>
              </a:rPr>
              <a:t>Equivalencia.</a:t>
            </a:r>
          </a:p>
          <a:p>
            <a:pPr marL="283463" lvl="0" indent="-201168" algn="ctr">
              <a:lnSpc>
                <a:spcPct val="90000"/>
              </a:lnSpc>
              <a:buSzTx/>
              <a:buNone/>
              <a:defRPr sz="1800">
                <a:uFillTx/>
              </a:defRPr>
            </a:pPr>
            <a:endParaRPr i="1" u="sng">
              <a:uFill>
                <a:solidFill/>
              </a:uFill>
              <a:latin typeface="Maiandra GD"/>
              <a:ea typeface="Maiandra GD"/>
              <a:cs typeface="Maiandra GD"/>
              <a:sym typeface="Maiandra GD"/>
            </a:endParaRPr>
          </a:p>
          <a:p>
            <a:pPr marL="283463" lvl="0" indent="-201168" algn="ctr">
              <a:lnSpc>
                <a:spcPct val="90000"/>
              </a:lnSpc>
              <a:buSzTx/>
              <a:buNone/>
              <a:defRPr sz="1800">
                <a:uFillTx/>
              </a:defRPr>
            </a:pPr>
            <a:r>
              <a:rPr i="1" u="sng">
                <a:uFill>
                  <a:solidFill/>
                </a:uFill>
                <a:latin typeface="Maiandra GD"/>
                <a:ea typeface="Maiandra GD"/>
                <a:cs typeface="Maiandra GD"/>
                <a:sym typeface="Maiandra GD"/>
              </a:rPr>
              <a:t>Forma A-------------(tiempo mínimo)---------------Forma B </a:t>
            </a:r>
          </a:p>
        </p:txBody>
      </p:sp>
      <p:sp>
        <p:nvSpPr>
          <p:cNvPr id="148" name="Shape 148"/>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19</a:t>
            </a:fld>
            <a:endParaRPr sz="1200">
              <a:solidFill>
                <a:srgbClr val="B4A688"/>
              </a:solidFill>
              <a:uFill>
                <a:solidFill>
                  <a:srgbClr val="B4A688"/>
                </a:solidFill>
              </a:u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69" name="Shape 69"/>
          <p:cNvSpPr>
            <a:spLocks noGrp="1"/>
          </p:cNvSpPr>
          <p:nvPr>
            <p:ph type="title"/>
          </p:nvPr>
        </p:nvSpPr>
        <p:spPr>
          <a:xfrm>
            <a:off x="2517936" y="2286000"/>
            <a:ext cx="6715139" cy="2286000"/>
          </a:xfrm>
          <a:prstGeom prst="rect">
            <a:avLst/>
          </a:prstGeom>
        </p:spPr>
        <p:txBody>
          <a:bodyPr/>
          <a:lstStyle/>
          <a:p>
            <a:pPr lvl="0">
              <a:defRPr sz="1800" b="0" cap="none">
                <a:solidFill>
                  <a:srgbClr val="000000"/>
                </a:solidFill>
                <a:effectLst/>
                <a:uFillTx/>
              </a:defRPr>
            </a:pPr>
            <a:endParaRPr sz="6600" b="1" cap="all">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endParaRPr>
          </a:p>
          <a:p>
            <a:pPr lvl="0">
              <a:defRPr sz="1800" b="0" cap="none">
                <a:solidFill>
                  <a:srgbClr val="000000"/>
                </a:solidFill>
                <a:effectLst/>
                <a:uFillTx/>
              </a:defRPr>
            </a:pPr>
            <a:r>
              <a:rPr sz="6600" b="1" cap="all">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Confiabilidad</a:t>
            </a:r>
          </a:p>
        </p:txBody>
      </p:sp>
      <p:sp>
        <p:nvSpPr>
          <p:cNvPr id="70" name="Shape 70"/>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2</a:t>
            </a:fld>
            <a:endParaRPr sz="1200">
              <a:solidFill>
                <a:srgbClr val="B4A688"/>
              </a:solidFill>
              <a:uFill>
                <a:solidFill>
                  <a:srgbClr val="B4A688"/>
                </a:solidFill>
              </a:uFill>
            </a:endParaRPr>
          </a:p>
        </p:txBody>
      </p:sp>
      <p:pic>
        <p:nvPicPr>
          <p:cNvPr id="71" name="IMG_0569.jpeg"/>
          <p:cNvPicPr/>
          <p:nvPr/>
        </p:nvPicPr>
        <p:blipFill>
          <a:blip r:embed="rId2"/>
          <a:stretch>
            <a:fillRect/>
          </a:stretch>
        </p:blipFill>
        <p:spPr>
          <a:xfrm>
            <a:off x="4537606" y="3783559"/>
            <a:ext cx="2354788" cy="177216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20</a:t>
            </a:fld>
            <a:endParaRPr sz="1200">
              <a:solidFill>
                <a:srgbClr val="B4A688"/>
              </a:solidFill>
              <a:uFill>
                <a:solidFill>
                  <a:srgbClr val="B4A688"/>
                </a:solidFill>
              </a:uFill>
            </a:endParaRPr>
          </a:p>
        </p:txBody>
      </p:sp>
      <p:grpSp>
        <p:nvGrpSpPr>
          <p:cNvPr id="153" name="Group 153"/>
          <p:cNvGrpSpPr/>
          <p:nvPr/>
        </p:nvGrpSpPr>
        <p:grpSpPr>
          <a:xfrm>
            <a:off x="3810637" y="4825909"/>
            <a:ext cx="3000396" cy="1763738"/>
            <a:chOff x="0" y="0"/>
            <a:chExt cx="3000396" cy="1763737"/>
          </a:xfrm>
        </p:grpSpPr>
        <p:pic>
          <p:nvPicPr>
            <p:cNvPr id="151" name="image17.pdf" descr="C:\Documents and Settings\Usuario\Configuración local\Archivos temporales de Internet\Content.IE5\NORAUM2W\MCj04242320000[1].wmf"/>
            <p:cNvPicPr/>
            <p:nvPr/>
          </p:nvPicPr>
          <p:blipFill>
            <a:blip r:embed="rId2"/>
            <a:stretch>
              <a:fillRect/>
            </a:stretch>
          </p:blipFill>
          <p:spPr>
            <a:xfrm>
              <a:off x="642942" y="0"/>
              <a:ext cx="1714512" cy="1210492"/>
            </a:xfrm>
            <a:prstGeom prst="rect">
              <a:avLst/>
            </a:prstGeom>
            <a:ln w="12700" cap="flat">
              <a:noFill/>
              <a:miter lim="400000"/>
            </a:ln>
            <a:effectLst/>
          </p:spPr>
        </p:pic>
        <p:sp>
          <p:nvSpPr>
            <p:cNvPr id="152" name="Shape 152"/>
            <p:cNvSpPr/>
            <p:nvPr/>
          </p:nvSpPr>
          <p:spPr>
            <a:xfrm>
              <a:off x="0" y="1240497"/>
              <a:ext cx="3000396"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a:latin typeface="Maiandra GD"/>
                  <a:ea typeface="Maiandra GD"/>
                  <a:cs typeface="Maiandra GD"/>
                  <a:sym typeface="Maiandra GD"/>
                </a:defRPr>
              </a:lvl1pPr>
            </a:lstStyle>
            <a:p>
              <a:pPr lvl="0">
                <a:defRPr sz="1800">
                  <a:uFillTx/>
                </a:defRPr>
              </a:pPr>
              <a:r>
                <a:rPr sz="2800">
                  <a:uFill>
                    <a:solidFill/>
                  </a:uFill>
                </a:rPr>
                <a:t>Tiempo mínimo</a:t>
              </a:r>
            </a:p>
          </p:txBody>
        </p:sp>
      </p:grpSp>
      <p:sp>
        <p:nvSpPr>
          <p:cNvPr id="154" name="Shape 154"/>
          <p:cNvSpPr/>
          <p:nvPr/>
        </p:nvSpPr>
        <p:spPr>
          <a:xfrm rot="16200000">
            <a:off x="-2203771" y="2970530"/>
            <a:ext cx="5478027" cy="916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5400">
                <a:ln w="18415">
                  <a:solidFill>
                    <a:srgbClr val="FFFFFF"/>
                  </a:solidFill>
                </a:ln>
                <a:solidFill>
                  <a:srgbClr val="FFFFFF"/>
                </a:solidFill>
                <a:effectLst>
                  <a:outerShdw blurRad="63500" dir="3600000" rotWithShape="0">
                    <a:srgbClr val="000000">
                      <a:alpha val="70000"/>
                    </a:srgbClr>
                  </a:outerShdw>
                </a:effectLst>
                <a:uFill>
                  <a:solidFill>
                    <a:srgbClr val="FFFFFF"/>
                  </a:solidFill>
                </a:uFill>
                <a:latin typeface="Maiandra GD"/>
                <a:ea typeface="Maiandra GD"/>
                <a:cs typeface="Maiandra GD"/>
                <a:sym typeface="Maiandra GD"/>
              </a:defRPr>
            </a:lvl1pPr>
          </a:lstStyle>
          <a:p>
            <a:pPr lvl="0">
              <a:defRPr sz="1800">
                <a:ln w="9525">
                  <a:noFill/>
                </a:ln>
                <a:solidFill>
                  <a:srgbClr val="000000"/>
                </a:solidFill>
                <a:effectLst/>
                <a:uFillTx/>
              </a:defRPr>
            </a:pPr>
            <a:r>
              <a:rPr sz="5400">
                <a:ln w="18415">
                  <a:solidFill>
                    <a:srgbClr val="FFFFFF"/>
                  </a:solidFill>
                </a:ln>
                <a:solidFill>
                  <a:srgbClr val="FFFFFF"/>
                </a:solidFill>
                <a:effectLst>
                  <a:outerShdw blurRad="63500" dir="3600000" rotWithShape="0">
                    <a:srgbClr val="000000">
                      <a:alpha val="70000"/>
                    </a:srgbClr>
                  </a:outerShdw>
                </a:effectLst>
                <a:uFill>
                  <a:solidFill>
                    <a:srgbClr val="FFFFFF"/>
                  </a:solidFill>
                </a:uFill>
              </a:rPr>
              <a:t>Formas Paralelas</a:t>
            </a:r>
          </a:p>
        </p:txBody>
      </p:sp>
      <p:pic>
        <p:nvPicPr>
          <p:cNvPr id="155" name="IMG_0478.jpeg"/>
          <p:cNvPicPr/>
          <p:nvPr/>
        </p:nvPicPr>
        <p:blipFill>
          <a:blip r:embed="rId3"/>
          <a:srcRect l="4215" t="33580" r="4215" b="11193"/>
          <a:stretch>
            <a:fillRect/>
          </a:stretch>
        </p:blipFill>
        <p:spPr>
          <a:xfrm>
            <a:off x="3209799" y="206739"/>
            <a:ext cx="4651711" cy="2482836"/>
          </a:xfrm>
          <a:prstGeom prst="rect">
            <a:avLst/>
          </a:prstGeom>
          <a:ln w="12700">
            <a:miter lim="400000"/>
          </a:ln>
        </p:spPr>
      </p:pic>
      <p:grpSp>
        <p:nvGrpSpPr>
          <p:cNvPr id="158" name="Group 158"/>
          <p:cNvGrpSpPr/>
          <p:nvPr/>
        </p:nvGrpSpPr>
        <p:grpSpPr>
          <a:xfrm>
            <a:off x="1964188" y="2631286"/>
            <a:ext cx="2393141" cy="2494902"/>
            <a:chOff x="0" y="0"/>
            <a:chExt cx="2393140" cy="2494901"/>
          </a:xfrm>
        </p:grpSpPr>
        <p:sp>
          <p:nvSpPr>
            <p:cNvPr id="156" name="Shape 156"/>
            <p:cNvSpPr/>
            <p:nvPr/>
          </p:nvSpPr>
          <p:spPr>
            <a:xfrm>
              <a:off x="993234" y="1577961"/>
              <a:ext cx="599404" cy="916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5400" b="1">
                  <a:ln w="12700">
                    <a:solidFill>
                      <a:srgbClr val="5D1F0E"/>
                    </a:solidFill>
                  </a:ln>
                  <a:solidFill>
                    <a:srgbClr val="F2E6CB"/>
                  </a:solidFill>
                  <a:effectLst>
                    <a:outerShdw blurRad="38100" dist="20320" dir="1800000" rotWithShape="0">
                      <a:srgbClr val="000000">
                        <a:alpha val="40000"/>
                      </a:srgbClr>
                    </a:outerShdw>
                  </a:effectLst>
                  <a:uFill>
                    <a:solidFill>
                      <a:srgbClr val="F2E6CB"/>
                    </a:solidFill>
                  </a:uFill>
                  <a:latin typeface="Maiandra GD"/>
                  <a:ea typeface="Maiandra GD"/>
                  <a:cs typeface="Maiandra GD"/>
                  <a:sym typeface="Maiandra GD"/>
                </a:defRPr>
              </a:lvl1pPr>
            </a:lstStyle>
            <a:p>
              <a:pPr lvl="0">
                <a:defRPr sz="1800" b="0">
                  <a:ln w="9525">
                    <a:noFill/>
                  </a:ln>
                  <a:solidFill>
                    <a:srgbClr val="000000"/>
                  </a:solidFill>
                  <a:effectLst/>
                  <a:uFillTx/>
                </a:defRPr>
              </a:pPr>
              <a:r>
                <a:rPr sz="5400" b="1">
                  <a:ln w="12700">
                    <a:solidFill>
                      <a:srgbClr val="5D1F0E"/>
                    </a:solidFill>
                  </a:ln>
                  <a:solidFill>
                    <a:srgbClr val="F2E6CB"/>
                  </a:solidFill>
                  <a:effectLst>
                    <a:outerShdw blurRad="38100" dist="20320" dir="1800000" rotWithShape="0">
                      <a:srgbClr val="000000">
                        <a:alpha val="40000"/>
                      </a:srgbClr>
                    </a:outerShdw>
                  </a:effectLst>
                  <a:uFill>
                    <a:solidFill>
                      <a:srgbClr val="F2E6CB"/>
                    </a:solidFill>
                  </a:uFill>
                </a:rPr>
                <a:t>A</a:t>
              </a:r>
            </a:p>
          </p:txBody>
        </p:sp>
        <p:pic>
          <p:nvPicPr>
            <p:cNvPr id="157" name="IMG_0542.jpeg"/>
            <p:cNvPicPr/>
            <p:nvPr/>
          </p:nvPicPr>
          <p:blipFill>
            <a:blip r:embed="rId4"/>
            <a:stretch>
              <a:fillRect/>
            </a:stretch>
          </p:blipFill>
          <p:spPr>
            <a:xfrm>
              <a:off x="0" y="0"/>
              <a:ext cx="2393141" cy="1595428"/>
            </a:xfrm>
            <a:prstGeom prst="rect">
              <a:avLst/>
            </a:prstGeom>
            <a:ln w="12700" cap="flat">
              <a:noFill/>
              <a:miter lim="400000"/>
            </a:ln>
            <a:effectLst/>
          </p:spPr>
        </p:pic>
      </p:grpSp>
      <p:grpSp>
        <p:nvGrpSpPr>
          <p:cNvPr id="161" name="Group 161"/>
          <p:cNvGrpSpPr/>
          <p:nvPr/>
        </p:nvGrpSpPr>
        <p:grpSpPr>
          <a:xfrm>
            <a:off x="5956802" y="2836791"/>
            <a:ext cx="2005125" cy="2297704"/>
            <a:chOff x="0" y="0"/>
            <a:chExt cx="2005124" cy="2297704"/>
          </a:xfrm>
        </p:grpSpPr>
        <p:sp>
          <p:nvSpPr>
            <p:cNvPr id="159" name="Shape 159"/>
            <p:cNvSpPr/>
            <p:nvPr/>
          </p:nvSpPr>
          <p:spPr>
            <a:xfrm>
              <a:off x="852759" y="1380763"/>
              <a:ext cx="599404" cy="916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5400" b="1">
                  <a:ln w="12700">
                    <a:solidFill>
                      <a:srgbClr val="5D1F0E"/>
                    </a:solidFill>
                  </a:ln>
                  <a:solidFill>
                    <a:srgbClr val="F2E6CB"/>
                  </a:solidFill>
                  <a:effectLst>
                    <a:outerShdw blurRad="38100" dist="20320" dir="1800000" rotWithShape="0">
                      <a:srgbClr val="000000">
                        <a:alpha val="40000"/>
                      </a:srgbClr>
                    </a:outerShdw>
                  </a:effectLst>
                  <a:uFill>
                    <a:solidFill>
                      <a:srgbClr val="F2E6CB"/>
                    </a:solidFill>
                  </a:uFill>
                  <a:latin typeface="Maiandra GD"/>
                  <a:ea typeface="Maiandra GD"/>
                  <a:cs typeface="Maiandra GD"/>
                  <a:sym typeface="Maiandra GD"/>
                </a:defRPr>
              </a:lvl1pPr>
            </a:lstStyle>
            <a:p>
              <a:pPr lvl="0">
                <a:defRPr sz="1800" b="0">
                  <a:ln w="9525">
                    <a:noFill/>
                  </a:ln>
                  <a:solidFill>
                    <a:srgbClr val="000000"/>
                  </a:solidFill>
                  <a:effectLst/>
                  <a:uFillTx/>
                </a:defRPr>
              </a:pPr>
              <a:r>
                <a:rPr sz="5400" b="1">
                  <a:ln w="12700">
                    <a:solidFill>
                      <a:srgbClr val="5D1F0E"/>
                    </a:solidFill>
                  </a:ln>
                  <a:solidFill>
                    <a:srgbClr val="F2E6CB"/>
                  </a:solidFill>
                  <a:effectLst>
                    <a:outerShdw blurRad="38100" dist="20320" dir="1800000" rotWithShape="0">
                      <a:srgbClr val="000000">
                        <a:alpha val="40000"/>
                      </a:srgbClr>
                    </a:outerShdw>
                  </a:effectLst>
                  <a:uFill>
                    <a:solidFill>
                      <a:srgbClr val="F2E6CB"/>
                    </a:solidFill>
                  </a:uFill>
                </a:rPr>
                <a:t>B</a:t>
              </a:r>
            </a:p>
          </p:txBody>
        </p:sp>
        <p:pic>
          <p:nvPicPr>
            <p:cNvPr id="160" name="IMG_0541.jpeg"/>
            <p:cNvPicPr/>
            <p:nvPr/>
          </p:nvPicPr>
          <p:blipFill>
            <a:blip r:embed="rId5"/>
            <a:stretch>
              <a:fillRect/>
            </a:stretch>
          </p:blipFill>
          <p:spPr>
            <a:xfrm>
              <a:off x="0" y="0"/>
              <a:ext cx="2005125" cy="1334320"/>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advAuto="0"/>
      <p:bldP spid="155" grpId="0" animBg="1" advAuto="0"/>
      <p:bldP spid="158" grpId="0" animBg="1" advAuto="0"/>
      <p:bldP spid="16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64" name="Shape 164"/>
          <p:cNvSpPr>
            <a:spLocks noGrp="1"/>
          </p:cNvSpPr>
          <p:nvPr>
            <p:ph type="title"/>
          </p:nvPr>
        </p:nvSpPr>
        <p:spPr>
          <a:xfrm>
            <a:off x="1435608" y="274638"/>
            <a:ext cx="7498081" cy="1143000"/>
          </a:xfrm>
          <a:prstGeom prst="rect">
            <a:avLst/>
          </a:prstGeom>
        </p:spPr>
        <p:txBody>
          <a:bodyPr/>
          <a:lstStyle>
            <a:lvl1pPr defTabSz="804672">
              <a:defRPr sz="3432">
                <a:effectLst>
                  <a:outerShdw blurRad="44704" dist="26400" dir="5400000" rotWithShape="0">
                    <a:srgbClr val="000000">
                      <a:alpha val="30000"/>
                    </a:srgbClr>
                  </a:outerShdw>
                </a:effectLst>
              </a:defRPr>
            </a:lvl1pPr>
          </a:lstStyle>
          <a:p>
            <a:pPr lvl="0">
              <a:defRPr sz="1800">
                <a:solidFill>
                  <a:srgbClr val="000000"/>
                </a:solidFill>
                <a:effectLst/>
                <a:uFillTx/>
              </a:defRPr>
            </a:pPr>
            <a:r>
              <a:rPr sz="3432">
                <a:solidFill>
                  <a:srgbClr val="572314"/>
                </a:solidFill>
                <a:effectLst>
                  <a:outerShdw blurRad="44704" dist="26400" dir="5400000" rotWithShape="0">
                    <a:srgbClr val="000000">
                      <a:alpha val="30000"/>
                    </a:srgbClr>
                  </a:outerShdw>
                </a:effectLst>
                <a:uFill>
                  <a:solidFill>
                    <a:srgbClr val="572314"/>
                  </a:solidFill>
                </a:uFill>
              </a:rPr>
              <a:t>B.- Procedimiento para balancear las influencias</a:t>
            </a:r>
          </a:p>
        </p:txBody>
      </p:sp>
      <p:sp>
        <p:nvSpPr>
          <p:cNvPr id="165" name="Shape 165"/>
          <p:cNvSpPr>
            <a:spLocks noGrp="1"/>
          </p:cNvSpPr>
          <p:nvPr>
            <p:ph type="body" idx="1"/>
          </p:nvPr>
        </p:nvSpPr>
        <p:spPr>
          <a:xfrm>
            <a:off x="1435608" y="1447800"/>
            <a:ext cx="7498081" cy="4800600"/>
          </a:xfrm>
          <a:prstGeom prst="rect">
            <a:avLst/>
          </a:prstGeom>
        </p:spPr>
        <p:txBody>
          <a:bodyPr/>
          <a:lstStyle/>
          <a:p>
            <a:pPr lvl="0">
              <a:defRPr sz="1800">
                <a:uFillTx/>
              </a:defRPr>
            </a:pPr>
            <a:r>
              <a:rPr sz="3200">
                <a:uFill>
                  <a:solidFill/>
                </a:uFill>
              </a:rPr>
              <a:t>Para obtener una mejor índice de equivalencia se pueden utilizar dos grupos, quedando de la siguiente forma:</a:t>
            </a:r>
          </a:p>
          <a:p>
            <a:pPr lvl="0">
              <a:defRPr sz="1800">
                <a:uFillTx/>
              </a:defRPr>
            </a:pPr>
            <a:endParaRPr sz="3200">
              <a:uFill>
                <a:solidFill/>
              </a:uFill>
            </a:endParaRPr>
          </a:p>
          <a:p>
            <a:pPr marL="283463" lvl="0" indent="-201168" algn="ctr">
              <a:lnSpc>
                <a:spcPct val="90000"/>
              </a:lnSpc>
              <a:buSzTx/>
              <a:buNone/>
              <a:defRPr sz="1800">
                <a:uFillTx/>
              </a:defRPr>
            </a:pPr>
            <a:r>
              <a:rPr sz="2000" i="1" u="sng">
                <a:uFill>
                  <a:solidFill/>
                </a:uFill>
                <a:latin typeface="Maiandra GD"/>
                <a:ea typeface="Maiandra GD"/>
                <a:cs typeface="Maiandra GD"/>
                <a:sym typeface="Maiandra GD"/>
              </a:rPr>
              <a:t>Forma A-------------(tiempo mínimo)---------------Forma B </a:t>
            </a:r>
          </a:p>
          <a:p>
            <a:pPr marL="283463" lvl="0" indent="-201168" algn="ctr">
              <a:lnSpc>
                <a:spcPct val="90000"/>
              </a:lnSpc>
              <a:buSzTx/>
              <a:buNone/>
              <a:defRPr sz="1800">
                <a:uFillTx/>
              </a:defRPr>
            </a:pPr>
            <a:r>
              <a:rPr sz="2000" b="1">
                <a:uFill>
                  <a:solidFill/>
                </a:uFill>
                <a:latin typeface="Maiandra GD"/>
                <a:ea typeface="Maiandra GD"/>
                <a:cs typeface="Maiandra GD"/>
                <a:sym typeface="Maiandra GD"/>
              </a:rPr>
              <a:t>(Grupo 1)</a:t>
            </a:r>
          </a:p>
          <a:p>
            <a:pPr marL="283463" lvl="0" indent="-201168" algn="ctr">
              <a:lnSpc>
                <a:spcPct val="90000"/>
              </a:lnSpc>
              <a:buSzTx/>
              <a:buNone/>
              <a:defRPr sz="1800">
                <a:uFillTx/>
              </a:defRPr>
            </a:pPr>
            <a:r>
              <a:rPr sz="2000" i="1" u="sng">
                <a:uFill>
                  <a:solidFill/>
                </a:uFill>
                <a:latin typeface="Maiandra GD"/>
                <a:ea typeface="Maiandra GD"/>
                <a:cs typeface="Maiandra GD"/>
                <a:sym typeface="Maiandra GD"/>
              </a:rPr>
              <a:t>Forma B-------------(tiempo mínimo)---------------Forma A </a:t>
            </a:r>
          </a:p>
          <a:p>
            <a:pPr marL="283463" lvl="0" indent="-201168" algn="ctr">
              <a:lnSpc>
                <a:spcPct val="90000"/>
              </a:lnSpc>
              <a:buSzTx/>
              <a:buNone/>
              <a:defRPr sz="1800">
                <a:uFillTx/>
              </a:defRPr>
            </a:pPr>
            <a:r>
              <a:rPr sz="2000" b="1">
                <a:uFill>
                  <a:solidFill/>
                </a:uFill>
                <a:latin typeface="Maiandra GD"/>
                <a:ea typeface="Maiandra GD"/>
                <a:cs typeface="Maiandra GD"/>
                <a:sym typeface="Maiandra GD"/>
              </a:rPr>
              <a:t>(Grupo 2)</a:t>
            </a:r>
          </a:p>
        </p:txBody>
      </p:sp>
      <p:sp>
        <p:nvSpPr>
          <p:cNvPr id="166" name="Shape 166"/>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21</a:t>
            </a:fld>
            <a:endParaRPr sz="1200">
              <a:solidFill>
                <a:srgbClr val="B4A688"/>
              </a:solidFill>
              <a:uFill>
                <a:solidFill>
                  <a:srgbClr val="B4A688"/>
                </a:solidFill>
              </a:uFil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69" name="Shape 169"/>
          <p:cNvSpPr>
            <a:spLocks noGrp="1"/>
          </p:cNvSpPr>
          <p:nvPr>
            <p:ph type="title"/>
          </p:nvPr>
        </p:nvSpPr>
        <p:spPr>
          <a:xfrm>
            <a:off x="1435608" y="274638"/>
            <a:ext cx="7498081" cy="1143000"/>
          </a:xfrm>
          <a:prstGeom prst="rect">
            <a:avLst/>
          </a:prstGeom>
        </p:spPr>
        <p:txBody>
          <a:bodyPr/>
          <a:lstStyle>
            <a:lvl1pPr defTabSz="850391">
              <a:defRPr sz="3999">
                <a:effectLst>
                  <a:outerShdw blurRad="47244" dist="27900" dir="5400000" rotWithShape="0">
                    <a:srgbClr val="000000">
                      <a:alpha val="30000"/>
                    </a:srgbClr>
                  </a:outerShdw>
                </a:effectLst>
              </a:defRPr>
            </a:lvl1pPr>
          </a:lstStyle>
          <a:p>
            <a:pPr lvl="0">
              <a:defRPr sz="1800">
                <a:solidFill>
                  <a:srgbClr val="000000"/>
                </a:solidFill>
                <a:effectLst/>
                <a:uFillTx/>
              </a:defRPr>
            </a:pPr>
            <a:r>
              <a:rPr sz="3999">
                <a:solidFill>
                  <a:srgbClr val="572314"/>
                </a:solidFill>
                <a:effectLst>
                  <a:outerShdw blurRad="47244" dist="27900" dir="5400000" rotWithShape="0">
                    <a:srgbClr val="000000">
                      <a:alpha val="30000"/>
                    </a:srgbClr>
                  </a:outerShdw>
                </a:effectLst>
                <a:uFill>
                  <a:solidFill>
                    <a:srgbClr val="572314"/>
                  </a:solidFill>
                </a:uFill>
              </a:rPr>
              <a:t>B.- Formas paralelas con tiempo</a:t>
            </a:r>
          </a:p>
        </p:txBody>
      </p:sp>
      <p:sp>
        <p:nvSpPr>
          <p:cNvPr id="170" name="Shape 170"/>
          <p:cNvSpPr>
            <a:spLocks noGrp="1"/>
          </p:cNvSpPr>
          <p:nvPr>
            <p:ph type="body" idx="1"/>
          </p:nvPr>
        </p:nvSpPr>
        <p:spPr>
          <a:xfrm>
            <a:off x="1435608" y="1447800"/>
            <a:ext cx="7498081" cy="4800600"/>
          </a:xfrm>
          <a:prstGeom prst="rect">
            <a:avLst/>
          </a:prstGeom>
        </p:spPr>
        <p:txBody>
          <a:bodyPr/>
          <a:lstStyle/>
          <a:p>
            <a:pPr lvl="0">
              <a:defRPr sz="1800">
                <a:uFillTx/>
              </a:defRPr>
            </a:pPr>
            <a:r>
              <a:rPr sz="3200">
                <a:uFill>
                  <a:solidFill/>
                </a:uFill>
              </a:rPr>
              <a:t>Gracias a la flexibilidad de este método, se puede ampliar el intervalo de tiempo para obtener tanto el índice de </a:t>
            </a:r>
            <a:r>
              <a:rPr sz="3200" b="1" i="1" u="sng">
                <a:uFill>
                  <a:solidFill/>
                </a:uFill>
              </a:rPr>
              <a:t>equivalencia</a:t>
            </a:r>
            <a:r>
              <a:rPr sz="3200">
                <a:uFill>
                  <a:solidFill/>
                </a:uFill>
              </a:rPr>
              <a:t>, como el de </a:t>
            </a:r>
            <a:r>
              <a:rPr sz="3200" b="1" i="1" u="sng">
                <a:uFill>
                  <a:solidFill/>
                </a:uFill>
              </a:rPr>
              <a:t>estabilidad</a:t>
            </a:r>
            <a:r>
              <a:rPr sz="3200">
                <a:uFill>
                  <a:solidFill/>
                </a:uFill>
              </a:rPr>
              <a:t>; quedando el procedimiento de la siguiente manera:</a:t>
            </a:r>
          </a:p>
          <a:p>
            <a:pPr lvl="0">
              <a:defRPr sz="1800">
                <a:uFillTx/>
              </a:defRPr>
            </a:pPr>
            <a:endParaRPr sz="3200">
              <a:uFill>
                <a:solidFill/>
              </a:uFill>
            </a:endParaRPr>
          </a:p>
          <a:p>
            <a:pPr marL="283463" lvl="0" indent="-201168" algn="ctr">
              <a:buSzTx/>
              <a:buNone/>
              <a:defRPr sz="1800">
                <a:uFillTx/>
              </a:defRPr>
            </a:pPr>
            <a:r>
              <a:rPr sz="2000">
                <a:uFill>
                  <a:solidFill/>
                </a:uFill>
              </a:rPr>
              <a:t>Forma A----------------------tiempo-------------------------Forma B</a:t>
            </a:r>
          </a:p>
        </p:txBody>
      </p:sp>
      <p:sp>
        <p:nvSpPr>
          <p:cNvPr id="171" name="Shape 171"/>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22</a:t>
            </a:fld>
            <a:endParaRPr sz="1200">
              <a:solidFill>
                <a:srgbClr val="B4A688"/>
              </a:solidFill>
              <a:uFill>
                <a:solidFill>
                  <a:srgbClr val="B4A688"/>
                </a:solidFill>
              </a:uFill>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23</a:t>
            </a:fld>
            <a:endParaRPr sz="1200">
              <a:solidFill>
                <a:srgbClr val="B4A688"/>
              </a:solidFill>
              <a:uFill>
                <a:solidFill>
                  <a:srgbClr val="B4A688"/>
                </a:solidFill>
              </a:uFill>
            </a:endParaRPr>
          </a:p>
        </p:txBody>
      </p:sp>
      <p:grpSp>
        <p:nvGrpSpPr>
          <p:cNvPr id="176" name="Group 176"/>
          <p:cNvGrpSpPr/>
          <p:nvPr/>
        </p:nvGrpSpPr>
        <p:grpSpPr>
          <a:xfrm>
            <a:off x="3810636" y="4526108"/>
            <a:ext cx="3000397" cy="2270486"/>
            <a:chOff x="0" y="0"/>
            <a:chExt cx="3000396" cy="2270486"/>
          </a:xfrm>
        </p:grpSpPr>
        <p:pic>
          <p:nvPicPr>
            <p:cNvPr id="174" name="image17.pdf" descr="C:\Documents and Settings\Usuario\Configuración local\Archivos temporales de Internet\Content.IE5\NORAUM2W\MCj04242320000[1].wmf"/>
            <p:cNvPicPr/>
            <p:nvPr/>
          </p:nvPicPr>
          <p:blipFill>
            <a:blip r:embed="rId2"/>
            <a:stretch>
              <a:fillRect/>
            </a:stretch>
          </p:blipFill>
          <p:spPr>
            <a:xfrm>
              <a:off x="642942" y="0"/>
              <a:ext cx="1714512" cy="1210492"/>
            </a:xfrm>
            <a:prstGeom prst="rect">
              <a:avLst/>
            </a:prstGeom>
            <a:ln w="12700" cap="flat">
              <a:noFill/>
              <a:miter lim="400000"/>
            </a:ln>
            <a:effectLst/>
          </p:spPr>
        </p:pic>
        <p:sp>
          <p:nvSpPr>
            <p:cNvPr id="175" name="Shape 175"/>
            <p:cNvSpPr/>
            <p:nvPr/>
          </p:nvSpPr>
          <p:spPr>
            <a:xfrm>
              <a:off x="0" y="1315446"/>
              <a:ext cx="3000396" cy="9550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a:latin typeface="Maiandra GD"/>
                  <a:ea typeface="Maiandra GD"/>
                  <a:cs typeface="Maiandra GD"/>
                  <a:sym typeface="Maiandra GD"/>
                </a:defRPr>
              </a:lvl1pPr>
            </a:lstStyle>
            <a:p>
              <a:pPr lvl="0">
                <a:defRPr sz="1800">
                  <a:uFillTx/>
                </a:defRPr>
              </a:pPr>
              <a:r>
                <a:rPr sz="2800">
                  <a:uFill>
                    <a:solidFill/>
                  </a:uFill>
                </a:rPr>
                <a:t>Tiempo mayor a 6 meses</a:t>
              </a:r>
            </a:p>
          </p:txBody>
        </p:sp>
      </p:grpSp>
      <p:sp>
        <p:nvSpPr>
          <p:cNvPr id="177" name="Shape 177"/>
          <p:cNvSpPr/>
          <p:nvPr/>
        </p:nvSpPr>
        <p:spPr>
          <a:xfrm rot="16200000">
            <a:off x="-2928142" y="3078479"/>
            <a:ext cx="6710869" cy="701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4000">
                <a:ln w="13640">
                  <a:solidFill>
                    <a:srgbClr val="FFFFFF"/>
                  </a:solidFill>
                </a:ln>
                <a:solidFill>
                  <a:srgbClr val="FFFFFF"/>
                </a:solidFill>
                <a:effectLst>
                  <a:outerShdw blurRad="63500" dir="3600000" rotWithShape="0">
                    <a:srgbClr val="000000">
                      <a:alpha val="70000"/>
                    </a:srgbClr>
                  </a:outerShdw>
                </a:effectLst>
                <a:uFill>
                  <a:solidFill>
                    <a:srgbClr val="FFFFFF"/>
                  </a:solidFill>
                </a:uFill>
                <a:latin typeface="Maiandra GD"/>
                <a:ea typeface="Maiandra GD"/>
                <a:cs typeface="Maiandra GD"/>
                <a:sym typeface="Maiandra GD"/>
              </a:defRPr>
            </a:lvl1pPr>
          </a:lstStyle>
          <a:p>
            <a:pPr lvl="0">
              <a:defRPr sz="1800">
                <a:ln w="9525">
                  <a:noFill/>
                </a:ln>
                <a:solidFill>
                  <a:srgbClr val="000000"/>
                </a:solidFill>
                <a:effectLst/>
                <a:uFillTx/>
              </a:defRPr>
            </a:pPr>
            <a:r>
              <a:rPr sz="4000">
                <a:ln w="13640">
                  <a:solidFill>
                    <a:srgbClr val="FFFFFF"/>
                  </a:solidFill>
                </a:ln>
                <a:solidFill>
                  <a:srgbClr val="FFFFFF"/>
                </a:solidFill>
                <a:effectLst>
                  <a:outerShdw blurRad="63500" dir="3600000" rotWithShape="0">
                    <a:srgbClr val="000000">
                      <a:alpha val="70000"/>
                    </a:srgbClr>
                  </a:outerShdw>
                </a:effectLst>
                <a:uFill>
                  <a:solidFill>
                    <a:srgbClr val="FFFFFF"/>
                  </a:solidFill>
                </a:uFill>
              </a:rPr>
              <a:t>Formas Paralelas con tiempo</a:t>
            </a:r>
          </a:p>
        </p:txBody>
      </p:sp>
      <p:pic>
        <p:nvPicPr>
          <p:cNvPr id="178" name="IMG_0478.JPG"/>
          <p:cNvPicPr/>
          <p:nvPr/>
        </p:nvPicPr>
        <p:blipFill>
          <a:blip r:embed="rId3"/>
          <a:srcRect l="4215" t="33580" r="4215" b="11193"/>
          <a:stretch>
            <a:fillRect/>
          </a:stretch>
        </p:blipFill>
        <p:spPr>
          <a:xfrm>
            <a:off x="3209799" y="206739"/>
            <a:ext cx="4651711" cy="2482836"/>
          </a:xfrm>
          <a:prstGeom prst="rect">
            <a:avLst/>
          </a:prstGeom>
          <a:ln w="12700">
            <a:miter lim="400000"/>
          </a:ln>
        </p:spPr>
      </p:pic>
      <p:grpSp>
        <p:nvGrpSpPr>
          <p:cNvPr id="181" name="Group 181"/>
          <p:cNvGrpSpPr/>
          <p:nvPr/>
        </p:nvGrpSpPr>
        <p:grpSpPr>
          <a:xfrm>
            <a:off x="1964188" y="2631286"/>
            <a:ext cx="2393141" cy="2494902"/>
            <a:chOff x="0" y="0"/>
            <a:chExt cx="2393140" cy="2494901"/>
          </a:xfrm>
        </p:grpSpPr>
        <p:sp>
          <p:nvSpPr>
            <p:cNvPr id="179" name="Shape 179"/>
            <p:cNvSpPr/>
            <p:nvPr/>
          </p:nvSpPr>
          <p:spPr>
            <a:xfrm>
              <a:off x="993234" y="1577961"/>
              <a:ext cx="599404" cy="916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5400" b="1">
                  <a:ln w="12700">
                    <a:solidFill>
                      <a:srgbClr val="5D1F0E"/>
                    </a:solidFill>
                  </a:ln>
                  <a:solidFill>
                    <a:srgbClr val="F2E6CB"/>
                  </a:solidFill>
                  <a:effectLst>
                    <a:outerShdw blurRad="38100" dist="20320" dir="1800000" rotWithShape="0">
                      <a:srgbClr val="000000">
                        <a:alpha val="40000"/>
                      </a:srgbClr>
                    </a:outerShdw>
                  </a:effectLst>
                  <a:uFill>
                    <a:solidFill>
                      <a:srgbClr val="F2E6CB"/>
                    </a:solidFill>
                  </a:uFill>
                  <a:latin typeface="Maiandra GD"/>
                  <a:ea typeface="Maiandra GD"/>
                  <a:cs typeface="Maiandra GD"/>
                  <a:sym typeface="Maiandra GD"/>
                </a:defRPr>
              </a:lvl1pPr>
            </a:lstStyle>
            <a:p>
              <a:pPr lvl="0">
                <a:defRPr sz="1800" b="0">
                  <a:ln w="9525">
                    <a:noFill/>
                  </a:ln>
                  <a:solidFill>
                    <a:srgbClr val="000000"/>
                  </a:solidFill>
                  <a:effectLst/>
                  <a:uFillTx/>
                </a:defRPr>
              </a:pPr>
              <a:r>
                <a:rPr sz="5400" b="1">
                  <a:ln w="12700">
                    <a:solidFill>
                      <a:srgbClr val="5D1F0E"/>
                    </a:solidFill>
                  </a:ln>
                  <a:solidFill>
                    <a:srgbClr val="F2E6CB"/>
                  </a:solidFill>
                  <a:effectLst>
                    <a:outerShdw blurRad="38100" dist="20320" dir="1800000" rotWithShape="0">
                      <a:srgbClr val="000000">
                        <a:alpha val="40000"/>
                      </a:srgbClr>
                    </a:outerShdw>
                  </a:effectLst>
                  <a:uFill>
                    <a:solidFill>
                      <a:srgbClr val="F2E6CB"/>
                    </a:solidFill>
                  </a:uFill>
                </a:rPr>
                <a:t>A</a:t>
              </a:r>
            </a:p>
          </p:txBody>
        </p:sp>
        <p:pic>
          <p:nvPicPr>
            <p:cNvPr id="180" name="IMG_0542.JPG"/>
            <p:cNvPicPr/>
            <p:nvPr/>
          </p:nvPicPr>
          <p:blipFill>
            <a:blip r:embed="rId4"/>
            <a:stretch>
              <a:fillRect/>
            </a:stretch>
          </p:blipFill>
          <p:spPr>
            <a:xfrm>
              <a:off x="0" y="0"/>
              <a:ext cx="2393141" cy="1595428"/>
            </a:xfrm>
            <a:prstGeom prst="rect">
              <a:avLst/>
            </a:prstGeom>
            <a:ln w="12700" cap="flat">
              <a:noFill/>
              <a:miter lim="400000"/>
            </a:ln>
            <a:effectLst/>
          </p:spPr>
        </p:pic>
      </p:grpSp>
      <p:grpSp>
        <p:nvGrpSpPr>
          <p:cNvPr id="184" name="Group 184"/>
          <p:cNvGrpSpPr/>
          <p:nvPr/>
        </p:nvGrpSpPr>
        <p:grpSpPr>
          <a:xfrm>
            <a:off x="5956802" y="2836791"/>
            <a:ext cx="2005125" cy="2297704"/>
            <a:chOff x="0" y="0"/>
            <a:chExt cx="2005124" cy="2297704"/>
          </a:xfrm>
        </p:grpSpPr>
        <p:sp>
          <p:nvSpPr>
            <p:cNvPr id="182" name="Shape 182"/>
            <p:cNvSpPr/>
            <p:nvPr/>
          </p:nvSpPr>
          <p:spPr>
            <a:xfrm>
              <a:off x="852759" y="1380763"/>
              <a:ext cx="599404" cy="9169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defRPr sz="5400" b="1">
                  <a:ln w="12700">
                    <a:solidFill>
                      <a:srgbClr val="5D1F0E"/>
                    </a:solidFill>
                  </a:ln>
                  <a:solidFill>
                    <a:srgbClr val="F2E6CB"/>
                  </a:solidFill>
                  <a:effectLst>
                    <a:outerShdw blurRad="38100" dist="20320" dir="1800000" rotWithShape="0">
                      <a:srgbClr val="000000">
                        <a:alpha val="40000"/>
                      </a:srgbClr>
                    </a:outerShdw>
                  </a:effectLst>
                  <a:uFill>
                    <a:solidFill>
                      <a:srgbClr val="F2E6CB"/>
                    </a:solidFill>
                  </a:uFill>
                  <a:latin typeface="Maiandra GD"/>
                  <a:ea typeface="Maiandra GD"/>
                  <a:cs typeface="Maiandra GD"/>
                  <a:sym typeface="Maiandra GD"/>
                </a:defRPr>
              </a:lvl1pPr>
            </a:lstStyle>
            <a:p>
              <a:pPr lvl="0">
                <a:defRPr sz="1800" b="0">
                  <a:ln w="9525">
                    <a:noFill/>
                  </a:ln>
                  <a:solidFill>
                    <a:srgbClr val="000000"/>
                  </a:solidFill>
                  <a:effectLst/>
                  <a:uFillTx/>
                </a:defRPr>
              </a:pPr>
              <a:r>
                <a:rPr sz="5400" b="1">
                  <a:ln w="12700">
                    <a:solidFill>
                      <a:srgbClr val="5D1F0E"/>
                    </a:solidFill>
                  </a:ln>
                  <a:solidFill>
                    <a:srgbClr val="F2E6CB"/>
                  </a:solidFill>
                  <a:effectLst>
                    <a:outerShdw blurRad="38100" dist="20320" dir="1800000" rotWithShape="0">
                      <a:srgbClr val="000000">
                        <a:alpha val="40000"/>
                      </a:srgbClr>
                    </a:outerShdw>
                  </a:effectLst>
                  <a:uFill>
                    <a:solidFill>
                      <a:srgbClr val="F2E6CB"/>
                    </a:solidFill>
                  </a:uFill>
                </a:rPr>
                <a:t>B</a:t>
              </a:r>
            </a:p>
          </p:txBody>
        </p:sp>
        <p:pic>
          <p:nvPicPr>
            <p:cNvPr id="183" name="IMG_0541.JPG"/>
            <p:cNvPicPr/>
            <p:nvPr/>
          </p:nvPicPr>
          <p:blipFill>
            <a:blip r:embed="rId5"/>
            <a:stretch>
              <a:fillRect/>
            </a:stretch>
          </p:blipFill>
          <p:spPr>
            <a:xfrm>
              <a:off x="0" y="0"/>
              <a:ext cx="2005125" cy="1334320"/>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advAuto="0"/>
      <p:bldP spid="178" grpId="0" animBg="1" advAuto="0"/>
      <p:bldP spid="181" grpId="0" animBg="1" advAuto="0"/>
      <p:bldP spid="184"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87" name="Shape 187"/>
          <p:cNvSpPr>
            <a:spLocks noGrp="1"/>
          </p:cNvSpPr>
          <p:nvPr>
            <p:ph type="title"/>
          </p:nvPr>
        </p:nvSpPr>
        <p:spPr>
          <a:xfrm>
            <a:off x="1142976" y="428604"/>
            <a:ext cx="8229600" cy="641350"/>
          </a:xfrm>
          <a:prstGeom prst="rect">
            <a:avLst/>
          </a:prstGeom>
        </p:spPr>
        <p:txBody>
          <a:bodyPr/>
          <a:lstStyle>
            <a:lvl1pPr>
              <a:defRPr sz="3200">
                <a:latin typeface="Maiandra GD"/>
                <a:ea typeface="Maiandra GD"/>
                <a:cs typeface="Maiandra GD"/>
                <a:sym typeface="Maiandra GD"/>
              </a:defRPr>
            </a:lvl1pPr>
          </a:lstStyle>
          <a:p>
            <a:pPr lvl="0">
              <a:defRPr sz="1800">
                <a:solidFill>
                  <a:srgbClr val="000000"/>
                </a:solidFill>
                <a:effectLst/>
                <a:uFillTx/>
              </a:defRPr>
            </a:pPr>
            <a:r>
              <a:rPr sz="3200">
                <a:solidFill>
                  <a:srgbClr val="572314"/>
                </a:solidFill>
                <a:effectLst>
                  <a:outerShdw blurRad="50800" dist="30000" dir="5400000" rotWithShape="0">
                    <a:srgbClr val="000000">
                      <a:alpha val="30000"/>
                    </a:srgbClr>
                  </a:outerShdw>
                </a:effectLst>
                <a:uFill>
                  <a:solidFill>
                    <a:srgbClr val="572314"/>
                  </a:solidFill>
                </a:uFill>
              </a:rPr>
              <a:t>Ventajas de Formas paralelas con tiempo:</a:t>
            </a:r>
          </a:p>
        </p:txBody>
      </p:sp>
      <p:sp>
        <p:nvSpPr>
          <p:cNvPr id="188" name="Shape 188"/>
          <p:cNvSpPr>
            <a:spLocks noGrp="1"/>
          </p:cNvSpPr>
          <p:nvPr>
            <p:ph type="body" idx="1"/>
          </p:nvPr>
        </p:nvSpPr>
        <p:spPr>
          <a:xfrm>
            <a:off x="942947" y="1214422"/>
            <a:ext cx="8201053" cy="5214974"/>
          </a:xfrm>
          <a:prstGeom prst="rect">
            <a:avLst/>
          </a:prstGeom>
        </p:spPr>
        <p:txBody>
          <a:bodyPr/>
          <a:lstStyle/>
          <a:p>
            <a:pPr marL="294893" lvl="0" indent="-212597">
              <a:defRPr sz="1800">
                <a:uFillTx/>
              </a:defRPr>
            </a:pPr>
            <a:r>
              <a:rPr sz="2400">
                <a:uFill>
                  <a:solidFill/>
                </a:uFill>
                <a:latin typeface="Maiandra GD"/>
                <a:ea typeface="Maiandra GD"/>
                <a:cs typeface="Maiandra GD"/>
                <a:sym typeface="Maiandra GD"/>
              </a:rPr>
              <a:t>Proporciona dos índices: El de estabilidad y el de equivalencia, por lo que proporcionará la prueba más rigurosa, aunque nos otorgue un coeficiente de confiabilidad más bajo.</a:t>
            </a:r>
          </a:p>
          <a:p>
            <a:pPr marL="294893" lvl="0" indent="-212597">
              <a:defRPr sz="1800">
                <a:uFillTx/>
              </a:defRPr>
            </a:pPr>
            <a:r>
              <a:rPr sz="2400">
                <a:uFill>
                  <a:solidFill/>
                </a:uFill>
                <a:latin typeface="Maiandra GD"/>
                <a:ea typeface="Maiandra GD"/>
                <a:cs typeface="Maiandra GD"/>
                <a:sym typeface="Maiandra GD"/>
              </a:rPr>
              <a:t>Este es el método preferido de los profesionales para calcular la confiabilidad, ya que permite que todas las fuentes actúen, y si aún así obtenemos un alto coeficiente de confiabilidad, podemos decir que pasa la prueba más exigente.</a:t>
            </a:r>
          </a:p>
          <a:p>
            <a:pPr lvl="0" algn="just">
              <a:lnSpc>
                <a:spcPct val="90000"/>
              </a:lnSpc>
              <a:defRPr sz="1800">
                <a:uFillTx/>
              </a:defRPr>
            </a:pPr>
            <a:endParaRPr sz="2400">
              <a:uFill>
                <a:solidFill/>
              </a:uFill>
              <a:latin typeface="Maiandra GD"/>
              <a:ea typeface="Maiandra GD"/>
              <a:cs typeface="Maiandra GD"/>
              <a:sym typeface="Maiandra GD"/>
            </a:endParaRPr>
          </a:p>
          <a:p>
            <a:pPr marL="283463" lvl="0" indent="-201168" algn="just">
              <a:lnSpc>
                <a:spcPct val="90000"/>
              </a:lnSpc>
              <a:buSzTx/>
              <a:buNone/>
              <a:defRPr sz="1800">
                <a:uFillTx/>
              </a:defRPr>
            </a:pPr>
            <a:r>
              <a:rPr sz="2400" b="1">
                <a:uFill>
                  <a:solidFill/>
                </a:uFill>
                <a:latin typeface="Maiandra GD"/>
                <a:ea typeface="Maiandra GD"/>
                <a:cs typeface="Maiandra GD"/>
                <a:sym typeface="Maiandra GD"/>
              </a:rPr>
              <a:t>Limitaciones</a:t>
            </a:r>
            <a:r>
              <a:rPr sz="2400">
                <a:uFill>
                  <a:solidFill/>
                </a:uFill>
                <a:latin typeface="Maiandra GD"/>
                <a:ea typeface="Maiandra GD"/>
                <a:cs typeface="Maiandra GD"/>
                <a:sym typeface="Maiandra GD"/>
              </a:rPr>
              <a:t>: </a:t>
            </a:r>
          </a:p>
          <a:p>
            <a:pPr marL="425195" lvl="0" indent="-342900" algn="just">
              <a:lnSpc>
                <a:spcPct val="90000"/>
              </a:lnSpc>
              <a:buFont typeface="Helvetica"/>
              <a:buAutoNum type="alphaLcParenR"/>
              <a:defRPr sz="1800">
                <a:uFillTx/>
              </a:defRPr>
            </a:pPr>
            <a:r>
              <a:rPr sz="2400">
                <a:uFill>
                  <a:solidFill/>
                </a:uFill>
                <a:latin typeface="Maiandra GD"/>
                <a:ea typeface="Maiandra GD"/>
                <a:cs typeface="Maiandra GD"/>
                <a:sym typeface="Maiandra GD"/>
              </a:rPr>
              <a:t>pruebas disponibles  </a:t>
            </a:r>
          </a:p>
          <a:p>
            <a:pPr marL="425195" lvl="0" indent="-342900" algn="just">
              <a:lnSpc>
                <a:spcPct val="90000"/>
              </a:lnSpc>
              <a:buFont typeface="Helvetica"/>
              <a:buAutoNum type="alphaLcParenR"/>
              <a:defRPr sz="1800">
                <a:uFillTx/>
              </a:defRPr>
            </a:pPr>
            <a:r>
              <a:rPr sz="2400">
                <a:uFill>
                  <a:solidFill/>
                </a:uFill>
                <a:latin typeface="Maiandra GD"/>
                <a:ea typeface="Maiandra GD"/>
                <a:cs typeface="Maiandra GD"/>
                <a:sym typeface="Maiandra GD"/>
              </a:rPr>
              <a:t>empleo de tiempo considerable</a:t>
            </a:r>
          </a:p>
        </p:txBody>
      </p:sp>
      <p:sp>
        <p:nvSpPr>
          <p:cNvPr id="189" name="Shape 189"/>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24</a:t>
            </a:fld>
            <a:endParaRPr sz="1200">
              <a:solidFill>
                <a:srgbClr val="B4A688"/>
              </a:solidFill>
              <a:uFill>
                <a:solidFill>
                  <a:srgbClr val="B4A688"/>
                </a:solidFill>
              </a:u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92" name="Shape 192"/>
          <p:cNvSpPr>
            <a:spLocks noGrp="1"/>
          </p:cNvSpPr>
          <p:nvPr>
            <p:ph type="title"/>
          </p:nvPr>
        </p:nvSpPr>
        <p:spPr>
          <a:xfrm>
            <a:off x="1142977" y="428604"/>
            <a:ext cx="7143801" cy="1311275"/>
          </a:xfrm>
          <a:prstGeom prst="rect">
            <a:avLst/>
          </a:prstGeom>
        </p:spPr>
        <p:txBody>
          <a:bodyPr/>
          <a:lstStyle>
            <a:lvl1pPr defTabSz="905255">
              <a:defRPr sz="3959">
                <a:effectLst>
                  <a:outerShdw blurRad="50292" dist="29700" dir="5400000" rotWithShape="0">
                    <a:srgbClr val="000000">
                      <a:alpha val="30000"/>
                    </a:srgbClr>
                  </a:outerShdw>
                </a:effectLst>
                <a:latin typeface="Maiandra GD"/>
                <a:ea typeface="Maiandra GD"/>
                <a:cs typeface="Maiandra GD"/>
                <a:sym typeface="Maiandra GD"/>
              </a:defRPr>
            </a:lvl1pPr>
          </a:lstStyle>
          <a:p>
            <a:pPr lvl="0">
              <a:defRPr sz="1800">
                <a:solidFill>
                  <a:srgbClr val="000000"/>
                </a:solidFill>
                <a:effectLst/>
                <a:uFillTx/>
              </a:defRPr>
            </a:pPr>
            <a:r>
              <a:rPr sz="3959">
                <a:solidFill>
                  <a:srgbClr val="572314"/>
                </a:solidFill>
                <a:effectLst>
                  <a:outerShdw blurRad="50292" dist="29700" dir="5400000" rotWithShape="0">
                    <a:srgbClr val="000000">
                      <a:alpha val="30000"/>
                    </a:srgbClr>
                  </a:outerShdw>
                </a:effectLst>
                <a:uFill>
                  <a:solidFill>
                    <a:srgbClr val="572314"/>
                  </a:solidFill>
                </a:uFill>
              </a:rPr>
              <a:t>C.- División De Una Prueba o 	Confiabilidad Por Mitades </a:t>
            </a:r>
          </a:p>
        </p:txBody>
      </p:sp>
      <p:sp>
        <p:nvSpPr>
          <p:cNvPr id="193" name="Shape 193"/>
          <p:cNvSpPr>
            <a:spLocks noGrp="1"/>
          </p:cNvSpPr>
          <p:nvPr>
            <p:ph type="body" idx="1"/>
          </p:nvPr>
        </p:nvSpPr>
        <p:spPr>
          <a:xfrm>
            <a:off x="928661" y="1785926"/>
            <a:ext cx="8001001" cy="4525963"/>
          </a:xfrm>
          <a:prstGeom prst="rect">
            <a:avLst/>
          </a:prstGeom>
        </p:spPr>
        <p:txBody>
          <a:bodyPr/>
          <a:lstStyle/>
          <a:p>
            <a:pPr marL="291945" lvl="0" indent="-210472" algn="just" defTabSz="905255">
              <a:spcBef>
                <a:spcPts val="500"/>
              </a:spcBef>
              <a:defRPr sz="1800">
                <a:uFillTx/>
              </a:defRPr>
            </a:pPr>
            <a:r>
              <a:rPr sz="2376">
                <a:uFill>
                  <a:solidFill/>
                </a:uFill>
                <a:latin typeface="Maiandra GD"/>
                <a:ea typeface="Maiandra GD"/>
                <a:cs typeface="Maiandra GD"/>
                <a:sym typeface="Maiandra GD"/>
              </a:rPr>
              <a:t>Consiste en dividir la prueba existente en 2 mitades que supuestamente son  equivalentes (en contenido y dificultad).  </a:t>
            </a:r>
          </a:p>
          <a:p>
            <a:pPr marL="291945" lvl="0" indent="-210472" algn="just" defTabSz="905255">
              <a:spcBef>
                <a:spcPts val="500"/>
              </a:spcBef>
              <a:defRPr sz="1800">
                <a:uFillTx/>
              </a:defRPr>
            </a:pPr>
            <a:r>
              <a:rPr sz="2376">
                <a:uFill>
                  <a:solidFill/>
                </a:uFill>
                <a:latin typeface="Maiandra GD"/>
                <a:ea typeface="Maiandra GD"/>
                <a:cs typeface="Maiandra GD"/>
                <a:sym typeface="Maiandra GD"/>
              </a:rPr>
              <a:t>Se le considera también una prueba de consistencia interna.</a:t>
            </a:r>
          </a:p>
          <a:p>
            <a:pPr marL="291945" lvl="0" indent="-210472" algn="just" defTabSz="905255">
              <a:spcBef>
                <a:spcPts val="500"/>
              </a:spcBef>
              <a:defRPr sz="1800">
                <a:uFillTx/>
              </a:defRPr>
            </a:pPr>
            <a:r>
              <a:rPr sz="2376">
                <a:uFill>
                  <a:solidFill/>
                </a:uFill>
                <a:latin typeface="Maiandra GD"/>
                <a:ea typeface="Maiandra GD"/>
                <a:cs typeface="Maiandra GD"/>
                <a:sym typeface="Maiandra GD"/>
              </a:rPr>
              <a:t>Procedimiento: </a:t>
            </a:r>
          </a:p>
          <a:p>
            <a:pPr marL="280629" lvl="0" indent="-199156" algn="just" defTabSz="905255">
              <a:spcBef>
                <a:spcPts val="500"/>
              </a:spcBef>
              <a:buSzTx/>
              <a:buNone/>
              <a:defRPr sz="1800">
                <a:uFillTx/>
              </a:defRPr>
            </a:pPr>
            <a:r>
              <a:rPr sz="2376">
                <a:uFill>
                  <a:solidFill/>
                </a:uFill>
                <a:latin typeface="Maiandra GD"/>
                <a:ea typeface="Maiandra GD"/>
                <a:cs typeface="Maiandra GD"/>
                <a:sym typeface="Maiandra GD"/>
              </a:rPr>
              <a:t>a) Aplicar la  prueba completa en una sola ocasión </a:t>
            </a:r>
          </a:p>
          <a:p>
            <a:pPr marL="280629" lvl="0" indent="-199156" algn="just" defTabSz="905255">
              <a:spcBef>
                <a:spcPts val="500"/>
              </a:spcBef>
              <a:buSzTx/>
              <a:buNone/>
              <a:defRPr sz="1800">
                <a:uFillTx/>
              </a:defRPr>
            </a:pPr>
            <a:r>
              <a:rPr sz="2376">
                <a:uFill>
                  <a:solidFill/>
                </a:uFill>
                <a:latin typeface="Maiandra GD"/>
                <a:ea typeface="Maiandra GD"/>
                <a:cs typeface="Maiandra GD"/>
                <a:sym typeface="Maiandra GD"/>
              </a:rPr>
              <a:t>b) Dividir los reactivos en  pares y  nones creando formas equivalentes y dos calificaciones diferentes</a:t>
            </a:r>
          </a:p>
          <a:p>
            <a:pPr marL="280629" lvl="0" indent="-199156" algn="just" defTabSz="905255">
              <a:spcBef>
                <a:spcPts val="500"/>
              </a:spcBef>
              <a:buSzTx/>
              <a:buNone/>
              <a:defRPr sz="1800">
                <a:uFillTx/>
              </a:defRPr>
            </a:pPr>
            <a:r>
              <a:rPr sz="2376">
                <a:uFill>
                  <a:solidFill/>
                </a:uFill>
                <a:latin typeface="Maiandra GD"/>
                <a:ea typeface="Maiandra GD"/>
                <a:cs typeface="Maiandra GD"/>
                <a:sym typeface="Maiandra GD"/>
              </a:rPr>
              <a:t>c) La correlación entre ambas calificaciones proporciona una estimación de la confiabilidad. </a:t>
            </a:r>
          </a:p>
        </p:txBody>
      </p:sp>
      <p:sp>
        <p:nvSpPr>
          <p:cNvPr id="194" name="Shape 194"/>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25</a:t>
            </a:fld>
            <a:endParaRPr sz="1200">
              <a:solidFill>
                <a:srgbClr val="B4A688"/>
              </a:solidFill>
              <a:uFill>
                <a:solidFill>
                  <a:srgbClr val="B4A688"/>
                </a:solidFill>
              </a:u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197" name="Shape 197"/>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26</a:t>
            </a:fld>
            <a:endParaRPr sz="1200">
              <a:solidFill>
                <a:srgbClr val="B4A688"/>
              </a:solidFill>
              <a:uFill>
                <a:solidFill>
                  <a:srgbClr val="B4A688"/>
                </a:solidFill>
              </a:uFill>
            </a:endParaRPr>
          </a:p>
        </p:txBody>
      </p:sp>
      <p:grpSp>
        <p:nvGrpSpPr>
          <p:cNvPr id="200" name="Group 200"/>
          <p:cNvGrpSpPr/>
          <p:nvPr/>
        </p:nvGrpSpPr>
        <p:grpSpPr>
          <a:xfrm>
            <a:off x="4559549" y="3420435"/>
            <a:ext cx="2839596" cy="1679274"/>
            <a:chOff x="0" y="0"/>
            <a:chExt cx="2839595" cy="1679273"/>
          </a:xfrm>
        </p:grpSpPr>
        <p:pic>
          <p:nvPicPr>
            <p:cNvPr id="198" name="image16.png" descr="C:\Documents and Settings\Usuario\Configuración local\Archivos temporales de Internet\Content.IE5\6KVZLP4A\MCj04338680000[1].png"/>
            <p:cNvPicPr/>
            <p:nvPr/>
          </p:nvPicPr>
          <p:blipFill>
            <a:blip r:embed="rId2"/>
            <a:stretch>
              <a:fillRect/>
            </a:stretch>
          </p:blipFill>
          <p:spPr>
            <a:xfrm flipH="1">
              <a:off x="0" y="0"/>
              <a:ext cx="2839596" cy="1679274"/>
            </a:xfrm>
            <a:prstGeom prst="rect">
              <a:avLst/>
            </a:prstGeom>
            <a:ln w="12700" cap="flat">
              <a:noFill/>
              <a:miter lim="400000"/>
            </a:ln>
            <a:effectLst/>
          </p:spPr>
        </p:pic>
        <p:sp>
          <p:nvSpPr>
            <p:cNvPr id="199" name="Shape 199"/>
            <p:cNvSpPr/>
            <p:nvPr/>
          </p:nvSpPr>
          <p:spPr>
            <a:xfrm>
              <a:off x="1391016" y="362116"/>
              <a:ext cx="1211102" cy="955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C00000"/>
                  </a:solidFill>
                  <a:uFill>
                    <a:solidFill>
                      <a:srgbClr val="C00000"/>
                    </a:solidFill>
                  </a:uFill>
                  <a:latin typeface="Maiandra GD"/>
                  <a:ea typeface="Maiandra GD"/>
                  <a:cs typeface="Maiandra GD"/>
                  <a:sym typeface="Maiandra GD"/>
                </a:defRPr>
              </a:lvl1pPr>
            </a:lstStyle>
            <a:p>
              <a:pPr lvl="0">
                <a:defRPr sz="1800">
                  <a:solidFill>
                    <a:srgbClr val="000000"/>
                  </a:solidFill>
                  <a:uFillTx/>
                </a:defRPr>
              </a:pPr>
              <a:r>
                <a:rPr sz="2800">
                  <a:solidFill>
                    <a:srgbClr val="C00000"/>
                  </a:solidFill>
                  <a:uFill>
                    <a:solidFill>
                      <a:srgbClr val="C00000"/>
                    </a:solidFill>
                  </a:uFill>
                </a:rPr>
                <a:t>1 2 3 4 5 6 7 8</a:t>
              </a:r>
            </a:p>
          </p:txBody>
        </p:sp>
      </p:grpSp>
      <p:grpSp>
        <p:nvGrpSpPr>
          <p:cNvPr id="203" name="Group 203"/>
          <p:cNvGrpSpPr/>
          <p:nvPr/>
        </p:nvGrpSpPr>
        <p:grpSpPr>
          <a:xfrm>
            <a:off x="4850891" y="5732715"/>
            <a:ext cx="3274742" cy="536382"/>
            <a:chOff x="0" y="0"/>
            <a:chExt cx="3274741" cy="536381"/>
          </a:xfrm>
        </p:grpSpPr>
        <p:sp>
          <p:nvSpPr>
            <p:cNvPr id="201" name="Shape 201"/>
            <p:cNvSpPr/>
            <p:nvPr/>
          </p:nvSpPr>
          <p:spPr>
            <a:xfrm rot="21562923">
              <a:off x="2786" y="6570"/>
              <a:ext cx="1221307"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C00000"/>
                  </a:solidFill>
                  <a:uFill>
                    <a:solidFill>
                      <a:srgbClr val="C00000"/>
                    </a:solidFill>
                  </a:uFill>
                  <a:latin typeface="Maiandra GD"/>
                  <a:ea typeface="Maiandra GD"/>
                  <a:cs typeface="Maiandra GD"/>
                  <a:sym typeface="Maiandra GD"/>
                </a:defRPr>
              </a:lvl1pPr>
            </a:lstStyle>
            <a:p>
              <a:pPr lvl="0">
                <a:defRPr sz="1800">
                  <a:solidFill>
                    <a:srgbClr val="000000"/>
                  </a:solidFill>
                  <a:uFillTx/>
                </a:defRPr>
              </a:pPr>
              <a:r>
                <a:rPr sz="2800">
                  <a:solidFill>
                    <a:srgbClr val="C00000"/>
                  </a:solidFill>
                  <a:uFill>
                    <a:solidFill>
                      <a:srgbClr val="C00000"/>
                    </a:solidFill>
                  </a:uFill>
                </a:rPr>
                <a:t>1 3 5 7</a:t>
              </a:r>
            </a:p>
          </p:txBody>
        </p:sp>
        <p:sp>
          <p:nvSpPr>
            <p:cNvPr id="202" name="Shape 202"/>
            <p:cNvSpPr/>
            <p:nvPr/>
          </p:nvSpPr>
          <p:spPr>
            <a:xfrm>
              <a:off x="2003414" y="6570"/>
              <a:ext cx="1271327" cy="523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a:solidFill>
                    <a:srgbClr val="C00000"/>
                  </a:solidFill>
                  <a:uFill>
                    <a:solidFill>
                      <a:srgbClr val="C00000"/>
                    </a:solidFill>
                  </a:uFill>
                  <a:latin typeface="Maiandra GD"/>
                  <a:ea typeface="Maiandra GD"/>
                  <a:cs typeface="Maiandra GD"/>
                  <a:sym typeface="Maiandra GD"/>
                </a:defRPr>
              </a:lvl1pPr>
            </a:lstStyle>
            <a:p>
              <a:pPr lvl="0">
                <a:defRPr sz="1800">
                  <a:solidFill>
                    <a:srgbClr val="000000"/>
                  </a:solidFill>
                  <a:uFillTx/>
                </a:defRPr>
              </a:pPr>
              <a:r>
                <a:rPr sz="2800">
                  <a:solidFill>
                    <a:srgbClr val="C00000"/>
                  </a:solidFill>
                  <a:uFill>
                    <a:solidFill>
                      <a:srgbClr val="C00000"/>
                    </a:solidFill>
                  </a:uFill>
                </a:rPr>
                <a:t>2 4 6 8</a:t>
              </a:r>
            </a:p>
          </p:txBody>
        </p:sp>
      </p:grpSp>
      <p:sp>
        <p:nvSpPr>
          <p:cNvPr id="204" name="Shape 204"/>
          <p:cNvSpPr/>
          <p:nvPr/>
        </p:nvSpPr>
        <p:spPr>
          <a:xfrm rot="16200000">
            <a:off x="-1346351" y="2970530"/>
            <a:ext cx="3763192" cy="9169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5400">
                <a:ln w="18415">
                  <a:solidFill>
                    <a:srgbClr val="FFFFFF"/>
                  </a:solidFill>
                </a:ln>
                <a:solidFill>
                  <a:srgbClr val="FFFFFF"/>
                </a:solidFill>
                <a:effectLst>
                  <a:outerShdw blurRad="63500" dir="3600000" rotWithShape="0">
                    <a:srgbClr val="000000">
                      <a:alpha val="70000"/>
                    </a:srgbClr>
                  </a:outerShdw>
                </a:effectLst>
                <a:uFill>
                  <a:solidFill>
                    <a:srgbClr val="FFFFFF"/>
                  </a:solidFill>
                </a:uFill>
                <a:latin typeface="Maiandra GD"/>
                <a:ea typeface="Maiandra GD"/>
                <a:cs typeface="Maiandra GD"/>
                <a:sym typeface="Maiandra GD"/>
              </a:defRPr>
            </a:lvl1pPr>
          </a:lstStyle>
          <a:p>
            <a:pPr lvl="0">
              <a:defRPr sz="1800">
                <a:ln w="9525">
                  <a:noFill/>
                </a:ln>
                <a:solidFill>
                  <a:srgbClr val="000000"/>
                </a:solidFill>
                <a:effectLst/>
                <a:uFillTx/>
              </a:defRPr>
            </a:pPr>
            <a:r>
              <a:rPr sz="5400">
                <a:ln w="18415">
                  <a:solidFill>
                    <a:srgbClr val="FFFFFF"/>
                  </a:solidFill>
                </a:ln>
                <a:solidFill>
                  <a:srgbClr val="FFFFFF"/>
                </a:solidFill>
                <a:effectLst>
                  <a:outerShdw blurRad="63500" dir="3600000" rotWithShape="0">
                    <a:srgbClr val="000000">
                      <a:alpha val="70000"/>
                    </a:srgbClr>
                  </a:outerShdw>
                </a:effectLst>
                <a:uFill>
                  <a:solidFill>
                    <a:srgbClr val="FFFFFF"/>
                  </a:solidFill>
                </a:uFill>
              </a:rPr>
              <a:t>Por Mitades</a:t>
            </a:r>
          </a:p>
        </p:txBody>
      </p:sp>
      <p:pic>
        <p:nvPicPr>
          <p:cNvPr id="205" name="IMG_0444.jpeg"/>
          <p:cNvPicPr/>
          <p:nvPr/>
        </p:nvPicPr>
        <p:blipFill>
          <a:blip r:embed="rId3"/>
          <a:srcRect t="62038"/>
          <a:stretch>
            <a:fillRect/>
          </a:stretch>
        </p:blipFill>
        <p:spPr>
          <a:xfrm>
            <a:off x="2666293" y="756558"/>
            <a:ext cx="4826292" cy="1820668"/>
          </a:xfrm>
          <a:prstGeom prst="rect">
            <a:avLst/>
          </a:prstGeom>
          <a:ln w="12700">
            <a:miter lim="400000"/>
          </a:ln>
        </p:spPr>
      </p:pic>
      <p:sp>
        <p:nvSpPr>
          <p:cNvPr id="206" name="Shape 206"/>
          <p:cNvSpPr/>
          <p:nvPr/>
        </p:nvSpPr>
        <p:spPr>
          <a:xfrm>
            <a:off x="1956876" y="2620147"/>
            <a:ext cx="5731284" cy="548641"/>
          </a:xfrm>
          <a:prstGeom prst="rect">
            <a:avLst/>
          </a:prstGeom>
          <a:ln w="25400">
            <a:solidFill>
              <a:srgbClr val="C32D2E"/>
            </a:solidFill>
            <a:round/>
          </a:ln>
          <a:extLst>
            <a:ext uri="{C572A759-6A51-4108-AA02-DFA0A04FC94B}">
              <ma14:wrappingTextBoxFlag xmlns="" xmlns:ma14="http://schemas.microsoft.com/office/mac/drawingml/2011/main" val="1"/>
            </a:ext>
          </a:extLst>
        </p:spPr>
        <p:txBody>
          <a:bodyPr lIns="45719" rIns="45719">
            <a:spAutoFit/>
          </a:bodyPr>
          <a:lstStyle/>
          <a:p>
            <a:pPr lvl="0">
              <a:defRPr sz="1800">
                <a:uFillTx/>
              </a:defRPr>
            </a:pPr>
            <a:r>
              <a:rPr sz="2800">
                <a:uFill>
                  <a:solidFill/>
                </a:uFill>
              </a:rPr>
              <a:t>Un solo grupo, una sola aplicación.</a:t>
            </a:r>
          </a:p>
        </p:txBody>
      </p:sp>
      <p:sp>
        <p:nvSpPr>
          <p:cNvPr id="207" name="Shape 207"/>
          <p:cNvSpPr/>
          <p:nvPr/>
        </p:nvSpPr>
        <p:spPr>
          <a:xfrm>
            <a:off x="1648918" y="4028610"/>
            <a:ext cx="2540953" cy="2275840"/>
          </a:xfrm>
          <a:prstGeom prst="rect">
            <a:avLst/>
          </a:prstGeom>
          <a:ln w="25400">
            <a:solidFill>
              <a:srgbClr val="84AA33"/>
            </a:solidFill>
            <a:round/>
          </a:ln>
          <a:extLst>
            <a:ext uri="{C572A759-6A51-4108-AA02-DFA0A04FC94B}">
              <ma14:wrappingTextBoxFlag xmlns="" xmlns:ma14="http://schemas.microsoft.com/office/mac/drawingml/2011/main" val="1"/>
            </a:ext>
          </a:extLst>
        </p:spPr>
        <p:txBody>
          <a:bodyPr wrap="none" lIns="45719" rIns="45719">
            <a:spAutoFit/>
          </a:bodyPr>
          <a:lstStyle/>
          <a:p>
            <a:pPr lvl="0">
              <a:defRPr sz="1800">
                <a:uFillTx/>
              </a:defRPr>
            </a:pPr>
            <a:r>
              <a:rPr sz="2800">
                <a:uFill>
                  <a:solidFill/>
                </a:uFill>
              </a:rPr>
              <a:t>Una prueba</a:t>
            </a:r>
          </a:p>
          <a:p>
            <a:pPr lvl="0">
              <a:defRPr sz="1800">
                <a:uFillTx/>
              </a:defRPr>
            </a:pPr>
            <a:endParaRPr sz="2800">
              <a:uFill>
                <a:solidFill/>
              </a:uFill>
            </a:endParaRPr>
          </a:p>
          <a:p>
            <a:pPr lvl="0">
              <a:defRPr sz="1800">
                <a:uFillTx/>
              </a:defRPr>
            </a:pPr>
            <a:endParaRPr sz="2800">
              <a:uFill>
                <a:solidFill/>
              </a:uFill>
            </a:endParaRPr>
          </a:p>
          <a:p>
            <a:pPr lvl="0">
              <a:defRPr sz="1800">
                <a:uFillTx/>
              </a:defRPr>
            </a:pPr>
            <a:endParaRPr sz="2800">
              <a:uFill>
                <a:solidFill/>
              </a:uFill>
            </a:endParaRPr>
          </a:p>
          <a:p>
            <a:pPr lvl="0">
              <a:defRPr sz="1800">
                <a:uFillTx/>
              </a:defRPr>
            </a:pPr>
            <a:r>
              <a:rPr sz="2800">
                <a:uFill>
                  <a:solidFill/>
                </a:uFill>
              </a:rPr>
              <a:t>2 calificaciones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3" grpId="0" animBg="1" advAuto="0"/>
      <p:bldP spid="205" grpId="0" animBg="1" advAuto="0"/>
      <p:bldP spid="207"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210" name="Shape 210"/>
          <p:cNvSpPr>
            <a:spLocks noGrp="1"/>
          </p:cNvSpPr>
          <p:nvPr>
            <p:ph type="title"/>
          </p:nvPr>
        </p:nvSpPr>
        <p:spPr>
          <a:xfrm>
            <a:off x="981106" y="214290"/>
            <a:ext cx="6376976" cy="1311275"/>
          </a:xfrm>
          <a:prstGeom prst="rect">
            <a:avLst/>
          </a:prstGeom>
        </p:spPr>
        <p:txBody>
          <a:bodyPr/>
          <a:lstStyle>
            <a:lvl1pPr>
              <a:defRPr sz="2800">
                <a:latin typeface="Maiandra GD"/>
                <a:ea typeface="Maiandra GD"/>
                <a:cs typeface="Maiandra GD"/>
                <a:sym typeface="Maiandra GD"/>
              </a:defRPr>
            </a:lvl1pPr>
          </a:lstStyle>
          <a:p>
            <a:pPr lvl="0">
              <a:defRPr sz="1800">
                <a:solidFill>
                  <a:srgbClr val="000000"/>
                </a:solidFill>
                <a:effectLst/>
                <a:uFillTx/>
              </a:defRPr>
            </a:pPr>
            <a:r>
              <a:rPr sz="2800">
                <a:solidFill>
                  <a:srgbClr val="572314"/>
                </a:solidFill>
                <a:effectLst>
                  <a:outerShdw blurRad="50800" dist="30000" dir="5400000" rotWithShape="0">
                    <a:srgbClr val="000000">
                      <a:alpha val="30000"/>
                    </a:srgbClr>
                  </a:outerShdw>
                </a:effectLst>
                <a:uFill>
                  <a:solidFill>
                    <a:srgbClr val="572314"/>
                  </a:solidFill>
                </a:uFill>
              </a:rPr>
              <a:t>C.- División De Una Prueba o         Confiabilidad Por Mitades </a:t>
            </a:r>
          </a:p>
        </p:txBody>
      </p:sp>
      <p:sp>
        <p:nvSpPr>
          <p:cNvPr id="211" name="Shape 211"/>
          <p:cNvSpPr>
            <a:spLocks noGrp="1"/>
          </p:cNvSpPr>
          <p:nvPr>
            <p:ph type="body" idx="1"/>
          </p:nvPr>
        </p:nvSpPr>
        <p:spPr>
          <a:xfrm>
            <a:off x="985870" y="1500173"/>
            <a:ext cx="7943847" cy="5000661"/>
          </a:xfrm>
          <a:prstGeom prst="rect">
            <a:avLst/>
          </a:prstGeom>
        </p:spPr>
        <p:txBody>
          <a:bodyPr/>
          <a:lstStyle/>
          <a:p>
            <a:pPr marL="294893" lvl="0" indent="-212597" algn="just">
              <a:lnSpc>
                <a:spcPct val="90000"/>
              </a:lnSpc>
              <a:defRPr sz="1800">
                <a:uFillTx/>
              </a:defRPr>
            </a:pPr>
            <a:r>
              <a:rPr sz="2400">
                <a:uFill>
                  <a:solidFill/>
                </a:uFill>
                <a:latin typeface="Maiandra GD"/>
                <a:ea typeface="Maiandra GD"/>
                <a:cs typeface="Maiandra GD"/>
                <a:sym typeface="Maiandra GD"/>
              </a:rPr>
              <a:t>Un problema que presenta es que, al dividir la prueba afecta la longitud y por lo tanto la confiabilidad. </a:t>
            </a:r>
          </a:p>
          <a:p>
            <a:pPr marL="294893" lvl="0" indent="-212597" algn="just">
              <a:lnSpc>
                <a:spcPct val="90000"/>
              </a:lnSpc>
              <a:defRPr sz="1800">
                <a:uFillTx/>
              </a:defRPr>
            </a:pPr>
            <a:r>
              <a:rPr sz="2400">
                <a:uFill>
                  <a:solidFill/>
                </a:uFill>
                <a:latin typeface="Maiandra GD"/>
                <a:ea typeface="Maiandra GD"/>
                <a:cs typeface="Maiandra GD"/>
                <a:sym typeface="Maiandra GD"/>
              </a:rPr>
              <a:t>Para estimar la confiabilidad de una  prueba de longitud original se calcula con la formula de </a:t>
            </a:r>
            <a:r>
              <a:rPr sz="2400" i="1" u="sng">
                <a:uFill>
                  <a:solidFill/>
                </a:uFill>
                <a:latin typeface="Maiandra GD"/>
                <a:ea typeface="Maiandra GD"/>
                <a:cs typeface="Maiandra GD"/>
                <a:sym typeface="Maiandra GD"/>
              </a:rPr>
              <a:t>Spearman- Brown </a:t>
            </a:r>
            <a:r>
              <a:rPr sz="2400">
                <a:uFill>
                  <a:solidFill/>
                </a:uFill>
                <a:latin typeface="Maiandra GD"/>
                <a:ea typeface="Maiandra GD"/>
                <a:cs typeface="Maiandra GD"/>
                <a:sym typeface="Maiandra GD"/>
              </a:rPr>
              <a:t>para ajustar la confiabilidad de la mitad de la prueba.</a:t>
            </a:r>
          </a:p>
          <a:p>
            <a:pPr marL="283463" lvl="0" indent="-201168" algn="just">
              <a:lnSpc>
                <a:spcPct val="90000"/>
              </a:lnSpc>
              <a:buSzTx/>
              <a:buNone/>
              <a:defRPr sz="1800">
                <a:uFillTx/>
              </a:defRPr>
            </a:pPr>
            <a:r>
              <a:rPr sz="2400">
                <a:uFill>
                  <a:solidFill/>
                </a:uFill>
                <a:latin typeface="Maiandra GD"/>
                <a:ea typeface="Maiandra GD"/>
                <a:cs typeface="Maiandra GD"/>
                <a:sym typeface="Maiandra GD"/>
              </a:rPr>
              <a:t> </a:t>
            </a:r>
          </a:p>
          <a:p>
            <a:pPr marL="294893" lvl="0" indent="-212597" algn="just">
              <a:lnSpc>
                <a:spcPct val="90000"/>
              </a:lnSpc>
              <a:defRPr sz="1800">
                <a:uFillTx/>
              </a:defRPr>
            </a:pPr>
            <a:r>
              <a:rPr sz="2400">
                <a:uFill>
                  <a:solidFill/>
                </a:uFill>
                <a:latin typeface="Maiandra GD"/>
                <a:ea typeface="Maiandra GD"/>
                <a:cs typeface="Maiandra GD"/>
                <a:sym typeface="Maiandra GD"/>
              </a:rPr>
              <a:t>El coeficiente resultante es un índice de </a:t>
            </a:r>
            <a:r>
              <a:rPr sz="2400" b="1">
                <a:uFill>
                  <a:solidFill/>
                </a:uFill>
                <a:latin typeface="Maiandra GD"/>
                <a:ea typeface="Maiandra GD"/>
                <a:cs typeface="Maiandra GD"/>
                <a:sym typeface="Maiandra GD"/>
              </a:rPr>
              <a:t>Equivalencia.</a:t>
            </a:r>
            <a:endParaRPr sz="2400">
              <a:uFill>
                <a:solidFill/>
              </a:uFill>
              <a:latin typeface="Maiandra GD"/>
              <a:ea typeface="Maiandra GD"/>
              <a:cs typeface="Maiandra GD"/>
              <a:sym typeface="Maiandra GD"/>
            </a:endParaRPr>
          </a:p>
          <a:p>
            <a:pPr marL="283463" lvl="0" indent="-201168" algn="just">
              <a:lnSpc>
                <a:spcPct val="90000"/>
              </a:lnSpc>
              <a:buSzTx/>
              <a:buNone/>
              <a:defRPr sz="1800">
                <a:uFillTx/>
              </a:defRPr>
            </a:pPr>
            <a:endParaRPr sz="2400">
              <a:uFill>
                <a:solidFill/>
              </a:uFill>
              <a:latin typeface="Maiandra GD"/>
              <a:ea typeface="Maiandra GD"/>
              <a:cs typeface="Maiandra GD"/>
              <a:sym typeface="Maiandra GD"/>
            </a:endParaRPr>
          </a:p>
          <a:p>
            <a:pPr marL="283463" lvl="0" indent="-201168" algn="just">
              <a:lnSpc>
                <a:spcPct val="90000"/>
              </a:lnSpc>
              <a:buSzTx/>
              <a:buNone/>
              <a:defRPr sz="1800">
                <a:uFillTx/>
              </a:defRPr>
            </a:pPr>
            <a:r>
              <a:rPr sz="2400" b="1" i="1" u="sng">
                <a:uFill>
                  <a:solidFill/>
                </a:uFill>
                <a:latin typeface="Maiandra GD"/>
                <a:ea typeface="Maiandra GD"/>
                <a:cs typeface="Maiandra GD"/>
                <a:sym typeface="Maiandra GD"/>
              </a:rPr>
              <a:t>Limitaciones:</a:t>
            </a:r>
            <a:endParaRPr sz="2400">
              <a:uFill>
                <a:solidFill/>
              </a:uFill>
              <a:latin typeface="Maiandra GD"/>
              <a:ea typeface="Maiandra GD"/>
              <a:cs typeface="Maiandra GD"/>
              <a:sym typeface="Maiandra GD"/>
            </a:endParaRPr>
          </a:p>
          <a:p>
            <a:pPr marL="283463" lvl="0" indent="-201168" algn="just">
              <a:lnSpc>
                <a:spcPct val="90000"/>
              </a:lnSpc>
              <a:buSzTx/>
              <a:buNone/>
              <a:defRPr sz="1800">
                <a:uFillTx/>
              </a:defRPr>
            </a:pPr>
            <a:r>
              <a:rPr sz="2400">
                <a:uFill>
                  <a:solidFill/>
                </a:uFill>
                <a:latin typeface="Maiandra GD"/>
                <a:ea typeface="Maiandra GD"/>
                <a:cs typeface="Maiandra GD"/>
                <a:sym typeface="Maiandra GD"/>
              </a:rPr>
              <a:t>a) No se refleja la variación en el tiempo</a:t>
            </a:r>
          </a:p>
          <a:p>
            <a:pPr marL="283463" lvl="0" indent="-201168">
              <a:lnSpc>
                <a:spcPct val="90000"/>
              </a:lnSpc>
              <a:buSzTx/>
              <a:buNone/>
              <a:defRPr sz="1800">
                <a:uFillTx/>
              </a:defRPr>
            </a:pPr>
            <a:r>
              <a:rPr sz="2400">
                <a:uFill>
                  <a:solidFill/>
                </a:uFill>
                <a:latin typeface="Maiandra GD"/>
                <a:ea typeface="Maiandra GD"/>
                <a:cs typeface="Maiandra GD"/>
                <a:sym typeface="Maiandra GD"/>
              </a:rPr>
              <a:t>b) Es sensible al error constante (</a:t>
            </a:r>
            <a:r>
              <a:rPr sz="2400" i="1">
                <a:uFill>
                  <a:solidFill/>
                </a:uFill>
                <a:latin typeface="Maiandra GD"/>
                <a:ea typeface="Maiandra GD"/>
                <a:cs typeface="Maiandra GD"/>
                <a:sym typeface="Maiandra GD"/>
              </a:rPr>
              <a:t>material de referencia común y velocidad)</a:t>
            </a:r>
            <a:r>
              <a:rPr sz="2400">
                <a:uFill>
                  <a:solidFill/>
                </a:uFill>
                <a:latin typeface="Maiandra GD"/>
                <a:ea typeface="Maiandra GD"/>
                <a:cs typeface="Maiandra GD"/>
                <a:sym typeface="Maiandra GD"/>
              </a:rPr>
              <a:t> </a:t>
            </a:r>
          </a:p>
        </p:txBody>
      </p:sp>
      <p:sp>
        <p:nvSpPr>
          <p:cNvPr id="212" name="Shape 212"/>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27</a:t>
            </a:fld>
            <a:endParaRPr sz="1200">
              <a:solidFill>
                <a:srgbClr val="B4A688"/>
              </a:solidFill>
              <a:uFill>
                <a:solidFill>
                  <a:srgbClr val="B4A688"/>
                </a:solidFill>
              </a:u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215" name="Shape 215"/>
          <p:cNvSpPr>
            <a:spLocks noGrp="1"/>
          </p:cNvSpPr>
          <p:nvPr>
            <p:ph type="title"/>
          </p:nvPr>
        </p:nvSpPr>
        <p:spPr>
          <a:xfrm>
            <a:off x="981075" y="285728"/>
            <a:ext cx="8162925" cy="1311275"/>
          </a:xfrm>
          <a:prstGeom prst="rect">
            <a:avLst/>
          </a:prstGeom>
        </p:spPr>
        <p:txBody>
          <a:bodyPr/>
          <a:lstStyle/>
          <a:p>
            <a:pPr lvl="0" defTabSz="905255">
              <a:defRPr sz="1800">
                <a:solidFill>
                  <a:srgbClr val="000000"/>
                </a:solidFill>
                <a:effectLst/>
                <a:uFillTx/>
              </a:defRPr>
            </a:pPr>
            <a:r>
              <a:rPr sz="3959">
                <a:solidFill>
                  <a:srgbClr val="572314"/>
                </a:solidFill>
                <a:effectLst>
                  <a:outerShdw blurRad="50292" dist="29700" dir="5400000" rotWithShape="0">
                    <a:srgbClr val="000000">
                      <a:alpha val="30000"/>
                    </a:srgbClr>
                  </a:outerShdw>
                </a:effectLst>
                <a:uFill>
                  <a:solidFill>
                    <a:srgbClr val="572314"/>
                  </a:solidFill>
                </a:uFill>
                <a:latin typeface="Maiandra GD"/>
                <a:ea typeface="Maiandra GD"/>
                <a:cs typeface="Maiandra GD"/>
                <a:sym typeface="Maiandra GD"/>
              </a:rPr>
              <a:t>D.- Homogeneidad</a:t>
            </a:r>
            <a:br>
              <a:rPr sz="3959">
                <a:solidFill>
                  <a:srgbClr val="572314"/>
                </a:solidFill>
                <a:effectLst>
                  <a:outerShdw blurRad="50292" dist="29700" dir="5400000" rotWithShape="0">
                    <a:srgbClr val="000000">
                      <a:alpha val="30000"/>
                    </a:srgbClr>
                  </a:outerShdw>
                </a:effectLst>
                <a:uFill>
                  <a:solidFill>
                    <a:srgbClr val="572314"/>
                  </a:solidFill>
                </a:uFill>
                <a:latin typeface="Maiandra GD"/>
                <a:ea typeface="Maiandra GD"/>
                <a:cs typeface="Maiandra GD"/>
                <a:sym typeface="Maiandra GD"/>
              </a:rPr>
            </a:br>
            <a:r>
              <a:rPr sz="3959">
                <a:solidFill>
                  <a:srgbClr val="572314"/>
                </a:solidFill>
                <a:effectLst>
                  <a:outerShdw blurRad="50292" dist="29700" dir="5400000" rotWithShape="0">
                    <a:srgbClr val="000000">
                      <a:alpha val="30000"/>
                    </a:srgbClr>
                  </a:outerShdw>
                </a:effectLst>
                <a:uFill>
                  <a:solidFill>
                    <a:srgbClr val="572314"/>
                  </a:solidFill>
                </a:uFill>
                <a:latin typeface="Maiandra GD"/>
                <a:ea typeface="Maiandra GD"/>
                <a:cs typeface="Maiandra GD"/>
                <a:sym typeface="Maiandra GD"/>
              </a:rPr>
              <a:t>   </a:t>
            </a:r>
            <a:r>
              <a:rPr sz="2772">
                <a:solidFill>
                  <a:srgbClr val="572314"/>
                </a:solidFill>
                <a:effectLst>
                  <a:outerShdw blurRad="50292" dist="29700" dir="5400000" rotWithShape="0">
                    <a:srgbClr val="000000">
                      <a:alpha val="30000"/>
                    </a:srgbClr>
                  </a:outerShdw>
                </a:effectLst>
                <a:uFill>
                  <a:solidFill>
                    <a:srgbClr val="572314"/>
                  </a:solidFill>
                </a:uFill>
                <a:latin typeface="Maiandra GD"/>
                <a:ea typeface="Maiandra GD"/>
                <a:cs typeface="Maiandra GD"/>
                <a:sym typeface="Maiandra GD"/>
              </a:rPr>
              <a:t>Estimación a partir de los reactivos de la prueba</a:t>
            </a:r>
            <a:r>
              <a:rPr sz="3959">
                <a:solidFill>
                  <a:srgbClr val="572314"/>
                </a:solidFill>
                <a:effectLst>
                  <a:outerShdw blurRad="50292" dist="29700" dir="5400000" rotWithShape="0">
                    <a:srgbClr val="000000">
                      <a:alpha val="30000"/>
                    </a:srgbClr>
                  </a:outerShdw>
                </a:effectLst>
                <a:uFill>
                  <a:solidFill>
                    <a:srgbClr val="572314"/>
                  </a:solidFill>
                </a:uFill>
                <a:latin typeface="Maiandra GD"/>
                <a:ea typeface="Maiandra GD"/>
                <a:cs typeface="Maiandra GD"/>
                <a:sym typeface="Maiandra GD"/>
              </a:rPr>
              <a:t> </a:t>
            </a:r>
          </a:p>
        </p:txBody>
      </p:sp>
      <p:sp>
        <p:nvSpPr>
          <p:cNvPr id="216" name="Shape 216"/>
          <p:cNvSpPr>
            <a:spLocks noGrp="1"/>
          </p:cNvSpPr>
          <p:nvPr>
            <p:ph type="body" idx="1"/>
          </p:nvPr>
        </p:nvSpPr>
        <p:spPr>
          <a:xfrm>
            <a:off x="1000099" y="1643049"/>
            <a:ext cx="7972453" cy="4714909"/>
          </a:xfrm>
          <a:prstGeom prst="rect">
            <a:avLst/>
          </a:prstGeom>
        </p:spPr>
        <p:txBody>
          <a:bodyPr/>
          <a:lstStyle/>
          <a:p>
            <a:pPr marL="294893" lvl="0" indent="-212597" algn="just">
              <a:lnSpc>
                <a:spcPct val="90000"/>
              </a:lnSpc>
              <a:defRPr sz="1800">
                <a:uFillTx/>
              </a:defRPr>
            </a:pPr>
            <a:r>
              <a:rPr sz="2400">
                <a:uFill>
                  <a:solidFill/>
                </a:uFill>
                <a:latin typeface="Maiandra GD"/>
                <a:ea typeface="Maiandra GD"/>
                <a:cs typeface="Maiandra GD"/>
                <a:sym typeface="Maiandra GD"/>
              </a:rPr>
              <a:t>Consiste en una matriz de correlaciones donde se obtiene la relación de cada uno de los reactivos con los demás para determinar su consistencia interna u homogeneidad. </a:t>
            </a:r>
          </a:p>
          <a:p>
            <a:pPr marL="294893" lvl="0" indent="-212597" algn="just">
              <a:lnSpc>
                <a:spcPct val="90000"/>
              </a:lnSpc>
              <a:defRPr sz="1800">
                <a:uFillTx/>
              </a:defRPr>
            </a:pPr>
            <a:r>
              <a:rPr sz="2400">
                <a:uFill>
                  <a:solidFill/>
                </a:uFill>
                <a:latin typeface="Maiandra GD"/>
                <a:ea typeface="Maiandra GD"/>
                <a:cs typeface="Maiandra GD"/>
                <a:sym typeface="Maiandra GD"/>
              </a:rPr>
              <a:t>Implica el concepto de </a:t>
            </a:r>
            <a:r>
              <a:rPr sz="2400" u="sng">
                <a:uFill>
                  <a:solidFill/>
                </a:uFill>
                <a:latin typeface="Maiandra GD"/>
                <a:ea typeface="Maiandra GD"/>
                <a:cs typeface="Maiandra GD"/>
                <a:sym typeface="Maiandra GD"/>
              </a:rPr>
              <a:t>unidimensionalidad</a:t>
            </a:r>
            <a:r>
              <a:rPr sz="2400">
                <a:uFill>
                  <a:solidFill/>
                </a:uFill>
                <a:latin typeface="Maiandra GD"/>
                <a:ea typeface="Maiandra GD"/>
                <a:cs typeface="Maiandra GD"/>
                <a:sym typeface="Maiandra GD"/>
              </a:rPr>
              <a:t> que significa que la prueba mide solo una variable (un  rasgo) en lugar que una combinación de ellas, es decir, es la correlación que existe entre todos los reactivos para saber si cada uno de ellos mide el mismo rasgo.</a:t>
            </a:r>
          </a:p>
          <a:p>
            <a:pPr marL="294893" lvl="0" indent="-212597" algn="just">
              <a:lnSpc>
                <a:spcPct val="90000"/>
              </a:lnSpc>
              <a:defRPr sz="1800">
                <a:uFillTx/>
              </a:defRPr>
            </a:pPr>
            <a:r>
              <a:rPr sz="2400">
                <a:uFill>
                  <a:solidFill/>
                </a:uFill>
                <a:latin typeface="Maiandra GD"/>
                <a:ea typeface="Maiandra GD"/>
                <a:cs typeface="Maiandra GD"/>
                <a:sym typeface="Maiandra GD"/>
              </a:rPr>
              <a:t>Las medidas de homogeneidad son índices de </a:t>
            </a:r>
            <a:r>
              <a:rPr sz="2400" b="1">
                <a:uFill>
                  <a:solidFill/>
                </a:uFill>
                <a:latin typeface="Maiandra GD"/>
                <a:ea typeface="Maiandra GD"/>
                <a:cs typeface="Maiandra GD"/>
                <a:sym typeface="Maiandra GD"/>
              </a:rPr>
              <a:t>Consistencia Interna u Homogeneidad</a:t>
            </a:r>
            <a:r>
              <a:rPr sz="2400">
                <a:uFill>
                  <a:solidFill/>
                </a:uFill>
                <a:latin typeface="Maiandra GD"/>
                <a:ea typeface="Maiandra GD"/>
                <a:cs typeface="Maiandra GD"/>
                <a:sym typeface="Maiandra GD"/>
              </a:rPr>
              <a:t>.</a:t>
            </a:r>
          </a:p>
          <a:p>
            <a:pPr marL="294893" lvl="0" indent="-212597" algn="just">
              <a:lnSpc>
                <a:spcPct val="90000"/>
              </a:lnSpc>
              <a:defRPr sz="1800">
                <a:uFillTx/>
              </a:defRPr>
            </a:pPr>
            <a:r>
              <a:rPr sz="2400">
                <a:uFill>
                  <a:solidFill/>
                </a:uFill>
                <a:latin typeface="Maiandra GD"/>
                <a:ea typeface="Maiandra GD"/>
                <a:cs typeface="Maiandra GD"/>
                <a:sym typeface="Maiandra GD"/>
              </a:rPr>
              <a:t>Se utiliza las fórmulas de </a:t>
            </a:r>
            <a:r>
              <a:rPr sz="2400" i="1" u="sng">
                <a:uFill>
                  <a:solidFill/>
                </a:uFill>
                <a:latin typeface="Maiandra GD"/>
                <a:ea typeface="Maiandra GD"/>
                <a:cs typeface="Maiandra GD"/>
                <a:sym typeface="Maiandra GD"/>
              </a:rPr>
              <a:t>Kuder-Richardson,  Análisis factorial, Coeficiente Alfa</a:t>
            </a:r>
            <a:r>
              <a:rPr sz="2400" i="1">
                <a:uFill>
                  <a:solidFill/>
                </a:uFill>
                <a:latin typeface="Maiandra GD"/>
                <a:ea typeface="Maiandra GD"/>
                <a:cs typeface="Maiandra GD"/>
                <a:sym typeface="Maiandra GD"/>
              </a:rPr>
              <a:t>.</a:t>
            </a:r>
          </a:p>
        </p:txBody>
      </p:sp>
      <p:sp>
        <p:nvSpPr>
          <p:cNvPr id="217" name="Shape 217"/>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28</a:t>
            </a:fld>
            <a:endParaRPr sz="1200">
              <a:solidFill>
                <a:srgbClr val="B4A688"/>
              </a:solidFill>
              <a:uFill>
                <a:solidFill>
                  <a:srgbClr val="B4A688"/>
                </a:solidFill>
              </a:u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1055687" y="188640"/>
            <a:ext cx="8229601" cy="1143000"/>
          </a:xfrm>
          <a:prstGeom prst="rect">
            <a:avLst/>
          </a:prstGeom>
        </p:spPr>
        <p:txBody>
          <a:bodyPr>
            <a:normAutofit fontScale="90000"/>
          </a:bodyPr>
          <a:lstStyle>
            <a:lvl1pPr defTabSz="886968">
              <a:defRPr sz="3880">
                <a:ln w="8962"/>
              </a:defRPr>
            </a:lvl1pPr>
          </a:lstStyle>
          <a:p>
            <a:pPr lvl="0">
              <a:defRPr sz="1800">
                <a:ln w="9525">
                  <a:noFill/>
                </a:ln>
                <a:solidFill>
                  <a:srgbClr val="000000"/>
                </a:solidFill>
                <a:uFillTx/>
              </a:defRPr>
            </a:pPr>
            <a:r>
              <a:rPr sz="3880" dirty="0">
                <a:ln w="8962">
                  <a:solidFill/>
                </a:ln>
                <a:solidFill>
                  <a:srgbClr val="04617B"/>
                </a:solidFill>
                <a:uFill>
                  <a:solidFill>
                    <a:srgbClr val="04617B"/>
                  </a:solidFill>
                </a:uFill>
              </a:rPr>
              <a:t>¿</a:t>
            </a:r>
            <a:r>
              <a:rPr sz="3880" dirty="0" err="1">
                <a:ln w="8962">
                  <a:solidFill/>
                </a:ln>
                <a:solidFill>
                  <a:srgbClr val="04617B"/>
                </a:solidFill>
                <a:uFill>
                  <a:solidFill>
                    <a:srgbClr val="04617B"/>
                  </a:solidFill>
                </a:uFill>
              </a:rPr>
              <a:t>Cómo</a:t>
            </a:r>
            <a:r>
              <a:rPr sz="3880" dirty="0">
                <a:ln w="8962">
                  <a:solidFill/>
                </a:ln>
                <a:solidFill>
                  <a:srgbClr val="04617B"/>
                </a:solidFill>
                <a:uFill>
                  <a:solidFill>
                    <a:srgbClr val="04617B"/>
                  </a:solidFill>
                </a:uFill>
              </a:rPr>
              <a:t> </a:t>
            </a:r>
            <a:r>
              <a:rPr sz="3880" dirty="0" err="1">
                <a:ln w="8962">
                  <a:solidFill/>
                </a:ln>
                <a:solidFill>
                  <a:srgbClr val="04617B"/>
                </a:solidFill>
                <a:uFill>
                  <a:solidFill>
                    <a:srgbClr val="04617B"/>
                  </a:solidFill>
                </a:uFill>
              </a:rPr>
              <a:t>mide</a:t>
            </a:r>
            <a:r>
              <a:rPr sz="3880" dirty="0">
                <a:ln w="8962">
                  <a:solidFill/>
                </a:ln>
                <a:solidFill>
                  <a:srgbClr val="04617B"/>
                </a:solidFill>
                <a:uFill>
                  <a:solidFill>
                    <a:srgbClr val="04617B"/>
                  </a:solidFill>
                </a:uFill>
              </a:rPr>
              <a:t> </a:t>
            </a:r>
            <a:r>
              <a:rPr sz="3880" dirty="0" err="1">
                <a:ln w="8962">
                  <a:solidFill/>
                </a:ln>
                <a:solidFill>
                  <a:srgbClr val="04617B"/>
                </a:solidFill>
                <a:uFill>
                  <a:solidFill>
                    <a:srgbClr val="04617B"/>
                  </a:solidFill>
                </a:uFill>
              </a:rPr>
              <a:t>confiabilidad</a:t>
            </a:r>
            <a:r>
              <a:rPr sz="3880" dirty="0">
                <a:ln w="8962">
                  <a:solidFill/>
                </a:ln>
                <a:solidFill>
                  <a:srgbClr val="04617B"/>
                </a:solidFill>
                <a:uFill>
                  <a:solidFill>
                    <a:srgbClr val="04617B"/>
                  </a:solidFill>
                </a:uFill>
              </a:rPr>
              <a:t> el </a:t>
            </a:r>
            <a:r>
              <a:rPr sz="3880" dirty="0" err="1">
                <a:ln w="8962">
                  <a:solidFill/>
                </a:ln>
                <a:solidFill>
                  <a:srgbClr val="04617B"/>
                </a:solidFill>
                <a:uFill>
                  <a:solidFill>
                    <a:srgbClr val="04617B"/>
                  </a:solidFill>
                </a:uFill>
              </a:rPr>
              <a:t>índice</a:t>
            </a:r>
            <a:r>
              <a:rPr sz="3880" dirty="0">
                <a:ln w="8962">
                  <a:solidFill/>
                </a:ln>
                <a:solidFill>
                  <a:srgbClr val="04617B"/>
                </a:solidFill>
                <a:uFill>
                  <a:solidFill>
                    <a:srgbClr val="04617B"/>
                  </a:solidFill>
                </a:uFill>
              </a:rPr>
              <a:t> de </a:t>
            </a:r>
            <a:r>
              <a:rPr sz="3880" dirty="0" err="1">
                <a:ln w="8962">
                  <a:solidFill/>
                </a:ln>
                <a:solidFill>
                  <a:srgbClr val="04617B"/>
                </a:solidFill>
                <a:uFill>
                  <a:solidFill>
                    <a:srgbClr val="04617B"/>
                  </a:solidFill>
                </a:uFill>
              </a:rPr>
              <a:t>Guttman</a:t>
            </a:r>
            <a:r>
              <a:rPr sz="3880" dirty="0">
                <a:ln w="8962">
                  <a:solidFill/>
                </a:ln>
                <a:solidFill>
                  <a:srgbClr val="04617B"/>
                </a:solidFill>
                <a:uFill>
                  <a:solidFill>
                    <a:srgbClr val="04617B"/>
                  </a:solidFill>
                </a:uFill>
              </a:rPr>
              <a:t>-Cronbach?</a:t>
            </a:r>
          </a:p>
        </p:txBody>
      </p:sp>
      <p:pic>
        <p:nvPicPr>
          <p:cNvPr id="104" name="image5.pdf"/>
          <p:cNvPicPr/>
          <p:nvPr/>
        </p:nvPicPr>
        <p:blipFill>
          <a:blip r:embed="rId2"/>
          <a:stretch>
            <a:fillRect/>
          </a:stretch>
        </p:blipFill>
        <p:spPr>
          <a:xfrm>
            <a:off x="1055687" y="1862155"/>
            <a:ext cx="7324726" cy="4067175"/>
          </a:xfrm>
          <a:prstGeom prst="rect">
            <a:avLst/>
          </a:prstGeom>
          <a:ln w="12700">
            <a:miter lim="400000"/>
          </a:ln>
        </p:spPr>
      </p:pic>
    </p:spTree>
    <p:extLst>
      <p:ext uri="{BB962C8B-B14F-4D97-AF65-F5344CB8AC3E}">
        <p14:creationId xmlns:p14="http://schemas.microsoft.com/office/powerpoint/2010/main" val="6832235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39" y="228600"/>
            <a:ext cx="7536135" cy="1066801"/>
          </a:xfrm>
        </p:spPr>
        <p:txBody>
          <a:bodyPr>
            <a:normAutofit fontScale="90000"/>
          </a:bodyPr>
          <a:lstStyle/>
          <a:p>
            <a:r>
              <a:rPr lang="es-MX" dirty="0"/>
              <a:t>Análisis Psicométrico de la Prueba</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742343444"/>
              </p:ext>
            </p:extLst>
          </p:nvPr>
        </p:nvGraphicFramePr>
        <p:xfrm>
          <a:off x="1043608" y="1916832"/>
          <a:ext cx="782575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46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220" name="Shape 220"/>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30</a:t>
            </a:fld>
            <a:endParaRPr sz="1200">
              <a:solidFill>
                <a:srgbClr val="B4A688"/>
              </a:solidFill>
              <a:uFill>
                <a:solidFill>
                  <a:srgbClr val="B4A688"/>
                </a:solidFill>
              </a:uFill>
            </a:endParaRPr>
          </a:p>
        </p:txBody>
      </p:sp>
      <p:pic>
        <p:nvPicPr>
          <p:cNvPr id="221" name="image16.png" descr="C:\Documents and Settings\Usuario\Configuración local\Archivos temporales de Internet\Content.IE5\6KVZLP4A\MCj04338680000[1].png"/>
          <p:cNvPicPr/>
          <p:nvPr/>
        </p:nvPicPr>
        <p:blipFill>
          <a:blip r:embed="rId2"/>
          <a:stretch>
            <a:fillRect/>
          </a:stretch>
        </p:blipFill>
        <p:spPr>
          <a:xfrm flipH="1">
            <a:off x="2950947" y="4511226"/>
            <a:ext cx="3435848" cy="2079592"/>
          </a:xfrm>
          <a:prstGeom prst="rect">
            <a:avLst/>
          </a:prstGeom>
          <a:ln w="12700">
            <a:miter lim="400000"/>
          </a:ln>
        </p:spPr>
      </p:pic>
      <p:sp>
        <p:nvSpPr>
          <p:cNvPr id="222" name="Shape 222"/>
          <p:cNvSpPr/>
          <p:nvPr/>
        </p:nvSpPr>
        <p:spPr>
          <a:xfrm>
            <a:off x="4694650" y="5086675"/>
            <a:ext cx="1299936" cy="9286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FFDFBA"/>
              </a:gs>
              <a:gs pos="35000">
                <a:srgbClr val="FFE8CE"/>
              </a:gs>
              <a:gs pos="100000">
                <a:srgbClr val="FFF6ED"/>
              </a:gs>
            </a:gsLst>
            <a:lin ang="16200000"/>
          </a:gradFill>
          <a:ln>
            <a:solidFill>
              <a:srgbClr val="FEB604"/>
            </a:solidFill>
            <a:round/>
          </a:ln>
          <a:effectLst>
            <a:outerShdw blurRad="38100" dist="20000" dir="5400000" rotWithShape="0">
              <a:srgbClr val="000000">
                <a:alpha val="38000"/>
              </a:srgbClr>
            </a:outerShdw>
          </a:effectLst>
        </p:spPr>
        <p:txBody>
          <a:bodyPr lIns="0" tIns="0" rIns="0" bIns="0" anchor="ctr"/>
          <a:lstStyle/>
          <a:p>
            <a:pPr lvl="0" algn="ctr"/>
            <a:endParaRPr/>
          </a:p>
        </p:txBody>
      </p:sp>
      <p:sp>
        <p:nvSpPr>
          <p:cNvPr id="223" name="Shape 223"/>
          <p:cNvSpPr/>
          <p:nvPr/>
        </p:nvSpPr>
        <p:spPr>
          <a:xfrm>
            <a:off x="4855256" y="5137002"/>
            <a:ext cx="1214447" cy="828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a:solidFill>
                  <a:srgbClr val="C00000"/>
                </a:solidFill>
                <a:uFill>
                  <a:solidFill>
                    <a:srgbClr val="C00000"/>
                  </a:solidFill>
                </a:uFill>
                <a:latin typeface="Maiandra GD"/>
                <a:ea typeface="Maiandra GD"/>
                <a:cs typeface="Maiandra GD"/>
                <a:sym typeface="Maiandra GD"/>
              </a:defRPr>
            </a:lvl1pPr>
          </a:lstStyle>
          <a:p>
            <a:pPr lvl="0">
              <a:defRPr sz="1800">
                <a:solidFill>
                  <a:srgbClr val="000000"/>
                </a:solidFill>
                <a:uFillTx/>
              </a:defRPr>
            </a:pPr>
            <a:r>
              <a:rPr sz="2400">
                <a:solidFill>
                  <a:srgbClr val="C00000"/>
                </a:solidFill>
                <a:uFill>
                  <a:solidFill>
                    <a:srgbClr val="C00000"/>
                  </a:solidFill>
                </a:uFill>
              </a:rPr>
              <a:t>a b c d e f g h</a:t>
            </a:r>
          </a:p>
        </p:txBody>
      </p:sp>
      <p:sp>
        <p:nvSpPr>
          <p:cNvPr id="224" name="Shape 224"/>
          <p:cNvSpPr/>
          <p:nvPr/>
        </p:nvSpPr>
        <p:spPr>
          <a:xfrm rot="16200000">
            <a:off x="-1842619" y="2970530"/>
            <a:ext cx="4755727" cy="9169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5400">
                <a:ln w="18415">
                  <a:solidFill>
                    <a:srgbClr val="FFFFFF"/>
                  </a:solidFill>
                </a:ln>
                <a:solidFill>
                  <a:srgbClr val="FFFFFF"/>
                </a:solidFill>
                <a:effectLst>
                  <a:outerShdw blurRad="63500" dir="3600000" rotWithShape="0">
                    <a:srgbClr val="000000">
                      <a:alpha val="70000"/>
                    </a:srgbClr>
                  </a:outerShdw>
                </a:effectLst>
                <a:uFill>
                  <a:solidFill>
                    <a:srgbClr val="FFFFFF"/>
                  </a:solidFill>
                </a:uFill>
                <a:latin typeface="Maiandra GD"/>
                <a:ea typeface="Maiandra GD"/>
                <a:cs typeface="Maiandra GD"/>
                <a:sym typeface="Maiandra GD"/>
              </a:defRPr>
            </a:lvl1pPr>
          </a:lstStyle>
          <a:p>
            <a:pPr lvl="0">
              <a:defRPr sz="1800">
                <a:ln w="9525">
                  <a:noFill/>
                </a:ln>
                <a:solidFill>
                  <a:srgbClr val="000000"/>
                </a:solidFill>
                <a:effectLst/>
                <a:uFillTx/>
              </a:defRPr>
            </a:pPr>
            <a:r>
              <a:rPr sz="5400">
                <a:ln w="18415">
                  <a:solidFill>
                    <a:srgbClr val="FFFFFF"/>
                  </a:solidFill>
                </a:ln>
                <a:solidFill>
                  <a:srgbClr val="FFFFFF"/>
                </a:solidFill>
                <a:effectLst>
                  <a:outerShdw blurRad="63500" dir="3600000" rotWithShape="0">
                    <a:srgbClr val="000000">
                      <a:alpha val="70000"/>
                    </a:srgbClr>
                  </a:outerShdw>
                </a:effectLst>
                <a:uFill>
                  <a:solidFill>
                    <a:srgbClr val="FFFFFF"/>
                  </a:solidFill>
                </a:uFill>
              </a:rPr>
              <a:t>Homogeneidad</a:t>
            </a:r>
          </a:p>
        </p:txBody>
      </p:sp>
      <p:pic>
        <p:nvPicPr>
          <p:cNvPr id="225" name="IMG_0699.jpeg"/>
          <p:cNvPicPr/>
          <p:nvPr/>
        </p:nvPicPr>
        <p:blipFill>
          <a:blip r:embed="rId3"/>
          <a:stretch>
            <a:fillRect/>
          </a:stretch>
        </p:blipFill>
        <p:spPr>
          <a:xfrm>
            <a:off x="3229714" y="76110"/>
            <a:ext cx="3242356" cy="3256831"/>
          </a:xfrm>
          <a:prstGeom prst="rect">
            <a:avLst/>
          </a:prstGeom>
          <a:ln w="12700">
            <a:miter lim="400000"/>
          </a:ln>
        </p:spPr>
      </p:pic>
      <p:sp>
        <p:nvSpPr>
          <p:cNvPr id="226" name="Shape 226"/>
          <p:cNvSpPr/>
          <p:nvPr/>
        </p:nvSpPr>
        <p:spPr>
          <a:xfrm>
            <a:off x="2398428" y="3431863"/>
            <a:ext cx="5664608" cy="980441"/>
          </a:xfrm>
          <a:prstGeom prst="rect">
            <a:avLst/>
          </a:prstGeom>
          <a:ln w="25400">
            <a:solidFill>
              <a:srgbClr val="475A8D"/>
            </a:solidFill>
            <a:round/>
          </a:ln>
          <a:extLst>
            <a:ext uri="{C572A759-6A51-4108-AA02-DFA0A04FC94B}">
              <ma14:wrappingTextBoxFlag xmlns="" xmlns:ma14="http://schemas.microsoft.com/office/mac/drawingml/2011/main" val="1"/>
            </a:ext>
          </a:extLst>
        </p:spPr>
        <p:txBody>
          <a:bodyPr wrap="none" lIns="45719" rIns="45719">
            <a:spAutoFit/>
          </a:bodyPr>
          <a:lstStyle/>
          <a:p>
            <a:pPr lvl="0" algn="ctr">
              <a:defRPr sz="1800">
                <a:uFillTx/>
              </a:defRPr>
            </a:pPr>
            <a:r>
              <a:rPr sz="2800">
                <a:uFill>
                  <a:solidFill/>
                </a:uFill>
              </a:rPr>
              <a:t>Un solo grupo, una sola aplicación</a:t>
            </a:r>
          </a:p>
          <a:p>
            <a:pPr lvl="0" algn="ctr">
              <a:defRPr sz="1800">
                <a:uFillTx/>
              </a:defRPr>
            </a:pPr>
            <a:r>
              <a:rPr sz="2800">
                <a:uFill>
                  <a:solidFill/>
                </a:uFill>
              </a:rPr>
              <a:t>(Una sola prueba)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advAuto="0"/>
      <p:bldP spid="226"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229" name="Shape 229"/>
          <p:cNvSpPr>
            <a:spLocks noGrp="1"/>
          </p:cNvSpPr>
          <p:nvPr>
            <p:ph type="title"/>
          </p:nvPr>
        </p:nvSpPr>
        <p:spPr>
          <a:xfrm>
            <a:off x="1435608" y="274638"/>
            <a:ext cx="7498081" cy="1143000"/>
          </a:xfrm>
          <a:prstGeom prst="rect">
            <a:avLst/>
          </a:prstGeom>
        </p:spPr>
        <p:txBody>
          <a:bodyPr/>
          <a:lstStyle/>
          <a:p>
            <a:pPr lvl="0"/>
            <a:endParaRPr/>
          </a:p>
        </p:txBody>
      </p:sp>
      <p:sp>
        <p:nvSpPr>
          <p:cNvPr id="230" name="Shape 230"/>
          <p:cNvSpPr>
            <a:spLocks noGrp="1"/>
          </p:cNvSpPr>
          <p:nvPr>
            <p:ph type="body" idx="1"/>
          </p:nvPr>
        </p:nvSpPr>
        <p:spPr>
          <a:xfrm>
            <a:off x="1435608" y="1447800"/>
            <a:ext cx="7498081" cy="4800600"/>
          </a:xfrm>
          <a:prstGeom prst="rect">
            <a:avLst/>
          </a:prstGeom>
        </p:spPr>
        <p:txBody>
          <a:bodyPr/>
          <a:lstStyle/>
          <a:p>
            <a:pPr lvl="0">
              <a:defRPr sz="1800">
                <a:uFillTx/>
              </a:defRPr>
            </a:pPr>
            <a:r>
              <a:rPr sz="3200">
                <a:uFill>
                  <a:solidFill/>
                </a:uFill>
              </a:rPr>
              <a:t>Si queremos medir una variable multifacética (inteligencia, personalidad), es deseable aplicar una serie de pruebas homogéneas, cada una diseñada para medir algún componente de la variable heterogénea</a:t>
            </a:r>
          </a:p>
        </p:txBody>
      </p:sp>
      <p:sp>
        <p:nvSpPr>
          <p:cNvPr id="231" name="Shape 231"/>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31</a:t>
            </a:fld>
            <a:endParaRPr sz="1200">
              <a:solidFill>
                <a:srgbClr val="B4A688"/>
              </a:solidFill>
              <a:uFill>
                <a:solidFill>
                  <a:srgbClr val="B4A688"/>
                </a:solidFill>
              </a:u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3428991" y="6331603"/>
            <a:ext cx="2895601"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234" name="Shape 234"/>
          <p:cNvSpPr>
            <a:spLocks noGrp="1"/>
          </p:cNvSpPr>
          <p:nvPr>
            <p:ph type="title"/>
          </p:nvPr>
        </p:nvSpPr>
        <p:spPr>
          <a:xfrm>
            <a:off x="871537" y="192087"/>
            <a:ext cx="8162926" cy="769442"/>
          </a:xfrm>
          <a:prstGeom prst="rect">
            <a:avLst/>
          </a:prstGeom>
        </p:spPr>
        <p:txBody>
          <a:body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TEST</a:t>
            </a:r>
          </a:p>
        </p:txBody>
      </p:sp>
      <p:sp>
        <p:nvSpPr>
          <p:cNvPr id="235" name="Shape 235"/>
          <p:cNvSpPr>
            <a:spLocks noGrp="1"/>
          </p:cNvSpPr>
          <p:nvPr>
            <p:ph type="body" idx="1"/>
          </p:nvPr>
        </p:nvSpPr>
        <p:spPr>
          <a:xfrm>
            <a:off x="1435608" y="1447800"/>
            <a:ext cx="7498081" cy="4800600"/>
          </a:xfrm>
          <a:prstGeom prst="rect">
            <a:avLst/>
          </a:prstGeom>
        </p:spPr>
        <p:txBody>
          <a:bodyPr/>
          <a:lstStyle/>
          <a:p>
            <a:pPr marL="294893" lvl="0" indent="-212597">
              <a:defRPr sz="1800">
                <a:uFillTx/>
              </a:defRPr>
            </a:pPr>
            <a:r>
              <a:rPr sz="2400">
                <a:uFill>
                  <a:solidFill/>
                </a:uFill>
              </a:rPr>
              <a:t>Si quiero equivalencia y estabilidad uso el método:</a:t>
            </a:r>
          </a:p>
          <a:p>
            <a:pPr marL="385762" lvl="0" indent="-385762">
              <a:buFontTx/>
              <a:buAutoNum type="arabicPeriod"/>
              <a:defRPr sz="1800">
                <a:uFillTx/>
              </a:defRPr>
            </a:pPr>
            <a:r>
              <a:rPr sz="2400">
                <a:uFill>
                  <a:solidFill/>
                </a:uFill>
              </a:rPr>
              <a:t>Test-retest</a:t>
            </a:r>
          </a:p>
          <a:p>
            <a:pPr marL="385762" lvl="0" indent="-385762">
              <a:buFontTx/>
              <a:buAutoNum type="arabicPeriod"/>
              <a:defRPr sz="1800">
                <a:uFillTx/>
              </a:defRPr>
            </a:pPr>
            <a:r>
              <a:rPr sz="2400">
                <a:uFill>
                  <a:solidFill>
                    <a:srgbClr val="336699"/>
                  </a:solidFill>
                </a:uFill>
              </a:rPr>
              <a:t>Paralelas con tiempo</a:t>
            </a:r>
            <a:endParaRPr sz="2400" u="sng">
              <a:solidFill>
                <a:srgbClr val="336699"/>
              </a:solidFill>
              <a:uFill>
                <a:solidFill>
                  <a:srgbClr val="336699"/>
                </a:solidFill>
              </a:uFill>
            </a:endParaRPr>
          </a:p>
          <a:p>
            <a:pPr marL="385762" lvl="0" indent="-385762">
              <a:buFontTx/>
              <a:buAutoNum type="arabicPeriod"/>
              <a:defRPr sz="1800">
                <a:uFillTx/>
              </a:defRPr>
            </a:pPr>
            <a:r>
              <a:rPr sz="2400">
                <a:uFill>
                  <a:solidFill/>
                </a:uFill>
              </a:rPr>
              <a:t>Pares y nones</a:t>
            </a:r>
          </a:p>
          <a:p>
            <a:pPr marL="514350" lvl="0" indent="-514350">
              <a:defRPr sz="1800">
                <a:uFillTx/>
              </a:defRPr>
            </a:pPr>
            <a:endParaRPr sz="2400">
              <a:uFill>
                <a:solidFill/>
              </a:uFill>
            </a:endParaRPr>
          </a:p>
          <a:p>
            <a:pPr marL="385762" lvl="0" indent="-385762">
              <a:defRPr sz="1800">
                <a:uFillTx/>
              </a:defRPr>
            </a:pPr>
            <a:r>
              <a:rPr sz="2400">
                <a:uFill>
                  <a:solidFill/>
                </a:uFill>
              </a:rPr>
              <a:t>Si uso la fórmula de Spearmen-Brown es para obtener:</a:t>
            </a:r>
          </a:p>
          <a:p>
            <a:pPr marL="385762" lvl="0" indent="-385762">
              <a:buFontTx/>
              <a:buAutoNum type="arabicPeriod"/>
              <a:defRPr sz="1800">
                <a:uFillTx/>
              </a:defRPr>
            </a:pPr>
            <a:r>
              <a:rPr sz="2400">
                <a:uFill>
                  <a:solidFill/>
                </a:uFill>
              </a:rPr>
              <a:t>Test-retest</a:t>
            </a:r>
          </a:p>
          <a:p>
            <a:pPr marL="385762" lvl="0" indent="-385762">
              <a:buFontTx/>
              <a:buAutoNum type="arabicPeriod"/>
              <a:defRPr sz="1800">
                <a:uFillTx/>
              </a:defRPr>
            </a:pPr>
            <a:r>
              <a:rPr sz="2400">
                <a:uFill>
                  <a:solidFill/>
                </a:uFill>
              </a:rPr>
              <a:t>Paralelas con tiempo</a:t>
            </a:r>
          </a:p>
          <a:p>
            <a:pPr marL="385762" lvl="0" indent="-385762">
              <a:buFontTx/>
              <a:buAutoNum type="arabicPeriod"/>
              <a:defRPr sz="1800">
                <a:uFillTx/>
              </a:defRPr>
            </a:pPr>
            <a:r>
              <a:rPr sz="2400">
                <a:uFill>
                  <a:solidFill>
                    <a:srgbClr val="336699"/>
                  </a:solidFill>
                </a:uFill>
              </a:rPr>
              <a:t>Pares y nones</a:t>
            </a:r>
          </a:p>
        </p:txBody>
      </p:sp>
      <p:sp>
        <p:nvSpPr>
          <p:cNvPr id="236" name="Shape 236"/>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32</a:t>
            </a:fld>
            <a:endParaRPr sz="1200">
              <a:solidFill>
                <a:srgbClr val="B4A688"/>
              </a:solidFill>
              <a:uFill>
                <a:solidFill>
                  <a:srgbClr val="B4A688"/>
                </a:solidFill>
              </a:u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p:nvPr/>
        </p:nvSpPr>
        <p:spPr>
          <a:xfrm>
            <a:off x="3590925" y="6474459"/>
            <a:ext cx="2895600" cy="2692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239" name="Shape 239"/>
          <p:cNvSpPr>
            <a:spLocks noGrp="1"/>
          </p:cNvSpPr>
          <p:nvPr>
            <p:ph type="title"/>
          </p:nvPr>
        </p:nvSpPr>
        <p:spPr>
          <a:xfrm>
            <a:off x="981075" y="714355"/>
            <a:ext cx="8162925" cy="639764"/>
          </a:xfrm>
          <a:prstGeom prst="rect">
            <a:avLst/>
          </a:prstGeom>
        </p:spPr>
        <p:txBody>
          <a:bodyPr/>
          <a:lstStyle/>
          <a:p>
            <a:pPr lvl="0">
              <a:defRPr sz="1800">
                <a:solidFill>
                  <a:srgbClr val="000000"/>
                </a:solidFill>
                <a:effectLst/>
                <a:uFillTx/>
              </a:defRPr>
            </a:pPr>
            <a:r>
              <a:rPr sz="3200">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Comparación de métodos </a:t>
            </a:r>
            <a:r>
              <a:rPr sz="2500">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(Cuadro 3-1)</a:t>
            </a:r>
            <a:r>
              <a:rPr sz="3200">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 </a:t>
            </a:r>
          </a:p>
        </p:txBody>
      </p:sp>
      <p:graphicFrame>
        <p:nvGraphicFramePr>
          <p:cNvPr id="240" name="Table 240"/>
          <p:cNvGraphicFramePr/>
          <p:nvPr/>
        </p:nvGraphicFramePr>
        <p:xfrm>
          <a:off x="1071538" y="2000239"/>
          <a:ext cx="7772400" cy="4142740"/>
        </p:xfrm>
        <a:graphic>
          <a:graphicData uri="http://schemas.openxmlformats.org/drawingml/2006/table">
            <a:tbl>
              <a:tblPr>
                <a:tableStyleId>{4C3C2611-4C71-4FC5-86AE-919BDF0F9419}</a:tableStyleId>
              </a:tblPr>
              <a:tblGrid>
                <a:gridCol w="3022600">
                  <a:extLst>
                    <a:ext uri="{9D8B030D-6E8A-4147-A177-3AD203B41FA5}">
                      <a16:colId xmlns:a16="http://schemas.microsoft.com/office/drawing/2014/main" val="20000"/>
                    </a:ext>
                  </a:extLst>
                </a:gridCol>
                <a:gridCol w="1223963">
                  <a:extLst>
                    <a:ext uri="{9D8B030D-6E8A-4147-A177-3AD203B41FA5}">
                      <a16:colId xmlns:a16="http://schemas.microsoft.com/office/drawing/2014/main" val="20001"/>
                    </a:ext>
                  </a:extLst>
                </a:gridCol>
                <a:gridCol w="1222375">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150937">
                  <a:extLst>
                    <a:ext uri="{9D8B030D-6E8A-4147-A177-3AD203B41FA5}">
                      <a16:colId xmlns:a16="http://schemas.microsoft.com/office/drawing/2014/main" val="20004"/>
                    </a:ext>
                  </a:extLst>
                </a:gridCol>
              </a:tblGrid>
              <a:tr h="688340">
                <a:tc>
                  <a:txBody>
                    <a:bodyPr/>
                    <a:lstStyle/>
                    <a:p>
                      <a:pPr lvl="0">
                        <a:spcBef>
                          <a:spcPts val="400"/>
                        </a:spcBef>
                        <a:defRPr sz="1800" b="0" i="0">
                          <a:uFillTx/>
                        </a:defRPr>
                      </a:pPr>
                      <a:endParaRPr/>
                    </a:p>
                  </a:txBody>
                  <a:tcPr marL="45720" marR="45720" horzOverflow="overflow">
                    <a:lnL w="12700">
                      <a:miter lim="400000"/>
                    </a:lnL>
                    <a:lnR w="12700">
                      <a:solidFill>
                        <a:srgbClr val="000000"/>
                      </a:solidFill>
                      <a:round/>
                    </a:lnR>
                    <a:lnT w="12700">
                      <a:miter lim="400000"/>
                    </a:lnT>
                    <a:lnB w="12700">
                      <a:solidFill>
                        <a:srgbClr val="000000"/>
                      </a:solidFill>
                      <a:round/>
                    </a:lnB>
                    <a:noFill/>
                  </a:tcPr>
                </a:tc>
                <a:tc gridSpan="4">
                  <a:txBody>
                    <a:bodyPr/>
                    <a:lstStyle/>
                    <a:p>
                      <a:pPr lvl="0">
                        <a:spcBef>
                          <a:spcPts val="400"/>
                        </a:spcBef>
                        <a:defRPr sz="1800" b="0" i="0">
                          <a:uFillTx/>
                        </a:defRPr>
                      </a:pPr>
                      <a:r>
                        <a:rPr sz="2000" b="1">
                          <a:ln>
                            <a:solidFill/>
                          </a:ln>
                          <a:solidFill>
                            <a:srgbClr val="FFFFFF"/>
                          </a:solidFill>
                          <a:uFill>
                            <a:solidFill>
                              <a:srgbClr val="FFFFFF"/>
                            </a:solidFill>
                          </a:uFill>
                          <a:latin typeface="Maiandra GD"/>
                          <a:ea typeface="Maiandra GD"/>
                          <a:cs typeface="Maiandra GD"/>
                        </a:rPr>
                        <a:t>Procedimiento para calcular la Confiabilidad</a:t>
                      </a:r>
                    </a:p>
                  </a:txBody>
                  <a:tcPr marL="45720" marR="4572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solidFill>
                      <a:srgbClr val="967D4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688340">
                <a:tc>
                  <a:txBody>
                    <a:bodyPr/>
                    <a:lstStyle/>
                    <a:p>
                      <a:pPr lvl="0">
                        <a:spcBef>
                          <a:spcPts val="400"/>
                        </a:spcBef>
                        <a:defRPr sz="1800" b="0" i="0">
                          <a:uFillTx/>
                        </a:defRPr>
                      </a:pPr>
                      <a:r>
                        <a:rPr sz="2000" b="1">
                          <a:ln>
                            <a:solidFill/>
                          </a:ln>
                          <a:solidFill>
                            <a:srgbClr val="FFFFFF"/>
                          </a:solidFill>
                          <a:uFill>
                            <a:solidFill>
                              <a:srgbClr val="FFFFFF"/>
                            </a:solidFill>
                          </a:uFill>
                          <a:latin typeface="Maiandra GD"/>
                          <a:ea typeface="Maiandra GD"/>
                          <a:cs typeface="Maiandra GD"/>
                        </a:rPr>
                        <a:t>Fuente de Variación</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solidFill>
                      <a:srgbClr val="967D42"/>
                    </a:solidFill>
                  </a:tcPr>
                </a:tc>
                <a:tc>
                  <a:txBody>
                    <a:bodyPr/>
                    <a:lstStyle/>
                    <a:p>
                      <a:pPr lvl="0">
                        <a:spcBef>
                          <a:spcPts val="400"/>
                        </a:spcBef>
                        <a:defRPr sz="1800" b="0" i="0">
                          <a:uFillTx/>
                        </a:defRPr>
                      </a:pPr>
                      <a:r>
                        <a:rPr b="1">
                          <a:ln w="9524">
                            <a:solidFill/>
                          </a:ln>
                          <a:uFill>
                            <a:solidFill/>
                          </a:uFill>
                          <a:latin typeface="Maiandra GD"/>
                          <a:ea typeface="Maiandra GD"/>
                          <a:cs typeface="Maiandra GD"/>
                        </a:rPr>
                        <a:t>Test-Retest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ED46C"/>
                    </a:solidFill>
                  </a:tcPr>
                </a:tc>
                <a:tc>
                  <a:txBody>
                    <a:bodyPr/>
                    <a:lstStyle/>
                    <a:p>
                      <a:pPr lvl="0">
                        <a:spcBef>
                          <a:spcPts val="400"/>
                        </a:spcBef>
                        <a:defRPr sz="1800" b="0" i="0">
                          <a:uFillTx/>
                        </a:defRPr>
                      </a:pPr>
                      <a:r>
                        <a:rPr b="1">
                          <a:ln w="9524">
                            <a:solidFill/>
                          </a:ln>
                          <a:uFill>
                            <a:solidFill/>
                          </a:uFill>
                          <a:latin typeface="Maiandra GD"/>
                          <a:ea typeface="Maiandra GD"/>
                          <a:cs typeface="Maiandra GD"/>
                        </a:rPr>
                        <a:t>Parelelas</a:t>
                      </a:r>
                    </a:p>
                    <a:p>
                      <a:pPr lvl="0">
                        <a:spcBef>
                          <a:spcPts val="300"/>
                        </a:spcBef>
                        <a:defRPr sz="1800" b="0" i="0">
                          <a:uFillTx/>
                        </a:defRPr>
                      </a:pPr>
                      <a:r>
                        <a:rPr sz="1600" b="1">
                          <a:ln>
                            <a:solidFill/>
                          </a:ln>
                          <a:uFill>
                            <a:solidFill/>
                          </a:uFill>
                          <a:latin typeface="Maiandra GD"/>
                          <a:ea typeface="Maiandra GD"/>
                          <a:cs typeface="Maiandra GD"/>
                        </a:rPr>
                        <a:t>S/Tiempo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17B7C"/>
                    </a:solidFill>
                  </a:tcPr>
                </a:tc>
                <a:tc>
                  <a:txBody>
                    <a:bodyPr/>
                    <a:lstStyle/>
                    <a:p>
                      <a:pPr lvl="0">
                        <a:spcBef>
                          <a:spcPts val="400"/>
                        </a:spcBef>
                        <a:defRPr sz="1800" b="0" i="0">
                          <a:uFillTx/>
                        </a:defRPr>
                      </a:pPr>
                      <a:r>
                        <a:rPr b="1">
                          <a:ln w="9524">
                            <a:solidFill/>
                          </a:ln>
                          <a:uFill>
                            <a:solidFill/>
                          </a:uFill>
                          <a:latin typeface="Maiandra GD"/>
                          <a:ea typeface="Maiandra GD"/>
                          <a:cs typeface="Maiandra GD"/>
                        </a:rPr>
                        <a:t>Parelelas</a:t>
                      </a:r>
                    </a:p>
                    <a:p>
                      <a:pPr lvl="0">
                        <a:spcBef>
                          <a:spcPts val="300"/>
                        </a:spcBef>
                        <a:defRPr sz="1800" b="0" i="0">
                          <a:uFillTx/>
                        </a:defRPr>
                      </a:pPr>
                      <a:r>
                        <a:rPr sz="1600" b="1">
                          <a:ln>
                            <a:solidFill/>
                          </a:ln>
                          <a:uFill>
                            <a:solidFill/>
                          </a:uFill>
                          <a:latin typeface="Maiandra GD"/>
                          <a:ea typeface="Maiandra GD"/>
                          <a:cs typeface="Maiandra GD"/>
                        </a:rPr>
                        <a:t>C/Tiempo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9D77A"/>
                    </a:solidFill>
                  </a:tcPr>
                </a:tc>
                <a:tc>
                  <a:txBody>
                    <a:bodyPr/>
                    <a:lstStyle/>
                    <a:p>
                      <a:pPr lvl="0">
                        <a:spcBef>
                          <a:spcPts val="400"/>
                        </a:spcBef>
                        <a:defRPr sz="1800" b="0" i="0">
                          <a:uFillTx/>
                        </a:defRPr>
                      </a:pPr>
                      <a:r>
                        <a:rPr b="1">
                          <a:ln w="9524">
                            <a:solidFill/>
                          </a:ln>
                          <a:uFill>
                            <a:solidFill/>
                          </a:uFill>
                          <a:latin typeface="Maiandra GD"/>
                          <a:ea typeface="Maiandra GD"/>
                          <a:cs typeface="Maiandra GD"/>
                        </a:rPr>
                        <a:t>Nones y Pares</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7EC3D4"/>
                    </a:solidFill>
                  </a:tcPr>
                </a:tc>
                <a:extLst>
                  <a:ext uri="{0D108BD9-81ED-4DB2-BD59-A6C34878D82A}">
                    <a16:rowId xmlns:a16="http://schemas.microsoft.com/office/drawing/2014/main" val="10001"/>
                  </a:ext>
                </a:extLst>
              </a:tr>
              <a:tr h="688340">
                <a:tc>
                  <a:txBody>
                    <a:bodyPr/>
                    <a:lstStyle/>
                    <a:p>
                      <a:pPr lvl="0" algn="l">
                        <a:spcBef>
                          <a:spcPts val="400"/>
                        </a:spcBef>
                        <a:defRPr sz="1800" b="0" i="0">
                          <a:uFillTx/>
                        </a:defRPr>
                      </a:pPr>
                      <a:r>
                        <a:rPr>
                          <a:ln w="9524">
                            <a:solidFill/>
                          </a:ln>
                          <a:uFill>
                            <a:solidFill/>
                          </a:uFill>
                          <a:latin typeface="Maiandra GD"/>
                          <a:ea typeface="Maiandra GD"/>
                          <a:cs typeface="Maiandra GD"/>
                        </a:rPr>
                        <a:t>Del proceso mismo de medición</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39D"/>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A7A8"/>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0E4A6"/>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A9D7E2"/>
                    </a:solidFill>
                  </a:tcPr>
                </a:tc>
                <a:extLst>
                  <a:ext uri="{0D108BD9-81ED-4DB2-BD59-A6C34878D82A}">
                    <a16:rowId xmlns:a16="http://schemas.microsoft.com/office/drawing/2014/main" val="10002"/>
                  </a:ext>
                </a:extLst>
              </a:tr>
              <a:tr h="688340">
                <a:tc>
                  <a:txBody>
                    <a:bodyPr/>
                    <a:lstStyle/>
                    <a:p>
                      <a:pPr lvl="0" algn="l">
                        <a:spcBef>
                          <a:spcPts val="400"/>
                        </a:spcBef>
                        <a:defRPr sz="1800" b="0" i="0">
                          <a:uFillTx/>
                        </a:defRPr>
                      </a:pPr>
                      <a:r>
                        <a:rPr>
                          <a:ln w="9524">
                            <a:solidFill/>
                          </a:ln>
                          <a:uFill>
                            <a:solidFill/>
                          </a:uFill>
                          <a:latin typeface="Maiandra GD"/>
                          <a:ea typeface="Maiandra GD"/>
                          <a:cs typeface="Maiandra GD"/>
                        </a:rPr>
                        <a:t>Cambios en el individuo día con día</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39D"/>
                    </a:solidFill>
                  </a:tcPr>
                </a:tc>
                <a:tc>
                  <a:txBody>
                    <a:bodyPr/>
                    <a:lstStyle/>
                    <a:p>
                      <a:pPr lvl="0">
                        <a:spcBef>
                          <a:spcPts val="400"/>
                        </a:spcBef>
                        <a:defRPr sz="1800" b="0" i="0">
                          <a:uFillTx/>
                        </a:defRPr>
                      </a:pPr>
                      <a:endParaRP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A7A8"/>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0E4A6"/>
                    </a:solidFill>
                  </a:tcPr>
                </a:tc>
                <a:tc>
                  <a:txBody>
                    <a:bodyPr/>
                    <a:lstStyle/>
                    <a:p>
                      <a:pPr lvl="0">
                        <a:spcBef>
                          <a:spcPts val="400"/>
                        </a:spcBef>
                        <a:defRPr sz="1800" b="0" i="0">
                          <a:uFillTx/>
                        </a:defRPr>
                      </a:pPr>
                      <a:endParaRP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A9D7E2"/>
                    </a:solidFill>
                  </a:tcPr>
                </a:tc>
                <a:extLst>
                  <a:ext uri="{0D108BD9-81ED-4DB2-BD59-A6C34878D82A}">
                    <a16:rowId xmlns:a16="http://schemas.microsoft.com/office/drawing/2014/main" val="10003"/>
                  </a:ext>
                </a:extLst>
              </a:tr>
              <a:tr h="688340">
                <a:tc>
                  <a:txBody>
                    <a:bodyPr/>
                    <a:lstStyle/>
                    <a:p>
                      <a:pPr lvl="0" algn="l">
                        <a:spcBef>
                          <a:spcPts val="400"/>
                        </a:spcBef>
                        <a:defRPr sz="1800" b="0" i="0">
                          <a:uFillTx/>
                        </a:defRPr>
                      </a:pPr>
                      <a:r>
                        <a:rPr>
                          <a:ln w="9524">
                            <a:solidFill/>
                          </a:ln>
                          <a:uFill>
                            <a:solidFill/>
                          </a:uFill>
                          <a:latin typeface="Maiandra GD"/>
                          <a:ea typeface="Maiandra GD"/>
                          <a:cs typeface="Maiandra GD"/>
                        </a:rPr>
                        <a:t>Cambios en muestras específicas de tareas</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spcBef>
                          <a:spcPts val="400"/>
                        </a:spcBef>
                        <a:defRPr sz="1800" b="0" i="0">
                          <a:uFillTx/>
                        </a:defRPr>
                      </a:pPr>
                      <a:endParaRP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39D"/>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A7A8"/>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0E4A6"/>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A9D7E2"/>
                    </a:solidFill>
                  </a:tcPr>
                </a:tc>
                <a:extLst>
                  <a:ext uri="{0D108BD9-81ED-4DB2-BD59-A6C34878D82A}">
                    <a16:rowId xmlns:a16="http://schemas.microsoft.com/office/drawing/2014/main" val="10004"/>
                  </a:ext>
                </a:extLst>
              </a:tr>
              <a:tr h="688340">
                <a:tc>
                  <a:txBody>
                    <a:bodyPr/>
                    <a:lstStyle/>
                    <a:p>
                      <a:pPr lvl="0" algn="l">
                        <a:spcBef>
                          <a:spcPts val="400"/>
                        </a:spcBef>
                        <a:defRPr sz="1800" b="0" i="0">
                          <a:uFillTx/>
                        </a:defRPr>
                      </a:pPr>
                      <a:r>
                        <a:rPr>
                          <a:ln w="9524">
                            <a:solidFill/>
                          </a:ln>
                          <a:uFill>
                            <a:solidFill/>
                          </a:uFill>
                          <a:latin typeface="Maiandra GD"/>
                          <a:ea typeface="Maiandra GD"/>
                          <a:cs typeface="Maiandra GD"/>
                        </a:rPr>
                        <a:t>Cambios de velocidad de trabajo individual</a:t>
                      </a:r>
                    </a:p>
                  </a:txBody>
                  <a:tcPr marL="45720" marR="4572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solidFill>
                      <a:srgbClr val="FFE39D"/>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solidFill>
                      <a:srgbClr val="EBA7A8"/>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solidFill>
                      <a:srgbClr val="D0E4A6"/>
                    </a:solidFill>
                  </a:tcPr>
                </a:tc>
                <a:tc>
                  <a:txBody>
                    <a:bodyPr/>
                    <a:lstStyle/>
                    <a:p>
                      <a:pPr lvl="0">
                        <a:spcBef>
                          <a:spcPts val="400"/>
                        </a:spcBef>
                        <a:defRPr sz="1800" b="0" i="0">
                          <a:uFillTx/>
                        </a:defRPr>
                      </a:pPr>
                      <a:endParaRPr/>
                    </a:p>
                  </a:txBody>
                  <a:tcPr marL="45720" marR="4572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solidFill>
                      <a:srgbClr val="A9D7E2"/>
                    </a:solidFill>
                  </a:tcPr>
                </a:tc>
                <a:extLst>
                  <a:ext uri="{0D108BD9-81ED-4DB2-BD59-A6C34878D82A}">
                    <a16:rowId xmlns:a16="http://schemas.microsoft.com/office/drawing/2014/main" val="10005"/>
                  </a:ext>
                </a:extLst>
              </a:tr>
            </a:tbl>
          </a:graphicData>
        </a:graphic>
      </p:graphicFrame>
      <p:sp>
        <p:nvSpPr>
          <p:cNvPr id="241" name="Shape 241"/>
          <p:cNvSpPr>
            <a:spLocks noGrp="1"/>
          </p:cNvSpPr>
          <p:nvPr>
            <p:ph type="sldNum" sz="quarter" idx="2"/>
          </p:nvPr>
        </p:nvSpPr>
        <p:spPr>
          <a:xfrm>
            <a:off x="7019925" y="6017260"/>
            <a:ext cx="19050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33</a:t>
            </a:fld>
            <a:endParaRPr sz="1200">
              <a:solidFill>
                <a:srgbClr val="B4A688"/>
              </a:solidFill>
              <a:uFill>
                <a:solidFill>
                  <a:srgbClr val="B4A688"/>
                </a:solidFill>
              </a:u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a:t>Interpretación del coeficiente de confiabilidad</a:t>
            </a:r>
          </a:p>
        </p:txBody>
      </p:sp>
      <p:sp>
        <p:nvSpPr>
          <p:cNvPr id="4" name="3 Marcador de texto"/>
          <p:cNvSpPr>
            <a:spLocks noGrp="1"/>
          </p:cNvSpPr>
          <p:nvPr>
            <p:ph type="body" idx="1"/>
          </p:nvPr>
        </p:nvSpPr>
        <p:spPr/>
        <p:txBody>
          <a:bodyPr/>
          <a:lstStyle/>
          <a:p>
            <a:endParaRPr lang="es-MX"/>
          </a:p>
        </p:txBody>
      </p:sp>
    </p:spTree>
    <p:extLst>
      <p:ext uri="{BB962C8B-B14F-4D97-AF65-F5344CB8AC3E}">
        <p14:creationId xmlns:p14="http://schemas.microsoft.com/office/powerpoint/2010/main" val="372719339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7" y="228600"/>
            <a:ext cx="7824167" cy="1066801"/>
          </a:xfrm>
        </p:spPr>
        <p:txBody>
          <a:bodyPr>
            <a:normAutofit/>
          </a:bodyPr>
          <a:lstStyle/>
          <a:p>
            <a:r>
              <a:rPr lang="es-MX" dirty="0"/>
              <a:t>Coeficientes de confiabilidad</a:t>
            </a: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27548152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757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9042" y="228600"/>
            <a:ext cx="8591550" cy="1066801"/>
          </a:xfrm>
        </p:spPr>
        <p:txBody>
          <a:bodyPr/>
          <a:lstStyle/>
          <a:p>
            <a:r>
              <a:rPr lang="es-MX" dirty="0"/>
              <a:t>¿Qué tan alto debe ser?</a:t>
            </a:r>
          </a:p>
        </p:txBody>
      </p:sp>
      <p:sp>
        <p:nvSpPr>
          <p:cNvPr id="3" name="2 Marcador de contenido"/>
          <p:cNvSpPr>
            <a:spLocks noGrp="1"/>
          </p:cNvSpPr>
          <p:nvPr>
            <p:ph idx="4294967295"/>
          </p:nvPr>
        </p:nvSpPr>
        <p:spPr>
          <a:xfrm>
            <a:off x="1238944" y="1600201"/>
            <a:ext cx="8229600" cy="1396752"/>
          </a:xfrm>
          <a:prstGeom prst="rect">
            <a:avLst/>
          </a:prstGeom>
        </p:spPr>
        <p:txBody>
          <a:bodyPr/>
          <a:lstStyle/>
          <a:p>
            <a:r>
              <a:rPr lang="es-MX" dirty="0"/>
              <a:t>Depende de la que se vaya a hacer con las puntuaciones de la prueba</a:t>
            </a:r>
          </a:p>
        </p:txBody>
      </p:sp>
      <p:graphicFrame>
        <p:nvGraphicFramePr>
          <p:cNvPr id="4" name="3 Diagrama"/>
          <p:cNvGraphicFramePr/>
          <p:nvPr>
            <p:extLst>
              <p:ext uri="{D42A27DB-BD31-4B8C-83A1-F6EECF244321}">
                <p14:modId xmlns:p14="http://schemas.microsoft.com/office/powerpoint/2010/main" val="1617984905"/>
              </p:ext>
            </p:extLst>
          </p:nvPr>
        </p:nvGraphicFramePr>
        <p:xfrm>
          <a:off x="1403648" y="3557240"/>
          <a:ext cx="7488832" cy="253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6169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71024629"/>
              </p:ext>
            </p:extLst>
          </p:nvPr>
        </p:nvGraphicFramePr>
        <p:xfrm>
          <a:off x="1043608" y="1700808"/>
          <a:ext cx="80648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Título"/>
          <p:cNvSpPr>
            <a:spLocks noGrp="1"/>
          </p:cNvSpPr>
          <p:nvPr>
            <p:ph type="title"/>
          </p:nvPr>
        </p:nvSpPr>
        <p:spPr>
          <a:xfrm>
            <a:off x="1093018" y="228600"/>
            <a:ext cx="8591550" cy="1066801"/>
          </a:xfrm>
        </p:spPr>
        <p:txBody>
          <a:bodyPr/>
          <a:lstStyle/>
          <a:p>
            <a:r>
              <a:rPr lang="es-MX" dirty="0"/>
              <a:t>Factores</a:t>
            </a:r>
          </a:p>
        </p:txBody>
      </p:sp>
    </p:spTree>
    <p:extLst>
      <p:ext uri="{BB962C8B-B14F-4D97-AF65-F5344CB8AC3E}">
        <p14:creationId xmlns:p14="http://schemas.microsoft.com/office/powerpoint/2010/main" val="2321673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143000"/>
          </a:xfrm>
        </p:spPr>
        <p:txBody>
          <a:bodyPr>
            <a:normAutofit fontScale="90000"/>
          </a:bodyPr>
          <a:lstStyle/>
          <a:p>
            <a:r>
              <a:rPr lang="es-MX" dirty="0"/>
              <a:t>¿Qué tanto aumenta la confiabilidad al alargar una prueba?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7848872"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484784"/>
            <a:ext cx="24288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484784"/>
            <a:ext cx="20002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652120" y="4338970"/>
            <a:ext cx="3491880" cy="1938992"/>
          </a:xfrm>
          <a:prstGeom prst="rect">
            <a:avLst/>
          </a:prstGeom>
          <a:noFill/>
        </p:spPr>
        <p:txBody>
          <a:bodyPr wrap="square" rtlCol="0">
            <a:spAutoFit/>
          </a:bodyPr>
          <a:lstStyle/>
          <a:p>
            <a:r>
              <a:rPr lang="es-MX" sz="2000" dirty="0">
                <a:solidFill>
                  <a:srgbClr val="7030A0"/>
                </a:solidFill>
              </a:rPr>
              <a:t>El incremento creciente es menor cuando la confiabilidad inicial es alta, asimismo con incrementos sucesivamente mayores en la extensión de la prueba</a:t>
            </a:r>
          </a:p>
        </p:txBody>
      </p:sp>
    </p:spTree>
    <p:extLst>
      <p:ext uri="{BB962C8B-B14F-4D97-AF65-F5344CB8AC3E}">
        <p14:creationId xmlns:p14="http://schemas.microsoft.com/office/powerpoint/2010/main" val="15156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1010" y="372616"/>
            <a:ext cx="8591550" cy="1066801"/>
          </a:xfrm>
        </p:spPr>
        <p:txBody>
          <a:bodyPr>
            <a:normAutofit fontScale="90000"/>
          </a:bodyPr>
          <a:lstStyle/>
          <a:p>
            <a:r>
              <a:rPr lang="es-MX" dirty="0"/>
              <a:t>Varianza de las puntuaciones</a:t>
            </a:r>
            <a:br>
              <a:rPr lang="es-MX" dirty="0"/>
            </a:br>
            <a:r>
              <a:rPr lang="es-MX" dirty="0"/>
              <a:t>(Heterogeneidad de la muestra)</a:t>
            </a:r>
          </a:p>
        </p:txBody>
      </p:sp>
      <p:sp>
        <p:nvSpPr>
          <p:cNvPr id="3" name="2 Marcador de contenido"/>
          <p:cNvSpPr>
            <a:spLocks noGrp="1"/>
          </p:cNvSpPr>
          <p:nvPr>
            <p:ph idx="4294967295"/>
          </p:nvPr>
        </p:nvSpPr>
        <p:spPr>
          <a:xfrm>
            <a:off x="1201985" y="1744217"/>
            <a:ext cx="8229600" cy="2044824"/>
          </a:xfrm>
          <a:prstGeom prst="rect">
            <a:avLst/>
          </a:prstGeom>
        </p:spPr>
        <p:txBody>
          <a:bodyPr/>
          <a:lstStyle/>
          <a:p>
            <a:r>
              <a:rPr lang="es-MX" dirty="0"/>
              <a:t>Entre mayor sea el rango de diferencias individuales en ciertas características, mayor será la varianza de las calificaciones en una medida de esa característica</a:t>
            </a:r>
          </a:p>
        </p:txBody>
      </p:sp>
      <p:sp>
        <p:nvSpPr>
          <p:cNvPr id="4" name="2 Marcador de contenido"/>
          <p:cNvSpPr txBox="1">
            <a:spLocks/>
          </p:cNvSpPr>
          <p:nvPr/>
        </p:nvSpPr>
        <p:spPr>
          <a:xfrm>
            <a:off x="1354385" y="4221088"/>
            <a:ext cx="6746007" cy="1224136"/>
          </a:xfrm>
          <a:prstGeom prst="rect">
            <a:avLst/>
          </a:prstGeom>
          <a:solidFill>
            <a:srgbClr val="FFFF00"/>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b="1" dirty="0"/>
              <a:t>El coeficiente de confiabilidad será mayor en un grupo más heterogéneo</a:t>
            </a:r>
          </a:p>
        </p:txBody>
      </p:sp>
    </p:spTree>
    <p:extLst>
      <p:ext uri="{BB962C8B-B14F-4D97-AF65-F5344CB8AC3E}">
        <p14:creationId xmlns:p14="http://schemas.microsoft.com/office/powerpoint/2010/main" val="90492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4674"/>
            <a:ext cx="8591550" cy="1066801"/>
          </a:xfrm>
        </p:spPr>
        <p:txBody>
          <a:bodyPr/>
          <a:lstStyle/>
          <a:p>
            <a:r>
              <a:rPr lang="es-MX" dirty="0"/>
              <a:t>TEORÍAS SUBYACENTES</a:t>
            </a:r>
          </a:p>
        </p:txBody>
      </p:sp>
      <p:sp>
        <p:nvSpPr>
          <p:cNvPr id="3" name="2 Marcador de contenido"/>
          <p:cNvSpPr>
            <a:spLocks noGrp="1"/>
          </p:cNvSpPr>
          <p:nvPr>
            <p:ph sz="quarter" idx="13"/>
          </p:nvPr>
        </p:nvSpPr>
        <p:spPr>
          <a:xfrm>
            <a:off x="1043608" y="1298448"/>
            <a:ext cx="7826072" cy="4937760"/>
          </a:xfrm>
        </p:spPr>
        <p:txBody>
          <a:bodyPr/>
          <a:lstStyle/>
          <a:p>
            <a:pPr lvl="0"/>
            <a:r>
              <a:rPr lang="es-MX" sz="2000" dirty="0">
                <a:uFill>
                  <a:solidFill/>
                </a:uFill>
                <a:latin typeface="Maiandra GD"/>
                <a:ea typeface="Maiandra GD"/>
                <a:cs typeface="Maiandra GD"/>
                <a:sym typeface="Maiandra GD"/>
              </a:rPr>
              <a:t>La historia de la medición de las variables psicológicas tiene una larga historia; se han desarrollado diversos trabajos que garanticen la precisión de los instrumentos de medición.</a:t>
            </a:r>
          </a:p>
          <a:p>
            <a:pPr lvl="0"/>
            <a:r>
              <a:rPr lang="es-MX" sz="2000" dirty="0">
                <a:uFill>
                  <a:solidFill/>
                </a:uFill>
                <a:latin typeface="Maiandra GD"/>
                <a:ea typeface="Maiandra GD"/>
                <a:cs typeface="Maiandra GD"/>
                <a:sym typeface="Maiandra GD"/>
              </a:rPr>
              <a:t>2 teorías principales:</a:t>
            </a:r>
          </a:p>
          <a:p>
            <a:pPr lvl="0"/>
            <a:endParaRPr lang="es-MX" sz="2000" dirty="0">
              <a:uFill>
                <a:solidFill/>
              </a:uFill>
              <a:latin typeface="Maiandra GD"/>
              <a:ea typeface="Maiandra GD"/>
              <a:cs typeface="Maiandra GD"/>
              <a:sym typeface="Maiandra GD"/>
            </a:endParaRPr>
          </a:p>
          <a:p>
            <a:pPr marL="0" indent="0">
              <a:buNone/>
            </a:pPr>
            <a:endParaRPr lang="es-MX" dirty="0"/>
          </a:p>
        </p:txBody>
      </p:sp>
      <p:graphicFrame>
        <p:nvGraphicFramePr>
          <p:cNvPr id="4" name="3 Diagrama"/>
          <p:cNvGraphicFramePr/>
          <p:nvPr>
            <p:extLst>
              <p:ext uri="{D42A27DB-BD31-4B8C-83A1-F6EECF244321}">
                <p14:modId xmlns:p14="http://schemas.microsoft.com/office/powerpoint/2010/main" val="4006422932"/>
              </p:ext>
            </p:extLst>
          </p:nvPr>
        </p:nvGraphicFramePr>
        <p:xfrm>
          <a:off x="1403648" y="2708920"/>
          <a:ext cx="74168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608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prstGeom prst="rect">
            <a:avLst/>
          </a:prstGeom>
        </p:spPr>
        <p:txBody>
          <a:bodyPr>
            <a:normAutofit fontScale="90000"/>
          </a:bodyPr>
          <a:lstStyle>
            <a:lvl1pPr defTabSz="777240">
              <a:defRPr sz="3655">
                <a:effectLst>
                  <a:outerShdw blurRad="43180" dist="25500" dir="5400000" rotWithShape="0">
                    <a:srgbClr val="000000">
                      <a:alpha val="30000"/>
                    </a:srgbClr>
                  </a:outerShdw>
                </a:effectLst>
              </a:defRPr>
            </a:lvl1pPr>
          </a:lstStyle>
          <a:p>
            <a:pPr lvl="0">
              <a:defRPr sz="1800">
                <a:solidFill>
                  <a:srgbClr val="000000"/>
                </a:solidFill>
                <a:effectLst/>
                <a:uFillTx/>
              </a:defRPr>
            </a:pPr>
            <a:r>
              <a:rPr sz="3655">
                <a:solidFill>
                  <a:srgbClr val="572314"/>
                </a:solidFill>
                <a:effectLst>
                  <a:outerShdw blurRad="43180" dist="25500" dir="5400000" rotWithShape="0">
                    <a:srgbClr val="000000">
                      <a:alpha val="30000"/>
                    </a:srgbClr>
                  </a:outerShdw>
                </a:effectLst>
                <a:uFill>
                  <a:solidFill>
                    <a:srgbClr val="572314"/>
                  </a:solidFill>
                </a:uFill>
              </a:rPr>
              <a:t>Factores que influyen en el Coeficiente de Confiabilidad</a:t>
            </a:r>
          </a:p>
        </p:txBody>
      </p:sp>
      <p:sp>
        <p:nvSpPr>
          <p:cNvPr id="244" name="Shape 24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uFillTx/>
              </a:defRPr>
            </a:pPr>
            <a:fld id="{86CB4B4D-7CA3-9044-876B-883B54F8677D}" type="slidenum">
              <a:rPr sz="1200">
                <a:solidFill>
                  <a:srgbClr val="B4A688"/>
                </a:solidFill>
                <a:uFill>
                  <a:solidFill>
                    <a:srgbClr val="B4A688"/>
                  </a:solidFill>
                </a:uFill>
              </a:rPr>
              <a:t>40</a:t>
            </a:fld>
            <a:endParaRPr sz="1200">
              <a:solidFill>
                <a:srgbClr val="B4A688"/>
              </a:solidFill>
              <a:uFill>
                <a:solidFill>
                  <a:srgbClr val="B4A688"/>
                </a:solidFill>
              </a:uFill>
            </a:endParaRPr>
          </a:p>
        </p:txBody>
      </p:sp>
      <p:sp>
        <p:nvSpPr>
          <p:cNvPr id="245" name="Shape 245"/>
          <p:cNvSpPr/>
          <p:nvPr/>
        </p:nvSpPr>
        <p:spPr>
          <a:xfrm>
            <a:off x="1291272" y="2238667"/>
            <a:ext cx="6020381" cy="548641"/>
          </a:xfrm>
          <a:prstGeom prst="rect">
            <a:avLst/>
          </a:prstGeom>
          <a:ln w="25400">
            <a:solidFill>
              <a:srgbClr val="C32D2E"/>
            </a:solidFill>
            <a:round/>
          </a:ln>
          <a:extLst>
            <a:ext uri="{C572A759-6A51-4108-AA02-DFA0A04FC94B}">
              <ma14:wrappingTextBoxFlag xmlns="" xmlns:ma14="http://schemas.microsoft.com/office/mac/drawingml/2011/main" val="1"/>
            </a:ext>
          </a:extLst>
        </p:spPr>
        <p:txBody>
          <a:bodyPr wrap="none" lIns="45719" rIns="45719">
            <a:spAutoFit/>
          </a:bodyPr>
          <a:lstStyle/>
          <a:p>
            <a:pPr lvl="0">
              <a:defRPr sz="1800">
                <a:uFillTx/>
              </a:defRPr>
            </a:pPr>
            <a:r>
              <a:rPr sz="2800">
                <a:uFill>
                  <a:solidFill/>
                </a:uFill>
              </a:rPr>
              <a:t>Rango de las calificaciones del grupo</a:t>
            </a:r>
          </a:p>
        </p:txBody>
      </p:sp>
      <p:sp>
        <p:nvSpPr>
          <p:cNvPr id="246" name="Shape 246"/>
          <p:cNvSpPr/>
          <p:nvPr/>
        </p:nvSpPr>
        <p:spPr>
          <a:xfrm>
            <a:off x="1291272" y="2994929"/>
            <a:ext cx="3569901" cy="548641"/>
          </a:xfrm>
          <a:prstGeom prst="rect">
            <a:avLst/>
          </a:prstGeom>
          <a:ln w="25400">
            <a:solidFill>
              <a:srgbClr val="84AA33"/>
            </a:solidFill>
            <a:round/>
          </a:ln>
          <a:extLst>
            <a:ext uri="{C572A759-6A51-4108-AA02-DFA0A04FC94B}">
              <ma14:wrappingTextBoxFlag xmlns="" xmlns:ma14="http://schemas.microsoft.com/office/mac/drawingml/2011/main" val="1"/>
            </a:ext>
          </a:extLst>
        </p:spPr>
        <p:txBody>
          <a:bodyPr wrap="none" lIns="45719" rIns="45719">
            <a:spAutoFit/>
          </a:bodyPr>
          <a:lstStyle/>
          <a:p>
            <a:pPr lvl="0">
              <a:defRPr sz="1800">
                <a:uFillTx/>
              </a:defRPr>
            </a:pPr>
            <a:r>
              <a:rPr sz="2800">
                <a:uFill>
                  <a:solidFill/>
                </a:uFill>
              </a:rPr>
              <a:t>Longitud de la prueba</a:t>
            </a:r>
          </a:p>
        </p:txBody>
      </p:sp>
      <p:sp>
        <p:nvSpPr>
          <p:cNvPr id="247" name="Shape 247"/>
          <p:cNvSpPr/>
          <p:nvPr/>
        </p:nvSpPr>
        <p:spPr>
          <a:xfrm>
            <a:off x="1299927" y="3751191"/>
            <a:ext cx="3668004" cy="548641"/>
          </a:xfrm>
          <a:prstGeom prst="rect">
            <a:avLst/>
          </a:prstGeom>
          <a:ln w="25400">
            <a:solidFill>
              <a:srgbClr val="475A8D"/>
            </a:solidFill>
            <a:round/>
          </a:ln>
          <a:extLst>
            <a:ext uri="{C572A759-6A51-4108-AA02-DFA0A04FC94B}">
              <ma14:wrappingTextBoxFlag xmlns="" xmlns:ma14="http://schemas.microsoft.com/office/mac/drawingml/2011/main" val="1"/>
            </a:ext>
          </a:extLst>
        </p:spPr>
        <p:txBody>
          <a:bodyPr wrap="none" lIns="45719" rIns="45719">
            <a:spAutoFit/>
          </a:bodyPr>
          <a:lstStyle/>
          <a:p>
            <a:pPr lvl="0">
              <a:defRPr sz="1800">
                <a:uFillTx/>
              </a:defRPr>
            </a:pPr>
            <a:r>
              <a:rPr sz="2800">
                <a:uFill>
                  <a:solidFill/>
                </a:uFill>
              </a:rPr>
              <a:t>Dificultad de la prueba</a:t>
            </a:r>
          </a:p>
        </p:txBody>
      </p:sp>
      <p:sp>
        <p:nvSpPr>
          <p:cNvPr id="248" name="Shape 248"/>
          <p:cNvSpPr/>
          <p:nvPr/>
        </p:nvSpPr>
        <p:spPr>
          <a:xfrm>
            <a:off x="1299927" y="4507454"/>
            <a:ext cx="1671921" cy="548640"/>
          </a:xfrm>
          <a:prstGeom prst="rect">
            <a:avLst/>
          </a:prstGeom>
          <a:ln w="25400">
            <a:solidFill>
              <a:srgbClr val="FEB80A"/>
            </a:solidFill>
            <a:round/>
          </a:ln>
          <a:extLst>
            <a:ext uri="{C572A759-6A51-4108-AA02-DFA0A04FC94B}">
              <ma14:wrappingTextBoxFlag xmlns="" xmlns:ma14="http://schemas.microsoft.com/office/mac/drawingml/2011/main" val="1"/>
            </a:ext>
          </a:extLst>
        </p:spPr>
        <p:txBody>
          <a:bodyPr wrap="none" lIns="45719" rIns="45719">
            <a:spAutoFit/>
          </a:bodyPr>
          <a:lstStyle/>
          <a:p>
            <a:pPr lvl="0">
              <a:defRPr sz="1800">
                <a:uFillTx/>
              </a:defRPr>
            </a:pPr>
            <a:r>
              <a:rPr sz="2800">
                <a:uFill>
                  <a:solidFill/>
                </a:uFill>
              </a:rPr>
              <a:t>Velocidad</a:t>
            </a:r>
          </a:p>
        </p:txBody>
      </p:sp>
      <p:sp>
        <p:nvSpPr>
          <p:cNvPr id="249" name="Shape 249"/>
          <p:cNvSpPr/>
          <p:nvPr/>
        </p:nvSpPr>
        <p:spPr>
          <a:xfrm>
            <a:off x="1309063" y="5251180"/>
            <a:ext cx="6336046" cy="548640"/>
          </a:xfrm>
          <a:prstGeom prst="rect">
            <a:avLst/>
          </a:prstGeom>
          <a:ln w="25400">
            <a:solidFill>
              <a:srgbClr val="964305"/>
            </a:solidFill>
            <a:round/>
          </a:ln>
          <a:extLst>
            <a:ext uri="{C572A759-6A51-4108-AA02-DFA0A04FC94B}">
              <ma14:wrappingTextBoxFlag xmlns="" xmlns:ma14="http://schemas.microsoft.com/office/mac/drawingml/2011/main" val="1"/>
            </a:ext>
          </a:extLst>
        </p:spPr>
        <p:txBody>
          <a:bodyPr wrap="none" lIns="45719" rIns="45719">
            <a:spAutoFit/>
          </a:bodyPr>
          <a:lstStyle/>
          <a:p>
            <a:pPr lvl="0">
              <a:defRPr sz="1800">
                <a:uFillTx/>
              </a:defRPr>
            </a:pPr>
            <a:r>
              <a:rPr sz="2800">
                <a:uFill>
                  <a:solidFill/>
                </a:uFill>
              </a:rPr>
              <a:t>Operaciones empleadas para estimarla</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p:nvPr>
        </p:nvSpPr>
        <p:spPr>
          <a:prstGeom prst="rect">
            <a:avLst/>
          </a:prstGeom>
        </p:spPr>
        <p:txBody>
          <a:bodyPr/>
          <a:lstStyle>
            <a:lvl1pPr>
              <a:defRPr sz="2800">
                <a:solidFill>
                  <a:srgbClr val="C32D2E"/>
                </a:solidFill>
                <a:uFill>
                  <a:solidFill>
                    <a:srgbClr val="000000"/>
                  </a:solidFill>
                </a:uFill>
              </a:defRPr>
            </a:lvl1pPr>
          </a:lstStyle>
          <a:p>
            <a:pPr lvl="0">
              <a:defRPr sz="1800">
                <a:solidFill>
                  <a:srgbClr val="000000"/>
                </a:solidFill>
                <a:effectLst/>
                <a:uFillTx/>
              </a:defRPr>
            </a:pPr>
            <a:r>
              <a:rPr sz="2800">
                <a:solidFill>
                  <a:srgbClr val="C32D2E"/>
                </a:solidFill>
                <a:uFill>
                  <a:solidFill/>
                </a:uFill>
              </a:rPr>
              <a:t>Rango de las calificaciones del grupo</a:t>
            </a:r>
          </a:p>
        </p:txBody>
      </p:sp>
      <p:sp>
        <p:nvSpPr>
          <p:cNvPr id="252" name="Shape 25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uFillTx/>
              </a:defRPr>
            </a:pPr>
            <a:fld id="{86CB4B4D-7CA3-9044-876B-883B54F8677D}" type="slidenum">
              <a:rPr sz="1200">
                <a:solidFill>
                  <a:srgbClr val="B4A688"/>
                </a:solidFill>
                <a:uFill>
                  <a:solidFill>
                    <a:srgbClr val="B4A688"/>
                  </a:solidFill>
                </a:uFill>
              </a:rPr>
              <a:t>41</a:t>
            </a:fld>
            <a:endParaRPr sz="1200">
              <a:solidFill>
                <a:srgbClr val="B4A688"/>
              </a:solidFill>
              <a:uFill>
                <a:solidFill>
                  <a:srgbClr val="B4A688"/>
                </a:solidFill>
              </a:uFill>
            </a:endParaRPr>
          </a:p>
        </p:txBody>
      </p:sp>
      <p:sp>
        <p:nvSpPr>
          <p:cNvPr id="253" name="Shape 253"/>
          <p:cNvSpPr/>
          <p:nvPr/>
        </p:nvSpPr>
        <p:spPr>
          <a:xfrm rot="16200000">
            <a:off x="2195698" y="1762595"/>
            <a:ext cx="2168254" cy="1708920"/>
          </a:xfrm>
          <a:prstGeom prst="rightArrow">
            <a:avLst>
              <a:gd name="adj1" fmla="val 38636"/>
              <a:gd name="adj2" fmla="val 30417"/>
            </a:avLst>
          </a:prstGeom>
          <a:solidFill>
            <a:srgbClr val="C32D2E"/>
          </a:solidFill>
          <a:ln w="25400">
            <a:solidFill>
              <a:srgbClr val="FFFFFF"/>
            </a:solidFill>
            <a:round/>
          </a:ln>
          <a:effectLst>
            <a:outerShdw blurRad="63500" dist="25400" dir="5400000" rotWithShape="0">
              <a:srgbClr val="000000">
                <a:alpha val="43137"/>
              </a:srgbClr>
            </a:outerShdw>
          </a:effectLst>
          <a:extLst>
            <a:ext uri="{C572A759-6A51-4108-AA02-DFA0A04FC94B}">
              <ma14:wrappingTextBoxFlag xmlns="" xmlns:ma14="http://schemas.microsoft.com/office/mac/drawingml/2011/main" val="1"/>
            </a:ext>
          </a:extLst>
        </p:spPr>
        <p:txBody>
          <a:bodyPr lIns="45719" rIns="45719" anchor="ctr"/>
          <a:lstStyle>
            <a:lvl1pPr>
              <a:defRPr sz="2400">
                <a:solidFill>
                  <a:srgbClr val="FFFFFF"/>
                </a:solidFill>
                <a:uFill>
                  <a:solidFill>
                    <a:srgbClr val="FFFFFF"/>
                  </a:solidFill>
                </a:uFill>
              </a:defRPr>
            </a:lvl1pPr>
          </a:lstStyle>
          <a:p>
            <a:pPr lvl="0">
              <a:defRPr sz="1800">
                <a:solidFill>
                  <a:srgbClr val="000000"/>
                </a:solidFill>
                <a:uFillTx/>
              </a:defRPr>
            </a:pPr>
            <a:r>
              <a:rPr sz="2400">
                <a:solidFill>
                  <a:srgbClr val="FFFFFF"/>
                </a:solidFill>
                <a:uFill>
                  <a:solidFill>
                    <a:srgbClr val="FFFFFF"/>
                  </a:solidFill>
                </a:uFill>
              </a:rPr>
              <a:t>Variabilidad</a:t>
            </a:r>
          </a:p>
        </p:txBody>
      </p:sp>
      <p:sp>
        <p:nvSpPr>
          <p:cNvPr id="254" name="Shape 254"/>
          <p:cNvSpPr/>
          <p:nvPr/>
        </p:nvSpPr>
        <p:spPr>
          <a:xfrm rot="16200000">
            <a:off x="5254569" y="1762595"/>
            <a:ext cx="2168254" cy="1708920"/>
          </a:xfrm>
          <a:prstGeom prst="rightArrow">
            <a:avLst>
              <a:gd name="adj1" fmla="val 38636"/>
              <a:gd name="adj2" fmla="val 30417"/>
            </a:avLst>
          </a:prstGeom>
          <a:solidFill>
            <a:srgbClr val="C32D2E"/>
          </a:solidFill>
          <a:ln w="25400">
            <a:solidFill>
              <a:srgbClr val="FFFFFF"/>
            </a:solidFill>
            <a:round/>
          </a:ln>
          <a:effectLst>
            <a:outerShdw blurRad="63500" dist="25400" dir="5400000" rotWithShape="0">
              <a:srgbClr val="000000">
                <a:alpha val="43137"/>
              </a:srgbClr>
            </a:outerShdw>
          </a:effectLst>
          <a:extLst>
            <a:ext uri="{C572A759-6A51-4108-AA02-DFA0A04FC94B}">
              <ma14:wrappingTextBoxFlag xmlns="" xmlns:ma14="http://schemas.microsoft.com/office/mac/drawingml/2011/main" val="1"/>
            </a:ext>
          </a:extLst>
        </p:spPr>
        <p:txBody>
          <a:bodyPr lIns="45719" rIns="45719" anchor="ctr"/>
          <a:lstStyle>
            <a:lvl1pPr>
              <a:defRPr sz="2400">
                <a:solidFill>
                  <a:srgbClr val="FFFFFF"/>
                </a:solidFill>
                <a:uFill>
                  <a:solidFill>
                    <a:srgbClr val="FFFFFF"/>
                  </a:solidFill>
                </a:uFill>
              </a:defRPr>
            </a:lvl1pPr>
          </a:lstStyle>
          <a:p>
            <a:pPr lvl="0">
              <a:defRPr sz="1800">
                <a:solidFill>
                  <a:srgbClr val="000000"/>
                </a:solidFill>
                <a:uFillTx/>
              </a:defRPr>
            </a:pPr>
            <a:r>
              <a:rPr sz="2400">
                <a:solidFill>
                  <a:srgbClr val="FFFFFF"/>
                </a:solidFill>
                <a:uFill>
                  <a:solidFill>
                    <a:srgbClr val="FFFFFF"/>
                  </a:solidFill>
                </a:uFill>
              </a:rPr>
              <a:t>Confiabilidad</a:t>
            </a:r>
          </a:p>
        </p:txBody>
      </p:sp>
      <p:sp>
        <p:nvSpPr>
          <p:cNvPr id="255" name="Shape 255"/>
          <p:cNvSpPr/>
          <p:nvPr/>
        </p:nvSpPr>
        <p:spPr>
          <a:xfrm>
            <a:off x="1690811" y="4238865"/>
            <a:ext cx="6411205" cy="1551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241300" indent="-241300">
              <a:buSzPct val="100000"/>
              <a:buChar char="•"/>
              <a:defRPr sz="1900">
                <a:uFill>
                  <a:solidFill>
                    <a:srgbClr val="FFFFFF"/>
                  </a:solidFill>
                </a:uFill>
              </a:defRPr>
            </a:lvl1pPr>
          </a:lstStyle>
          <a:p>
            <a:pPr lvl="0">
              <a:defRPr sz="1800">
                <a:uFillTx/>
              </a:defRPr>
            </a:pPr>
            <a:r>
              <a:rPr sz="1900">
                <a:uFill>
                  <a:solidFill>
                    <a:srgbClr val="FFFFFF"/>
                  </a:solidFill>
                </a:uFill>
              </a:rPr>
              <a:t>Cuanto más variabilidad existe en un grupo, más alto es el coeficiente de confiabilidad. Esto es debido a que, si el rango de calificaciones es amplio, existe mayor probabilidad de que todas las calificaciones estén representadas.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prstGeom prst="rect">
            <a:avLst/>
          </a:prstGeom>
        </p:spPr>
        <p:txBody>
          <a:bodyPr/>
          <a:lstStyle>
            <a:lvl1pPr>
              <a:defRPr sz="2800">
                <a:solidFill>
                  <a:srgbClr val="6A8829"/>
                </a:solidFill>
                <a:uFill>
                  <a:solidFill>
                    <a:srgbClr val="000000"/>
                  </a:solidFill>
                </a:uFill>
              </a:defRPr>
            </a:lvl1pPr>
          </a:lstStyle>
          <a:p>
            <a:pPr lvl="0">
              <a:defRPr sz="1800">
                <a:solidFill>
                  <a:srgbClr val="000000"/>
                </a:solidFill>
                <a:effectLst/>
                <a:uFillTx/>
              </a:defRPr>
            </a:pPr>
            <a:r>
              <a:rPr sz="2800">
                <a:solidFill>
                  <a:srgbClr val="6A8829"/>
                </a:solidFill>
                <a:uFill>
                  <a:solidFill/>
                </a:uFill>
              </a:rPr>
              <a:t>Longitud de la prueba</a:t>
            </a:r>
          </a:p>
        </p:txBody>
      </p:sp>
      <p:sp>
        <p:nvSpPr>
          <p:cNvPr id="258" name="Shape 25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uFillTx/>
              </a:defRPr>
            </a:pPr>
            <a:fld id="{86CB4B4D-7CA3-9044-876B-883B54F8677D}" type="slidenum">
              <a:rPr sz="1200">
                <a:solidFill>
                  <a:srgbClr val="B4A688"/>
                </a:solidFill>
                <a:uFill>
                  <a:solidFill>
                    <a:srgbClr val="B4A688"/>
                  </a:solidFill>
                </a:uFill>
              </a:rPr>
              <a:t>42</a:t>
            </a:fld>
            <a:endParaRPr sz="1200">
              <a:solidFill>
                <a:srgbClr val="B4A688"/>
              </a:solidFill>
              <a:uFill>
                <a:solidFill>
                  <a:srgbClr val="B4A688"/>
                </a:solidFill>
              </a:uFill>
            </a:endParaRPr>
          </a:p>
        </p:txBody>
      </p:sp>
      <p:sp>
        <p:nvSpPr>
          <p:cNvPr id="259" name="Shape 259"/>
          <p:cNvSpPr/>
          <p:nvPr/>
        </p:nvSpPr>
        <p:spPr>
          <a:xfrm>
            <a:off x="1830942" y="4100877"/>
            <a:ext cx="6494989" cy="2059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327527" indent="-327527">
              <a:buSzPct val="100000"/>
              <a:buChar char="•"/>
              <a:defRPr sz="2578">
                <a:uFill>
                  <a:solidFill>
                    <a:srgbClr val="FFFFFF"/>
                  </a:solidFill>
                </a:uFill>
              </a:defRPr>
            </a:lvl1pPr>
          </a:lstStyle>
          <a:p>
            <a:pPr lvl="0">
              <a:defRPr sz="1800">
                <a:uFillTx/>
              </a:defRPr>
            </a:pPr>
            <a:r>
              <a:rPr sz="2578">
                <a:uFill>
                  <a:solidFill>
                    <a:srgbClr val="FFFFFF"/>
                  </a:solidFill>
                </a:uFill>
              </a:rPr>
              <a:t>A medida que se incrementa el tamaño de prueba, los errores de medición se desvanecen y la puntuación depende más de las características de la persona, incrementando la confiabilidad.</a:t>
            </a:r>
          </a:p>
        </p:txBody>
      </p:sp>
      <p:sp>
        <p:nvSpPr>
          <p:cNvPr id="260" name="Shape 260"/>
          <p:cNvSpPr/>
          <p:nvPr/>
        </p:nvSpPr>
        <p:spPr>
          <a:xfrm rot="16200000">
            <a:off x="5532955" y="1794714"/>
            <a:ext cx="2382399" cy="1708920"/>
          </a:xfrm>
          <a:prstGeom prst="rightArrow">
            <a:avLst>
              <a:gd name="adj1" fmla="val 38636"/>
              <a:gd name="adj2" fmla="val 30417"/>
            </a:avLst>
          </a:prstGeom>
          <a:gradFill>
            <a:gsLst>
              <a:gs pos="0">
                <a:srgbClr val="DFF4C5"/>
              </a:gs>
              <a:gs pos="50000">
                <a:srgbClr val="D8F2B7"/>
              </a:gs>
              <a:gs pos="97000">
                <a:srgbClr val="CDF09E"/>
              </a:gs>
              <a:gs pos="100000">
                <a:srgbClr val="CAF295"/>
              </a:gs>
            </a:gsLst>
            <a:path path="circle">
              <a:fillToRect l="37721" t="-19636" r="62278" b="119636"/>
            </a:path>
          </a:gradFill>
          <a:ln>
            <a:solidFill>
              <a:srgbClr val="84AA33"/>
            </a:solidFill>
            <a:round/>
          </a:ln>
          <a:effectLst>
            <a:outerShdw blurRad="63500" dist="25400" dir="5400000" rotWithShape="0">
              <a:srgbClr val="000000">
                <a:alpha val="43137"/>
              </a:srgbClr>
            </a:outerShdw>
          </a:effectLst>
          <a:extLst>
            <a:ext uri="{C572A759-6A51-4108-AA02-DFA0A04FC94B}">
              <ma14:wrappingTextBoxFlag xmlns="" xmlns:ma14="http://schemas.microsoft.com/office/mac/drawingml/2011/main" val="1"/>
            </a:ext>
          </a:extLst>
        </p:spPr>
        <p:txBody>
          <a:bodyPr lIns="45719" rIns="45719" anchor="ctr"/>
          <a:lstStyle>
            <a:lvl1pPr>
              <a:defRPr sz="2600"/>
            </a:lvl1pPr>
          </a:lstStyle>
          <a:p>
            <a:pPr lvl="0">
              <a:defRPr sz="1800">
                <a:uFillTx/>
              </a:defRPr>
            </a:pPr>
            <a:r>
              <a:rPr sz="2600">
                <a:uFill>
                  <a:solidFill/>
                </a:uFill>
              </a:rPr>
              <a:t>Confiabilidad</a:t>
            </a:r>
          </a:p>
        </p:txBody>
      </p:sp>
      <p:sp>
        <p:nvSpPr>
          <p:cNvPr id="261" name="Shape 261"/>
          <p:cNvSpPr/>
          <p:nvPr/>
        </p:nvSpPr>
        <p:spPr>
          <a:xfrm rot="16200000">
            <a:off x="2683593" y="1794714"/>
            <a:ext cx="2382399" cy="1708920"/>
          </a:xfrm>
          <a:prstGeom prst="rightArrow">
            <a:avLst>
              <a:gd name="adj1" fmla="val 38636"/>
              <a:gd name="adj2" fmla="val 30417"/>
            </a:avLst>
          </a:prstGeom>
          <a:gradFill>
            <a:gsLst>
              <a:gs pos="0">
                <a:srgbClr val="DFF4C5"/>
              </a:gs>
              <a:gs pos="50000">
                <a:srgbClr val="D8F2B7"/>
              </a:gs>
              <a:gs pos="97000">
                <a:srgbClr val="CDF09E"/>
              </a:gs>
              <a:gs pos="100000">
                <a:srgbClr val="CAF295"/>
              </a:gs>
            </a:gsLst>
            <a:path path="circle">
              <a:fillToRect l="37721" t="-19636" r="62278" b="119636"/>
            </a:path>
          </a:gradFill>
          <a:ln>
            <a:solidFill>
              <a:srgbClr val="84AA33"/>
            </a:solidFill>
            <a:round/>
          </a:ln>
          <a:effectLst>
            <a:outerShdw blurRad="63500" dist="25400" dir="5400000" rotWithShape="0">
              <a:srgbClr val="000000">
                <a:alpha val="43137"/>
              </a:srgbClr>
            </a:outerShdw>
          </a:effectLst>
          <a:extLst>
            <a:ext uri="{C572A759-6A51-4108-AA02-DFA0A04FC94B}">
              <ma14:wrappingTextBoxFlag xmlns="" xmlns:ma14="http://schemas.microsoft.com/office/mac/drawingml/2011/main" val="1"/>
            </a:ext>
          </a:extLst>
        </p:spPr>
        <p:txBody>
          <a:bodyPr lIns="45719" rIns="45719" anchor="ctr"/>
          <a:lstStyle>
            <a:lvl1pPr>
              <a:defRPr sz="2600"/>
            </a:lvl1pPr>
          </a:lstStyle>
          <a:p>
            <a:pPr lvl="0">
              <a:defRPr sz="1800">
                <a:uFillTx/>
              </a:defRPr>
            </a:pPr>
            <a:r>
              <a:rPr sz="2600">
                <a:uFill>
                  <a:solidFill/>
                </a:uFill>
              </a:rPr>
              <a:t>Tamaño</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a:prstGeom prst="rect">
            <a:avLst/>
          </a:prstGeom>
        </p:spPr>
        <p:txBody>
          <a:bodyPr/>
          <a:lstStyle>
            <a:lvl1pPr>
              <a:defRPr sz="2800">
                <a:solidFill>
                  <a:srgbClr val="2D7486"/>
                </a:solidFill>
                <a:uFill>
                  <a:solidFill>
                    <a:srgbClr val="000000"/>
                  </a:solidFill>
                </a:uFill>
              </a:defRPr>
            </a:lvl1pPr>
          </a:lstStyle>
          <a:p>
            <a:pPr lvl="0">
              <a:defRPr sz="1800">
                <a:solidFill>
                  <a:srgbClr val="000000"/>
                </a:solidFill>
                <a:effectLst/>
                <a:uFillTx/>
              </a:defRPr>
            </a:pPr>
            <a:r>
              <a:rPr sz="2800">
                <a:solidFill>
                  <a:srgbClr val="2D7486"/>
                </a:solidFill>
                <a:uFill>
                  <a:solidFill/>
                </a:uFill>
              </a:rPr>
              <a:t>Dificultad de la prueba</a:t>
            </a:r>
          </a:p>
        </p:txBody>
      </p:sp>
      <p:sp>
        <p:nvSpPr>
          <p:cNvPr id="264" name="Shape 26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uFillTx/>
              </a:defRPr>
            </a:pPr>
            <a:fld id="{86CB4B4D-7CA3-9044-876B-883B54F8677D}" type="slidenum">
              <a:rPr sz="1200">
                <a:solidFill>
                  <a:srgbClr val="B4A688"/>
                </a:solidFill>
                <a:uFill>
                  <a:solidFill>
                    <a:srgbClr val="B4A688"/>
                  </a:solidFill>
                </a:uFill>
              </a:rPr>
              <a:t>43</a:t>
            </a:fld>
            <a:endParaRPr sz="1200">
              <a:solidFill>
                <a:srgbClr val="B4A688"/>
              </a:solidFill>
              <a:uFill>
                <a:solidFill>
                  <a:srgbClr val="B4A688"/>
                </a:solidFill>
              </a:uFill>
            </a:endParaRPr>
          </a:p>
        </p:txBody>
      </p:sp>
      <p:sp>
        <p:nvSpPr>
          <p:cNvPr id="265" name="Shape 265"/>
          <p:cNvSpPr/>
          <p:nvPr/>
        </p:nvSpPr>
        <p:spPr>
          <a:xfrm rot="16200000">
            <a:off x="5532955" y="1794714"/>
            <a:ext cx="2382399" cy="1708920"/>
          </a:xfrm>
          <a:prstGeom prst="rightArrow">
            <a:avLst>
              <a:gd name="adj1" fmla="val 38636"/>
              <a:gd name="adj2" fmla="val 30417"/>
            </a:avLst>
          </a:prstGeom>
          <a:solidFill>
            <a:srgbClr val="3891A7"/>
          </a:solidFill>
          <a:ln w="38100">
            <a:solidFill>
              <a:srgbClr val="FFFFFF"/>
            </a:solidFill>
            <a:round/>
          </a:ln>
          <a:effectLst>
            <a:outerShdw blurRad="38100" dist="20000" dir="5400000" rotWithShape="0">
              <a:srgbClr val="000000">
                <a:alpha val="38000"/>
              </a:srgbClr>
            </a:outerShdw>
          </a:effectLst>
          <a:extLst>
            <a:ext uri="{C572A759-6A51-4108-AA02-DFA0A04FC94B}">
              <ma14:wrappingTextBoxFlag xmlns="" xmlns:ma14="http://schemas.microsoft.com/office/mac/drawingml/2011/main" val="1"/>
            </a:ext>
          </a:extLst>
        </p:spPr>
        <p:txBody>
          <a:bodyPr lIns="0" tIns="0" rIns="0" bIns="0" anchor="ctr"/>
          <a:lstStyle>
            <a:lvl1pPr algn="ctr">
              <a:defRPr>
                <a:solidFill>
                  <a:srgbClr val="FFFFFF"/>
                </a:solidFill>
                <a:uFill>
                  <a:solidFill>
                    <a:srgbClr val="FFFFFF"/>
                  </a:solidFill>
                </a:uFill>
              </a:defRPr>
            </a:lvl1pPr>
          </a:lstStyle>
          <a:p>
            <a:pPr lvl="0">
              <a:defRPr sz="1800">
                <a:solidFill>
                  <a:srgbClr val="000000"/>
                </a:solidFill>
                <a:uFillTx/>
              </a:defRPr>
            </a:pPr>
            <a:r>
              <a:rPr sz="2800">
                <a:solidFill>
                  <a:srgbClr val="FFFFFF"/>
                </a:solidFill>
                <a:uFill>
                  <a:solidFill>
                    <a:srgbClr val="FFFFFF"/>
                  </a:solidFill>
                </a:uFill>
              </a:rPr>
              <a:t>Confiabilidad</a:t>
            </a:r>
          </a:p>
        </p:txBody>
      </p:sp>
      <p:sp>
        <p:nvSpPr>
          <p:cNvPr id="266" name="Shape 266"/>
          <p:cNvSpPr/>
          <p:nvPr/>
        </p:nvSpPr>
        <p:spPr>
          <a:xfrm>
            <a:off x="2163450" y="1753041"/>
            <a:ext cx="2611848" cy="1989760"/>
          </a:xfrm>
          <a:custGeom>
            <a:avLst/>
            <a:gdLst/>
            <a:ahLst/>
            <a:cxnLst>
              <a:cxn ang="0">
                <a:pos x="wd2" y="hd2"/>
              </a:cxn>
              <a:cxn ang="5400000">
                <a:pos x="wd2" y="hd2"/>
              </a:cxn>
              <a:cxn ang="10800000">
                <a:pos x="wd2" y="hd2"/>
              </a:cxn>
              <a:cxn ang="16200000">
                <a:pos x="wd2" y="hd2"/>
              </a:cxn>
            </a:cxnLst>
            <a:rect l="0" t="0" r="r" b="b"/>
            <a:pathLst>
              <a:path w="21600" h="21600" extrusionOk="0">
                <a:moveTo>
                  <a:pt x="16595" y="6627"/>
                </a:moveTo>
                <a:lnTo>
                  <a:pt x="16595" y="0"/>
                </a:lnTo>
                <a:lnTo>
                  <a:pt x="21600" y="10800"/>
                </a:lnTo>
                <a:lnTo>
                  <a:pt x="16595" y="21600"/>
                </a:lnTo>
                <a:lnTo>
                  <a:pt x="16595" y="14973"/>
                </a:lnTo>
                <a:lnTo>
                  <a:pt x="0" y="14973"/>
                </a:lnTo>
                <a:lnTo>
                  <a:pt x="0" y="6627"/>
                </a:lnTo>
                <a:close/>
              </a:path>
            </a:pathLst>
          </a:custGeom>
          <a:solidFill>
            <a:srgbClr val="3891A7"/>
          </a:solidFill>
          <a:ln w="38100">
            <a:solidFill>
              <a:srgbClr val="FFFFFF"/>
            </a:solidFill>
            <a:round/>
          </a:ln>
          <a:effectLst>
            <a:outerShdw blurRad="38100" dist="20000" dir="5400000" rotWithShape="0">
              <a:srgbClr val="000000">
                <a:alpha val="38000"/>
              </a:srgbClr>
            </a:outerShdw>
          </a:effectLst>
          <a:extLst>
            <a:ext uri="{C572A759-6A51-4108-AA02-DFA0A04FC94B}">
              <ma14:wrappingTextBoxFlag xmlns="" xmlns:ma14="http://schemas.microsoft.com/office/mac/drawingml/2011/main" val="1"/>
            </a:ext>
          </a:extLst>
        </p:spPr>
        <p:txBody>
          <a:bodyPr lIns="0" tIns="0" rIns="0" bIns="0" anchor="ctr"/>
          <a:lstStyle>
            <a:lvl1pPr algn="ctr">
              <a:defRPr>
                <a:solidFill>
                  <a:srgbClr val="FFFFFF"/>
                </a:solidFill>
                <a:uFill>
                  <a:solidFill>
                    <a:srgbClr val="FFFFFF"/>
                  </a:solidFill>
                </a:uFill>
              </a:defRPr>
            </a:lvl1pPr>
          </a:lstStyle>
          <a:p>
            <a:pPr lvl="0">
              <a:defRPr sz="1800">
                <a:solidFill>
                  <a:srgbClr val="000000"/>
                </a:solidFill>
                <a:uFillTx/>
              </a:defRPr>
            </a:pPr>
            <a:r>
              <a:rPr sz="2800">
                <a:solidFill>
                  <a:srgbClr val="FFFFFF"/>
                </a:solidFill>
                <a:uFill>
                  <a:solidFill>
                    <a:srgbClr val="FFFFFF"/>
                  </a:solidFill>
                </a:uFill>
              </a:rPr>
              <a:t>Dificultad</a:t>
            </a:r>
          </a:p>
        </p:txBody>
      </p:sp>
      <p:sp>
        <p:nvSpPr>
          <p:cNvPr id="267" name="Shape 267"/>
          <p:cNvSpPr/>
          <p:nvPr/>
        </p:nvSpPr>
        <p:spPr>
          <a:xfrm>
            <a:off x="1637883" y="4614592"/>
            <a:ext cx="6881107" cy="1209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225990" indent="-225990">
              <a:buSzPct val="100000"/>
              <a:buChar char="•"/>
              <a:defRPr sz="1779">
                <a:uFill>
                  <a:solidFill>
                    <a:srgbClr val="FFFFFF"/>
                  </a:solidFill>
                </a:uFill>
              </a:defRPr>
            </a:lvl1pPr>
          </a:lstStyle>
          <a:p>
            <a:pPr lvl="0">
              <a:defRPr sz="1800">
                <a:uFillTx/>
              </a:defRPr>
            </a:pPr>
            <a:r>
              <a:rPr sz="1779">
                <a:uFill>
                  <a:solidFill>
                    <a:srgbClr val="FFFFFF"/>
                  </a:solidFill>
                </a:uFill>
              </a:rPr>
              <a:t>Si los reactivos son muy fáciles o muy difíciles, el rango de calificaciones se estrechará y se reducirá la confiabilidad. Para elevar la confiabilidad, el nivel de dificultad de una prueba debe producir la distribución más amplia de calificaciones posibles. </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prstGeom prst="rect">
            <a:avLst/>
          </a:prstGeom>
        </p:spPr>
        <p:txBody>
          <a:bodyPr/>
          <a:lstStyle>
            <a:lvl1pPr>
              <a:defRPr>
                <a:solidFill>
                  <a:srgbClr val="CB9308"/>
                </a:solidFill>
              </a:defRPr>
            </a:lvl1pPr>
          </a:lstStyle>
          <a:p>
            <a:pPr lvl="0">
              <a:defRPr sz="1800">
                <a:solidFill>
                  <a:srgbClr val="000000"/>
                </a:solidFill>
                <a:effectLst/>
                <a:uFillTx/>
              </a:defRPr>
            </a:pPr>
            <a:r>
              <a:rPr sz="4300">
                <a:solidFill>
                  <a:srgbClr val="CB9308"/>
                </a:solidFill>
                <a:effectLst>
                  <a:outerShdw blurRad="50800" dist="30000" dir="5400000" rotWithShape="0">
                    <a:srgbClr val="000000">
                      <a:alpha val="30000"/>
                    </a:srgbClr>
                  </a:outerShdw>
                </a:effectLst>
                <a:uFill>
                  <a:solidFill>
                    <a:srgbClr val="572314"/>
                  </a:solidFill>
                </a:uFill>
              </a:rPr>
              <a:t>Velocidad</a:t>
            </a:r>
          </a:p>
        </p:txBody>
      </p:sp>
      <p:sp>
        <p:nvSpPr>
          <p:cNvPr id="270" name="Shape 27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uFillTx/>
              </a:defRPr>
            </a:pPr>
            <a:fld id="{86CB4B4D-7CA3-9044-876B-883B54F8677D}" type="slidenum">
              <a:rPr sz="1200">
                <a:solidFill>
                  <a:srgbClr val="B4A688"/>
                </a:solidFill>
                <a:uFill>
                  <a:solidFill>
                    <a:srgbClr val="B4A688"/>
                  </a:solidFill>
                </a:uFill>
              </a:rPr>
              <a:t>44</a:t>
            </a:fld>
            <a:endParaRPr sz="1200">
              <a:solidFill>
                <a:srgbClr val="B4A688"/>
              </a:solidFill>
              <a:uFill>
                <a:solidFill>
                  <a:srgbClr val="B4A688"/>
                </a:solidFill>
              </a:uFill>
            </a:endParaRPr>
          </a:p>
        </p:txBody>
      </p:sp>
      <p:sp>
        <p:nvSpPr>
          <p:cNvPr id="271" name="Shape 271"/>
          <p:cNvSpPr/>
          <p:nvPr/>
        </p:nvSpPr>
        <p:spPr>
          <a:xfrm>
            <a:off x="1763721" y="4452488"/>
            <a:ext cx="6366065" cy="1209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25990" lvl="0" indent="-225990">
              <a:buSzPct val="100000"/>
              <a:buChar char="•"/>
              <a:defRPr sz="1800">
                <a:uFillTx/>
              </a:defRPr>
            </a:pPr>
            <a:r>
              <a:rPr sz="1779">
                <a:uFill>
                  <a:solidFill>
                    <a:srgbClr val="FFFFFF"/>
                  </a:solidFill>
                </a:uFill>
              </a:rPr>
              <a:t>Utilizar pruebas con límites de tiempo restrictivos disminuyen la confiabilidad. </a:t>
            </a:r>
          </a:p>
          <a:p>
            <a:pPr marL="225990" lvl="0" indent="-225990">
              <a:buSzPct val="100000"/>
              <a:buChar char="•"/>
              <a:defRPr sz="1800">
                <a:uFillTx/>
              </a:defRPr>
            </a:pPr>
            <a:r>
              <a:rPr sz="1779">
                <a:uFill>
                  <a:solidFill>
                    <a:srgbClr val="FFFFFF"/>
                  </a:solidFill>
                </a:uFill>
              </a:rPr>
              <a:t>Pudiera utilizarse el método de formas equivalentes o estimar la proporción de varianza atribuible a la velocidad.</a:t>
            </a:r>
          </a:p>
        </p:txBody>
      </p:sp>
      <p:sp>
        <p:nvSpPr>
          <p:cNvPr id="272" name="Shape 272"/>
          <p:cNvSpPr/>
          <p:nvPr/>
        </p:nvSpPr>
        <p:spPr>
          <a:xfrm>
            <a:off x="1755990" y="2304738"/>
            <a:ext cx="2817897" cy="548641"/>
          </a:xfrm>
          <a:prstGeom prst="rect">
            <a:avLst/>
          </a:prstGeom>
          <a:ln w="25400">
            <a:solidFill>
              <a:srgbClr val="FEB80A"/>
            </a:solidFill>
            <a:round/>
          </a:ln>
          <a:extLst>
            <a:ext uri="{C572A759-6A51-4108-AA02-DFA0A04FC94B}">
              <ma14:wrappingTextBoxFlag xmlns="" xmlns:ma14="http://schemas.microsoft.com/office/mac/drawingml/2011/main" val="1"/>
            </a:ext>
          </a:extLst>
        </p:spPr>
        <p:txBody>
          <a:bodyPr wrap="none" lIns="45719" rIns="45719">
            <a:spAutoFit/>
          </a:bodyPr>
          <a:lstStyle/>
          <a:p>
            <a:pPr lvl="0">
              <a:defRPr sz="1800">
                <a:uFillTx/>
              </a:defRPr>
            </a:pPr>
            <a:r>
              <a:rPr sz="2800">
                <a:uFill>
                  <a:solidFill/>
                </a:uFill>
              </a:rPr>
              <a:t>Si hay velocidad </a:t>
            </a:r>
          </a:p>
        </p:txBody>
      </p:sp>
      <p:sp>
        <p:nvSpPr>
          <p:cNvPr id="273" name="Shape 273"/>
          <p:cNvSpPr/>
          <p:nvPr/>
        </p:nvSpPr>
        <p:spPr>
          <a:xfrm rot="5400000">
            <a:off x="4633545" y="2062398"/>
            <a:ext cx="2500179" cy="1569725"/>
          </a:xfrm>
          <a:prstGeom prst="rightArrow">
            <a:avLst>
              <a:gd name="adj1" fmla="val 38636"/>
              <a:gd name="adj2" fmla="val 33114"/>
            </a:avLst>
          </a:prstGeom>
          <a:solidFill>
            <a:srgbClr val="FEB80A"/>
          </a:solidFill>
          <a:ln w="25400">
            <a:solidFill>
              <a:srgbClr val="B98607"/>
            </a:solidFill>
            <a:round/>
          </a:ln>
          <a:effectLst>
            <a:outerShdw blurRad="63500" dist="25400" dir="5400000" rotWithShape="0">
              <a:srgbClr val="000000">
                <a:alpha val="43137"/>
              </a:srgbClr>
            </a:outerShdw>
          </a:effectLst>
          <a:extLst>
            <a:ext uri="{C572A759-6A51-4108-AA02-DFA0A04FC94B}">
              <ma14:wrappingTextBoxFlag xmlns="" xmlns:ma14="http://schemas.microsoft.com/office/mac/drawingml/2011/main" val="1"/>
            </a:ext>
          </a:extLst>
        </p:spPr>
        <p:txBody>
          <a:bodyPr lIns="45719" rIns="45719" anchor="ctr"/>
          <a:lstStyle>
            <a:lvl1pPr>
              <a:defRPr>
                <a:solidFill>
                  <a:srgbClr val="FFFFFF"/>
                </a:solidFill>
                <a:uFill>
                  <a:solidFill>
                    <a:srgbClr val="FFFFFF"/>
                  </a:solidFill>
                </a:uFill>
              </a:defRPr>
            </a:lvl1pPr>
          </a:lstStyle>
          <a:p>
            <a:pPr lvl="0">
              <a:defRPr sz="1800">
                <a:solidFill>
                  <a:srgbClr val="000000"/>
                </a:solidFill>
                <a:uFillTx/>
              </a:defRPr>
            </a:pPr>
            <a:r>
              <a:rPr sz="2800">
                <a:solidFill>
                  <a:srgbClr val="FFFFFF"/>
                </a:solidFill>
                <a:uFill>
                  <a:solidFill>
                    <a:srgbClr val="FFFFFF"/>
                  </a:solidFill>
                </a:uFill>
              </a:rPr>
              <a:t>Confiabilidad</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prstGeom prst="rect">
            <a:avLst/>
          </a:prstGeom>
        </p:spPr>
        <p:txBody>
          <a:bodyPr/>
          <a:lstStyle/>
          <a:p>
            <a:pPr lvl="0">
              <a:defRPr sz="1800">
                <a:solidFill>
                  <a:srgbClr val="000000"/>
                </a:solidFill>
                <a:effectLst/>
                <a:uFillTx/>
              </a:defRPr>
            </a:pPr>
            <a:r>
              <a:rPr sz="4300">
                <a:solidFill>
                  <a:srgbClr val="572314"/>
                </a:solidFill>
                <a:effectLst>
                  <a:outerShdw blurRad="50800" dist="30000" dir="5400000" rotWithShape="0">
                    <a:srgbClr val="000000">
                      <a:alpha val="30000"/>
                    </a:srgbClr>
                  </a:outerShdw>
                </a:effectLst>
                <a:uFill>
                  <a:solidFill>
                    <a:srgbClr val="572314"/>
                  </a:solidFill>
                </a:uFill>
              </a:rPr>
              <a:t>Operaciones empleadas para estimarla</a:t>
            </a:r>
          </a:p>
        </p:txBody>
      </p:sp>
      <p:sp>
        <p:nvSpPr>
          <p:cNvPr id="276" name="Shape 27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uFillTx/>
              </a:defRPr>
            </a:pPr>
            <a:fld id="{86CB4B4D-7CA3-9044-876B-883B54F8677D}" type="slidenum">
              <a:rPr sz="1200">
                <a:solidFill>
                  <a:srgbClr val="B4A688"/>
                </a:solidFill>
                <a:uFill>
                  <a:solidFill>
                    <a:srgbClr val="B4A688"/>
                  </a:solidFill>
                </a:uFill>
              </a:rPr>
              <a:t>45</a:t>
            </a:fld>
            <a:endParaRPr sz="1200">
              <a:solidFill>
                <a:srgbClr val="B4A688"/>
              </a:solidFill>
              <a:uFill>
                <a:solidFill>
                  <a:srgbClr val="B4A688"/>
                </a:solidFill>
              </a:uFill>
            </a:endParaRPr>
          </a:p>
        </p:txBody>
      </p:sp>
      <p:sp>
        <p:nvSpPr>
          <p:cNvPr id="277" name="Shape 277"/>
          <p:cNvSpPr/>
          <p:nvPr/>
        </p:nvSpPr>
        <p:spPr>
          <a:xfrm>
            <a:off x="1523322" y="5225139"/>
            <a:ext cx="7322650" cy="1082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279400" indent="-279400">
              <a:buSzPct val="100000"/>
              <a:buFont typeface="Helvetica"/>
              <a:buChar char="•"/>
              <a:defRPr sz="2200">
                <a:uFill>
                  <a:solidFill>
                    <a:srgbClr val="FFFFFF"/>
                  </a:solidFill>
                </a:uFill>
                <a:latin typeface="Maiandra GD"/>
                <a:ea typeface="Maiandra GD"/>
                <a:cs typeface="Maiandra GD"/>
                <a:sym typeface="Maiandra GD"/>
              </a:defRPr>
            </a:lvl1pPr>
          </a:lstStyle>
          <a:p>
            <a:pPr lvl="0">
              <a:defRPr sz="1800">
                <a:uFillTx/>
              </a:defRPr>
            </a:pPr>
            <a:r>
              <a:rPr sz="2200">
                <a:uFill>
                  <a:solidFill>
                    <a:srgbClr val="FFFFFF"/>
                  </a:solidFill>
                </a:uFill>
              </a:rPr>
              <a:t>Cuantas más fuentes de error estén presentes, menor será el índice de confiabilidad (test–retest  vs. formas alternas con intervalo de tiempo)</a:t>
            </a:r>
          </a:p>
        </p:txBody>
      </p:sp>
      <p:graphicFrame>
        <p:nvGraphicFramePr>
          <p:cNvPr id="278" name="Table 278"/>
          <p:cNvGraphicFramePr/>
          <p:nvPr/>
        </p:nvGraphicFramePr>
        <p:xfrm>
          <a:off x="1766735" y="1886320"/>
          <a:ext cx="6835823" cy="3333874"/>
        </p:xfrm>
        <a:graphic>
          <a:graphicData uri="http://schemas.openxmlformats.org/drawingml/2006/table">
            <a:tbl>
              <a:tblPr>
                <a:tableStyleId>{4C3C2611-4C71-4FC5-86AE-919BDF0F9419}</a:tableStyleId>
              </a:tblPr>
              <a:tblGrid>
                <a:gridCol w="2658376">
                  <a:extLst>
                    <a:ext uri="{9D8B030D-6E8A-4147-A177-3AD203B41FA5}">
                      <a16:colId xmlns:a16="http://schemas.microsoft.com/office/drawing/2014/main" val="20000"/>
                    </a:ext>
                  </a:extLst>
                </a:gridCol>
                <a:gridCol w="1076475">
                  <a:extLst>
                    <a:ext uri="{9D8B030D-6E8A-4147-A177-3AD203B41FA5}">
                      <a16:colId xmlns:a16="http://schemas.microsoft.com/office/drawing/2014/main" val="20001"/>
                    </a:ext>
                  </a:extLst>
                </a:gridCol>
                <a:gridCol w="1075078">
                  <a:extLst>
                    <a:ext uri="{9D8B030D-6E8A-4147-A177-3AD203B41FA5}">
                      <a16:colId xmlns:a16="http://schemas.microsoft.com/office/drawing/2014/main" val="20002"/>
                    </a:ext>
                  </a:extLst>
                </a:gridCol>
                <a:gridCol w="1013645">
                  <a:extLst>
                    <a:ext uri="{9D8B030D-6E8A-4147-A177-3AD203B41FA5}">
                      <a16:colId xmlns:a16="http://schemas.microsoft.com/office/drawing/2014/main" val="20003"/>
                    </a:ext>
                  </a:extLst>
                </a:gridCol>
                <a:gridCol w="1012249">
                  <a:extLst>
                    <a:ext uri="{9D8B030D-6E8A-4147-A177-3AD203B41FA5}">
                      <a16:colId xmlns:a16="http://schemas.microsoft.com/office/drawing/2014/main" val="20004"/>
                    </a:ext>
                  </a:extLst>
                </a:gridCol>
              </a:tblGrid>
              <a:tr h="491614">
                <a:tc>
                  <a:txBody>
                    <a:bodyPr/>
                    <a:lstStyle/>
                    <a:p>
                      <a:pPr lvl="0">
                        <a:spcBef>
                          <a:spcPts val="400"/>
                        </a:spcBef>
                        <a:defRPr sz="1800" b="0" i="0">
                          <a:uFillTx/>
                        </a:defRPr>
                      </a:pPr>
                      <a:endParaRPr/>
                    </a:p>
                  </a:txBody>
                  <a:tcPr marL="45720" marR="45720" horzOverflow="overflow">
                    <a:lnL w="12700">
                      <a:miter lim="400000"/>
                    </a:lnL>
                    <a:lnR w="12700">
                      <a:solidFill>
                        <a:srgbClr val="000000"/>
                      </a:solidFill>
                      <a:round/>
                    </a:lnR>
                    <a:lnT w="12700">
                      <a:miter lim="400000"/>
                    </a:lnT>
                    <a:lnB w="12700">
                      <a:solidFill>
                        <a:srgbClr val="000000"/>
                      </a:solidFill>
                      <a:round/>
                    </a:lnB>
                    <a:noFill/>
                  </a:tcPr>
                </a:tc>
                <a:tc gridSpan="4">
                  <a:txBody>
                    <a:bodyPr/>
                    <a:lstStyle/>
                    <a:p>
                      <a:pPr lvl="0">
                        <a:spcBef>
                          <a:spcPts val="400"/>
                        </a:spcBef>
                        <a:defRPr sz="1800" b="0" i="0">
                          <a:uFillTx/>
                        </a:defRPr>
                      </a:pPr>
                      <a:r>
                        <a:rPr sz="1600" b="1">
                          <a:ln w="7620">
                            <a:solidFill/>
                          </a:ln>
                          <a:solidFill>
                            <a:srgbClr val="FFFFFF"/>
                          </a:solidFill>
                          <a:uFill>
                            <a:solidFill>
                              <a:srgbClr val="FFFFFF"/>
                            </a:solidFill>
                          </a:uFill>
                          <a:latin typeface="Maiandra GD"/>
                          <a:ea typeface="Maiandra GD"/>
                          <a:cs typeface="Maiandra GD"/>
                        </a:rPr>
                        <a:t>Procedimiento para calcular la Confiabilidad</a:t>
                      </a:r>
                    </a:p>
                  </a:txBody>
                  <a:tcPr marL="45720" marR="4572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solidFill>
                      <a:srgbClr val="967D42"/>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491614">
                <a:tc>
                  <a:txBody>
                    <a:bodyPr/>
                    <a:lstStyle/>
                    <a:p>
                      <a:pPr lvl="0">
                        <a:spcBef>
                          <a:spcPts val="400"/>
                        </a:spcBef>
                        <a:defRPr sz="1800" b="0" i="0">
                          <a:uFillTx/>
                        </a:defRPr>
                      </a:pPr>
                      <a:r>
                        <a:rPr sz="2000" b="1">
                          <a:ln>
                            <a:solidFill/>
                          </a:ln>
                          <a:solidFill>
                            <a:srgbClr val="FFFFFF"/>
                          </a:solidFill>
                          <a:uFill>
                            <a:solidFill>
                              <a:srgbClr val="FFFFFF"/>
                            </a:solidFill>
                          </a:uFill>
                          <a:latin typeface="Maiandra GD"/>
                          <a:ea typeface="Maiandra GD"/>
                          <a:cs typeface="Maiandra GD"/>
                        </a:rPr>
                        <a:t>Fuente de Variación</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solidFill>
                      <a:srgbClr val="967D42"/>
                    </a:solidFill>
                  </a:tcPr>
                </a:tc>
                <a:tc>
                  <a:txBody>
                    <a:bodyPr/>
                    <a:lstStyle/>
                    <a:p>
                      <a:pPr lvl="0">
                        <a:spcBef>
                          <a:spcPts val="400"/>
                        </a:spcBef>
                        <a:defRPr sz="1800" b="0" i="0">
                          <a:uFillTx/>
                        </a:defRPr>
                      </a:pPr>
                      <a:r>
                        <a:rPr sz="1400" b="1">
                          <a:ln w="7408">
                            <a:solidFill/>
                          </a:ln>
                          <a:uFill>
                            <a:solidFill/>
                          </a:uFill>
                          <a:latin typeface="Maiandra GD"/>
                          <a:ea typeface="Maiandra GD"/>
                          <a:cs typeface="Maiandra GD"/>
                        </a:rPr>
                        <a:t>Test-Retest</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ED46C"/>
                    </a:solidFill>
                  </a:tcPr>
                </a:tc>
                <a:tc>
                  <a:txBody>
                    <a:bodyPr/>
                    <a:lstStyle/>
                    <a:p>
                      <a:pPr lvl="0">
                        <a:spcBef>
                          <a:spcPts val="400"/>
                        </a:spcBef>
                        <a:defRPr sz="1800" b="0" i="0">
                          <a:uFillTx/>
                        </a:defRPr>
                      </a:pPr>
                      <a:r>
                        <a:rPr sz="1400" b="1">
                          <a:ln w="7408">
                            <a:solidFill/>
                          </a:ln>
                          <a:uFill>
                            <a:solidFill/>
                          </a:uFill>
                          <a:latin typeface="Maiandra GD"/>
                          <a:ea typeface="Maiandra GD"/>
                          <a:cs typeface="Maiandra GD"/>
                        </a:rPr>
                        <a:t>Parelelas</a:t>
                      </a:r>
                    </a:p>
                    <a:p>
                      <a:pPr lvl="0">
                        <a:spcBef>
                          <a:spcPts val="300"/>
                        </a:spcBef>
                        <a:defRPr sz="1800" b="0" i="0">
                          <a:uFillTx/>
                        </a:defRPr>
                      </a:pPr>
                      <a:r>
                        <a:rPr sz="1400" b="1">
                          <a:ln w="8334">
                            <a:solidFill/>
                          </a:ln>
                          <a:uFill>
                            <a:solidFill/>
                          </a:uFill>
                          <a:latin typeface="Maiandra GD"/>
                          <a:ea typeface="Maiandra GD"/>
                          <a:cs typeface="Maiandra GD"/>
                        </a:rPr>
                        <a:t>S/Tiempo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17B7C"/>
                    </a:solidFill>
                  </a:tcPr>
                </a:tc>
                <a:tc>
                  <a:txBody>
                    <a:bodyPr/>
                    <a:lstStyle/>
                    <a:p>
                      <a:pPr lvl="0">
                        <a:spcBef>
                          <a:spcPts val="400"/>
                        </a:spcBef>
                        <a:defRPr sz="1800" b="0" i="0">
                          <a:uFillTx/>
                        </a:defRPr>
                      </a:pPr>
                      <a:r>
                        <a:rPr sz="1400" b="1">
                          <a:ln w="7408">
                            <a:solidFill/>
                          </a:ln>
                          <a:uFill>
                            <a:solidFill/>
                          </a:uFill>
                          <a:latin typeface="Maiandra GD"/>
                          <a:ea typeface="Maiandra GD"/>
                          <a:cs typeface="Maiandra GD"/>
                        </a:rPr>
                        <a:t>Parelelas</a:t>
                      </a:r>
                    </a:p>
                    <a:p>
                      <a:pPr lvl="0">
                        <a:spcBef>
                          <a:spcPts val="300"/>
                        </a:spcBef>
                        <a:defRPr sz="1800" b="0" i="0">
                          <a:uFillTx/>
                        </a:defRPr>
                      </a:pPr>
                      <a:r>
                        <a:rPr sz="1400" b="1">
                          <a:ln w="8334">
                            <a:solidFill/>
                          </a:ln>
                          <a:uFill>
                            <a:solidFill/>
                          </a:uFill>
                          <a:latin typeface="Maiandra GD"/>
                          <a:ea typeface="Maiandra GD"/>
                          <a:cs typeface="Maiandra GD"/>
                        </a:rPr>
                        <a:t>C/Tiempo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9D77A"/>
                    </a:solidFill>
                  </a:tcPr>
                </a:tc>
                <a:tc>
                  <a:txBody>
                    <a:bodyPr/>
                    <a:lstStyle/>
                    <a:p>
                      <a:pPr lvl="0">
                        <a:spcBef>
                          <a:spcPts val="400"/>
                        </a:spcBef>
                        <a:defRPr sz="1800" b="0" i="0">
                          <a:uFillTx/>
                        </a:defRPr>
                      </a:pPr>
                      <a:r>
                        <a:rPr sz="1400" b="1">
                          <a:ln w="7408">
                            <a:solidFill/>
                          </a:ln>
                          <a:uFill>
                            <a:solidFill/>
                          </a:uFill>
                          <a:latin typeface="Maiandra GD"/>
                          <a:ea typeface="Maiandra GD"/>
                          <a:cs typeface="Maiandra GD"/>
                        </a:rPr>
                        <a:t>Nones y Pares</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7EC3D4"/>
                    </a:solidFill>
                  </a:tcPr>
                </a:tc>
                <a:extLst>
                  <a:ext uri="{0D108BD9-81ED-4DB2-BD59-A6C34878D82A}">
                    <a16:rowId xmlns:a16="http://schemas.microsoft.com/office/drawing/2014/main" val="10001"/>
                  </a:ext>
                </a:extLst>
              </a:tr>
              <a:tr h="491614">
                <a:tc>
                  <a:txBody>
                    <a:bodyPr/>
                    <a:lstStyle/>
                    <a:p>
                      <a:pPr lvl="0" algn="l">
                        <a:spcBef>
                          <a:spcPts val="400"/>
                        </a:spcBef>
                        <a:defRPr sz="1800" b="0" i="0">
                          <a:uFillTx/>
                        </a:defRPr>
                      </a:pPr>
                      <a:r>
                        <a:rPr sz="1500">
                          <a:ln w="7937">
                            <a:solidFill/>
                          </a:ln>
                          <a:uFill>
                            <a:solidFill/>
                          </a:uFill>
                          <a:latin typeface="Maiandra GD"/>
                          <a:ea typeface="Maiandra GD"/>
                          <a:cs typeface="Maiandra GD"/>
                        </a:rPr>
                        <a:t>Del proceso mismo de medición</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39D"/>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A7A8"/>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0E4A6"/>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A9D7E2"/>
                    </a:solidFill>
                  </a:tcPr>
                </a:tc>
                <a:extLst>
                  <a:ext uri="{0D108BD9-81ED-4DB2-BD59-A6C34878D82A}">
                    <a16:rowId xmlns:a16="http://schemas.microsoft.com/office/drawing/2014/main" val="10002"/>
                  </a:ext>
                </a:extLst>
              </a:tr>
              <a:tr h="491614">
                <a:tc>
                  <a:txBody>
                    <a:bodyPr/>
                    <a:lstStyle/>
                    <a:p>
                      <a:pPr lvl="0" algn="l">
                        <a:spcBef>
                          <a:spcPts val="400"/>
                        </a:spcBef>
                        <a:defRPr sz="1800" b="0" i="0">
                          <a:uFillTx/>
                        </a:defRPr>
                      </a:pPr>
                      <a:r>
                        <a:rPr sz="1600">
                          <a:ln w="8466">
                            <a:solidFill/>
                          </a:ln>
                          <a:uFill>
                            <a:solidFill/>
                          </a:uFill>
                          <a:latin typeface="Maiandra GD"/>
                          <a:ea typeface="Maiandra GD"/>
                          <a:cs typeface="Maiandra GD"/>
                        </a:rPr>
                        <a:t>Cambios en el individuo día con día</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39D"/>
                    </a:solidFill>
                  </a:tcPr>
                </a:tc>
                <a:tc>
                  <a:txBody>
                    <a:bodyPr/>
                    <a:lstStyle/>
                    <a:p>
                      <a:pPr lvl="0">
                        <a:spcBef>
                          <a:spcPts val="400"/>
                        </a:spcBef>
                        <a:defRPr sz="1800" b="0" i="0">
                          <a:uFillTx/>
                        </a:defRPr>
                      </a:pPr>
                      <a:endParaRP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A7A8"/>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0E4A6"/>
                    </a:solidFill>
                  </a:tcPr>
                </a:tc>
                <a:tc>
                  <a:txBody>
                    <a:bodyPr/>
                    <a:lstStyle/>
                    <a:p>
                      <a:pPr lvl="0">
                        <a:spcBef>
                          <a:spcPts val="400"/>
                        </a:spcBef>
                        <a:defRPr sz="1800" b="0" i="0">
                          <a:uFillTx/>
                        </a:defRPr>
                      </a:pPr>
                      <a:endParaRP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A9D7E2"/>
                    </a:solidFill>
                  </a:tcPr>
                </a:tc>
                <a:extLst>
                  <a:ext uri="{0D108BD9-81ED-4DB2-BD59-A6C34878D82A}">
                    <a16:rowId xmlns:a16="http://schemas.microsoft.com/office/drawing/2014/main" val="10003"/>
                  </a:ext>
                </a:extLst>
              </a:tr>
              <a:tr h="491614">
                <a:tc>
                  <a:txBody>
                    <a:bodyPr/>
                    <a:lstStyle/>
                    <a:p>
                      <a:pPr lvl="0" algn="l">
                        <a:spcBef>
                          <a:spcPts val="400"/>
                        </a:spcBef>
                        <a:defRPr sz="1800" b="0" i="0">
                          <a:uFillTx/>
                        </a:defRPr>
                      </a:pPr>
                      <a:r>
                        <a:rPr sz="1600">
                          <a:ln w="8466">
                            <a:solidFill/>
                          </a:ln>
                          <a:uFill>
                            <a:solidFill/>
                          </a:uFill>
                          <a:latin typeface="Maiandra GD"/>
                          <a:ea typeface="Maiandra GD"/>
                          <a:cs typeface="Maiandra GD"/>
                        </a:rPr>
                        <a:t>Cambios en muestras específicas de tareas</a:t>
                      </a:r>
                    </a:p>
                  </a:txBody>
                  <a:tcPr marL="45720" marR="4572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spcBef>
                          <a:spcPts val="400"/>
                        </a:spcBef>
                        <a:defRPr sz="1800" b="0" i="0">
                          <a:uFillTx/>
                        </a:defRPr>
                      </a:pPr>
                      <a:endParaRP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E39D"/>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EBA7A8"/>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D0E4A6"/>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solidFill>
                      <a:srgbClr val="A9D7E2"/>
                    </a:solidFill>
                  </a:tcPr>
                </a:tc>
                <a:extLst>
                  <a:ext uri="{0D108BD9-81ED-4DB2-BD59-A6C34878D82A}">
                    <a16:rowId xmlns:a16="http://schemas.microsoft.com/office/drawing/2014/main" val="10004"/>
                  </a:ext>
                </a:extLst>
              </a:tr>
              <a:tr h="491614">
                <a:tc>
                  <a:txBody>
                    <a:bodyPr/>
                    <a:lstStyle/>
                    <a:p>
                      <a:pPr lvl="0" algn="l">
                        <a:spcBef>
                          <a:spcPts val="400"/>
                        </a:spcBef>
                        <a:defRPr sz="1800" b="0" i="0">
                          <a:uFillTx/>
                        </a:defRPr>
                      </a:pPr>
                      <a:r>
                        <a:rPr sz="1600">
                          <a:ln w="8466">
                            <a:solidFill/>
                          </a:ln>
                          <a:uFill>
                            <a:solidFill/>
                          </a:uFill>
                          <a:latin typeface="Maiandra GD"/>
                          <a:ea typeface="Maiandra GD"/>
                          <a:cs typeface="Maiandra GD"/>
                        </a:rPr>
                        <a:t>Cambios de velocidad de trabajo individual</a:t>
                      </a:r>
                    </a:p>
                  </a:txBody>
                  <a:tcPr marL="45720" marR="4572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solidFill>
                      <a:srgbClr val="FFE39D"/>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solidFill>
                      <a:srgbClr val="EBA7A8"/>
                    </a:solidFill>
                  </a:tcPr>
                </a:tc>
                <a:tc>
                  <a:txBody>
                    <a:bodyPr/>
                    <a:lstStyle/>
                    <a:p>
                      <a:pPr lvl="0">
                        <a:spcBef>
                          <a:spcPts val="400"/>
                        </a:spcBef>
                        <a:defRPr sz="1800" b="0" i="0">
                          <a:uFillTx/>
                        </a:defRPr>
                      </a:pPr>
                      <a:r>
                        <a:rPr sz="2000" b="1">
                          <a:ln>
                            <a:solidFill/>
                          </a:ln>
                          <a:uFill>
                            <a:solidFill/>
                          </a:uFill>
                          <a:latin typeface="Maiandra GD"/>
                          <a:ea typeface="Maiandra GD"/>
                          <a:cs typeface="Maiandra GD"/>
                        </a:rPr>
                        <a:t>X</a:t>
                      </a:r>
                    </a:p>
                  </a:txBody>
                  <a:tcPr marL="45720" marR="4572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solidFill>
                      <a:srgbClr val="D0E4A6"/>
                    </a:solidFill>
                  </a:tcPr>
                </a:tc>
                <a:tc>
                  <a:txBody>
                    <a:bodyPr/>
                    <a:lstStyle/>
                    <a:p>
                      <a:pPr lvl="0">
                        <a:spcBef>
                          <a:spcPts val="400"/>
                        </a:spcBef>
                        <a:defRPr sz="1800" b="0" i="0">
                          <a:uFillTx/>
                        </a:defRPr>
                      </a:pPr>
                      <a:endParaRPr/>
                    </a:p>
                  </a:txBody>
                  <a:tcPr marL="45720" marR="4572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solidFill>
                      <a:srgbClr val="A9D7E2"/>
                    </a:solidFill>
                  </a:tcPr>
                </a:tc>
                <a:extLst>
                  <a:ext uri="{0D108BD9-81ED-4DB2-BD59-A6C34878D82A}">
                    <a16:rowId xmlns:a16="http://schemas.microsoft.com/office/drawing/2014/main" val="10005"/>
                  </a:ext>
                </a:extLst>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281" name="Shape 281"/>
          <p:cNvSpPr>
            <a:spLocks noGrp="1"/>
          </p:cNvSpPr>
          <p:nvPr>
            <p:ph type="title"/>
          </p:nvPr>
        </p:nvSpPr>
        <p:spPr>
          <a:xfrm>
            <a:off x="871537" y="312738"/>
            <a:ext cx="8162926" cy="1311275"/>
          </a:xfrm>
          <a:prstGeom prst="rect">
            <a:avLst/>
          </a:prstGeom>
        </p:spPr>
        <p:txBody>
          <a:bodyPr/>
          <a:lstStyle>
            <a:lvl1pPr algn="ctr" defTabSz="905255">
              <a:defRPr sz="3959" b="1">
                <a:effectLst>
                  <a:outerShdw blurRad="50292" dist="29700" dir="5400000" rotWithShape="0">
                    <a:srgbClr val="000000">
                      <a:alpha val="30000"/>
                    </a:srgbClr>
                  </a:outerShdw>
                </a:effectLst>
                <a:latin typeface="Maiandra GD"/>
                <a:ea typeface="Maiandra GD"/>
                <a:cs typeface="Maiandra GD"/>
                <a:sym typeface="Maiandra GD"/>
              </a:defRPr>
            </a:lvl1pPr>
          </a:lstStyle>
          <a:p>
            <a:pPr lvl="0">
              <a:defRPr sz="1800" b="0">
                <a:solidFill>
                  <a:srgbClr val="000000"/>
                </a:solidFill>
                <a:effectLst/>
                <a:uFillTx/>
              </a:defRPr>
            </a:pPr>
            <a:r>
              <a:rPr sz="3959" b="1">
                <a:solidFill>
                  <a:srgbClr val="572314"/>
                </a:solidFill>
                <a:effectLst>
                  <a:outerShdw blurRad="50292" dist="29700" dir="5400000" rotWithShape="0">
                    <a:srgbClr val="000000">
                      <a:alpha val="30000"/>
                    </a:srgbClr>
                  </a:outerShdw>
                </a:effectLst>
                <a:uFill>
                  <a:solidFill>
                    <a:srgbClr val="572314"/>
                  </a:solidFill>
                </a:uFill>
              </a:rPr>
              <a:t>Formas de Interpretación de los Coeficientes de Confiabilidad </a:t>
            </a:r>
          </a:p>
        </p:txBody>
      </p:sp>
      <p:sp>
        <p:nvSpPr>
          <p:cNvPr id="282" name="Shape 282"/>
          <p:cNvSpPr>
            <a:spLocks noGrp="1"/>
          </p:cNvSpPr>
          <p:nvPr>
            <p:ph type="body" idx="1"/>
          </p:nvPr>
        </p:nvSpPr>
        <p:spPr>
          <a:xfrm>
            <a:off x="1089030" y="3273435"/>
            <a:ext cx="7769250" cy="3584589"/>
          </a:xfrm>
          <a:prstGeom prst="rect">
            <a:avLst/>
          </a:prstGeom>
        </p:spPr>
        <p:txBody>
          <a:bodyPr/>
          <a:lstStyle/>
          <a:p>
            <a:pPr marL="283463" lvl="0" indent="-201168" algn="just">
              <a:lnSpc>
                <a:spcPct val="80000"/>
              </a:lnSpc>
              <a:buSzTx/>
              <a:buNone/>
              <a:defRPr sz="1800">
                <a:uFillTx/>
              </a:defRPr>
            </a:pPr>
            <a:r>
              <a:rPr sz="2400" b="1" i="1">
                <a:uFill>
                  <a:solidFill/>
                </a:uFill>
                <a:latin typeface="Maiandra GD"/>
                <a:ea typeface="Maiandra GD"/>
                <a:cs typeface="Maiandra GD"/>
                <a:sym typeface="Maiandra GD"/>
              </a:rPr>
              <a:t>1.- </a:t>
            </a:r>
            <a:r>
              <a:rPr sz="2400" b="1">
                <a:uFill>
                  <a:solidFill/>
                </a:uFill>
                <a:latin typeface="Maiandra GD"/>
                <a:ea typeface="Maiandra GD"/>
                <a:cs typeface="Maiandra GD"/>
                <a:sym typeface="Maiandra GD"/>
              </a:rPr>
              <a:t>Correlación entre las calificaciones reales y las obtenidas</a:t>
            </a:r>
            <a:endParaRPr sz="2400">
              <a:uFill>
                <a:solidFill/>
              </a:uFill>
              <a:latin typeface="Maiandra GD"/>
              <a:ea typeface="Maiandra GD"/>
              <a:cs typeface="Maiandra GD"/>
              <a:sym typeface="Maiandra GD"/>
            </a:endParaRPr>
          </a:p>
          <a:p>
            <a:pPr marL="283463" lvl="0" indent="-201168" algn="just">
              <a:lnSpc>
                <a:spcPct val="80000"/>
              </a:lnSpc>
              <a:buSzTx/>
              <a:buNone/>
              <a:defRPr sz="1800">
                <a:uFillTx/>
              </a:defRPr>
            </a:pPr>
            <a:r>
              <a:rPr sz="2400">
                <a:uFill>
                  <a:solidFill/>
                </a:uFill>
                <a:latin typeface="Maiandra GD"/>
                <a:ea typeface="Maiandra GD"/>
                <a:cs typeface="Maiandra GD"/>
                <a:sym typeface="Maiandra GD"/>
              </a:rPr>
              <a:t>Se puede interpretar como una correlación entre las calificaciones obtenidas y las verdaderas, es decir, qué proporción de la varianza se debe a diferencias de las calificaciones reales y qué proporción al error. Si obtenemos  un </a:t>
            </a:r>
            <a:r>
              <a:rPr sz="2400" b="1">
                <a:uFill>
                  <a:solidFill/>
                </a:uFill>
                <a:latin typeface="Maiandra GD"/>
                <a:ea typeface="Maiandra GD"/>
                <a:cs typeface="Maiandra GD"/>
                <a:sym typeface="Maiandra GD"/>
              </a:rPr>
              <a:t>.90 </a:t>
            </a:r>
            <a:r>
              <a:rPr sz="2400">
                <a:uFill>
                  <a:solidFill/>
                </a:uFill>
                <a:latin typeface="Maiandra GD"/>
                <a:ea typeface="Maiandra GD"/>
                <a:cs typeface="Maiandra GD"/>
                <a:sym typeface="Maiandra GD"/>
              </a:rPr>
              <a:t> de confiabilidad, significa que el </a:t>
            </a:r>
            <a:r>
              <a:rPr sz="2400" b="1">
                <a:uFill>
                  <a:solidFill/>
                </a:uFill>
                <a:latin typeface="Maiandra GD"/>
                <a:ea typeface="Maiandra GD"/>
                <a:cs typeface="Maiandra GD"/>
                <a:sym typeface="Maiandra GD"/>
              </a:rPr>
              <a:t>90%</a:t>
            </a:r>
            <a:r>
              <a:rPr sz="2400">
                <a:uFill>
                  <a:solidFill/>
                </a:uFill>
                <a:latin typeface="Maiandra GD"/>
                <a:ea typeface="Maiandra GD"/>
                <a:cs typeface="Maiandra GD"/>
                <a:sym typeface="Maiandra GD"/>
              </a:rPr>
              <a:t> de la variabilidad de las calificaciones obtenidas se debe a la variación de las calificaciones reales y el </a:t>
            </a:r>
            <a:r>
              <a:rPr sz="2400" b="1">
                <a:uFill>
                  <a:solidFill/>
                </a:uFill>
                <a:latin typeface="Maiandra GD"/>
                <a:ea typeface="Maiandra GD"/>
                <a:cs typeface="Maiandra GD"/>
                <a:sym typeface="Maiandra GD"/>
              </a:rPr>
              <a:t>10%  </a:t>
            </a:r>
            <a:r>
              <a:rPr sz="2400">
                <a:uFill>
                  <a:solidFill/>
                </a:uFill>
                <a:latin typeface="Maiandra GD"/>
                <a:ea typeface="Maiandra GD"/>
                <a:cs typeface="Maiandra GD"/>
                <a:sym typeface="Maiandra GD"/>
              </a:rPr>
              <a:t> a los errores de medición.</a:t>
            </a:r>
          </a:p>
        </p:txBody>
      </p:sp>
      <p:sp>
        <p:nvSpPr>
          <p:cNvPr id="283" name="Shape 283"/>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46</a:t>
            </a:fld>
            <a:endParaRPr sz="1200">
              <a:solidFill>
                <a:srgbClr val="B4A688"/>
              </a:solidFill>
              <a:uFill>
                <a:solidFill>
                  <a:srgbClr val="B4A688"/>
                </a:solidFill>
              </a:uFill>
            </a:endParaRPr>
          </a:p>
        </p:txBody>
      </p:sp>
      <p:sp>
        <p:nvSpPr>
          <p:cNvPr id="284" name="Shape 284"/>
          <p:cNvSpPr/>
          <p:nvPr/>
        </p:nvSpPr>
        <p:spPr>
          <a:xfrm>
            <a:off x="1357290" y="1753228"/>
            <a:ext cx="7358113" cy="1303020"/>
          </a:xfrm>
          <a:prstGeom prst="rect">
            <a:avLst/>
          </a:prstGeom>
          <a:solidFill>
            <a:srgbClr val="3891A7"/>
          </a:solidFill>
          <a:ln w="38100">
            <a:solidFill>
              <a:srgbClr val="FFFFFF"/>
            </a:solidFill>
            <a:round/>
          </a:ln>
          <a:effectLst>
            <a:outerShdw blurRad="38100" dist="20000" dir="5400000" rotWithShape="0">
              <a:srgbClr val="000000">
                <a:alpha val="38000"/>
              </a:srgbClr>
            </a:outerShdw>
          </a:effectLst>
          <a:extLst>
            <a:ext uri="{C572A759-6A51-4108-AA02-DFA0A04FC94B}">
              <ma14:wrappingTextBoxFlag xmlns="" xmlns:ma14="http://schemas.microsoft.com/office/mac/drawingml/2011/main" val="1"/>
            </a:ext>
          </a:extLst>
        </p:spPr>
        <p:txBody>
          <a:bodyPr lIns="0" tIns="0" rIns="0" bIns="0">
            <a:spAutoFit/>
          </a:bodyPr>
          <a:lstStyle/>
          <a:p>
            <a:pPr lvl="0" algn="ctr">
              <a:lnSpc>
                <a:spcPct val="80000"/>
              </a:lnSpc>
              <a:defRPr sz="1800">
                <a:uFillTx/>
              </a:defRPr>
            </a:pPr>
            <a:r>
              <a:rPr sz="2800">
                <a:solidFill>
                  <a:srgbClr val="FFFFFF"/>
                </a:solidFill>
                <a:uFill>
                  <a:solidFill>
                    <a:srgbClr val="FFFFFF"/>
                  </a:solidFill>
                </a:uFill>
              </a:rPr>
              <a:t>¿Cómo se interpreta un coeficiente de confiabilidad?</a:t>
            </a:r>
          </a:p>
          <a:p>
            <a:pPr lvl="0" algn="ctr">
              <a:lnSpc>
                <a:spcPct val="80000"/>
              </a:lnSpc>
              <a:defRPr sz="1800">
                <a:uFillTx/>
              </a:defRPr>
            </a:pPr>
            <a:r>
              <a:rPr sz="2800">
                <a:solidFill>
                  <a:srgbClr val="FFFFFF"/>
                </a:solidFill>
                <a:uFill>
                  <a:solidFill>
                    <a:srgbClr val="FFFFFF"/>
                  </a:solidFill>
                </a:uFill>
              </a:rPr>
              <a:t>¿Cuál es el nivel aceptable de confiabilidad</a:t>
            </a:r>
            <a:r>
              <a:rPr sz="3200">
                <a:solidFill>
                  <a:srgbClr val="FFFFFF"/>
                </a:solidFill>
                <a:uFill>
                  <a:solidFill>
                    <a:srgbClr val="FFFFFF"/>
                  </a:solidFill>
                </a:uFill>
              </a:rPr>
              <a:t>?</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289" name="Shape 289"/>
          <p:cNvSpPr>
            <a:spLocks noGrp="1"/>
          </p:cNvSpPr>
          <p:nvPr>
            <p:ph type="title"/>
          </p:nvPr>
        </p:nvSpPr>
        <p:spPr>
          <a:xfrm>
            <a:off x="871537" y="130174"/>
            <a:ext cx="8162926" cy="1493839"/>
          </a:xfrm>
          <a:prstGeom prst="rect">
            <a:avLst/>
          </a:prstGeom>
        </p:spPr>
        <p:txBody>
          <a:bodyPr/>
          <a:lstStyle/>
          <a:p>
            <a:pPr lvl="0" algn="r">
              <a:defRPr sz="1800">
                <a:solidFill>
                  <a:srgbClr val="000000"/>
                </a:solidFill>
                <a:effectLst/>
                <a:uFillTx/>
              </a:defRPr>
            </a:pPr>
            <a:r>
              <a:rPr sz="2800">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 </a:t>
            </a:r>
            <a:r>
              <a:rPr sz="3200">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Interpretación de los Coeficientes de Confiabilidad </a:t>
            </a:r>
          </a:p>
        </p:txBody>
      </p:sp>
      <p:sp>
        <p:nvSpPr>
          <p:cNvPr id="290" name="Shape 290"/>
          <p:cNvSpPr>
            <a:spLocks noGrp="1"/>
          </p:cNvSpPr>
          <p:nvPr>
            <p:ph type="body" idx="1"/>
          </p:nvPr>
        </p:nvSpPr>
        <p:spPr>
          <a:xfrm>
            <a:off x="1104931" y="2057400"/>
            <a:ext cx="7396159" cy="3586178"/>
          </a:xfrm>
          <a:prstGeom prst="rect">
            <a:avLst/>
          </a:prstGeom>
        </p:spPr>
        <p:txBody>
          <a:bodyPr/>
          <a:lstStyle/>
          <a:p>
            <a:pPr marL="283463" lvl="0" indent="-201168" algn="just">
              <a:buSzTx/>
              <a:buNone/>
              <a:defRPr sz="1800">
                <a:uFillTx/>
              </a:defRPr>
            </a:pPr>
            <a:r>
              <a:rPr sz="2400" b="1" i="1">
                <a:uFill>
                  <a:solidFill/>
                </a:uFill>
                <a:latin typeface="Maiandra GD"/>
                <a:ea typeface="Maiandra GD"/>
                <a:cs typeface="Maiandra GD"/>
                <a:sym typeface="Maiandra GD"/>
              </a:rPr>
              <a:t>2.- </a:t>
            </a:r>
            <a:r>
              <a:rPr sz="2400" b="1">
                <a:uFill>
                  <a:solidFill/>
                </a:uFill>
                <a:latin typeface="Maiandra GD"/>
                <a:ea typeface="Maiandra GD"/>
                <a:cs typeface="Maiandra GD"/>
                <a:sym typeface="Maiandra GD"/>
              </a:rPr>
              <a:t>La confiabilidad comparada.</a:t>
            </a:r>
            <a:r>
              <a:rPr sz="2400">
                <a:uFill>
                  <a:solidFill/>
                </a:uFill>
                <a:latin typeface="Maiandra GD"/>
                <a:ea typeface="Maiandra GD"/>
                <a:cs typeface="Maiandra GD"/>
                <a:sym typeface="Maiandra GD"/>
              </a:rPr>
              <a:t> </a:t>
            </a:r>
          </a:p>
          <a:p>
            <a:pPr marL="283463" lvl="0" indent="-201168" algn="just">
              <a:buSzTx/>
              <a:buNone/>
              <a:defRPr sz="1800">
                <a:uFillTx/>
              </a:defRPr>
            </a:pPr>
            <a:r>
              <a:rPr sz="2400">
                <a:uFill>
                  <a:solidFill/>
                </a:uFill>
                <a:latin typeface="Maiandra GD"/>
                <a:ea typeface="Maiandra GD"/>
                <a:cs typeface="Maiandra GD"/>
                <a:sym typeface="Maiandra GD"/>
              </a:rPr>
              <a:t>La confiabilidad de cualquier prueba se debe comparar con las confiabilidades alcanzadas  mediante pruebas similares. </a:t>
            </a:r>
          </a:p>
          <a:p>
            <a:pPr marL="283463" lvl="0" indent="-201168" algn="just">
              <a:buSzTx/>
              <a:buNone/>
              <a:defRPr sz="1800">
                <a:uFillTx/>
              </a:defRPr>
            </a:pPr>
            <a:r>
              <a:rPr sz="2400">
                <a:uFill>
                  <a:solidFill/>
                </a:uFill>
                <a:latin typeface="Maiandra GD"/>
                <a:ea typeface="Maiandra GD"/>
                <a:cs typeface="Maiandra GD"/>
                <a:sym typeface="Maiandra GD"/>
              </a:rPr>
              <a:t>Las pruebas que miden personalidad, intereses y valores obtienen índices de confiabilidad más bajos que las de habilidades, aptitudes y rendimiento. </a:t>
            </a:r>
          </a:p>
        </p:txBody>
      </p:sp>
      <p:sp>
        <p:nvSpPr>
          <p:cNvPr id="291" name="Shape 291"/>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47</a:t>
            </a:fld>
            <a:endParaRPr sz="1200">
              <a:solidFill>
                <a:srgbClr val="B4A688"/>
              </a:solidFill>
              <a:uFill>
                <a:solidFill>
                  <a:srgbClr val="B4A688"/>
                </a:solidFill>
              </a:uFill>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294" name="Shape 294"/>
          <p:cNvSpPr>
            <a:spLocks noGrp="1"/>
          </p:cNvSpPr>
          <p:nvPr>
            <p:ph type="body" idx="1"/>
          </p:nvPr>
        </p:nvSpPr>
        <p:spPr>
          <a:xfrm>
            <a:off x="1000099" y="1905000"/>
            <a:ext cx="7872439" cy="4381520"/>
          </a:xfrm>
          <a:prstGeom prst="rect">
            <a:avLst/>
          </a:prstGeom>
        </p:spPr>
        <p:txBody>
          <a:bodyPr/>
          <a:lstStyle/>
          <a:p>
            <a:pPr marL="283463" lvl="0" indent="-201168" algn="just">
              <a:lnSpc>
                <a:spcPct val="90000"/>
              </a:lnSpc>
              <a:buSzTx/>
              <a:buNone/>
              <a:defRPr sz="1800">
                <a:uFillTx/>
              </a:defRPr>
            </a:pPr>
            <a:r>
              <a:rPr sz="2400" b="1" i="1">
                <a:uFill>
                  <a:solidFill/>
                </a:uFill>
                <a:latin typeface="Maiandra GD"/>
                <a:ea typeface="Maiandra GD"/>
                <a:cs typeface="Maiandra GD"/>
                <a:sym typeface="Maiandra GD"/>
              </a:rPr>
              <a:t>3.-</a:t>
            </a:r>
            <a:r>
              <a:rPr sz="2400" b="1">
                <a:uFill>
                  <a:solidFill/>
                </a:uFill>
                <a:latin typeface="Maiandra GD"/>
                <a:ea typeface="Maiandra GD"/>
                <a:cs typeface="Maiandra GD"/>
                <a:sym typeface="Maiandra GD"/>
              </a:rPr>
              <a:t>Índice de la cantidad de error en las calificaciones individuales o grupales</a:t>
            </a:r>
            <a:endParaRPr sz="2400">
              <a:uFill>
                <a:solidFill/>
              </a:uFill>
              <a:latin typeface="Maiandra GD"/>
              <a:ea typeface="Maiandra GD"/>
              <a:cs typeface="Maiandra GD"/>
              <a:sym typeface="Maiandra GD"/>
            </a:endParaRPr>
          </a:p>
          <a:p>
            <a:pPr marL="283463" lvl="0" indent="-201168" algn="just">
              <a:lnSpc>
                <a:spcPct val="90000"/>
              </a:lnSpc>
              <a:buSzTx/>
              <a:buNone/>
              <a:defRPr sz="1800">
                <a:uFillTx/>
              </a:defRPr>
            </a:pPr>
            <a:r>
              <a:rPr sz="2400">
                <a:uFill>
                  <a:solidFill/>
                </a:uFill>
                <a:latin typeface="Maiandra GD"/>
                <a:ea typeface="Maiandra GD"/>
                <a:cs typeface="Maiandra GD"/>
                <a:sym typeface="Maiandra GD"/>
              </a:rPr>
              <a:t>Implica que cuanto más alto es el índice  de confiabilidad, tanto menos cambios habrá en las posiciones relativas.</a:t>
            </a:r>
          </a:p>
          <a:p>
            <a:pPr marL="283463" lvl="0" indent="-201168" algn="just">
              <a:lnSpc>
                <a:spcPct val="90000"/>
              </a:lnSpc>
              <a:buSzTx/>
              <a:buNone/>
              <a:defRPr sz="1800">
                <a:uFillTx/>
              </a:defRPr>
            </a:pPr>
            <a:r>
              <a:rPr sz="2400">
                <a:uFill>
                  <a:solidFill/>
                </a:uFill>
                <a:latin typeface="Maiandra GD"/>
                <a:ea typeface="Maiandra GD"/>
                <a:cs typeface="Maiandra GD"/>
                <a:sym typeface="Maiandra GD"/>
              </a:rPr>
              <a:t> </a:t>
            </a:r>
          </a:p>
          <a:p>
            <a:pPr marL="283463" lvl="0" indent="-201168" algn="just">
              <a:lnSpc>
                <a:spcPct val="90000"/>
              </a:lnSpc>
              <a:buSzTx/>
              <a:buNone/>
              <a:defRPr sz="1800">
                <a:uFillTx/>
              </a:defRPr>
            </a:pPr>
            <a:r>
              <a:rPr sz="2400">
                <a:uFill>
                  <a:solidFill/>
                </a:uFill>
                <a:latin typeface="Maiandra GD"/>
                <a:ea typeface="Maiandra GD"/>
                <a:cs typeface="Maiandra GD"/>
                <a:sym typeface="Maiandra GD"/>
              </a:rPr>
              <a:t>Cualquier interpretación de una puntuación de prueba o comparación de puntuaciones de prueba debe hacerse con una aguda conciencia del </a:t>
            </a:r>
            <a:r>
              <a:rPr sz="2400" b="1">
                <a:uFill>
                  <a:solidFill/>
                </a:uFill>
                <a:latin typeface="Maiandra GD"/>
                <a:ea typeface="Maiandra GD"/>
                <a:cs typeface="Maiandra GD"/>
                <a:sym typeface="Maiandra GD"/>
              </a:rPr>
              <a:t>error estándar</a:t>
            </a:r>
            <a:r>
              <a:rPr sz="2400">
                <a:uFill>
                  <a:solidFill/>
                </a:uFill>
                <a:latin typeface="Maiandra GD"/>
                <a:ea typeface="Maiandra GD"/>
                <a:cs typeface="Maiandra GD"/>
                <a:sym typeface="Maiandra GD"/>
              </a:rPr>
              <a:t> de medición que es un índice de error </a:t>
            </a:r>
            <a:r>
              <a:rPr sz="2400" b="1" i="1">
                <a:uFill>
                  <a:solidFill/>
                </a:uFill>
                <a:latin typeface="Maiandra GD"/>
                <a:ea typeface="Maiandra GD"/>
                <a:cs typeface="Maiandra GD"/>
                <a:sym typeface="Maiandra GD"/>
              </a:rPr>
              <a:t>promedio </a:t>
            </a:r>
            <a:r>
              <a:rPr sz="2400">
                <a:uFill>
                  <a:solidFill/>
                </a:uFill>
                <a:latin typeface="Maiandra GD"/>
                <a:ea typeface="Maiandra GD"/>
                <a:cs typeface="Maiandra GD"/>
                <a:sym typeface="Maiandra GD"/>
              </a:rPr>
              <a:t> de medición a lo largo del rango de calificaciones. </a:t>
            </a:r>
          </a:p>
        </p:txBody>
      </p:sp>
      <p:sp>
        <p:nvSpPr>
          <p:cNvPr id="295" name="Shape 295"/>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48</a:t>
            </a:fld>
            <a:endParaRPr sz="1200">
              <a:solidFill>
                <a:srgbClr val="B4A688"/>
              </a:solidFill>
              <a:uFill>
                <a:solidFill>
                  <a:srgbClr val="B4A688"/>
                </a:solidFill>
              </a:uFill>
            </a:endParaRPr>
          </a:p>
        </p:txBody>
      </p:sp>
      <p:sp>
        <p:nvSpPr>
          <p:cNvPr id="296" name="Shape 296"/>
          <p:cNvSpPr>
            <a:spLocks noGrp="1"/>
          </p:cNvSpPr>
          <p:nvPr>
            <p:ph type="title"/>
          </p:nvPr>
        </p:nvSpPr>
        <p:spPr>
          <a:xfrm>
            <a:off x="1435608" y="274638"/>
            <a:ext cx="7498081" cy="1143000"/>
          </a:xfrm>
          <a:prstGeom prst="rect">
            <a:avLst/>
          </a:prstGeom>
        </p:spPr>
        <p:txBody>
          <a:bodyPr/>
          <a:lstStyle/>
          <a:p>
            <a:pPr lvl="0" algn="r">
              <a:defRPr sz="1800">
                <a:solidFill>
                  <a:srgbClr val="000000"/>
                </a:solidFill>
                <a:effectLst/>
                <a:uFillTx/>
              </a:defRPr>
            </a:pPr>
            <a:r>
              <a:rPr sz="2800">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 </a:t>
            </a:r>
            <a:r>
              <a:rPr sz="3200">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Interpretación de los Coeficientes de Confiabilidad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p:nvPr/>
        </p:nvSpPr>
        <p:spPr>
          <a:xfrm>
            <a:off x="5715000" y="6512560"/>
            <a:ext cx="2895600" cy="2692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1200">
                <a:solidFill>
                  <a:srgbClr val="B4A688"/>
                </a:solidFill>
                <a:uFill>
                  <a:solidFill>
                    <a:srgbClr val="B4A688"/>
                  </a:solidFill>
                </a:uFill>
                <a:latin typeface="Maiandra GD"/>
                <a:ea typeface="Maiandra GD"/>
                <a:cs typeface="Maiandra GD"/>
                <a:sym typeface="Maiandra GD"/>
              </a:defRPr>
            </a:lvl1pPr>
          </a:lstStyle>
          <a:p>
            <a:pPr lvl="0">
              <a:defRPr sz="1800">
                <a:solidFill>
                  <a:srgbClr val="000000"/>
                </a:solidFill>
                <a:uFillTx/>
              </a:defRPr>
            </a:pPr>
            <a:r>
              <a:rPr sz="1200">
                <a:solidFill>
                  <a:srgbClr val="B4A688"/>
                </a:solidFill>
                <a:uFill>
                  <a:solidFill>
                    <a:srgbClr val="B4A688"/>
                  </a:solidFill>
                </a:uFill>
              </a:rPr>
              <a:t>Psicometría I. Modulo I</a:t>
            </a:r>
          </a:p>
        </p:txBody>
      </p:sp>
      <p:sp>
        <p:nvSpPr>
          <p:cNvPr id="299" name="Shape 299"/>
          <p:cNvSpPr>
            <a:spLocks noGrp="1"/>
          </p:cNvSpPr>
          <p:nvPr>
            <p:ph type="body" idx="1"/>
          </p:nvPr>
        </p:nvSpPr>
        <p:spPr>
          <a:xfrm>
            <a:off x="1214413" y="1447800"/>
            <a:ext cx="7719275" cy="4800600"/>
          </a:xfrm>
          <a:prstGeom prst="rect">
            <a:avLst/>
          </a:prstGeom>
        </p:spPr>
        <p:txBody>
          <a:bodyPr/>
          <a:lstStyle/>
          <a:p>
            <a:pPr marL="294893" lvl="0" indent="-212597" algn="just">
              <a:lnSpc>
                <a:spcPct val="81000"/>
              </a:lnSpc>
              <a:defRPr sz="1800">
                <a:uFillTx/>
              </a:defRPr>
            </a:pPr>
            <a:r>
              <a:rPr sz="2400">
                <a:uFill>
                  <a:solidFill/>
                </a:uFill>
                <a:latin typeface="Maiandra GD"/>
                <a:ea typeface="Maiandra GD"/>
                <a:cs typeface="Maiandra GD"/>
                <a:sym typeface="Maiandra GD"/>
              </a:rPr>
              <a:t>Cuando se quiere conocer el rango de valores de las calificaciones que, con una probabilidad dada, incluirá a las calificaciones reales, esto se expresa con un rango  llamado  </a:t>
            </a:r>
            <a:r>
              <a:rPr sz="2400" b="1" i="1">
                <a:uFill>
                  <a:solidFill/>
                </a:uFill>
                <a:latin typeface="Maiandra GD"/>
                <a:ea typeface="Maiandra GD"/>
                <a:cs typeface="Maiandra GD"/>
                <a:sym typeface="Maiandra GD"/>
              </a:rPr>
              <a:t>intervalo de confianza </a:t>
            </a:r>
            <a:r>
              <a:rPr sz="2400">
                <a:uFill>
                  <a:solidFill/>
                </a:uFill>
                <a:latin typeface="Maiandra GD"/>
                <a:ea typeface="Maiandra GD"/>
                <a:cs typeface="Maiandra GD"/>
                <a:sym typeface="Maiandra GD"/>
              </a:rPr>
              <a:t>dentro del cual puede encontrarse la calificación real una persona. </a:t>
            </a:r>
          </a:p>
          <a:p>
            <a:pPr marL="294893" lvl="0" indent="-212597" algn="just">
              <a:lnSpc>
                <a:spcPct val="81000"/>
              </a:lnSpc>
              <a:defRPr sz="1800">
                <a:uFillTx/>
              </a:defRPr>
            </a:pPr>
            <a:r>
              <a:rPr sz="2400">
                <a:uFill>
                  <a:solidFill/>
                </a:uFill>
                <a:latin typeface="Maiandra GD"/>
                <a:ea typeface="Maiandra GD"/>
                <a:cs typeface="Maiandra GD"/>
                <a:sym typeface="Maiandra GD"/>
              </a:rPr>
              <a:t>Cuando hablamos de </a:t>
            </a:r>
            <a:r>
              <a:rPr sz="2400" b="1" i="1">
                <a:uFill>
                  <a:solidFill/>
                </a:uFill>
                <a:latin typeface="Maiandra GD"/>
                <a:ea typeface="Maiandra GD"/>
                <a:cs typeface="Maiandra GD"/>
                <a:sym typeface="Maiandra GD"/>
              </a:rPr>
              <a:t>nivel de confianza</a:t>
            </a:r>
            <a:r>
              <a:rPr sz="2400">
                <a:uFill>
                  <a:solidFill/>
                </a:uFill>
                <a:latin typeface="Maiandra GD"/>
                <a:ea typeface="Maiandra GD"/>
                <a:cs typeface="Maiandra GD"/>
                <a:sym typeface="Maiandra GD"/>
              </a:rPr>
              <a:t> del 95% nos referimos a la probabilidad de que la calificación real se encuentre dentro de los </a:t>
            </a:r>
            <a:r>
              <a:rPr sz="2400" b="1" i="1">
                <a:uFill>
                  <a:solidFill/>
                </a:uFill>
                <a:latin typeface="Maiandra GD"/>
                <a:ea typeface="Maiandra GD"/>
                <a:cs typeface="Maiandra GD"/>
                <a:sym typeface="Maiandra GD"/>
              </a:rPr>
              <a:t>limites de confianza  </a:t>
            </a:r>
            <a:r>
              <a:rPr sz="2400">
                <a:uFill>
                  <a:solidFill/>
                </a:uFill>
                <a:latin typeface="Maiandra GD"/>
                <a:ea typeface="Maiandra GD"/>
                <a:cs typeface="Maiandra GD"/>
                <a:sym typeface="Maiandra GD"/>
              </a:rPr>
              <a:t>establecidos, el 95% de las veces.</a:t>
            </a:r>
          </a:p>
          <a:p>
            <a:pPr marL="294893" lvl="0" indent="-212597" algn="just">
              <a:lnSpc>
                <a:spcPct val="81000"/>
              </a:lnSpc>
              <a:defRPr sz="1800">
                <a:uFillTx/>
              </a:defRPr>
            </a:pPr>
            <a:r>
              <a:rPr sz="2400">
                <a:uFill>
                  <a:solidFill/>
                </a:uFill>
                <a:latin typeface="Maiandra GD"/>
                <a:ea typeface="Maiandra GD"/>
                <a:cs typeface="Maiandra GD"/>
                <a:sym typeface="Maiandra GD"/>
              </a:rPr>
              <a:t>Debe considerarse las calificaciones de las pruebas psicológicas como </a:t>
            </a:r>
            <a:r>
              <a:rPr sz="2400" i="1">
                <a:uFill>
                  <a:solidFill/>
                </a:uFill>
                <a:latin typeface="Maiandra GD"/>
                <a:ea typeface="Maiandra GD"/>
                <a:cs typeface="Maiandra GD"/>
                <a:sym typeface="Maiandra GD"/>
              </a:rPr>
              <a:t>rangos o bandas</a:t>
            </a:r>
            <a:r>
              <a:rPr sz="2400">
                <a:uFill>
                  <a:solidFill/>
                </a:uFill>
                <a:latin typeface="Maiandra GD"/>
                <a:ea typeface="Maiandra GD"/>
                <a:cs typeface="Maiandra GD"/>
                <a:sym typeface="Maiandra GD"/>
              </a:rPr>
              <a:t> y no como puntos  exactos, siendo que estas bandas pueden no ser iguales en la parte superior e inferior de la calificación.</a:t>
            </a:r>
          </a:p>
        </p:txBody>
      </p:sp>
      <p:sp>
        <p:nvSpPr>
          <p:cNvPr id="300" name="Shape 300"/>
          <p:cNvSpPr>
            <a:spLocks noGrp="1"/>
          </p:cNvSpPr>
          <p:nvPr>
            <p:ph type="sldNum" sz="quarter" idx="2"/>
          </p:nvPr>
        </p:nvSpPr>
        <p:spPr>
          <a:xfrm>
            <a:off x="8613648" y="6036310"/>
            <a:ext cx="457200" cy="26924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uFillTx/>
              </a:defRPr>
            </a:pPr>
            <a:fld id="{86CB4B4D-7CA3-9044-876B-883B54F8677D}" type="slidenum">
              <a:rPr sz="1200">
                <a:solidFill>
                  <a:srgbClr val="B4A688"/>
                </a:solidFill>
                <a:uFill>
                  <a:solidFill>
                    <a:srgbClr val="B4A688"/>
                  </a:solidFill>
                </a:uFill>
              </a:rPr>
              <a:t>49</a:t>
            </a:fld>
            <a:endParaRPr sz="1200">
              <a:solidFill>
                <a:srgbClr val="B4A688"/>
              </a:solidFill>
              <a:uFill>
                <a:solidFill>
                  <a:srgbClr val="B4A688"/>
                </a:solidFill>
              </a:uFill>
            </a:endParaRPr>
          </a:p>
        </p:txBody>
      </p:sp>
      <p:sp>
        <p:nvSpPr>
          <p:cNvPr id="301" name="Shape 301"/>
          <p:cNvSpPr>
            <a:spLocks noGrp="1"/>
          </p:cNvSpPr>
          <p:nvPr>
            <p:ph type="title"/>
          </p:nvPr>
        </p:nvSpPr>
        <p:spPr>
          <a:xfrm>
            <a:off x="871537" y="130174"/>
            <a:ext cx="8162926" cy="1493839"/>
          </a:xfrm>
          <a:prstGeom prst="rect">
            <a:avLst/>
          </a:prstGeom>
        </p:spPr>
        <p:txBody>
          <a:bodyPr/>
          <a:lstStyle/>
          <a:p>
            <a:pPr lvl="0" algn="r">
              <a:defRPr sz="1800">
                <a:solidFill>
                  <a:srgbClr val="000000"/>
                </a:solidFill>
                <a:effectLst/>
                <a:uFillTx/>
              </a:defRPr>
            </a:pPr>
            <a:r>
              <a:rPr sz="2800">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 </a:t>
            </a:r>
            <a:r>
              <a:rPr sz="3200">
                <a:solidFill>
                  <a:srgbClr val="572314"/>
                </a:solidFill>
                <a:effectLst>
                  <a:outerShdw blurRad="50800" dist="30000" dir="5400000" rotWithShape="0">
                    <a:srgbClr val="000000">
                      <a:alpha val="30000"/>
                    </a:srgbClr>
                  </a:outerShdw>
                </a:effectLst>
                <a:uFill>
                  <a:solidFill>
                    <a:srgbClr val="572314"/>
                  </a:solidFill>
                </a:uFill>
                <a:latin typeface="Maiandra GD"/>
                <a:ea typeface="Maiandra GD"/>
                <a:cs typeface="Maiandra GD"/>
                <a:sym typeface="Maiandra GD"/>
              </a:rPr>
              <a:t>Interpretación de los Coeficientes de Confiabilidad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16632"/>
            <a:ext cx="8591550" cy="1066801"/>
          </a:xfrm>
        </p:spPr>
        <p:txBody>
          <a:bodyPr/>
          <a:lstStyle/>
          <a:p>
            <a:r>
              <a:rPr lang="es-MX" dirty="0"/>
              <a:t>Teoría de la medición del error. </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578838592"/>
              </p:ext>
            </p:extLst>
          </p:nvPr>
        </p:nvGraphicFramePr>
        <p:xfrm>
          <a:off x="1115616" y="1298448"/>
          <a:ext cx="7754064" cy="5298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74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1010" y="228600"/>
            <a:ext cx="8591550" cy="1066801"/>
          </a:xfrm>
        </p:spPr>
        <p:txBody>
          <a:bodyPr/>
          <a:lstStyle/>
          <a:p>
            <a:r>
              <a:rPr lang="es-MX" dirty="0"/>
              <a:t>Supuestos</a:t>
            </a:r>
            <a:r>
              <a:rPr lang="es-MX" sz="2800" dirty="0"/>
              <a:t>. Teoría de la medición del error</a:t>
            </a:r>
            <a:endParaRPr lang="es-MX" dirty="0"/>
          </a:p>
        </p:txBody>
      </p:sp>
      <p:sp>
        <p:nvSpPr>
          <p:cNvPr id="3" name="2 Marcador de contenido"/>
          <p:cNvSpPr>
            <a:spLocks noGrp="1"/>
          </p:cNvSpPr>
          <p:nvPr>
            <p:ph sz="quarter" idx="13"/>
          </p:nvPr>
        </p:nvSpPr>
        <p:spPr>
          <a:xfrm>
            <a:off x="1259632" y="5157192"/>
            <a:ext cx="7776864" cy="1440160"/>
          </a:xfrm>
        </p:spPr>
        <p:txBody>
          <a:bodyPr>
            <a:normAutofit fontScale="77500" lnSpcReduction="20000"/>
          </a:bodyPr>
          <a:lstStyle/>
          <a:p>
            <a:r>
              <a:rPr lang="es-MX" dirty="0"/>
              <a:t>La calificación verdadera obtenida por el sujeto sería la calificación promedio que se obtendría si se repitiera la aplicación de la prueba en un número infinitamente grande de ocasiones, situación que nunca ocurre. </a:t>
            </a:r>
          </a:p>
        </p:txBody>
      </p:sp>
      <p:graphicFrame>
        <p:nvGraphicFramePr>
          <p:cNvPr id="4" name="3 Diagrama"/>
          <p:cNvGraphicFramePr/>
          <p:nvPr>
            <p:extLst>
              <p:ext uri="{D42A27DB-BD31-4B8C-83A1-F6EECF244321}">
                <p14:modId xmlns:p14="http://schemas.microsoft.com/office/powerpoint/2010/main" val="707693880"/>
              </p:ext>
            </p:extLst>
          </p:nvPr>
        </p:nvGraphicFramePr>
        <p:xfrm>
          <a:off x="2268785"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15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996973" y="146702"/>
            <a:ext cx="8162926" cy="762001"/>
          </a:xfrm>
          <a:prstGeom prst="rect">
            <a:avLst/>
          </a:prstGeom>
        </p:spPr>
        <p:txBody>
          <a:bodyPr/>
          <a:lstStyle>
            <a:lvl1pPr>
              <a:defRPr b="1">
                <a:latin typeface="Maiandra GD"/>
                <a:ea typeface="Maiandra GD"/>
                <a:cs typeface="Maiandra GD"/>
                <a:sym typeface="Maiandra GD"/>
              </a:defRPr>
            </a:lvl1pPr>
          </a:lstStyle>
          <a:p>
            <a:pPr lvl="0">
              <a:defRPr sz="1800" b="0">
                <a:solidFill>
                  <a:srgbClr val="000000"/>
                </a:solidFill>
                <a:effectLst/>
                <a:uFillTx/>
              </a:defRPr>
            </a:pPr>
            <a:r>
              <a:rPr sz="4300" b="1">
                <a:solidFill>
                  <a:srgbClr val="572314"/>
                </a:solidFill>
                <a:effectLst>
                  <a:outerShdw blurRad="50800" dist="30000" dir="5400000" rotWithShape="0">
                    <a:srgbClr val="000000">
                      <a:alpha val="30000"/>
                    </a:srgbClr>
                  </a:outerShdw>
                </a:effectLst>
                <a:uFill>
                  <a:solidFill>
                    <a:srgbClr val="572314"/>
                  </a:solidFill>
                </a:uFill>
              </a:rPr>
              <a:t>Confiabilidad </a:t>
            </a:r>
          </a:p>
        </p:txBody>
      </p:sp>
      <p:grpSp>
        <p:nvGrpSpPr>
          <p:cNvPr id="77" name="Group 77"/>
          <p:cNvGrpSpPr/>
          <p:nvPr/>
        </p:nvGrpSpPr>
        <p:grpSpPr>
          <a:xfrm>
            <a:off x="4766965" y="3404789"/>
            <a:ext cx="1761096" cy="1761097"/>
            <a:chOff x="0" y="0"/>
            <a:chExt cx="1761096" cy="1761096"/>
          </a:xfrm>
        </p:grpSpPr>
        <p:sp>
          <p:nvSpPr>
            <p:cNvPr id="75" name="Shape 75"/>
            <p:cNvSpPr/>
            <p:nvPr/>
          </p:nvSpPr>
          <p:spPr>
            <a:xfrm>
              <a:off x="0" y="0"/>
              <a:ext cx="1761097" cy="1761097"/>
            </a:xfrm>
            <a:prstGeom prst="roundRect">
              <a:avLst>
                <a:gd name="adj" fmla="val 7500"/>
              </a:avLst>
            </a:prstGeom>
            <a:solidFill>
              <a:srgbClr val="FEB80A"/>
            </a:solidFill>
            <a:ln w="25400" cap="flat">
              <a:solidFill>
                <a:srgbClr val="FFFFFF"/>
              </a:solidFill>
              <a:prstDash val="solid"/>
              <a:round/>
            </a:ln>
            <a:effectLst/>
          </p:spPr>
          <p:txBody>
            <a:bodyPr wrap="square" lIns="0" tIns="0" rIns="0" bIns="0" numCol="1" anchor="ctr">
              <a:noAutofit/>
            </a:bodyPr>
            <a:lstStyle/>
            <a:p>
              <a:pPr lvl="0" algn="ctr">
                <a:defRPr sz="3015">
                  <a:solidFill>
                    <a:srgbClr val="FFFFFF"/>
                  </a:solidFill>
                  <a:uFill>
                    <a:solidFill>
                      <a:srgbClr val="FFFFFF"/>
                    </a:solidFill>
                  </a:uFill>
                </a:defRPr>
              </a:pPr>
              <a:endParaRPr/>
            </a:p>
          </p:txBody>
        </p:sp>
        <p:sp>
          <p:nvSpPr>
            <p:cNvPr id="76" name="Shape 76"/>
            <p:cNvSpPr/>
            <p:nvPr/>
          </p:nvSpPr>
          <p:spPr>
            <a:xfrm>
              <a:off x="38646" y="418006"/>
              <a:ext cx="1683804" cy="9250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a:defRPr sz="3015">
                  <a:solidFill>
                    <a:srgbClr val="FFFFFF"/>
                  </a:solidFill>
                  <a:uFill>
                    <a:solidFill>
                      <a:srgbClr val="FFFFFF"/>
                    </a:solidFill>
                  </a:uFill>
                </a:defRPr>
              </a:lvl1pPr>
            </a:lstStyle>
            <a:p>
              <a:pPr lvl="0">
                <a:defRPr sz="1800">
                  <a:solidFill>
                    <a:srgbClr val="000000"/>
                  </a:solidFill>
                  <a:uFillTx/>
                </a:defRPr>
              </a:pPr>
              <a:r>
                <a:rPr sz="3015">
                  <a:solidFill>
                    <a:srgbClr val="FFFFFF"/>
                  </a:solidFill>
                  <a:uFill>
                    <a:solidFill>
                      <a:srgbClr val="FFFFFF"/>
                    </a:solidFill>
                  </a:uFill>
                </a:rPr>
                <a:t>Puntaje de Error</a:t>
              </a:r>
            </a:p>
          </p:txBody>
        </p:sp>
      </p:grpSp>
      <p:grpSp>
        <p:nvGrpSpPr>
          <p:cNvPr id="80" name="Group 80"/>
          <p:cNvGrpSpPr/>
          <p:nvPr/>
        </p:nvGrpSpPr>
        <p:grpSpPr>
          <a:xfrm>
            <a:off x="3038387" y="3392165"/>
            <a:ext cx="1786347" cy="1786346"/>
            <a:chOff x="0" y="0"/>
            <a:chExt cx="1786346" cy="1786346"/>
          </a:xfrm>
        </p:grpSpPr>
        <p:sp>
          <p:nvSpPr>
            <p:cNvPr id="78" name="Shape 78"/>
            <p:cNvSpPr/>
            <p:nvPr/>
          </p:nvSpPr>
          <p:spPr>
            <a:xfrm>
              <a:off x="0" y="0"/>
              <a:ext cx="1786346" cy="1786346"/>
            </a:xfrm>
            <a:prstGeom prst="roundRect">
              <a:avLst>
                <a:gd name="adj" fmla="val 7500"/>
              </a:avLst>
            </a:prstGeom>
            <a:solidFill>
              <a:srgbClr val="7E3C18"/>
            </a:solidFill>
            <a:ln w="25400" cap="flat">
              <a:solidFill>
                <a:srgbClr val="FFFFFF"/>
              </a:solidFill>
              <a:prstDash val="solid"/>
              <a:round/>
            </a:ln>
            <a:effectLst/>
          </p:spPr>
          <p:txBody>
            <a:bodyPr wrap="square" lIns="0" tIns="0" rIns="0" bIns="0" numCol="1" anchor="ctr">
              <a:noAutofit/>
            </a:bodyPr>
            <a:lstStyle/>
            <a:p>
              <a:pPr lvl="0" algn="ctr">
                <a:defRPr sz="3015">
                  <a:solidFill>
                    <a:srgbClr val="FFFFFF"/>
                  </a:solidFill>
                  <a:uFill>
                    <a:solidFill>
                      <a:srgbClr val="FFFFFF"/>
                    </a:solidFill>
                  </a:uFill>
                </a:defRPr>
              </a:pPr>
              <a:endParaRPr/>
            </a:p>
          </p:txBody>
        </p:sp>
        <p:sp>
          <p:nvSpPr>
            <p:cNvPr id="79" name="Shape 79"/>
            <p:cNvSpPr/>
            <p:nvPr/>
          </p:nvSpPr>
          <p:spPr>
            <a:xfrm>
              <a:off x="39200" y="423999"/>
              <a:ext cx="1707946" cy="9383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a:defRPr sz="3015">
                  <a:solidFill>
                    <a:srgbClr val="FFFFFF"/>
                  </a:solidFill>
                  <a:uFill>
                    <a:solidFill>
                      <a:srgbClr val="FFFFFF"/>
                    </a:solidFill>
                  </a:uFill>
                </a:defRPr>
              </a:lvl1pPr>
            </a:lstStyle>
            <a:p>
              <a:pPr lvl="0">
                <a:defRPr sz="1800">
                  <a:solidFill>
                    <a:srgbClr val="000000"/>
                  </a:solidFill>
                  <a:uFillTx/>
                </a:defRPr>
              </a:pPr>
              <a:r>
                <a:rPr sz="3015" dirty="0" err="1">
                  <a:solidFill>
                    <a:srgbClr val="FFFFFF"/>
                  </a:solidFill>
                  <a:uFill>
                    <a:solidFill>
                      <a:srgbClr val="FFFFFF"/>
                    </a:solidFill>
                  </a:uFill>
                </a:rPr>
                <a:t>Puntaje</a:t>
              </a:r>
              <a:r>
                <a:rPr sz="3015" dirty="0">
                  <a:solidFill>
                    <a:srgbClr val="FFFFFF"/>
                  </a:solidFill>
                  <a:uFill>
                    <a:solidFill>
                      <a:srgbClr val="FFFFFF"/>
                    </a:solidFill>
                  </a:uFill>
                </a:rPr>
                <a:t> Real</a:t>
              </a:r>
            </a:p>
          </p:txBody>
        </p:sp>
      </p:grpSp>
      <p:grpSp>
        <p:nvGrpSpPr>
          <p:cNvPr id="83" name="Group 83"/>
          <p:cNvGrpSpPr/>
          <p:nvPr/>
        </p:nvGrpSpPr>
        <p:grpSpPr>
          <a:xfrm>
            <a:off x="3681074" y="1340768"/>
            <a:ext cx="2302191" cy="2302191"/>
            <a:chOff x="0" y="0"/>
            <a:chExt cx="2302190" cy="2302190"/>
          </a:xfrm>
        </p:grpSpPr>
        <p:sp>
          <p:nvSpPr>
            <p:cNvPr id="81" name="Shape 81"/>
            <p:cNvSpPr/>
            <p:nvPr/>
          </p:nvSpPr>
          <p:spPr>
            <a:xfrm>
              <a:off x="0" y="0"/>
              <a:ext cx="2302191" cy="2302191"/>
            </a:xfrm>
            <a:prstGeom prst="roundRect">
              <a:avLst>
                <a:gd name="adj" fmla="val 7500"/>
              </a:avLst>
            </a:prstGeom>
            <a:solidFill>
              <a:srgbClr val="C32D2E"/>
            </a:solidFill>
            <a:ln w="25400" cap="flat">
              <a:solidFill>
                <a:srgbClr val="FFFFFF"/>
              </a:solidFill>
              <a:prstDash val="solid"/>
              <a:round/>
            </a:ln>
            <a:effectLst/>
          </p:spPr>
          <p:txBody>
            <a:bodyPr wrap="square" lIns="0" tIns="0" rIns="0" bIns="0" numCol="1" anchor="ctr">
              <a:noAutofit/>
            </a:bodyPr>
            <a:lstStyle/>
            <a:p>
              <a:pPr lvl="0" algn="ctr">
                <a:defRPr sz="3015">
                  <a:solidFill>
                    <a:srgbClr val="FFFFFF"/>
                  </a:solidFill>
                  <a:uFill>
                    <a:solidFill>
                      <a:srgbClr val="FFFFFF"/>
                    </a:solidFill>
                  </a:uFill>
                </a:defRPr>
              </a:pPr>
              <a:endParaRPr/>
            </a:p>
          </p:txBody>
        </p:sp>
        <p:sp>
          <p:nvSpPr>
            <p:cNvPr id="82" name="Shape 82"/>
            <p:cNvSpPr/>
            <p:nvPr/>
          </p:nvSpPr>
          <p:spPr>
            <a:xfrm>
              <a:off x="50520" y="271593"/>
              <a:ext cx="2201151" cy="17590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ctr">
                <a:defRPr sz="3015">
                  <a:solidFill>
                    <a:srgbClr val="FFFFFF"/>
                  </a:solidFill>
                  <a:uFill>
                    <a:solidFill>
                      <a:srgbClr val="FFFFFF"/>
                    </a:solidFill>
                  </a:uFill>
                </a:defRPr>
              </a:lvl1pPr>
            </a:lstStyle>
            <a:p>
              <a:pPr lvl="0">
                <a:defRPr sz="1800">
                  <a:solidFill>
                    <a:srgbClr val="000000"/>
                  </a:solidFill>
                  <a:uFillTx/>
                </a:defRPr>
              </a:pPr>
              <a:r>
                <a:rPr sz="3015">
                  <a:solidFill>
                    <a:srgbClr val="FFFFFF"/>
                  </a:solidFill>
                  <a:uFill>
                    <a:solidFill>
                      <a:srgbClr val="FFFFFF"/>
                    </a:solidFill>
                  </a:uFill>
                </a:rPr>
                <a:t>Calificación obtenida</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9105" y="228600"/>
            <a:ext cx="8519574" cy="1066801"/>
          </a:xfrm>
        </p:spPr>
        <p:txBody>
          <a:bodyPr>
            <a:normAutofit/>
          </a:bodyPr>
          <a:lstStyle/>
          <a:p>
            <a:pPr lvl="0"/>
            <a:r>
              <a:rPr lang="es-MX" b="1" dirty="0"/>
              <a:t>Modelo dominio-muestra</a:t>
            </a:r>
            <a:endParaRPr lang="es-MX" dirty="0"/>
          </a:p>
        </p:txBody>
      </p:sp>
      <p:sp>
        <p:nvSpPr>
          <p:cNvPr id="3" name="2 Marcador de contenido"/>
          <p:cNvSpPr>
            <a:spLocks noGrp="1"/>
          </p:cNvSpPr>
          <p:nvPr>
            <p:ph sz="quarter" idx="13"/>
          </p:nvPr>
        </p:nvSpPr>
        <p:spPr>
          <a:xfrm>
            <a:off x="1017200" y="1298448"/>
            <a:ext cx="7803272" cy="3210672"/>
          </a:xfrm>
        </p:spPr>
        <p:txBody>
          <a:bodyPr>
            <a:normAutofit fontScale="70000" lnSpcReduction="20000"/>
          </a:bodyPr>
          <a:lstStyle/>
          <a:p>
            <a:r>
              <a:rPr lang="es-MX" dirty="0"/>
              <a:t>Se construye una prueba seleccionando un número específico de preguntas al azar, de un conjunto infinitamente grande y homogéneo de reactivos. </a:t>
            </a:r>
          </a:p>
          <a:p>
            <a:r>
              <a:rPr lang="es-MX" dirty="0"/>
              <a:t>Supuesto: la variedad de reactivos o preguntas que componen a una prueba, tienen efectos semejantes a aquellos que procedieran de un muestreo realmente aleatorio de los mismos. </a:t>
            </a:r>
          </a:p>
          <a:p>
            <a:r>
              <a:rPr lang="es-MX" dirty="0"/>
              <a:t>El propósito de cualquier medición es el de estimar la medida que se obtendría si uno utilizara todos los reactivos del dominio. </a:t>
            </a:r>
          </a:p>
          <a:p>
            <a:pPr marL="0" indent="0">
              <a:buNone/>
            </a:pPr>
            <a:endParaRPr lang="es-MX" dirty="0"/>
          </a:p>
        </p:txBody>
      </p:sp>
      <p:graphicFrame>
        <p:nvGraphicFramePr>
          <p:cNvPr id="4" name="3 Diagrama"/>
          <p:cNvGraphicFramePr/>
          <p:nvPr>
            <p:extLst>
              <p:ext uri="{D42A27DB-BD31-4B8C-83A1-F6EECF244321}">
                <p14:modId xmlns:p14="http://schemas.microsoft.com/office/powerpoint/2010/main" val="3663622217"/>
              </p:ext>
            </p:extLst>
          </p:nvPr>
        </p:nvGraphicFramePr>
        <p:xfrm>
          <a:off x="1115616" y="4149080"/>
          <a:ext cx="7776864" cy="2551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304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0"/>
            <a:ext cx="8591550" cy="1066801"/>
          </a:xfrm>
        </p:spPr>
        <p:txBody>
          <a:bodyPr/>
          <a:lstStyle/>
          <a:p>
            <a:r>
              <a:rPr lang="es-MX" dirty="0"/>
              <a:t>CONFIABILIDAD</a:t>
            </a:r>
          </a:p>
        </p:txBody>
      </p:sp>
      <p:sp>
        <p:nvSpPr>
          <p:cNvPr id="3" name="2 Marcador de contenido"/>
          <p:cNvSpPr>
            <a:spLocks noGrp="1"/>
          </p:cNvSpPr>
          <p:nvPr>
            <p:ph sz="quarter" idx="13"/>
          </p:nvPr>
        </p:nvSpPr>
        <p:spPr>
          <a:xfrm>
            <a:off x="1331640" y="1298448"/>
            <a:ext cx="7538040" cy="4937760"/>
          </a:xfrm>
        </p:spPr>
        <p:txBody>
          <a:bodyPr>
            <a:normAutofit/>
          </a:bodyPr>
          <a:lstStyle/>
          <a:p>
            <a:pPr lvl="0"/>
            <a:r>
              <a:rPr lang="es-MX" sz="2800" dirty="0">
                <a:uFill>
                  <a:solidFill/>
                </a:uFill>
                <a:latin typeface="Maiandra GD"/>
                <a:ea typeface="Maiandra GD"/>
                <a:cs typeface="Maiandra GD"/>
                <a:sym typeface="Maiandra GD"/>
              </a:rPr>
              <a:t>Término genérico que se le da al problema de la consistencia de las mediciones</a:t>
            </a:r>
            <a:r>
              <a:rPr lang="es-MX" sz="2400" dirty="0">
                <a:uFill>
                  <a:solidFill/>
                </a:uFill>
                <a:latin typeface="Maiandra GD"/>
                <a:ea typeface="Maiandra GD"/>
                <a:cs typeface="Maiandra GD"/>
                <a:sym typeface="Maiandra GD"/>
              </a:rPr>
              <a:t>. </a:t>
            </a:r>
          </a:p>
          <a:p>
            <a:pPr lvl="0"/>
            <a:r>
              <a:rPr lang="es-MX" sz="2400" dirty="0"/>
              <a:t>Se refiere a la consistencia de las calificaciones obtenidas por las mismas personas en ocasiones diferentes o con diferentes conjuntos de reactivos equivalentes.</a:t>
            </a:r>
          </a:p>
          <a:p>
            <a:pPr lvl="0"/>
            <a:r>
              <a:rPr lang="es-MX" sz="2400" dirty="0"/>
              <a:t>En el sentido más amplio, la confiabilidad de una prueba indica el grado en que las diferencias individuales en las calificaciones de una prueba son atribuibles al error aleatorio de medición y en la medida en que son atribuibles a diferencias reales en la característica o variable que se está midiendo. </a:t>
            </a:r>
            <a:endParaRPr lang="es-MX" sz="2400" dirty="0">
              <a:uFill>
                <a:solidFill/>
              </a:uFill>
              <a:latin typeface="Maiandra GD"/>
              <a:ea typeface="Maiandra GD"/>
              <a:cs typeface="Maiandra GD"/>
              <a:sym typeface="Maiandra GD"/>
            </a:endParaRPr>
          </a:p>
          <a:p>
            <a:endParaRPr lang="es-MX" sz="2800" dirty="0"/>
          </a:p>
        </p:txBody>
      </p:sp>
    </p:spTree>
    <p:extLst>
      <p:ext uri="{BB962C8B-B14F-4D97-AF65-F5344CB8AC3E}">
        <p14:creationId xmlns:p14="http://schemas.microsoft.com/office/powerpoint/2010/main" val="1555401899"/>
      </p:ext>
    </p:extLst>
  </p:cSld>
  <p:clrMapOvr>
    <a:masterClrMapping/>
  </p:clrMapOvr>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3891A7"/>
      </a:accent1>
      <a:accent2>
        <a:srgbClr val="FEB80A"/>
      </a:accent2>
      <a:accent3>
        <a:srgbClr val="C32D2E"/>
      </a:accent3>
      <a:accent4>
        <a:srgbClr val="84AA33"/>
      </a:accent4>
      <a:accent5>
        <a:srgbClr val="964305"/>
      </a:accent5>
      <a:accent6>
        <a:srgbClr val="475A8D"/>
      </a:accent6>
      <a:hlink>
        <a:srgbClr val="0000FF"/>
      </a:hlink>
      <a:folHlink>
        <a:srgbClr val="FF00FF"/>
      </a:folHlink>
    </a:clrScheme>
    <a:fontScheme name="Default">
      <a:majorFont>
        <a:latin typeface="Helvetica"/>
        <a:ea typeface="Helvetica"/>
        <a:cs typeface="Helvetica"/>
      </a:majorFont>
      <a:minorFont>
        <a:latin typeface="Gill Sans MT"/>
        <a:ea typeface="Gill Sans MT"/>
        <a:cs typeface="Gill Sans MT"/>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891A7"/>
          </a:solidFill>
          <a:prstDash val="solid"/>
          <a:round/>
        </a:ln>
        <a:effectLst>
          <a:outerShdw blurRad="63500" dist="25400" dir="5400000" rotWithShape="0">
            <a:srgbClr val="000000">
              <a:alpha val="43137"/>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
              <a:solidFill>
                <a:srgbClr val="000000"/>
              </a:solidFill>
            </a:uFill>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891A7"/>
          </a:solidFill>
          <a:prstDash val="solid"/>
          <a:round/>
        </a:ln>
        <a:effectLst>
          <a:outerShdw blurRad="63500" dist="25400" dir="5400000" rotWithShape="0">
            <a:srgbClr val="000000">
              <a:alpha val="43137"/>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
              <a:solidFill>
                <a:srgbClr val="000000"/>
              </a:solidFill>
            </a:uFill>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3891A7"/>
      </a:accent1>
      <a:accent2>
        <a:srgbClr val="FEB80A"/>
      </a:accent2>
      <a:accent3>
        <a:srgbClr val="C32D2E"/>
      </a:accent3>
      <a:accent4>
        <a:srgbClr val="84AA33"/>
      </a:accent4>
      <a:accent5>
        <a:srgbClr val="964305"/>
      </a:accent5>
      <a:accent6>
        <a:srgbClr val="475A8D"/>
      </a:accent6>
      <a:hlink>
        <a:srgbClr val="0000FF"/>
      </a:hlink>
      <a:folHlink>
        <a:srgbClr val="FF00FF"/>
      </a:folHlink>
    </a:clrScheme>
    <a:fontScheme name="Default">
      <a:majorFont>
        <a:latin typeface="Helvetica"/>
        <a:ea typeface="Helvetica"/>
        <a:cs typeface="Helvetica"/>
      </a:majorFont>
      <a:minorFont>
        <a:latin typeface="Gill Sans MT"/>
        <a:ea typeface="Gill Sans MT"/>
        <a:cs typeface="Gill Sans MT"/>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891A7"/>
          </a:solidFill>
          <a:prstDash val="solid"/>
          <a:round/>
        </a:ln>
        <a:effectLst>
          <a:outerShdw blurRad="63500" dist="25400" dir="5400000" rotWithShape="0">
            <a:srgbClr val="000000">
              <a:alpha val="43137"/>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
              <a:solidFill>
                <a:srgbClr val="000000"/>
              </a:solidFill>
            </a:uFill>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891A7"/>
          </a:solidFill>
          <a:prstDash val="solid"/>
          <a:round/>
        </a:ln>
        <a:effectLst>
          <a:outerShdw blurRad="63500" dist="25400" dir="5400000" rotWithShape="0">
            <a:srgbClr val="000000">
              <a:alpha val="43137"/>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
              <a:solidFill>
                <a:srgbClr val="000000"/>
              </a:solidFill>
            </a:uFill>
            <a:latin typeface="+mn-lt"/>
            <a:ea typeface="+mn-ea"/>
            <a:cs typeface="+mn-cs"/>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TotalTime>
  <Words>2749</Words>
  <Application>Microsoft Office PowerPoint</Application>
  <PresentationFormat>Presentación en pantalla (4:3)</PresentationFormat>
  <Paragraphs>340</Paragraphs>
  <Slides>49</Slides>
  <Notes>1</Notes>
  <HiddenSlides>1</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49</vt:i4>
      </vt:variant>
    </vt:vector>
  </HeadingPairs>
  <TitlesOfParts>
    <vt:vector size="57" baseType="lpstr">
      <vt:lpstr>Arial</vt:lpstr>
      <vt:lpstr>Avenir Roman</vt:lpstr>
      <vt:lpstr>Gill Sans MT</vt:lpstr>
      <vt:lpstr>Helvetica</vt:lpstr>
      <vt:lpstr>Maiandra GD</vt:lpstr>
      <vt:lpstr>Wingdings</vt:lpstr>
      <vt:lpstr>Wingdings 2</vt:lpstr>
      <vt:lpstr>Default</vt:lpstr>
      <vt:lpstr>Presentación de PowerPoint</vt:lpstr>
      <vt:lpstr> Confiabilidad</vt:lpstr>
      <vt:lpstr>Análisis Psicométrico de la Prueba</vt:lpstr>
      <vt:lpstr>TEORÍAS SUBYACENTES</vt:lpstr>
      <vt:lpstr>Teoría de la medición del error. </vt:lpstr>
      <vt:lpstr>Supuestos. Teoría de la medición del error</vt:lpstr>
      <vt:lpstr>Confiabilidad </vt:lpstr>
      <vt:lpstr>Modelo dominio-muestra</vt:lpstr>
      <vt:lpstr>CONFIABILIDAD</vt:lpstr>
      <vt:lpstr>Los dos tipos de errores son:</vt:lpstr>
      <vt:lpstr>Fuentes de variación</vt:lpstr>
      <vt:lpstr>La confiabilidad implica que :</vt:lpstr>
      <vt:lpstr>Presentación de PowerPoint</vt:lpstr>
      <vt:lpstr>METODOS PARA ESTIMAR LA CONFIABILIDAD </vt:lpstr>
      <vt:lpstr>A- Repetición de la misma prueba       (Test- Retest) </vt:lpstr>
      <vt:lpstr>Presentación de PowerPoint</vt:lpstr>
      <vt:lpstr>Presentación de PowerPoint</vt:lpstr>
      <vt:lpstr>Presentación de PowerPoint</vt:lpstr>
      <vt:lpstr>B.- Aplicación Formas Paralelas </vt:lpstr>
      <vt:lpstr>Presentación de PowerPoint</vt:lpstr>
      <vt:lpstr>B.- Procedimiento para balancear las influencias</vt:lpstr>
      <vt:lpstr>B.- Formas paralelas con tiempo</vt:lpstr>
      <vt:lpstr>Presentación de PowerPoint</vt:lpstr>
      <vt:lpstr>Ventajas de Formas paralelas con tiempo:</vt:lpstr>
      <vt:lpstr>C.- División De Una Prueba o  Confiabilidad Por Mitades </vt:lpstr>
      <vt:lpstr>Presentación de PowerPoint</vt:lpstr>
      <vt:lpstr>C.- División De Una Prueba o         Confiabilidad Por Mitades </vt:lpstr>
      <vt:lpstr>D.- Homogeneidad    Estimación a partir de los reactivos de la prueba </vt:lpstr>
      <vt:lpstr>¿Cómo mide confiabilidad el índice de Guttman-Cronbach?</vt:lpstr>
      <vt:lpstr>Presentación de PowerPoint</vt:lpstr>
      <vt:lpstr>Presentación de PowerPoint</vt:lpstr>
      <vt:lpstr>TEST</vt:lpstr>
      <vt:lpstr>Comparación de métodos (Cuadro 3-1) </vt:lpstr>
      <vt:lpstr>Interpretación del coeficiente de confiabilidad</vt:lpstr>
      <vt:lpstr>Coeficientes de confiabilidad</vt:lpstr>
      <vt:lpstr>¿Qué tan alto debe ser?</vt:lpstr>
      <vt:lpstr>Factores</vt:lpstr>
      <vt:lpstr>¿Qué tanto aumenta la confiabilidad al alargar una prueba? </vt:lpstr>
      <vt:lpstr>Varianza de las puntuaciones (Heterogeneidad de la muestra)</vt:lpstr>
      <vt:lpstr>Factores que influyen en el Coeficiente de Confiabilidad</vt:lpstr>
      <vt:lpstr>Rango de las calificaciones del grupo</vt:lpstr>
      <vt:lpstr>Longitud de la prueba</vt:lpstr>
      <vt:lpstr>Dificultad de la prueba</vt:lpstr>
      <vt:lpstr>Velocidad</vt:lpstr>
      <vt:lpstr>Operaciones empleadas para estimarla</vt:lpstr>
      <vt:lpstr>Formas de Interpretación de los Coeficientes de Confiabilidad </vt:lpstr>
      <vt:lpstr>... Interpretación de los Coeficientes de Confiabilidad </vt:lpstr>
      <vt:lpstr>... Interpretación de los Coeficientes de Confiabilidad </vt:lpstr>
      <vt:lpstr>... Interpretación de los Coeficientes de Confiabilidad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Confiabilidad</dc:title>
  <cp:lastModifiedBy>Mónica Fernanda Fuentes Leal</cp:lastModifiedBy>
  <cp:revision>9</cp:revision>
  <dcterms:modified xsi:type="dcterms:W3CDTF">2020-10-22T15:49:41Z</dcterms:modified>
</cp:coreProperties>
</file>