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</p:sldIdLst>
  <p:sldSz cx="12192000" cy="6858000"/>
  <p:notesSz cx="12192000" cy="6858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04900" y="952500"/>
            <a:ext cx="9982200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0" i="0">
                <a:solidFill>
                  <a:srgbClr val="262626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0" i="0">
                <a:solidFill>
                  <a:srgbClr val="262626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0" i="0">
                <a:solidFill>
                  <a:srgbClr val="262626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34695" y="237743"/>
            <a:ext cx="11722735" cy="6383020"/>
          </a:xfrm>
          <a:custGeom>
            <a:avLst/>
            <a:gdLst/>
            <a:ahLst/>
            <a:cxnLst/>
            <a:rect l="l" t="t" r="r" b="b"/>
            <a:pathLst>
              <a:path w="11722735" h="6383020">
                <a:moveTo>
                  <a:pt x="0" y="0"/>
                </a:moveTo>
                <a:lnTo>
                  <a:pt x="11722608" y="0"/>
                </a:lnTo>
                <a:lnTo>
                  <a:pt x="11722608" y="6382511"/>
                </a:lnTo>
                <a:lnTo>
                  <a:pt x="0" y="6382511"/>
                </a:lnTo>
                <a:lnTo>
                  <a:pt x="0" y="0"/>
                </a:lnTo>
                <a:close/>
              </a:path>
            </a:pathLst>
          </a:custGeom>
          <a:solidFill>
            <a:srgbClr val="E3DE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04900" y="685800"/>
            <a:ext cx="3991610" cy="680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0" i="0">
                <a:solidFill>
                  <a:srgbClr val="262626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7100" y="1356867"/>
            <a:ext cx="9888220" cy="37617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D378DC-F4D7-43C1-8825-E409412A5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999" y="838200"/>
            <a:ext cx="1283509" cy="208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7B19CEB-5C8F-46F3-BC91-6157C6EF3B07}"/>
              </a:ext>
            </a:extLst>
          </p:cNvPr>
          <p:cNvSpPr txBox="1"/>
          <p:nvPr/>
        </p:nvSpPr>
        <p:spPr>
          <a:xfrm>
            <a:off x="2183621" y="2926621"/>
            <a:ext cx="7982264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Facultad de Psicología UADY</a:t>
            </a:r>
          </a:p>
          <a:p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Compiladora  y responsable de la información:</a:t>
            </a:r>
          </a:p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BRIANDA MISSHEL MAGAÑA QUERO | Estudiante de la Licenciatura en Psicología</a:t>
            </a:r>
          </a:p>
          <a:p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Información de contacto:  brianda.magana@hotmail.com brianda.magana@correo.uady.mx</a:t>
            </a:r>
          </a:p>
        </p:txBody>
      </p:sp>
      <p:pic>
        <p:nvPicPr>
          <p:cNvPr id="7" name="Imagen 6" descr="Imagen que contiene dibujo&#10;&#10;Descripción generada automáticamente">
            <a:extLst>
              <a:ext uri="{FF2B5EF4-FFF2-40B4-BE49-F238E27FC236}">
                <a16:creationId xmlns:a16="http://schemas.microsoft.com/office/drawing/2014/main" id="{546C465B-7D9F-4A3B-9A02-88935DB99A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6096000"/>
            <a:ext cx="1516870" cy="54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71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4900" y="952500"/>
            <a:ext cx="94151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/>
              <a:t>Características para</a:t>
            </a:r>
            <a:r>
              <a:rPr sz="4800" spc="15" dirty="0"/>
              <a:t> </a:t>
            </a:r>
            <a:r>
              <a:rPr sz="4800" spc="-5" dirty="0"/>
              <a:t>diferenciar</a:t>
            </a:r>
            <a:endParaRPr sz="48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060450" y="2355850"/>
          <a:ext cx="9607550" cy="31616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87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687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ADQUIRIDA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CA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112"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800" spc="-5" dirty="0">
                          <a:latin typeface="Century Gothic"/>
                          <a:cs typeface="Century Gothic"/>
                        </a:rPr>
                        <a:t>Anomalías </a:t>
                      </a:r>
                      <a:r>
                        <a:rPr sz="1800" dirty="0">
                          <a:latin typeface="Century Gothic"/>
                          <a:cs typeface="Century Gothic"/>
                        </a:rPr>
                        <a:t>de la </a:t>
                      </a:r>
                      <a:r>
                        <a:rPr sz="1800" spc="-5" dirty="0">
                          <a:latin typeface="Century Gothic"/>
                          <a:cs typeface="Century Gothic"/>
                        </a:rPr>
                        <a:t>articulación</a:t>
                      </a:r>
                      <a:r>
                        <a:rPr sz="1800" spc="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800" spc="-5" dirty="0">
                          <a:latin typeface="Century Gothic"/>
                          <a:cs typeface="Century Gothic"/>
                        </a:rPr>
                        <a:t>motora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E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1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800" spc="-5" dirty="0">
                          <a:latin typeface="Century Gothic"/>
                          <a:cs typeface="Century Gothic"/>
                        </a:rPr>
                        <a:t>Errores fonológicos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1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spc="-5" dirty="0">
                          <a:latin typeface="Century Gothic"/>
                          <a:cs typeface="Century Gothic"/>
                        </a:rPr>
                        <a:t>Habla lenta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E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9113"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800" spc="-5" dirty="0">
                          <a:latin typeface="Century Gothic"/>
                          <a:cs typeface="Century Gothic"/>
                        </a:rPr>
                        <a:t>Repetición silábica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9701"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800" dirty="0">
                          <a:latin typeface="Century Gothic"/>
                          <a:cs typeface="Century Gothic"/>
                        </a:rPr>
                        <a:t>Pautas de entonación y </a:t>
                      </a:r>
                      <a:r>
                        <a:rPr sz="1800" spc="-5" dirty="0">
                          <a:latin typeface="Century Gothic"/>
                          <a:cs typeface="Century Gothic"/>
                        </a:rPr>
                        <a:t>acentuación monótona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E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4900" y="1003300"/>
            <a:ext cx="94678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Identificación del </a:t>
            </a:r>
            <a:r>
              <a:rPr sz="4000" spc="5" dirty="0"/>
              <a:t>trastorno</a:t>
            </a:r>
            <a:r>
              <a:rPr sz="4000" spc="-20" dirty="0"/>
              <a:t> </a:t>
            </a:r>
            <a:r>
              <a:rPr sz="4000" spc="-5" dirty="0"/>
              <a:t>fonológico</a:t>
            </a:r>
            <a:endParaRPr sz="40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054100" y="2139950"/>
          <a:ext cx="10082530" cy="18973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52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2339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800" dirty="0">
                          <a:latin typeface="Century Gothic"/>
                          <a:cs typeface="Century Gothic"/>
                        </a:rPr>
                        <a:t>A </a:t>
                      </a:r>
                      <a:r>
                        <a:rPr sz="1800" spc="-5" dirty="0">
                          <a:latin typeface="Century Gothic"/>
                          <a:cs typeface="Century Gothic"/>
                        </a:rPr>
                        <a:t>los dos</a:t>
                      </a:r>
                      <a:r>
                        <a:rPr sz="180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800" spc="-5" dirty="0">
                          <a:latin typeface="Century Gothic"/>
                          <a:cs typeface="Century Gothic"/>
                        </a:rPr>
                        <a:t>años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</a:txBody>
                  <a:tcPr marL="0" marR="0" marT="50800" marB="0">
                    <a:lnR w="12700">
                      <a:solidFill>
                        <a:srgbClr val="27CED7"/>
                      </a:solidFill>
                      <a:prstDash val="solid"/>
                    </a:lnR>
                    <a:lnT w="12700">
                      <a:solidFill>
                        <a:srgbClr val="27CED7"/>
                      </a:solidFill>
                      <a:prstDash val="solid"/>
                    </a:lnT>
                    <a:lnB w="12700">
                      <a:solidFill>
                        <a:srgbClr val="27CED7"/>
                      </a:solidFill>
                      <a:prstDash val="solid"/>
                    </a:lnB>
                    <a:solidFill>
                      <a:srgbClr val="E3DED1"/>
                    </a:solidFill>
                  </a:tcPr>
                </a:tc>
                <a:tc>
                  <a:txBody>
                    <a:bodyPr/>
                    <a:lstStyle/>
                    <a:p>
                      <a:pPr marL="52069" marR="78740">
                        <a:lnSpc>
                          <a:spcPct val="101899"/>
                        </a:lnSpc>
                        <a:spcBef>
                          <a:spcPts val="355"/>
                        </a:spcBef>
                      </a:pPr>
                      <a:r>
                        <a:rPr sz="1800" dirty="0">
                          <a:latin typeface="Century Gothic"/>
                          <a:cs typeface="Century Gothic"/>
                        </a:rPr>
                        <a:t>Un signo </a:t>
                      </a:r>
                      <a:r>
                        <a:rPr sz="1800" spc="-5" dirty="0">
                          <a:latin typeface="Century Gothic"/>
                          <a:cs typeface="Century Gothic"/>
                        </a:rPr>
                        <a:t>que debería </a:t>
                      </a:r>
                      <a:r>
                        <a:rPr sz="1800" dirty="0">
                          <a:latin typeface="Century Gothic"/>
                          <a:cs typeface="Century Gothic"/>
                        </a:rPr>
                        <a:t>llamarnos la atención  es si el niño de dos años no dice otra  </a:t>
                      </a:r>
                      <a:r>
                        <a:rPr sz="1800" spc="-5" dirty="0">
                          <a:latin typeface="Century Gothic"/>
                          <a:cs typeface="Century Gothic"/>
                        </a:rPr>
                        <a:t>palabra entendible que </a:t>
                      </a:r>
                      <a:r>
                        <a:rPr sz="1800" dirty="0">
                          <a:latin typeface="Century Gothic"/>
                          <a:cs typeface="Century Gothic"/>
                        </a:rPr>
                        <a:t>“mamá” o</a:t>
                      </a:r>
                      <a:r>
                        <a:rPr sz="1800" spc="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800" spc="-5" dirty="0">
                          <a:latin typeface="Century Gothic"/>
                          <a:cs typeface="Century Gothic"/>
                        </a:rPr>
                        <a:t>“papá”.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27CED7"/>
                      </a:solidFill>
                      <a:prstDash val="solid"/>
                    </a:lnL>
                    <a:lnT w="12700">
                      <a:solidFill>
                        <a:srgbClr val="27CED7"/>
                      </a:solidFill>
                      <a:prstDash val="solid"/>
                    </a:lnT>
                    <a:lnB w="12700">
                      <a:solidFill>
                        <a:srgbClr val="27CED7"/>
                      </a:solidFill>
                      <a:prstDash val="solid"/>
                    </a:lnB>
                    <a:solidFill>
                      <a:srgbClr val="E3DE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2340">
                <a:tc gridSpan="2">
                  <a:txBody>
                    <a:bodyPr/>
                    <a:lstStyle/>
                    <a:p>
                      <a:pPr marL="5105400" marR="174625" indent="-5054600">
                        <a:lnSpc>
                          <a:spcPct val="101899"/>
                        </a:lnSpc>
                        <a:spcBef>
                          <a:spcPts val="335"/>
                        </a:spcBef>
                        <a:tabLst>
                          <a:tab pos="5104765" algn="l"/>
                        </a:tabLst>
                      </a:pPr>
                      <a:r>
                        <a:rPr sz="1800" dirty="0">
                          <a:latin typeface="Century Gothic"/>
                          <a:cs typeface="Century Gothic"/>
                        </a:rPr>
                        <a:t>A </a:t>
                      </a:r>
                      <a:r>
                        <a:rPr sz="1800" spc="-5" dirty="0">
                          <a:latin typeface="Century Gothic"/>
                          <a:cs typeface="Century Gothic"/>
                        </a:rPr>
                        <a:t>los</a:t>
                      </a:r>
                      <a:r>
                        <a:rPr sz="1800" spc="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800" spc="-5" dirty="0">
                          <a:latin typeface="Century Gothic"/>
                          <a:cs typeface="Century Gothic"/>
                        </a:rPr>
                        <a:t>tres</a:t>
                      </a:r>
                      <a:r>
                        <a:rPr sz="180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800" spc="-5" dirty="0">
                          <a:latin typeface="Century Gothic"/>
                          <a:cs typeface="Century Gothic"/>
                        </a:rPr>
                        <a:t>años	Si cerca </a:t>
                      </a:r>
                      <a:r>
                        <a:rPr sz="1800" dirty="0">
                          <a:latin typeface="Century Gothic"/>
                          <a:cs typeface="Century Gothic"/>
                        </a:rPr>
                        <a:t>de los </a:t>
                      </a:r>
                      <a:r>
                        <a:rPr sz="1800" spc="-5" dirty="0">
                          <a:latin typeface="Century Gothic"/>
                          <a:cs typeface="Century Gothic"/>
                        </a:rPr>
                        <a:t>tres </a:t>
                      </a:r>
                      <a:r>
                        <a:rPr sz="1800" dirty="0">
                          <a:latin typeface="Century Gothic"/>
                          <a:cs typeface="Century Gothic"/>
                        </a:rPr>
                        <a:t>años no tienen más</a:t>
                      </a:r>
                      <a:r>
                        <a:rPr sz="1800" spc="-5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800" spc="-5" dirty="0">
                          <a:latin typeface="Century Gothic"/>
                          <a:cs typeface="Century Gothic"/>
                        </a:rPr>
                        <a:t>que  </a:t>
                      </a:r>
                      <a:r>
                        <a:rPr sz="1800" dirty="0">
                          <a:latin typeface="Century Gothic"/>
                          <a:cs typeface="Century Gothic"/>
                        </a:rPr>
                        <a:t>un </a:t>
                      </a:r>
                      <a:r>
                        <a:rPr sz="1800" spc="-5" dirty="0">
                          <a:latin typeface="Century Gothic"/>
                          <a:cs typeface="Century Gothic"/>
                        </a:rPr>
                        <a:t>vocabulario </a:t>
                      </a:r>
                      <a:r>
                        <a:rPr sz="1800" dirty="0">
                          <a:latin typeface="Century Gothic"/>
                          <a:cs typeface="Century Gothic"/>
                        </a:rPr>
                        <a:t>de veinte </a:t>
                      </a:r>
                      <a:r>
                        <a:rPr sz="1800" spc="-5" dirty="0">
                          <a:latin typeface="Century Gothic"/>
                          <a:cs typeface="Century Gothic"/>
                        </a:rPr>
                        <a:t>palabras, debe  </a:t>
                      </a:r>
                      <a:r>
                        <a:rPr sz="1800" dirty="0">
                          <a:latin typeface="Century Gothic"/>
                          <a:cs typeface="Century Gothic"/>
                        </a:rPr>
                        <a:t>llamarnos la</a:t>
                      </a:r>
                      <a:r>
                        <a:rPr sz="1800" spc="-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800" dirty="0">
                          <a:latin typeface="Century Gothic"/>
                          <a:cs typeface="Century Gothic"/>
                        </a:rPr>
                        <a:t>atención.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</a:txBody>
                  <a:tcPr marL="0" marR="0" marT="42545" marB="0">
                    <a:lnT w="12700">
                      <a:solidFill>
                        <a:srgbClr val="27CED7"/>
                      </a:solidFill>
                      <a:prstDash val="solid"/>
                    </a:lnT>
                    <a:lnB w="12700">
                      <a:solidFill>
                        <a:srgbClr val="27CED7"/>
                      </a:solidFill>
                      <a:prstDash val="solid"/>
                    </a:lnB>
                    <a:solidFill>
                      <a:srgbClr val="27CED7">
                        <a:alpha val="1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092200" y="4076700"/>
            <a:ext cx="1877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entury Gothic"/>
                <a:cs typeface="Century Gothic"/>
              </a:rPr>
              <a:t>Alos cuatro</a:t>
            </a:r>
            <a:r>
              <a:rPr sz="1800" spc="-6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años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46800" y="4076700"/>
            <a:ext cx="4725035" cy="858519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55"/>
              </a:spcBef>
            </a:pPr>
            <a:r>
              <a:rPr sz="1800" spc="-5" dirty="0">
                <a:latin typeface="Century Gothic"/>
                <a:cs typeface="Century Gothic"/>
              </a:rPr>
              <a:t>Si </a:t>
            </a:r>
            <a:r>
              <a:rPr sz="1800" dirty="0">
                <a:latin typeface="Century Gothic"/>
                <a:cs typeface="Century Gothic"/>
              </a:rPr>
              <a:t>solo </a:t>
            </a:r>
            <a:r>
              <a:rPr sz="1800" spc="5" dirty="0">
                <a:latin typeface="Century Gothic"/>
                <a:cs typeface="Century Gothic"/>
              </a:rPr>
              <a:t>formula </a:t>
            </a:r>
            <a:r>
              <a:rPr sz="1800" i="1" spc="-5" dirty="0">
                <a:latin typeface="Century Gothic"/>
                <a:cs typeface="Century Gothic"/>
              </a:rPr>
              <a:t>frases </a:t>
            </a:r>
            <a:r>
              <a:rPr sz="1800" i="1" dirty="0">
                <a:latin typeface="Century Gothic"/>
                <a:cs typeface="Century Gothic"/>
              </a:rPr>
              <a:t>de dos </a:t>
            </a:r>
            <a:r>
              <a:rPr sz="1800" i="1" spc="-5" dirty="0">
                <a:latin typeface="Century Gothic"/>
                <a:cs typeface="Century Gothic"/>
              </a:rPr>
              <a:t>palabras </a:t>
            </a:r>
            <a:r>
              <a:rPr sz="1800" dirty="0">
                <a:latin typeface="Century Gothic"/>
                <a:cs typeface="Century Gothic"/>
              </a:rPr>
              <a:t>a </a:t>
            </a:r>
            <a:r>
              <a:rPr sz="1800" spc="-5" dirty="0">
                <a:latin typeface="Century Gothic"/>
                <a:cs typeface="Century Gothic"/>
              </a:rPr>
              <a:t>los  cuatro </a:t>
            </a:r>
            <a:r>
              <a:rPr sz="1800" dirty="0">
                <a:latin typeface="Century Gothic"/>
                <a:cs typeface="Century Gothic"/>
              </a:rPr>
              <a:t>años, </a:t>
            </a:r>
            <a:r>
              <a:rPr sz="1800" spc="-5" dirty="0">
                <a:latin typeface="Century Gothic"/>
                <a:cs typeface="Century Gothic"/>
              </a:rPr>
              <a:t>debe </a:t>
            </a:r>
            <a:r>
              <a:rPr sz="1800" dirty="0">
                <a:latin typeface="Century Gothic"/>
                <a:cs typeface="Century Gothic"/>
              </a:rPr>
              <a:t>ser un indicio de un  </a:t>
            </a:r>
            <a:r>
              <a:rPr sz="1800" spc="-5" dirty="0">
                <a:latin typeface="Century Gothic"/>
                <a:cs typeface="Century Gothic"/>
              </a:rPr>
              <a:t>posible problema</a:t>
            </a:r>
            <a:r>
              <a:rPr sz="180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fonológico.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47750" y="4973320"/>
            <a:ext cx="10095230" cy="0"/>
          </a:xfrm>
          <a:custGeom>
            <a:avLst/>
            <a:gdLst/>
            <a:ahLst/>
            <a:cxnLst/>
            <a:rect l="l" t="t" r="r" b="b"/>
            <a:pathLst>
              <a:path w="10095230">
                <a:moveTo>
                  <a:pt x="0" y="0"/>
                </a:moveTo>
                <a:lnTo>
                  <a:pt x="10094639" y="0"/>
                </a:lnTo>
              </a:path>
            </a:pathLst>
          </a:custGeom>
          <a:ln w="12700">
            <a:solidFill>
              <a:srgbClr val="27CE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508000" y="425450"/>
          <a:ext cx="11171555" cy="59613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85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5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6814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800" dirty="0">
                          <a:latin typeface="Century Gothic"/>
                          <a:cs typeface="Century Gothic"/>
                        </a:rPr>
                        <a:t>A los cinco y los seis</a:t>
                      </a:r>
                      <a:r>
                        <a:rPr sz="1800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800" dirty="0">
                          <a:latin typeface="Century Gothic"/>
                          <a:cs typeface="Century Gothic"/>
                        </a:rPr>
                        <a:t>años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</a:txBody>
                  <a:tcPr marL="0" marR="0" marT="50800" marB="0">
                    <a:lnR w="12700">
                      <a:solidFill>
                        <a:srgbClr val="1CADE4"/>
                      </a:solidFill>
                      <a:prstDash val="solid"/>
                    </a:lnR>
                    <a:lnT w="12700">
                      <a:solidFill>
                        <a:srgbClr val="1CADE4"/>
                      </a:solidFill>
                      <a:prstDash val="solid"/>
                    </a:lnT>
                    <a:lnB w="12700">
                      <a:solidFill>
                        <a:srgbClr val="1CADE4"/>
                      </a:solidFill>
                      <a:prstDash val="solid"/>
                    </a:lnB>
                    <a:solidFill>
                      <a:srgbClr val="E3DED1"/>
                    </a:solidFill>
                  </a:tcPr>
                </a:tc>
                <a:tc>
                  <a:txBody>
                    <a:bodyPr/>
                    <a:lstStyle/>
                    <a:p>
                      <a:pPr marL="52705" marR="86995">
                        <a:lnSpc>
                          <a:spcPct val="104200"/>
                        </a:lnSpc>
                        <a:spcBef>
                          <a:spcPts val="420"/>
                        </a:spcBef>
                      </a:pPr>
                      <a:r>
                        <a:rPr sz="1600" dirty="0">
                          <a:latin typeface="Century Gothic"/>
                          <a:cs typeface="Century Gothic"/>
                        </a:rPr>
                        <a:t>Hacia esta edad el niño debe </a:t>
                      </a:r>
                      <a:r>
                        <a:rPr sz="1600" spc="-5" dirty="0">
                          <a:latin typeface="Century Gothic"/>
                          <a:cs typeface="Century Gothic"/>
                        </a:rPr>
                        <a:t>pronunciar  correctamente </a:t>
                      </a:r>
                      <a:r>
                        <a:rPr sz="1600" dirty="0">
                          <a:latin typeface="Century Gothic"/>
                          <a:cs typeface="Century Gothic"/>
                        </a:rPr>
                        <a:t>la </a:t>
                      </a:r>
                      <a:r>
                        <a:rPr sz="1600" spc="-5" dirty="0">
                          <a:latin typeface="Century Gothic"/>
                          <a:cs typeface="Century Gothic"/>
                        </a:rPr>
                        <a:t>mayoría </a:t>
                      </a:r>
                      <a:r>
                        <a:rPr sz="1600" dirty="0">
                          <a:latin typeface="Century Gothic"/>
                          <a:cs typeface="Century Gothic"/>
                        </a:rPr>
                        <a:t>de los sonidos a </a:t>
                      </a:r>
                      <a:r>
                        <a:rPr sz="1600" spc="-5" dirty="0">
                          <a:latin typeface="Century Gothic"/>
                          <a:cs typeface="Century Gothic"/>
                        </a:rPr>
                        <a:t>excepción  </a:t>
                      </a:r>
                      <a:r>
                        <a:rPr sz="1600" dirty="0">
                          <a:latin typeface="Century Gothic"/>
                          <a:cs typeface="Century Gothic"/>
                        </a:rPr>
                        <a:t>de las letras l, s, v, z, </a:t>
                      </a:r>
                      <a:r>
                        <a:rPr sz="1600" spc="-5" dirty="0">
                          <a:latin typeface="Century Gothic"/>
                          <a:cs typeface="Century Gothic"/>
                        </a:rPr>
                        <a:t>ch, </a:t>
                      </a:r>
                      <a:r>
                        <a:rPr sz="1600" dirty="0">
                          <a:latin typeface="Century Gothic"/>
                          <a:cs typeface="Century Gothic"/>
                        </a:rPr>
                        <a:t>sh y th. </a:t>
                      </a:r>
                      <a:r>
                        <a:rPr sz="1600" spc="-5" dirty="0">
                          <a:latin typeface="Century Gothic"/>
                          <a:cs typeface="Century Gothic"/>
                        </a:rPr>
                        <a:t>Si </a:t>
                      </a:r>
                      <a:r>
                        <a:rPr sz="1600" dirty="0">
                          <a:latin typeface="Century Gothic"/>
                          <a:cs typeface="Century Gothic"/>
                        </a:rPr>
                        <a:t>a esta edad  </a:t>
                      </a:r>
                      <a:r>
                        <a:rPr sz="1600" spc="-5" dirty="0">
                          <a:latin typeface="Century Gothic"/>
                          <a:cs typeface="Century Gothic"/>
                        </a:rPr>
                        <a:t>continúan sustituyendo </a:t>
                      </a:r>
                      <a:r>
                        <a:rPr sz="1600" dirty="0">
                          <a:latin typeface="Century Gothic"/>
                          <a:cs typeface="Century Gothic"/>
                        </a:rPr>
                        <a:t>los sonidos, es </a:t>
                      </a:r>
                      <a:r>
                        <a:rPr sz="1600" spc="-5" dirty="0">
                          <a:latin typeface="Century Gothic"/>
                          <a:cs typeface="Century Gothic"/>
                        </a:rPr>
                        <a:t>probable </a:t>
                      </a:r>
                      <a:r>
                        <a:rPr sz="1600" dirty="0">
                          <a:latin typeface="Century Gothic"/>
                          <a:cs typeface="Century Gothic"/>
                        </a:rPr>
                        <a:t>que los  adultos no puedan </a:t>
                      </a:r>
                      <a:r>
                        <a:rPr sz="1600" spc="-5" dirty="0">
                          <a:latin typeface="Century Gothic"/>
                          <a:cs typeface="Century Gothic"/>
                        </a:rPr>
                        <a:t>comprenderles. Esto </a:t>
                      </a:r>
                      <a:r>
                        <a:rPr sz="1600" dirty="0">
                          <a:latin typeface="Century Gothic"/>
                          <a:cs typeface="Century Gothic"/>
                        </a:rPr>
                        <a:t>denota un  posible déficit</a:t>
                      </a:r>
                      <a:r>
                        <a:rPr sz="1600" spc="-5" dirty="0">
                          <a:latin typeface="Century Gothic"/>
                          <a:cs typeface="Century Gothic"/>
                        </a:rPr>
                        <a:t> fonológico.</a:t>
                      </a:r>
                      <a:endParaRPr sz="1600">
                        <a:latin typeface="Century Gothic"/>
                        <a:cs typeface="Century Gothic"/>
                      </a:endParaRPr>
                    </a:p>
                    <a:p>
                      <a:pPr marL="52705" marR="46990">
                        <a:lnSpc>
                          <a:spcPct val="104200"/>
                        </a:lnSpc>
                      </a:pPr>
                      <a:r>
                        <a:rPr sz="1600" dirty="0">
                          <a:latin typeface="Century Gothic"/>
                          <a:cs typeface="Century Gothic"/>
                        </a:rPr>
                        <a:t>A </a:t>
                      </a:r>
                      <a:r>
                        <a:rPr sz="1600" spc="-5" dirty="0">
                          <a:latin typeface="Century Gothic"/>
                          <a:cs typeface="Century Gothic"/>
                        </a:rPr>
                        <a:t>partir de esta edad será visible un </a:t>
                      </a:r>
                      <a:r>
                        <a:rPr sz="1600" dirty="0">
                          <a:latin typeface="Century Gothic"/>
                          <a:cs typeface="Century Gothic"/>
                        </a:rPr>
                        <a:t>trastorno </a:t>
                      </a:r>
                      <a:r>
                        <a:rPr sz="1600" spc="-5" dirty="0">
                          <a:latin typeface="Century Gothic"/>
                          <a:cs typeface="Century Gothic"/>
                        </a:rPr>
                        <a:t>de este  </a:t>
                      </a:r>
                      <a:r>
                        <a:rPr sz="1600" dirty="0">
                          <a:latin typeface="Century Gothic"/>
                          <a:cs typeface="Century Gothic"/>
                        </a:rPr>
                        <a:t>tipo al </a:t>
                      </a:r>
                      <a:r>
                        <a:rPr sz="1600" spc="-5" dirty="0">
                          <a:latin typeface="Century Gothic"/>
                          <a:cs typeface="Century Gothic"/>
                        </a:rPr>
                        <a:t>pronunciar </a:t>
                      </a:r>
                      <a:r>
                        <a:rPr sz="1600" dirty="0">
                          <a:latin typeface="Century Gothic"/>
                          <a:cs typeface="Century Gothic"/>
                        </a:rPr>
                        <a:t>dos </a:t>
                      </a:r>
                      <a:r>
                        <a:rPr sz="1600" spc="-5" dirty="0">
                          <a:latin typeface="Century Gothic"/>
                          <a:cs typeface="Century Gothic"/>
                        </a:rPr>
                        <a:t>consonantes </a:t>
                      </a:r>
                      <a:r>
                        <a:rPr sz="1600" dirty="0">
                          <a:latin typeface="Century Gothic"/>
                          <a:cs typeface="Century Gothic"/>
                        </a:rPr>
                        <a:t>juntas: los niños </a:t>
                      </a:r>
                      <a:r>
                        <a:rPr sz="1600" spc="-5" dirty="0">
                          <a:latin typeface="Century Gothic"/>
                          <a:cs typeface="Century Gothic"/>
                        </a:rPr>
                        <a:t>con  </a:t>
                      </a:r>
                      <a:r>
                        <a:rPr sz="1600" dirty="0">
                          <a:latin typeface="Century Gothic"/>
                          <a:cs typeface="Century Gothic"/>
                        </a:rPr>
                        <a:t>trastorno </a:t>
                      </a:r>
                      <a:r>
                        <a:rPr sz="1600" spc="-5" dirty="0">
                          <a:latin typeface="Century Gothic"/>
                          <a:cs typeface="Century Gothic"/>
                        </a:rPr>
                        <a:t>fonológico </a:t>
                      </a:r>
                      <a:r>
                        <a:rPr sz="1600" dirty="0">
                          <a:latin typeface="Century Gothic"/>
                          <a:cs typeface="Century Gothic"/>
                        </a:rPr>
                        <a:t>dirán </a:t>
                      </a:r>
                      <a:r>
                        <a:rPr sz="1600" spc="-5" dirty="0">
                          <a:latin typeface="Century Gothic"/>
                          <a:cs typeface="Century Gothic"/>
                        </a:rPr>
                        <a:t>“ten” </a:t>
                      </a:r>
                      <a:r>
                        <a:rPr sz="1600" dirty="0">
                          <a:latin typeface="Century Gothic"/>
                          <a:cs typeface="Century Gothic"/>
                        </a:rPr>
                        <a:t>en lugar de </a:t>
                      </a:r>
                      <a:r>
                        <a:rPr sz="1600" spc="-5" dirty="0">
                          <a:latin typeface="Century Gothic"/>
                          <a:cs typeface="Century Gothic"/>
                        </a:rPr>
                        <a:t>“tren”;  </a:t>
                      </a:r>
                      <a:r>
                        <a:rPr sz="1600" dirty="0">
                          <a:latin typeface="Century Gothic"/>
                          <a:cs typeface="Century Gothic"/>
                        </a:rPr>
                        <a:t>“pivado” en lugar de “privado”; “dama” en lugar de  “drama”.</a:t>
                      </a:r>
                      <a:endParaRPr sz="1600">
                        <a:latin typeface="Century Gothic"/>
                        <a:cs typeface="Century Gothic"/>
                      </a:endParaRPr>
                    </a:p>
                    <a:p>
                      <a:pPr marL="52705" marR="217170">
                        <a:lnSpc>
                          <a:spcPct val="104200"/>
                        </a:lnSpc>
                      </a:pPr>
                      <a:r>
                        <a:rPr sz="1600" spc="-15" dirty="0">
                          <a:latin typeface="Century Gothic"/>
                          <a:cs typeface="Century Gothic"/>
                        </a:rPr>
                        <a:t>También </a:t>
                      </a:r>
                      <a:r>
                        <a:rPr sz="1600" dirty="0">
                          <a:latin typeface="Century Gothic"/>
                          <a:cs typeface="Century Gothic"/>
                        </a:rPr>
                        <a:t>es posible hallar niños de esta edad </a:t>
                      </a:r>
                      <a:r>
                        <a:rPr sz="1600" spc="-5" dirty="0">
                          <a:latin typeface="Century Gothic"/>
                          <a:cs typeface="Century Gothic"/>
                        </a:rPr>
                        <a:t>con  dificultades </a:t>
                      </a:r>
                      <a:r>
                        <a:rPr sz="1600" dirty="0">
                          <a:latin typeface="Century Gothic"/>
                          <a:cs typeface="Century Gothic"/>
                        </a:rPr>
                        <a:t>para </a:t>
                      </a:r>
                      <a:r>
                        <a:rPr sz="1600" spc="-5" dirty="0">
                          <a:latin typeface="Century Gothic"/>
                          <a:cs typeface="Century Gothic"/>
                        </a:rPr>
                        <a:t>pronunciar </a:t>
                      </a:r>
                      <a:r>
                        <a:rPr sz="1600" dirty="0">
                          <a:latin typeface="Century Gothic"/>
                          <a:cs typeface="Century Gothic"/>
                        </a:rPr>
                        <a:t>la k, g o la </a:t>
                      </a:r>
                      <a:r>
                        <a:rPr sz="1600" spc="-60" dirty="0">
                          <a:latin typeface="Century Gothic"/>
                          <a:cs typeface="Century Gothic"/>
                        </a:rPr>
                        <a:t>r. </a:t>
                      </a:r>
                      <a:r>
                        <a:rPr sz="1600" spc="-5" dirty="0">
                          <a:latin typeface="Century Gothic"/>
                          <a:cs typeface="Century Gothic"/>
                        </a:rPr>
                        <a:t>De </a:t>
                      </a:r>
                      <a:r>
                        <a:rPr sz="1600" dirty="0">
                          <a:latin typeface="Century Gothic"/>
                          <a:cs typeface="Century Gothic"/>
                        </a:rPr>
                        <a:t>este  </a:t>
                      </a:r>
                      <a:r>
                        <a:rPr sz="1600" spc="-5" dirty="0">
                          <a:latin typeface="Century Gothic"/>
                          <a:cs typeface="Century Gothic"/>
                        </a:rPr>
                        <a:t>modo, </a:t>
                      </a:r>
                      <a:r>
                        <a:rPr sz="1600" dirty="0">
                          <a:latin typeface="Century Gothic"/>
                          <a:cs typeface="Century Gothic"/>
                        </a:rPr>
                        <a:t>al </a:t>
                      </a:r>
                      <a:r>
                        <a:rPr sz="1600" spc="-5" dirty="0">
                          <a:latin typeface="Century Gothic"/>
                          <a:cs typeface="Century Gothic"/>
                        </a:rPr>
                        <a:t>querer pronunciar </a:t>
                      </a:r>
                      <a:r>
                        <a:rPr sz="1600" dirty="0">
                          <a:latin typeface="Century Gothic"/>
                          <a:cs typeface="Century Gothic"/>
                        </a:rPr>
                        <a:t>estas </a:t>
                      </a:r>
                      <a:r>
                        <a:rPr sz="1600" spc="-5" dirty="0">
                          <a:latin typeface="Century Gothic"/>
                          <a:cs typeface="Century Gothic"/>
                        </a:rPr>
                        <a:t>consonantes </a:t>
                      </a:r>
                      <a:r>
                        <a:rPr sz="1600" dirty="0">
                          <a:latin typeface="Century Gothic"/>
                          <a:cs typeface="Century Gothic"/>
                        </a:rPr>
                        <a:t>el niño  intentará omitirlas y </a:t>
                      </a:r>
                      <a:r>
                        <a:rPr sz="1600" spc="-5" dirty="0">
                          <a:latin typeface="Century Gothic"/>
                          <a:cs typeface="Century Gothic"/>
                        </a:rPr>
                        <a:t>reemplazarlas </a:t>
                      </a:r>
                      <a:r>
                        <a:rPr sz="1600" dirty="0">
                          <a:latin typeface="Century Gothic"/>
                          <a:cs typeface="Century Gothic"/>
                        </a:rPr>
                        <a:t>por otras; dirá, por  ejemplo </a:t>
                      </a:r>
                      <a:r>
                        <a:rPr sz="1600" spc="-5" dirty="0">
                          <a:latin typeface="Century Gothic"/>
                          <a:cs typeface="Century Gothic"/>
                        </a:rPr>
                        <a:t>“gata” </a:t>
                      </a:r>
                      <a:r>
                        <a:rPr sz="1600" dirty="0">
                          <a:latin typeface="Century Gothic"/>
                          <a:cs typeface="Century Gothic"/>
                        </a:rPr>
                        <a:t>en lugar de</a:t>
                      </a:r>
                      <a:r>
                        <a:rPr sz="1600" spc="-5" dirty="0">
                          <a:latin typeface="Century Gothic"/>
                          <a:cs typeface="Century Gothic"/>
                        </a:rPr>
                        <a:t> “rata”.</a:t>
                      </a:r>
                      <a:endParaRPr sz="1600">
                        <a:latin typeface="Century Gothic"/>
                        <a:cs typeface="Century Gothic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1CADE4"/>
                      </a:solidFill>
                      <a:prstDash val="solid"/>
                    </a:lnL>
                    <a:lnT w="12700">
                      <a:solidFill>
                        <a:srgbClr val="1CADE4"/>
                      </a:solidFill>
                      <a:prstDash val="solid"/>
                    </a:lnT>
                    <a:lnB w="12700">
                      <a:solidFill>
                        <a:srgbClr val="1CADE4"/>
                      </a:solidFill>
                      <a:prstDash val="solid"/>
                    </a:lnB>
                    <a:solidFill>
                      <a:srgbClr val="E3DE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0539">
                <a:tc gridSpan="2">
                  <a:txBody>
                    <a:bodyPr/>
                    <a:lstStyle/>
                    <a:p>
                      <a:pPr marL="5638800" marR="85090" indent="-5588000">
                        <a:lnSpc>
                          <a:spcPct val="101899"/>
                        </a:lnSpc>
                        <a:spcBef>
                          <a:spcPts val="335"/>
                        </a:spcBef>
                        <a:tabLst>
                          <a:tab pos="5638165" algn="l"/>
                        </a:tabLst>
                      </a:pPr>
                      <a:r>
                        <a:rPr sz="1800" spc="-5" dirty="0">
                          <a:latin typeface="Century Gothic"/>
                          <a:cs typeface="Century Gothic"/>
                        </a:rPr>
                        <a:t>Entre </a:t>
                      </a:r>
                      <a:r>
                        <a:rPr sz="1800" dirty="0">
                          <a:latin typeface="Century Gothic"/>
                          <a:cs typeface="Century Gothic"/>
                        </a:rPr>
                        <a:t>los siete y los</a:t>
                      </a:r>
                      <a:r>
                        <a:rPr sz="1800" spc="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800" spc="-5" dirty="0">
                          <a:latin typeface="Century Gothic"/>
                          <a:cs typeface="Century Gothic"/>
                        </a:rPr>
                        <a:t>ocho</a:t>
                      </a:r>
                      <a:r>
                        <a:rPr sz="1800" dirty="0">
                          <a:latin typeface="Century Gothic"/>
                          <a:cs typeface="Century Gothic"/>
                        </a:rPr>
                        <a:t> años	</a:t>
                      </a:r>
                      <a:r>
                        <a:rPr sz="1800" spc="-5" dirty="0">
                          <a:latin typeface="Century Gothic"/>
                          <a:cs typeface="Century Gothic"/>
                        </a:rPr>
                        <a:t>Es conveniente </a:t>
                      </a:r>
                      <a:r>
                        <a:rPr sz="1800" dirty="0">
                          <a:latin typeface="Century Gothic"/>
                          <a:cs typeface="Century Gothic"/>
                        </a:rPr>
                        <a:t>no llegar a </a:t>
                      </a:r>
                      <a:r>
                        <a:rPr sz="1800" spc="-5" dirty="0">
                          <a:latin typeface="Century Gothic"/>
                          <a:cs typeface="Century Gothic"/>
                        </a:rPr>
                        <a:t>detectar </a:t>
                      </a:r>
                      <a:r>
                        <a:rPr sz="1800" dirty="0">
                          <a:latin typeface="Century Gothic"/>
                          <a:cs typeface="Century Gothic"/>
                        </a:rPr>
                        <a:t>un trastorno  </a:t>
                      </a:r>
                      <a:r>
                        <a:rPr sz="1800" spc="-5" dirty="0">
                          <a:latin typeface="Century Gothic"/>
                          <a:cs typeface="Century Gothic"/>
                        </a:rPr>
                        <a:t>fonológico </a:t>
                      </a:r>
                      <a:r>
                        <a:rPr sz="1800" dirty="0">
                          <a:latin typeface="Century Gothic"/>
                          <a:cs typeface="Century Gothic"/>
                        </a:rPr>
                        <a:t>hacia los 7 u 8 años sino </a:t>
                      </a:r>
                      <a:r>
                        <a:rPr sz="1800" spc="-5" dirty="0">
                          <a:latin typeface="Century Gothic"/>
                          <a:cs typeface="Century Gothic"/>
                        </a:rPr>
                        <a:t>mucho  </a:t>
                      </a:r>
                      <a:r>
                        <a:rPr sz="1800" dirty="0">
                          <a:latin typeface="Century Gothic"/>
                          <a:cs typeface="Century Gothic"/>
                        </a:rPr>
                        <a:t>antes. </a:t>
                      </a:r>
                      <a:r>
                        <a:rPr sz="1800" spc="-5" dirty="0">
                          <a:latin typeface="Century Gothic"/>
                          <a:cs typeface="Century Gothic"/>
                        </a:rPr>
                        <a:t>Sin </a:t>
                      </a:r>
                      <a:r>
                        <a:rPr sz="1800" dirty="0">
                          <a:latin typeface="Century Gothic"/>
                          <a:cs typeface="Century Gothic"/>
                        </a:rPr>
                        <a:t>embargo, </a:t>
                      </a:r>
                      <a:r>
                        <a:rPr sz="1800" spc="-5" dirty="0">
                          <a:latin typeface="Century Gothic"/>
                          <a:cs typeface="Century Gothic"/>
                        </a:rPr>
                        <a:t>alrededor </a:t>
                      </a:r>
                      <a:r>
                        <a:rPr sz="1800" dirty="0">
                          <a:latin typeface="Century Gothic"/>
                          <a:cs typeface="Century Gothic"/>
                        </a:rPr>
                        <a:t>del 2% de los  niños </a:t>
                      </a:r>
                      <a:r>
                        <a:rPr sz="1800" spc="-5" dirty="0">
                          <a:latin typeface="Century Gothic"/>
                          <a:cs typeface="Century Gothic"/>
                        </a:rPr>
                        <a:t>de </a:t>
                      </a:r>
                      <a:r>
                        <a:rPr sz="1800" dirty="0">
                          <a:latin typeface="Century Gothic"/>
                          <a:cs typeface="Century Gothic"/>
                        </a:rPr>
                        <a:t>esta edad tienen este trastorno,  </a:t>
                      </a:r>
                      <a:r>
                        <a:rPr sz="1800" spc="-5" dirty="0">
                          <a:latin typeface="Century Gothic"/>
                          <a:cs typeface="Century Gothic"/>
                        </a:rPr>
                        <a:t>aunque </a:t>
                      </a:r>
                      <a:r>
                        <a:rPr sz="1800" dirty="0">
                          <a:latin typeface="Century Gothic"/>
                          <a:cs typeface="Century Gothic"/>
                        </a:rPr>
                        <a:t>en la </a:t>
                      </a:r>
                      <a:r>
                        <a:rPr sz="1800" spc="-5" dirty="0">
                          <a:latin typeface="Century Gothic"/>
                          <a:cs typeface="Century Gothic"/>
                        </a:rPr>
                        <a:t>mayoría </a:t>
                      </a:r>
                      <a:r>
                        <a:rPr sz="1800" dirty="0">
                          <a:latin typeface="Century Gothic"/>
                          <a:cs typeface="Century Gothic"/>
                        </a:rPr>
                        <a:t>de los casos es </a:t>
                      </a:r>
                      <a:r>
                        <a:rPr sz="1800" spc="-5" dirty="0">
                          <a:latin typeface="Century Gothic"/>
                          <a:cs typeface="Century Gothic"/>
                        </a:rPr>
                        <a:t>por </a:t>
                      </a:r>
                      <a:r>
                        <a:rPr sz="1800" dirty="0">
                          <a:latin typeface="Century Gothic"/>
                          <a:cs typeface="Century Gothic"/>
                        </a:rPr>
                        <a:t>falta  de detección anterior y </a:t>
                      </a:r>
                      <a:r>
                        <a:rPr sz="1800" spc="-5" dirty="0">
                          <a:latin typeface="Century Gothic"/>
                          <a:cs typeface="Century Gothic"/>
                        </a:rPr>
                        <a:t>estimulación adecuada.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</a:txBody>
                  <a:tcPr marL="0" marR="0" marT="42545" marB="0">
                    <a:lnT w="12700">
                      <a:solidFill>
                        <a:srgbClr val="1CADE4"/>
                      </a:solidFill>
                      <a:prstDash val="solid"/>
                    </a:lnT>
                    <a:lnB w="12700">
                      <a:solidFill>
                        <a:srgbClr val="1CADE4"/>
                      </a:solidFill>
                      <a:prstDash val="solid"/>
                    </a:lnB>
                    <a:solidFill>
                      <a:srgbClr val="1CADE4">
                        <a:alpha val="1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4900" y="952500"/>
            <a:ext cx="355790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145" dirty="0"/>
              <a:t>T</a:t>
            </a:r>
            <a:r>
              <a:rPr sz="4800" dirty="0"/>
              <a:t>ratamiento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1079500" y="2072639"/>
            <a:ext cx="9872345" cy="367030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215900" indent="-177800">
              <a:lnSpc>
                <a:spcPct val="100000"/>
              </a:lnSpc>
              <a:spcBef>
                <a:spcPts val="680"/>
              </a:spcBef>
              <a:buClr>
                <a:srgbClr val="262626"/>
              </a:buClr>
              <a:buFont typeface="Garamond"/>
              <a:buChar char="◦"/>
              <a:tabLst>
                <a:tab pos="215900" algn="l"/>
              </a:tabLst>
            </a:pPr>
            <a:r>
              <a:rPr sz="1600" dirty="0">
                <a:latin typeface="Century Gothic"/>
                <a:cs typeface="Century Gothic"/>
              </a:rPr>
              <a:t>Logoterapia</a:t>
            </a:r>
            <a:endParaRPr sz="1600">
              <a:latin typeface="Century Gothic"/>
              <a:cs typeface="Century Gothic"/>
            </a:endParaRPr>
          </a:p>
          <a:p>
            <a:pPr marL="215900" indent="-177800">
              <a:lnSpc>
                <a:spcPct val="100000"/>
              </a:lnSpc>
              <a:spcBef>
                <a:spcPts val="580"/>
              </a:spcBef>
              <a:buClr>
                <a:srgbClr val="262626"/>
              </a:buClr>
              <a:buFont typeface="Garamond"/>
              <a:buChar char="◦"/>
              <a:tabLst>
                <a:tab pos="215900" algn="l"/>
              </a:tabLst>
            </a:pPr>
            <a:r>
              <a:rPr sz="1600" spc="-15" dirty="0">
                <a:latin typeface="Century Gothic"/>
                <a:cs typeface="Century Gothic"/>
              </a:rPr>
              <a:t>Terapia </a:t>
            </a:r>
            <a:r>
              <a:rPr sz="1600" spc="-5" dirty="0">
                <a:latin typeface="Century Gothic"/>
                <a:cs typeface="Century Gothic"/>
              </a:rPr>
              <a:t>del</a:t>
            </a:r>
            <a:r>
              <a:rPr sz="1600" spc="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lenguaje</a:t>
            </a:r>
            <a:endParaRPr sz="1600">
              <a:latin typeface="Century Gothic"/>
              <a:cs typeface="Century Gothic"/>
            </a:endParaRPr>
          </a:p>
          <a:p>
            <a:pPr marL="215900" indent="-177800">
              <a:lnSpc>
                <a:spcPct val="100000"/>
              </a:lnSpc>
              <a:spcBef>
                <a:spcPts val="580"/>
              </a:spcBef>
              <a:buClr>
                <a:srgbClr val="262626"/>
              </a:buClr>
              <a:buFont typeface="Garamond"/>
              <a:buChar char="◦"/>
              <a:tabLst>
                <a:tab pos="215900" algn="l"/>
              </a:tabLst>
            </a:pPr>
            <a:r>
              <a:rPr sz="1600" spc="-15" dirty="0">
                <a:latin typeface="Century Gothic"/>
                <a:cs typeface="Century Gothic"/>
              </a:rPr>
              <a:t>Terapia</a:t>
            </a:r>
            <a:r>
              <a:rPr sz="1600" spc="-5" dirty="0">
                <a:latin typeface="Century Gothic"/>
                <a:cs typeface="Century Gothic"/>
              </a:rPr>
              <a:t> conductual</a:t>
            </a:r>
            <a:endParaRPr sz="16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 marL="38100" marR="17780">
              <a:lnSpc>
                <a:spcPts val="1600"/>
              </a:lnSpc>
              <a:spcBef>
                <a:spcPts val="1215"/>
              </a:spcBef>
            </a:pPr>
            <a:r>
              <a:rPr sz="1600" spc="-5" dirty="0">
                <a:latin typeface="Century Gothic"/>
                <a:cs typeface="Century Gothic"/>
              </a:rPr>
              <a:t>Se programa </a:t>
            </a:r>
            <a:r>
              <a:rPr sz="1600" dirty="0">
                <a:latin typeface="Century Gothic"/>
                <a:cs typeface="Century Gothic"/>
              </a:rPr>
              <a:t>en </a:t>
            </a:r>
            <a:r>
              <a:rPr sz="1600" spc="-5" dirty="0">
                <a:latin typeface="Century Gothic"/>
                <a:cs typeface="Century Gothic"/>
              </a:rPr>
              <a:t>función </a:t>
            </a:r>
            <a:r>
              <a:rPr sz="1600" dirty="0">
                <a:latin typeface="Century Gothic"/>
                <a:cs typeface="Century Gothic"/>
              </a:rPr>
              <a:t>del diagnóstico </a:t>
            </a:r>
            <a:r>
              <a:rPr sz="1600" spc="-5" dirty="0">
                <a:latin typeface="Century Gothic"/>
                <a:cs typeface="Century Gothic"/>
              </a:rPr>
              <a:t>realizado </a:t>
            </a:r>
            <a:r>
              <a:rPr sz="1600" dirty="0">
                <a:latin typeface="Century Gothic"/>
                <a:cs typeface="Century Gothic"/>
              </a:rPr>
              <a:t>y </a:t>
            </a:r>
            <a:r>
              <a:rPr sz="1600" spc="-5" dirty="0">
                <a:latin typeface="Century Gothic"/>
                <a:cs typeface="Century Gothic"/>
              </a:rPr>
              <a:t>áreas afectadas (anatómica, fonética </a:t>
            </a:r>
            <a:r>
              <a:rPr sz="1600" dirty="0">
                <a:latin typeface="Century Gothic"/>
                <a:cs typeface="Century Gothic"/>
              </a:rPr>
              <a:t>y  </a:t>
            </a:r>
            <a:r>
              <a:rPr sz="1600" spc="-5" dirty="0">
                <a:latin typeface="Century Gothic"/>
                <a:cs typeface="Century Gothic"/>
              </a:rPr>
              <a:t>fonológica). Se establecen </a:t>
            </a:r>
            <a:r>
              <a:rPr sz="1600" dirty="0">
                <a:latin typeface="Century Gothic"/>
                <a:cs typeface="Century Gothic"/>
              </a:rPr>
              <a:t>objetivos </a:t>
            </a:r>
            <a:r>
              <a:rPr sz="1600" spc="-5" dirty="0">
                <a:latin typeface="Century Gothic"/>
                <a:cs typeface="Century Gothic"/>
              </a:rPr>
              <a:t>específicos </a:t>
            </a:r>
            <a:r>
              <a:rPr sz="1600" dirty="0">
                <a:latin typeface="Century Gothic"/>
                <a:cs typeface="Century Gothic"/>
              </a:rPr>
              <a:t>para cada niño y para cada una de ellas,  priorizando aquellos que incidan en </a:t>
            </a:r>
            <a:r>
              <a:rPr sz="1600" spc="-5" dirty="0">
                <a:latin typeface="Century Gothic"/>
                <a:cs typeface="Century Gothic"/>
              </a:rPr>
              <a:t>mejorar </a:t>
            </a:r>
            <a:r>
              <a:rPr sz="1600" dirty="0">
                <a:latin typeface="Century Gothic"/>
                <a:cs typeface="Century Gothic"/>
              </a:rPr>
              <a:t>la inteligibilidad del habla, en </a:t>
            </a:r>
            <a:r>
              <a:rPr sz="1600" spc="-5" dirty="0">
                <a:latin typeface="Century Gothic"/>
                <a:cs typeface="Century Gothic"/>
              </a:rPr>
              <a:t>reducir </a:t>
            </a:r>
            <a:r>
              <a:rPr sz="1600" dirty="0">
                <a:latin typeface="Century Gothic"/>
                <a:cs typeface="Century Gothic"/>
              </a:rPr>
              <a:t>los </a:t>
            </a:r>
            <a:r>
              <a:rPr sz="1600" spc="-5" dirty="0">
                <a:latin typeface="Century Gothic"/>
                <a:cs typeface="Century Gothic"/>
              </a:rPr>
              <a:t>problemas </a:t>
            </a:r>
            <a:r>
              <a:rPr sz="1600" dirty="0">
                <a:latin typeface="Century Gothic"/>
                <a:cs typeface="Century Gothic"/>
              </a:rPr>
              <a:t>de  </a:t>
            </a:r>
            <a:r>
              <a:rPr sz="1600" spc="-5" dirty="0">
                <a:latin typeface="Century Gothic"/>
                <a:cs typeface="Century Gothic"/>
              </a:rPr>
              <a:t>comunicación </a:t>
            </a:r>
            <a:r>
              <a:rPr sz="1600" dirty="0">
                <a:latin typeface="Century Gothic"/>
                <a:cs typeface="Century Gothic"/>
              </a:rPr>
              <a:t>y evitar los </a:t>
            </a:r>
            <a:r>
              <a:rPr sz="1600" spc="-5" dirty="0">
                <a:latin typeface="Century Gothic"/>
                <a:cs typeface="Century Gothic"/>
              </a:rPr>
              <a:t>problemas emocionales </a:t>
            </a:r>
            <a:r>
              <a:rPr sz="1600" dirty="0">
                <a:latin typeface="Century Gothic"/>
                <a:cs typeface="Century Gothic"/>
              </a:rPr>
              <a:t>que puedan surgir </a:t>
            </a:r>
            <a:r>
              <a:rPr sz="1600" spc="-5" dirty="0">
                <a:latin typeface="Century Gothic"/>
                <a:cs typeface="Century Gothic"/>
              </a:rPr>
              <a:t>como consecuencia </a:t>
            </a:r>
            <a:r>
              <a:rPr sz="1600" dirty="0">
                <a:latin typeface="Century Gothic"/>
                <a:cs typeface="Century Gothic"/>
              </a:rPr>
              <a:t>del  trastorno.</a:t>
            </a:r>
            <a:endParaRPr sz="1600">
              <a:latin typeface="Century Gothic"/>
              <a:cs typeface="Century Gothic"/>
            </a:endParaRPr>
          </a:p>
          <a:p>
            <a:pPr marL="38100" marR="1056640">
              <a:lnSpc>
                <a:spcPts val="1600"/>
              </a:lnSpc>
              <a:spcBef>
                <a:spcPts val="900"/>
              </a:spcBef>
            </a:pPr>
            <a:r>
              <a:rPr sz="1600" spc="-15" dirty="0">
                <a:latin typeface="Century Gothic"/>
                <a:cs typeface="Century Gothic"/>
              </a:rPr>
              <a:t>También </a:t>
            </a:r>
            <a:r>
              <a:rPr sz="1600" dirty="0">
                <a:latin typeface="Century Gothic"/>
                <a:cs typeface="Century Gothic"/>
              </a:rPr>
              <a:t>se tiene en </a:t>
            </a:r>
            <a:r>
              <a:rPr sz="1600" spc="-5" dirty="0">
                <a:latin typeface="Century Gothic"/>
                <a:cs typeface="Century Gothic"/>
              </a:rPr>
              <a:t>cuenta </a:t>
            </a:r>
            <a:r>
              <a:rPr sz="1600" dirty="0">
                <a:latin typeface="Century Gothic"/>
                <a:cs typeface="Century Gothic"/>
              </a:rPr>
              <a:t>la </a:t>
            </a:r>
            <a:r>
              <a:rPr sz="1600" spc="-5" dirty="0">
                <a:latin typeface="Century Gothic"/>
                <a:cs typeface="Century Gothic"/>
              </a:rPr>
              <a:t>relación </a:t>
            </a:r>
            <a:r>
              <a:rPr sz="1600" dirty="0">
                <a:latin typeface="Century Gothic"/>
                <a:cs typeface="Century Gothic"/>
              </a:rPr>
              <a:t>de las </a:t>
            </a:r>
            <a:r>
              <a:rPr sz="1600" spc="-5" dirty="0">
                <a:latin typeface="Century Gothic"/>
                <a:cs typeface="Century Gothic"/>
              </a:rPr>
              <a:t>dificultades fonológicas con problemas </a:t>
            </a:r>
            <a:r>
              <a:rPr sz="1600" dirty="0">
                <a:latin typeface="Century Gothic"/>
                <a:cs typeface="Century Gothic"/>
              </a:rPr>
              <a:t>de  </a:t>
            </a:r>
            <a:r>
              <a:rPr sz="1600" spc="-5" dirty="0">
                <a:latin typeface="Century Gothic"/>
                <a:cs typeface="Century Gothic"/>
              </a:rPr>
              <a:t>aprendizaje </a:t>
            </a:r>
            <a:r>
              <a:rPr sz="1600" dirty="0">
                <a:latin typeface="Century Gothic"/>
                <a:cs typeface="Century Gothic"/>
              </a:rPr>
              <a:t>de </a:t>
            </a:r>
            <a:r>
              <a:rPr sz="1600" spc="-5" dirty="0">
                <a:latin typeface="Century Gothic"/>
                <a:cs typeface="Century Gothic"/>
              </a:rPr>
              <a:t>lectura </a:t>
            </a:r>
            <a:r>
              <a:rPr sz="1600" dirty="0">
                <a:latin typeface="Century Gothic"/>
                <a:cs typeface="Century Gothic"/>
              </a:rPr>
              <a:t>y </a:t>
            </a:r>
            <a:r>
              <a:rPr sz="1600" spc="-5" dirty="0">
                <a:latin typeface="Century Gothic"/>
                <a:cs typeface="Century Gothic"/>
              </a:rPr>
              <a:t>escritura </a:t>
            </a:r>
            <a:r>
              <a:rPr sz="1600" dirty="0">
                <a:latin typeface="Century Gothic"/>
                <a:cs typeface="Century Gothic"/>
              </a:rPr>
              <a:t>en la edad</a:t>
            </a:r>
            <a:r>
              <a:rPr sz="1600" spc="20" dirty="0">
                <a:latin typeface="Century Gothic"/>
                <a:cs typeface="Century Gothic"/>
              </a:rPr>
              <a:t> </a:t>
            </a:r>
            <a:r>
              <a:rPr sz="1600" spc="-20" dirty="0">
                <a:latin typeface="Century Gothic"/>
                <a:cs typeface="Century Gothic"/>
              </a:rPr>
              <a:t>escolar.</a:t>
            </a:r>
            <a:endParaRPr sz="1600">
              <a:latin typeface="Century Gothic"/>
              <a:cs typeface="Century Gothic"/>
            </a:endParaRPr>
          </a:p>
          <a:p>
            <a:pPr marL="38100" marR="538480">
              <a:lnSpc>
                <a:spcPts val="1600"/>
              </a:lnSpc>
              <a:spcBef>
                <a:spcPts val="900"/>
              </a:spcBef>
            </a:pPr>
            <a:r>
              <a:rPr sz="1600" dirty="0">
                <a:latin typeface="Century Gothic"/>
                <a:cs typeface="Century Gothic"/>
              </a:rPr>
              <a:t>La terapia se </a:t>
            </a:r>
            <a:r>
              <a:rPr sz="1600" spc="-5" dirty="0">
                <a:latin typeface="Century Gothic"/>
                <a:cs typeface="Century Gothic"/>
              </a:rPr>
              <a:t>centra </a:t>
            </a:r>
            <a:r>
              <a:rPr sz="1600" dirty="0">
                <a:latin typeface="Century Gothic"/>
                <a:cs typeface="Century Gothic"/>
              </a:rPr>
              <a:t>en </a:t>
            </a:r>
            <a:r>
              <a:rPr sz="1600" spc="-5" dirty="0">
                <a:latin typeface="Century Gothic"/>
                <a:cs typeface="Century Gothic"/>
              </a:rPr>
              <a:t>actividades </a:t>
            </a:r>
            <a:r>
              <a:rPr sz="1600" dirty="0">
                <a:latin typeface="Century Gothic"/>
                <a:cs typeface="Century Gothic"/>
              </a:rPr>
              <a:t>de juego que </a:t>
            </a:r>
            <a:r>
              <a:rPr sz="1600" spc="5" dirty="0">
                <a:latin typeface="Century Gothic"/>
                <a:cs typeface="Century Gothic"/>
              </a:rPr>
              <a:t>permitan </a:t>
            </a:r>
            <a:r>
              <a:rPr sz="1600" dirty="0">
                <a:latin typeface="Century Gothic"/>
                <a:cs typeface="Century Gothic"/>
              </a:rPr>
              <a:t>al niño participar y </a:t>
            </a:r>
            <a:r>
              <a:rPr sz="1600" spc="-5" dirty="0">
                <a:latin typeface="Century Gothic"/>
                <a:cs typeface="Century Gothic"/>
              </a:rPr>
              <a:t>descubrir </a:t>
            </a:r>
            <a:r>
              <a:rPr sz="1600" dirty="0">
                <a:latin typeface="Century Gothic"/>
                <a:cs typeface="Century Gothic"/>
              </a:rPr>
              <a:t>los  </a:t>
            </a:r>
            <a:r>
              <a:rPr sz="1600" spc="-5" dirty="0">
                <a:latin typeface="Century Gothic"/>
                <a:cs typeface="Century Gothic"/>
              </a:rPr>
              <a:t>procesos </a:t>
            </a:r>
            <a:r>
              <a:rPr sz="1600" dirty="0">
                <a:latin typeface="Century Gothic"/>
                <a:cs typeface="Century Gothic"/>
              </a:rPr>
              <a:t>por sí </a:t>
            </a:r>
            <a:r>
              <a:rPr sz="1600" spc="-5" dirty="0">
                <a:latin typeface="Century Gothic"/>
                <a:cs typeface="Century Gothic"/>
              </a:rPr>
              <a:t>mismo. </a:t>
            </a:r>
            <a:r>
              <a:rPr sz="1600" dirty="0">
                <a:latin typeface="Century Gothic"/>
                <a:cs typeface="Century Gothic"/>
              </a:rPr>
              <a:t>Las sesiones se plantean manteniendo la </a:t>
            </a:r>
            <a:r>
              <a:rPr sz="1600" spc="-5" dirty="0">
                <a:latin typeface="Century Gothic"/>
                <a:cs typeface="Century Gothic"/>
              </a:rPr>
              <a:t>comunicación como </a:t>
            </a:r>
            <a:r>
              <a:rPr sz="1600" dirty="0">
                <a:latin typeface="Century Gothic"/>
                <a:cs typeface="Century Gothic"/>
              </a:rPr>
              <a:t>objetivo  prioritario e incitando al niño a </a:t>
            </a:r>
            <a:r>
              <a:rPr sz="1600" spc="-5" dirty="0">
                <a:latin typeface="Century Gothic"/>
                <a:cs typeface="Century Gothic"/>
              </a:rPr>
              <a:t>colaborar activamente.</a:t>
            </a:r>
            <a:endParaRPr sz="16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B7D707C-4F20-484F-8499-E6080FD7A5BE}"/>
              </a:ext>
            </a:extLst>
          </p:cNvPr>
          <p:cNvSpPr txBox="1"/>
          <p:nvPr/>
        </p:nvSpPr>
        <p:spPr>
          <a:xfrm>
            <a:off x="914400" y="990600"/>
            <a:ext cx="9144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Referencias: </a:t>
            </a: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INGRAM, DAVID.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Transtornos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fonológicos del niño. Médica y Técnica S.A. 1983</a:t>
            </a:r>
          </a:p>
        </p:txBody>
      </p:sp>
    </p:spTree>
    <p:extLst>
      <p:ext uri="{BB962C8B-B14F-4D97-AF65-F5344CB8AC3E}">
        <p14:creationId xmlns:p14="http://schemas.microsoft.com/office/powerpoint/2010/main" val="2173102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57069" y="1216930"/>
            <a:ext cx="9677862" cy="44095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07870" y="1267730"/>
            <a:ext cx="9576435" cy="4308475"/>
          </a:xfrm>
          <a:custGeom>
            <a:avLst/>
            <a:gdLst/>
            <a:ahLst/>
            <a:cxnLst/>
            <a:rect l="l" t="t" r="r" b="b"/>
            <a:pathLst>
              <a:path w="9576435" h="4308475">
                <a:moveTo>
                  <a:pt x="0" y="0"/>
                </a:moveTo>
                <a:lnTo>
                  <a:pt x="9576262" y="0"/>
                </a:lnTo>
                <a:lnTo>
                  <a:pt x="9576262" y="4307949"/>
                </a:lnTo>
                <a:lnTo>
                  <a:pt x="0" y="430794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47801" y="1411615"/>
            <a:ext cx="9296400" cy="4034790"/>
          </a:xfrm>
          <a:custGeom>
            <a:avLst/>
            <a:gdLst/>
            <a:ahLst/>
            <a:cxnLst/>
            <a:rect l="l" t="t" r="r" b="b"/>
            <a:pathLst>
              <a:path w="9296400" h="4034790">
                <a:moveTo>
                  <a:pt x="0" y="0"/>
                </a:moveTo>
                <a:lnTo>
                  <a:pt x="9296400" y="0"/>
                </a:lnTo>
                <a:lnTo>
                  <a:pt x="9296400" y="4034769"/>
                </a:lnTo>
                <a:lnTo>
                  <a:pt x="0" y="4034769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35879" y="1267730"/>
            <a:ext cx="1920239" cy="731520"/>
          </a:xfrm>
          <a:custGeom>
            <a:avLst/>
            <a:gdLst/>
            <a:ahLst/>
            <a:cxnLst/>
            <a:rect l="l" t="t" r="r" b="b"/>
            <a:pathLst>
              <a:path w="1920240" h="731519">
                <a:moveTo>
                  <a:pt x="0" y="0"/>
                </a:moveTo>
                <a:lnTo>
                  <a:pt x="1920240" y="0"/>
                </a:lnTo>
                <a:lnTo>
                  <a:pt x="1920240" y="731519"/>
                </a:lnTo>
                <a:lnTo>
                  <a:pt x="0" y="731519"/>
                </a:lnTo>
                <a:lnTo>
                  <a:pt x="0" y="0"/>
                </a:lnTo>
                <a:close/>
              </a:path>
            </a:pathLst>
          </a:custGeom>
          <a:solidFill>
            <a:srgbClr val="E3DE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0179" y="1267730"/>
            <a:ext cx="0" cy="640080"/>
          </a:xfrm>
          <a:custGeom>
            <a:avLst/>
            <a:gdLst/>
            <a:ahLst/>
            <a:cxnLst/>
            <a:rect l="l" t="t" r="r" b="b"/>
            <a:pathLst>
              <a:path h="640080">
                <a:moveTo>
                  <a:pt x="0" y="0"/>
                </a:moveTo>
                <a:lnTo>
                  <a:pt x="0" y="640079"/>
                </a:lnTo>
              </a:path>
            </a:pathLst>
          </a:custGeom>
          <a:ln w="3175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50179" y="1267730"/>
            <a:ext cx="0" cy="640080"/>
          </a:xfrm>
          <a:custGeom>
            <a:avLst/>
            <a:gdLst/>
            <a:ahLst/>
            <a:cxnLst/>
            <a:rect l="l" t="t" r="r" b="b"/>
            <a:pathLst>
              <a:path h="640080">
                <a:moveTo>
                  <a:pt x="0" y="0"/>
                </a:moveTo>
                <a:lnTo>
                  <a:pt x="0" y="64008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41819" y="1267730"/>
            <a:ext cx="0" cy="640080"/>
          </a:xfrm>
          <a:custGeom>
            <a:avLst/>
            <a:gdLst/>
            <a:ahLst/>
            <a:cxnLst/>
            <a:rect l="l" t="t" r="r" b="b"/>
            <a:pathLst>
              <a:path h="640080">
                <a:moveTo>
                  <a:pt x="0" y="0"/>
                </a:moveTo>
                <a:lnTo>
                  <a:pt x="0" y="640079"/>
                </a:lnTo>
              </a:path>
            </a:pathLst>
          </a:custGeom>
          <a:ln w="3175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41819" y="1267730"/>
            <a:ext cx="0" cy="640080"/>
          </a:xfrm>
          <a:custGeom>
            <a:avLst/>
            <a:gdLst/>
            <a:ahLst/>
            <a:cxnLst/>
            <a:rect l="l" t="t" r="r" b="b"/>
            <a:pathLst>
              <a:path h="640080">
                <a:moveTo>
                  <a:pt x="0" y="0"/>
                </a:moveTo>
                <a:lnTo>
                  <a:pt x="0" y="64008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50179" y="1913025"/>
            <a:ext cx="1691639" cy="0"/>
          </a:xfrm>
          <a:custGeom>
            <a:avLst/>
            <a:gdLst/>
            <a:ahLst/>
            <a:cxnLst/>
            <a:rect l="l" t="t" r="r" b="b"/>
            <a:pathLst>
              <a:path w="1691640">
                <a:moveTo>
                  <a:pt x="0" y="0"/>
                </a:moveTo>
                <a:lnTo>
                  <a:pt x="1691640" y="0"/>
                </a:lnTo>
              </a:path>
            </a:pathLst>
          </a:custGeom>
          <a:ln w="3175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50179" y="1913025"/>
            <a:ext cx="1691639" cy="0"/>
          </a:xfrm>
          <a:custGeom>
            <a:avLst/>
            <a:gdLst/>
            <a:ahLst/>
            <a:cxnLst/>
            <a:rect l="l" t="t" r="r" b="b"/>
            <a:pathLst>
              <a:path w="1691640">
                <a:moveTo>
                  <a:pt x="0" y="0"/>
                </a:moveTo>
                <a:lnTo>
                  <a:pt x="1691639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908300" y="2349500"/>
            <a:ext cx="6367780" cy="2518410"/>
          </a:xfrm>
          <a:prstGeom prst="rect">
            <a:avLst/>
          </a:prstGeom>
        </p:spPr>
        <p:txBody>
          <a:bodyPr vert="horz" wrap="square" lIns="0" tIns="185420" rIns="0" bIns="0" rtlCol="0">
            <a:spAutoFit/>
          </a:bodyPr>
          <a:lstStyle/>
          <a:p>
            <a:pPr marL="12700" marR="5080" algn="ctr">
              <a:lnSpc>
                <a:spcPts val="7300"/>
              </a:lnSpc>
              <a:spcBef>
                <a:spcPts val="1460"/>
              </a:spcBef>
            </a:pPr>
            <a:r>
              <a:rPr sz="7200" spc="-100" dirty="0">
                <a:solidFill>
                  <a:srgbClr val="262626"/>
                </a:solidFill>
                <a:latin typeface="Century Gothic"/>
                <a:cs typeface="Century Gothic"/>
              </a:rPr>
              <a:t>TRASTORNO  FONOLÓGICO</a:t>
            </a:r>
            <a:endParaRPr sz="7200">
              <a:latin typeface="Century Gothic"/>
              <a:cs typeface="Century Gothic"/>
            </a:endParaRPr>
          </a:p>
          <a:p>
            <a:pPr marL="2844800" marR="2838450" algn="ctr">
              <a:lnSpc>
                <a:spcPts val="700"/>
              </a:lnSpc>
              <a:spcBef>
                <a:spcPts val="880"/>
              </a:spcBef>
            </a:pPr>
            <a:r>
              <a:rPr sz="650" spc="-10" dirty="0">
                <a:latin typeface="Century Gothic"/>
                <a:cs typeface="Century Gothic"/>
              </a:rPr>
              <a:t>Brianda</a:t>
            </a:r>
            <a:r>
              <a:rPr sz="650" spc="-75" dirty="0">
                <a:latin typeface="Century Gothic"/>
                <a:cs typeface="Century Gothic"/>
              </a:rPr>
              <a:t> </a:t>
            </a:r>
            <a:r>
              <a:rPr sz="650" spc="-5" dirty="0">
                <a:latin typeface="Century Gothic"/>
                <a:cs typeface="Century Gothic"/>
              </a:rPr>
              <a:t>Magaña  Fátima Noh  Jahaira Uc  Ashley</a:t>
            </a:r>
            <a:r>
              <a:rPr sz="650" spc="-20" dirty="0">
                <a:latin typeface="Century Gothic"/>
                <a:cs typeface="Century Gothic"/>
              </a:rPr>
              <a:t> </a:t>
            </a:r>
            <a:r>
              <a:rPr sz="650" spc="-5" dirty="0">
                <a:latin typeface="Century Gothic"/>
                <a:cs typeface="Century Gothic"/>
              </a:rPr>
              <a:t>Sosa</a:t>
            </a:r>
            <a:endParaRPr sz="65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534791" y="4224269"/>
            <a:ext cx="2820474" cy="11848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809820" y="4203934"/>
            <a:ext cx="2820474" cy="11848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4900" y="1066800"/>
            <a:ext cx="89217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De acuerdo </a:t>
            </a:r>
            <a:r>
              <a:rPr sz="3200" dirty="0"/>
              <a:t>al </a:t>
            </a:r>
            <a:r>
              <a:rPr sz="3200" spc="-5" dirty="0"/>
              <a:t>DSM-5 </a:t>
            </a:r>
            <a:r>
              <a:rPr sz="3200" dirty="0"/>
              <a:t>el </a:t>
            </a:r>
            <a:r>
              <a:rPr sz="3200" spc="5" dirty="0"/>
              <a:t>trastorno</a:t>
            </a:r>
            <a:r>
              <a:rPr sz="3200" dirty="0"/>
              <a:t> </a:t>
            </a:r>
            <a:r>
              <a:rPr sz="3200" spc="-5" dirty="0"/>
              <a:t>fonológico: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104900" y="2133600"/>
            <a:ext cx="9394190" cy="287782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90500" marR="800100" indent="-177800">
              <a:lnSpc>
                <a:spcPct val="101899"/>
              </a:lnSpc>
              <a:spcBef>
                <a:spcPts val="55"/>
              </a:spcBef>
              <a:buClr>
                <a:srgbClr val="262626"/>
              </a:buClr>
              <a:buFont typeface="Garamond"/>
              <a:buChar char="◦"/>
              <a:tabLst>
                <a:tab pos="190500" algn="l"/>
              </a:tabLst>
            </a:pPr>
            <a:r>
              <a:rPr sz="1800" spc="-5" dirty="0">
                <a:latin typeface="Century Gothic"/>
                <a:cs typeface="Century Gothic"/>
              </a:rPr>
              <a:t>Es </a:t>
            </a:r>
            <a:r>
              <a:rPr sz="1800" dirty="0">
                <a:latin typeface="Century Gothic"/>
                <a:cs typeface="Century Gothic"/>
              </a:rPr>
              <a:t>la </a:t>
            </a:r>
            <a:r>
              <a:rPr sz="1800" spc="-5" dirty="0">
                <a:latin typeface="Century Gothic"/>
                <a:cs typeface="Century Gothic"/>
              </a:rPr>
              <a:t>dificultad persistente </a:t>
            </a:r>
            <a:r>
              <a:rPr sz="1800" dirty="0">
                <a:latin typeface="Century Gothic"/>
                <a:cs typeface="Century Gothic"/>
              </a:rPr>
              <a:t>en la </a:t>
            </a:r>
            <a:r>
              <a:rPr sz="1800" spc="-5" dirty="0">
                <a:latin typeface="Century Gothic"/>
                <a:cs typeface="Century Gothic"/>
              </a:rPr>
              <a:t>producción fonológica que </a:t>
            </a:r>
            <a:r>
              <a:rPr sz="1800" spc="5" dirty="0">
                <a:latin typeface="Century Gothic"/>
                <a:cs typeface="Century Gothic"/>
              </a:rPr>
              <a:t>interfiere </a:t>
            </a:r>
            <a:r>
              <a:rPr sz="1800" spc="-5" dirty="0">
                <a:latin typeface="Century Gothic"/>
                <a:cs typeface="Century Gothic"/>
              </a:rPr>
              <a:t>con </a:t>
            </a:r>
            <a:r>
              <a:rPr sz="1800" dirty="0">
                <a:latin typeface="Century Gothic"/>
                <a:cs typeface="Century Gothic"/>
              </a:rPr>
              <a:t>la  </a:t>
            </a:r>
            <a:r>
              <a:rPr sz="1800" spc="-5" dirty="0">
                <a:latin typeface="Century Gothic"/>
                <a:cs typeface="Century Gothic"/>
              </a:rPr>
              <a:t>inteligibilidad </a:t>
            </a:r>
            <a:r>
              <a:rPr sz="1800" dirty="0">
                <a:latin typeface="Century Gothic"/>
                <a:cs typeface="Century Gothic"/>
              </a:rPr>
              <a:t>del </a:t>
            </a:r>
            <a:r>
              <a:rPr sz="1800" spc="-5" dirty="0">
                <a:latin typeface="Century Gothic"/>
                <a:cs typeface="Century Gothic"/>
              </a:rPr>
              <a:t>habla </a:t>
            </a:r>
            <a:r>
              <a:rPr sz="1800" dirty="0">
                <a:latin typeface="Century Gothic"/>
                <a:cs typeface="Century Gothic"/>
              </a:rPr>
              <a:t>o impide la </a:t>
            </a:r>
            <a:r>
              <a:rPr sz="1800" spc="-5" dirty="0">
                <a:latin typeface="Century Gothic"/>
                <a:cs typeface="Century Gothic"/>
              </a:rPr>
              <a:t>comunicación verbal </a:t>
            </a:r>
            <a:r>
              <a:rPr sz="1800" dirty="0">
                <a:latin typeface="Century Gothic"/>
                <a:cs typeface="Century Gothic"/>
              </a:rPr>
              <a:t>de</a:t>
            </a:r>
            <a:r>
              <a:rPr sz="1800" spc="7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mensajes.</a:t>
            </a:r>
            <a:endParaRPr sz="1800">
              <a:latin typeface="Century Gothic"/>
              <a:cs typeface="Century Gothic"/>
            </a:endParaRPr>
          </a:p>
          <a:p>
            <a:pPr marL="190500" marR="271780" indent="-177800">
              <a:lnSpc>
                <a:spcPct val="101899"/>
              </a:lnSpc>
              <a:spcBef>
                <a:spcPts val="900"/>
              </a:spcBef>
              <a:buClr>
                <a:srgbClr val="262626"/>
              </a:buClr>
              <a:buFont typeface="Garamond"/>
              <a:buChar char="◦"/>
              <a:tabLst>
                <a:tab pos="190500" algn="l"/>
              </a:tabLst>
            </a:pPr>
            <a:r>
              <a:rPr sz="1800" dirty="0">
                <a:latin typeface="Century Gothic"/>
                <a:cs typeface="Century Gothic"/>
              </a:rPr>
              <a:t>La alteración causa limitaciones en la </a:t>
            </a:r>
            <a:r>
              <a:rPr sz="1800" spc="-5" dirty="0">
                <a:latin typeface="Century Gothic"/>
                <a:cs typeface="Century Gothic"/>
              </a:rPr>
              <a:t>comunicación </a:t>
            </a:r>
            <a:r>
              <a:rPr sz="1800" dirty="0">
                <a:latin typeface="Century Gothic"/>
                <a:cs typeface="Century Gothic"/>
              </a:rPr>
              <a:t>eficaz </a:t>
            </a:r>
            <a:r>
              <a:rPr sz="1800" spc="-5" dirty="0">
                <a:latin typeface="Century Gothic"/>
                <a:cs typeface="Century Gothic"/>
              </a:rPr>
              <a:t>que </a:t>
            </a:r>
            <a:r>
              <a:rPr sz="1800" spc="5" dirty="0">
                <a:latin typeface="Century Gothic"/>
                <a:cs typeface="Century Gothic"/>
              </a:rPr>
              <a:t>interfiere </a:t>
            </a:r>
            <a:r>
              <a:rPr sz="1800" spc="-5" dirty="0">
                <a:latin typeface="Century Gothic"/>
                <a:cs typeface="Century Gothic"/>
              </a:rPr>
              <a:t>con </a:t>
            </a:r>
            <a:r>
              <a:rPr sz="1800" dirty="0">
                <a:latin typeface="Century Gothic"/>
                <a:cs typeface="Century Gothic"/>
              </a:rPr>
              <a:t>la  </a:t>
            </a:r>
            <a:r>
              <a:rPr sz="1800" spc="-5" dirty="0">
                <a:latin typeface="Century Gothic"/>
                <a:cs typeface="Century Gothic"/>
              </a:rPr>
              <a:t>participación </a:t>
            </a:r>
            <a:r>
              <a:rPr sz="1800" dirty="0">
                <a:latin typeface="Century Gothic"/>
                <a:cs typeface="Century Gothic"/>
              </a:rPr>
              <a:t>social, los </a:t>
            </a:r>
            <a:r>
              <a:rPr sz="1800" spc="-5" dirty="0">
                <a:latin typeface="Century Gothic"/>
                <a:cs typeface="Century Gothic"/>
              </a:rPr>
              <a:t>logros académicos </a:t>
            </a:r>
            <a:r>
              <a:rPr sz="1800" dirty="0">
                <a:latin typeface="Century Gothic"/>
                <a:cs typeface="Century Gothic"/>
              </a:rPr>
              <a:t>o el desempeño </a:t>
            </a:r>
            <a:r>
              <a:rPr sz="1800" spc="-5" dirty="0">
                <a:latin typeface="Century Gothic"/>
                <a:cs typeface="Century Gothic"/>
              </a:rPr>
              <a:t>laboral, </a:t>
            </a:r>
            <a:r>
              <a:rPr sz="1800" dirty="0">
                <a:latin typeface="Century Gothic"/>
                <a:cs typeface="Century Gothic"/>
              </a:rPr>
              <a:t>de </a:t>
            </a:r>
            <a:r>
              <a:rPr sz="1800" spc="5" dirty="0">
                <a:latin typeface="Century Gothic"/>
                <a:cs typeface="Century Gothic"/>
              </a:rPr>
              <a:t>forma  </a:t>
            </a:r>
            <a:r>
              <a:rPr sz="1800" dirty="0">
                <a:latin typeface="Century Gothic"/>
                <a:cs typeface="Century Gothic"/>
              </a:rPr>
              <a:t>individual o en </a:t>
            </a:r>
            <a:r>
              <a:rPr sz="1800" spc="-5" dirty="0">
                <a:latin typeface="Century Gothic"/>
                <a:cs typeface="Century Gothic"/>
              </a:rPr>
              <a:t>cualquier combinación.</a:t>
            </a:r>
            <a:endParaRPr sz="1800">
              <a:latin typeface="Century Gothic"/>
              <a:cs typeface="Century Gothic"/>
            </a:endParaRPr>
          </a:p>
          <a:p>
            <a:pPr marL="190500" indent="-177800">
              <a:lnSpc>
                <a:spcPct val="100000"/>
              </a:lnSpc>
              <a:spcBef>
                <a:spcPts val="940"/>
              </a:spcBef>
              <a:buClr>
                <a:srgbClr val="262626"/>
              </a:buClr>
              <a:buFont typeface="Garamond"/>
              <a:buChar char="◦"/>
              <a:tabLst>
                <a:tab pos="190500" algn="l"/>
              </a:tabLst>
            </a:pPr>
            <a:r>
              <a:rPr sz="1800" spc="-5" dirty="0">
                <a:latin typeface="Century Gothic"/>
                <a:cs typeface="Century Gothic"/>
              </a:rPr>
              <a:t>El </a:t>
            </a:r>
            <a:r>
              <a:rPr sz="1800" dirty="0">
                <a:latin typeface="Century Gothic"/>
                <a:cs typeface="Century Gothic"/>
              </a:rPr>
              <a:t>inicio de los síntomas se </a:t>
            </a:r>
            <a:r>
              <a:rPr sz="1800" spc="-5" dirty="0">
                <a:latin typeface="Century Gothic"/>
                <a:cs typeface="Century Gothic"/>
              </a:rPr>
              <a:t>produce </a:t>
            </a:r>
            <a:r>
              <a:rPr sz="1800" dirty="0">
                <a:latin typeface="Century Gothic"/>
                <a:cs typeface="Century Gothic"/>
              </a:rPr>
              <a:t>en las </a:t>
            </a:r>
            <a:r>
              <a:rPr sz="1800" spc="-5" dirty="0">
                <a:latin typeface="Century Gothic"/>
                <a:cs typeface="Century Gothic"/>
              </a:rPr>
              <a:t>primeras </a:t>
            </a:r>
            <a:r>
              <a:rPr sz="1800" dirty="0">
                <a:latin typeface="Century Gothic"/>
                <a:cs typeface="Century Gothic"/>
              </a:rPr>
              <a:t>fases del </a:t>
            </a:r>
            <a:r>
              <a:rPr sz="1800" spc="-5" dirty="0">
                <a:latin typeface="Century Gothic"/>
                <a:cs typeface="Century Gothic"/>
              </a:rPr>
              <a:t>período </a:t>
            </a:r>
            <a:r>
              <a:rPr sz="1800" dirty="0">
                <a:latin typeface="Century Gothic"/>
                <a:cs typeface="Century Gothic"/>
              </a:rPr>
              <a:t>de</a:t>
            </a:r>
            <a:r>
              <a:rPr sz="1800" spc="4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desarrollo.</a:t>
            </a:r>
            <a:endParaRPr sz="1800">
              <a:latin typeface="Century Gothic"/>
              <a:cs typeface="Century Gothic"/>
            </a:endParaRPr>
          </a:p>
          <a:p>
            <a:pPr marL="190500" marR="5080" indent="-177800">
              <a:lnSpc>
                <a:spcPct val="101899"/>
              </a:lnSpc>
              <a:spcBef>
                <a:spcPts val="900"/>
              </a:spcBef>
              <a:buClr>
                <a:srgbClr val="262626"/>
              </a:buClr>
              <a:buFont typeface="Garamond"/>
              <a:buChar char="◦"/>
              <a:tabLst>
                <a:tab pos="190500" algn="l"/>
              </a:tabLst>
            </a:pPr>
            <a:r>
              <a:rPr sz="1800" dirty="0">
                <a:latin typeface="Century Gothic"/>
                <a:cs typeface="Century Gothic"/>
              </a:rPr>
              <a:t>Las </a:t>
            </a:r>
            <a:r>
              <a:rPr sz="1800" spc="-5" dirty="0">
                <a:latin typeface="Century Gothic"/>
                <a:cs typeface="Century Gothic"/>
              </a:rPr>
              <a:t>dificultades </a:t>
            </a:r>
            <a:r>
              <a:rPr sz="1800" dirty="0">
                <a:latin typeface="Century Gothic"/>
                <a:cs typeface="Century Gothic"/>
              </a:rPr>
              <a:t>no se </a:t>
            </a:r>
            <a:r>
              <a:rPr sz="1800" spc="-5" dirty="0">
                <a:latin typeface="Century Gothic"/>
                <a:cs typeface="Century Gothic"/>
              </a:rPr>
              <a:t>pueden atribuir </a:t>
            </a:r>
            <a:r>
              <a:rPr sz="1800" dirty="0">
                <a:latin typeface="Century Gothic"/>
                <a:cs typeface="Century Gothic"/>
              </a:rPr>
              <a:t>a </a:t>
            </a:r>
            <a:r>
              <a:rPr sz="1800" spc="-5" dirty="0">
                <a:latin typeface="Century Gothic"/>
                <a:cs typeface="Century Gothic"/>
              </a:rPr>
              <a:t>afecciones congénitas </a:t>
            </a:r>
            <a:r>
              <a:rPr sz="1800" dirty="0">
                <a:latin typeface="Century Gothic"/>
                <a:cs typeface="Century Gothic"/>
              </a:rPr>
              <a:t>o </a:t>
            </a:r>
            <a:r>
              <a:rPr sz="1800" spc="-5" dirty="0">
                <a:latin typeface="Century Gothic"/>
                <a:cs typeface="Century Gothic"/>
              </a:rPr>
              <a:t>adquiridas, como  parálisis cerebral, paladar </a:t>
            </a:r>
            <a:r>
              <a:rPr sz="1800" dirty="0">
                <a:latin typeface="Century Gothic"/>
                <a:cs typeface="Century Gothic"/>
              </a:rPr>
              <a:t>hendido, </a:t>
            </a:r>
            <a:r>
              <a:rPr sz="1800" spc="-5" dirty="0">
                <a:latin typeface="Century Gothic"/>
                <a:cs typeface="Century Gothic"/>
              </a:rPr>
              <a:t>hipoacusia, </a:t>
            </a:r>
            <a:r>
              <a:rPr sz="1800" dirty="0">
                <a:latin typeface="Century Gothic"/>
                <a:cs typeface="Century Gothic"/>
              </a:rPr>
              <a:t>traumatismo </a:t>
            </a:r>
            <a:r>
              <a:rPr sz="1800" spc="-5" dirty="0">
                <a:latin typeface="Century Gothic"/>
                <a:cs typeface="Century Gothic"/>
              </a:rPr>
              <a:t>cerebral </a:t>
            </a:r>
            <a:r>
              <a:rPr sz="1800" dirty="0">
                <a:latin typeface="Century Gothic"/>
                <a:cs typeface="Century Gothic"/>
              </a:rPr>
              <a:t>u otras  </a:t>
            </a:r>
            <a:r>
              <a:rPr sz="1800" spc="-5" dirty="0">
                <a:latin typeface="Century Gothic"/>
                <a:cs typeface="Century Gothic"/>
              </a:rPr>
              <a:t>afecciones médicas </a:t>
            </a:r>
            <a:r>
              <a:rPr sz="1800" dirty="0">
                <a:latin typeface="Century Gothic"/>
                <a:cs typeface="Century Gothic"/>
              </a:rPr>
              <a:t>o</a:t>
            </a:r>
            <a:r>
              <a:rPr sz="1800" spc="1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neurológicas.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8900" y="787400"/>
            <a:ext cx="2664460" cy="108204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 indent="825500">
              <a:lnSpc>
                <a:spcPts val="4000"/>
              </a:lnSpc>
              <a:spcBef>
                <a:spcPts val="500"/>
              </a:spcBef>
            </a:pPr>
            <a:r>
              <a:rPr sz="3600" spc="-5" dirty="0"/>
              <a:t>Otra  </a:t>
            </a:r>
            <a:r>
              <a:rPr sz="3600" dirty="0"/>
              <a:t>definición…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104900" y="2133600"/>
            <a:ext cx="9944735" cy="26111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90500" marR="5080" indent="-177800">
              <a:lnSpc>
                <a:spcPct val="101200"/>
              </a:lnSpc>
              <a:spcBef>
                <a:spcPts val="60"/>
              </a:spcBef>
              <a:buClr>
                <a:srgbClr val="262626"/>
              </a:buClr>
              <a:buFont typeface="Garamond"/>
              <a:buChar char="◦"/>
              <a:tabLst>
                <a:tab pos="190500" algn="l"/>
              </a:tabLst>
            </a:pPr>
            <a:r>
              <a:rPr sz="2800" spc="-5" dirty="0">
                <a:latin typeface="Century Gothic"/>
                <a:cs typeface="Century Gothic"/>
              </a:rPr>
              <a:t>El </a:t>
            </a:r>
            <a:r>
              <a:rPr sz="2800" spc="5" dirty="0">
                <a:latin typeface="Century Gothic"/>
                <a:cs typeface="Century Gothic"/>
              </a:rPr>
              <a:t>trastorno </a:t>
            </a:r>
            <a:r>
              <a:rPr sz="2800" spc="-5" dirty="0">
                <a:latin typeface="Century Gothic"/>
                <a:cs typeface="Century Gothic"/>
              </a:rPr>
              <a:t>fonológico </a:t>
            </a:r>
            <a:r>
              <a:rPr sz="2800" dirty="0">
                <a:latin typeface="Century Gothic"/>
                <a:cs typeface="Century Gothic"/>
              </a:rPr>
              <a:t>es un </a:t>
            </a:r>
            <a:r>
              <a:rPr sz="2800" spc="-5" dirty="0">
                <a:latin typeface="Century Gothic"/>
                <a:cs typeface="Century Gothic"/>
              </a:rPr>
              <a:t>tipo </a:t>
            </a:r>
            <a:r>
              <a:rPr sz="2800" dirty="0">
                <a:latin typeface="Century Gothic"/>
                <a:cs typeface="Century Gothic"/>
              </a:rPr>
              <a:t>de </a:t>
            </a:r>
            <a:r>
              <a:rPr sz="2800" spc="5" dirty="0">
                <a:latin typeface="Century Gothic"/>
                <a:cs typeface="Century Gothic"/>
              </a:rPr>
              <a:t>trastorno </a:t>
            </a:r>
            <a:r>
              <a:rPr sz="2800" dirty="0">
                <a:latin typeface="Century Gothic"/>
                <a:cs typeface="Century Gothic"/>
              </a:rPr>
              <a:t>del </a:t>
            </a:r>
            <a:r>
              <a:rPr sz="2800" spc="-5" dirty="0">
                <a:latin typeface="Century Gothic"/>
                <a:cs typeface="Century Gothic"/>
              </a:rPr>
              <a:t>habla  </a:t>
            </a:r>
            <a:r>
              <a:rPr sz="2800" dirty="0">
                <a:latin typeface="Century Gothic"/>
                <a:cs typeface="Century Gothic"/>
              </a:rPr>
              <a:t>y del sonido. </a:t>
            </a:r>
            <a:r>
              <a:rPr sz="2800" spc="-5" dirty="0">
                <a:latin typeface="Century Gothic"/>
                <a:cs typeface="Century Gothic"/>
              </a:rPr>
              <a:t>Es </a:t>
            </a:r>
            <a:r>
              <a:rPr sz="2800" dirty="0">
                <a:latin typeface="Century Gothic"/>
                <a:cs typeface="Century Gothic"/>
              </a:rPr>
              <a:t>una </a:t>
            </a:r>
            <a:r>
              <a:rPr sz="2800" spc="-5" dirty="0">
                <a:latin typeface="Century Gothic"/>
                <a:cs typeface="Century Gothic"/>
              </a:rPr>
              <a:t>incapacidad para </a:t>
            </a:r>
            <a:r>
              <a:rPr sz="2800" dirty="0">
                <a:latin typeface="Century Gothic"/>
                <a:cs typeface="Century Gothic"/>
              </a:rPr>
              <a:t>utilizar los sonidos  del </a:t>
            </a:r>
            <a:r>
              <a:rPr sz="2800" spc="-5" dirty="0">
                <a:latin typeface="Century Gothic"/>
                <a:cs typeface="Century Gothic"/>
              </a:rPr>
              <a:t>habla evolutivamente apropiados para </a:t>
            </a:r>
            <a:r>
              <a:rPr sz="2800" dirty="0">
                <a:latin typeface="Century Gothic"/>
                <a:cs typeface="Century Gothic"/>
              </a:rPr>
              <a:t>la edad y el  idioma del </a:t>
            </a:r>
            <a:r>
              <a:rPr sz="2800" spc="-5" dirty="0">
                <a:latin typeface="Century Gothic"/>
                <a:cs typeface="Century Gothic"/>
              </a:rPr>
              <a:t>sujeto. </a:t>
            </a:r>
            <a:r>
              <a:rPr sz="2800" dirty="0">
                <a:latin typeface="Century Gothic"/>
                <a:cs typeface="Century Gothic"/>
              </a:rPr>
              <a:t>Puede implicar </a:t>
            </a:r>
            <a:r>
              <a:rPr sz="2800" spc="-5" dirty="0">
                <a:latin typeface="Century Gothic"/>
                <a:cs typeface="Century Gothic"/>
              </a:rPr>
              <a:t>errores </a:t>
            </a:r>
            <a:r>
              <a:rPr sz="2800" dirty="0">
                <a:latin typeface="Century Gothic"/>
                <a:cs typeface="Century Gothic"/>
              </a:rPr>
              <a:t>de la  </a:t>
            </a:r>
            <a:r>
              <a:rPr sz="2800" spc="-5" dirty="0">
                <a:latin typeface="Century Gothic"/>
                <a:cs typeface="Century Gothic"/>
              </a:rPr>
              <a:t>producción, </a:t>
            </a:r>
            <a:r>
              <a:rPr sz="2800" dirty="0">
                <a:latin typeface="Century Gothic"/>
                <a:cs typeface="Century Gothic"/>
              </a:rPr>
              <a:t>utilización, </a:t>
            </a:r>
            <a:r>
              <a:rPr sz="2800" spc="-5" dirty="0">
                <a:latin typeface="Century Gothic"/>
                <a:cs typeface="Century Gothic"/>
              </a:rPr>
              <a:t>representación </a:t>
            </a:r>
            <a:r>
              <a:rPr sz="2800" dirty="0">
                <a:latin typeface="Century Gothic"/>
                <a:cs typeface="Century Gothic"/>
              </a:rPr>
              <a:t>u organización  de </a:t>
            </a:r>
            <a:r>
              <a:rPr sz="2800" spc="-5" dirty="0">
                <a:latin typeface="Century Gothic"/>
                <a:cs typeface="Century Gothic"/>
              </a:rPr>
              <a:t>los</a:t>
            </a:r>
            <a:r>
              <a:rPr sz="2800" spc="-10" dirty="0">
                <a:latin typeface="Century Gothic"/>
                <a:cs typeface="Century Gothic"/>
              </a:rPr>
              <a:t> </a:t>
            </a:r>
            <a:r>
              <a:rPr sz="2800" spc="-5" dirty="0">
                <a:latin typeface="Century Gothic"/>
                <a:cs typeface="Century Gothic"/>
              </a:rPr>
              <a:t>sonidos.</a:t>
            </a:r>
            <a:endParaRPr sz="2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86200" y="685800"/>
            <a:ext cx="4408805" cy="127762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 indent="1295400">
              <a:lnSpc>
                <a:spcPts val="4700"/>
              </a:lnSpc>
              <a:spcBef>
                <a:spcPts val="640"/>
              </a:spcBef>
            </a:pPr>
            <a:r>
              <a:rPr spc="-5" dirty="0"/>
              <a:t>Origen  Existen </a:t>
            </a:r>
            <a:r>
              <a:rPr dirty="0"/>
              <a:t>dos</a:t>
            </a:r>
            <a:r>
              <a:rPr spc="-40" dirty="0"/>
              <a:t> </a:t>
            </a:r>
            <a:r>
              <a:rPr spc="-5" dirty="0"/>
              <a:t>tipos:</a:t>
            </a:r>
          </a:p>
        </p:txBody>
      </p:sp>
      <p:sp>
        <p:nvSpPr>
          <p:cNvPr id="3" name="object 3"/>
          <p:cNvSpPr/>
          <p:nvPr/>
        </p:nvSpPr>
        <p:spPr>
          <a:xfrm>
            <a:off x="1071121" y="2103437"/>
            <a:ext cx="4951095" cy="3932554"/>
          </a:xfrm>
          <a:custGeom>
            <a:avLst/>
            <a:gdLst/>
            <a:ahLst/>
            <a:cxnLst/>
            <a:rect l="l" t="t" r="r" b="b"/>
            <a:pathLst>
              <a:path w="4951095" h="3932554">
                <a:moveTo>
                  <a:pt x="4557394" y="0"/>
                </a:moveTo>
                <a:lnTo>
                  <a:pt x="393223" y="0"/>
                </a:lnTo>
                <a:lnTo>
                  <a:pt x="343898" y="3063"/>
                </a:lnTo>
                <a:lnTo>
                  <a:pt x="296401" y="12009"/>
                </a:lnTo>
                <a:lnTo>
                  <a:pt x="251101" y="26468"/>
                </a:lnTo>
                <a:lnTo>
                  <a:pt x="208367" y="46072"/>
                </a:lnTo>
                <a:lnTo>
                  <a:pt x="168566" y="70452"/>
                </a:lnTo>
                <a:lnTo>
                  <a:pt x="132068" y="99240"/>
                </a:lnTo>
                <a:lnTo>
                  <a:pt x="99240" y="132068"/>
                </a:lnTo>
                <a:lnTo>
                  <a:pt x="70452" y="168566"/>
                </a:lnTo>
                <a:lnTo>
                  <a:pt x="46072" y="208367"/>
                </a:lnTo>
                <a:lnTo>
                  <a:pt x="26468" y="251101"/>
                </a:lnTo>
                <a:lnTo>
                  <a:pt x="12009" y="296401"/>
                </a:lnTo>
                <a:lnTo>
                  <a:pt x="3063" y="343898"/>
                </a:lnTo>
                <a:lnTo>
                  <a:pt x="0" y="393223"/>
                </a:lnTo>
                <a:lnTo>
                  <a:pt x="0" y="3539014"/>
                </a:lnTo>
                <a:lnTo>
                  <a:pt x="3063" y="3588339"/>
                </a:lnTo>
                <a:lnTo>
                  <a:pt x="12009" y="3635835"/>
                </a:lnTo>
                <a:lnTo>
                  <a:pt x="26468" y="3681135"/>
                </a:lnTo>
                <a:lnTo>
                  <a:pt x="46072" y="3723870"/>
                </a:lnTo>
                <a:lnTo>
                  <a:pt x="70452" y="3763671"/>
                </a:lnTo>
                <a:lnTo>
                  <a:pt x="99240" y="3800169"/>
                </a:lnTo>
                <a:lnTo>
                  <a:pt x="132068" y="3832997"/>
                </a:lnTo>
                <a:lnTo>
                  <a:pt x="168566" y="3861785"/>
                </a:lnTo>
                <a:lnTo>
                  <a:pt x="208367" y="3886165"/>
                </a:lnTo>
                <a:lnTo>
                  <a:pt x="251101" y="3905769"/>
                </a:lnTo>
                <a:lnTo>
                  <a:pt x="296401" y="3920228"/>
                </a:lnTo>
                <a:lnTo>
                  <a:pt x="343898" y="3929173"/>
                </a:lnTo>
                <a:lnTo>
                  <a:pt x="393223" y="3932237"/>
                </a:lnTo>
                <a:lnTo>
                  <a:pt x="4557394" y="3932237"/>
                </a:lnTo>
                <a:lnTo>
                  <a:pt x="4606719" y="3929173"/>
                </a:lnTo>
                <a:lnTo>
                  <a:pt x="4654216" y="3920228"/>
                </a:lnTo>
                <a:lnTo>
                  <a:pt x="4699516" y="3905769"/>
                </a:lnTo>
                <a:lnTo>
                  <a:pt x="4742250" y="3886165"/>
                </a:lnTo>
                <a:lnTo>
                  <a:pt x="4782051" y="3861785"/>
                </a:lnTo>
                <a:lnTo>
                  <a:pt x="4818549" y="3832997"/>
                </a:lnTo>
                <a:lnTo>
                  <a:pt x="4851377" y="3800169"/>
                </a:lnTo>
                <a:lnTo>
                  <a:pt x="4880165" y="3763671"/>
                </a:lnTo>
                <a:lnTo>
                  <a:pt x="4904545" y="3723870"/>
                </a:lnTo>
                <a:lnTo>
                  <a:pt x="4924149" y="3681135"/>
                </a:lnTo>
                <a:lnTo>
                  <a:pt x="4938608" y="3635835"/>
                </a:lnTo>
                <a:lnTo>
                  <a:pt x="4947554" y="3588339"/>
                </a:lnTo>
                <a:lnTo>
                  <a:pt x="4950618" y="3539014"/>
                </a:lnTo>
                <a:lnTo>
                  <a:pt x="4950618" y="393223"/>
                </a:lnTo>
                <a:lnTo>
                  <a:pt x="4947554" y="343898"/>
                </a:lnTo>
                <a:lnTo>
                  <a:pt x="4938608" y="296401"/>
                </a:lnTo>
                <a:lnTo>
                  <a:pt x="4924149" y="251101"/>
                </a:lnTo>
                <a:lnTo>
                  <a:pt x="4904545" y="208367"/>
                </a:lnTo>
                <a:lnTo>
                  <a:pt x="4880165" y="168566"/>
                </a:lnTo>
                <a:lnTo>
                  <a:pt x="4851377" y="132068"/>
                </a:lnTo>
                <a:lnTo>
                  <a:pt x="4818549" y="99240"/>
                </a:lnTo>
                <a:lnTo>
                  <a:pt x="4782051" y="70452"/>
                </a:lnTo>
                <a:lnTo>
                  <a:pt x="4742250" y="46072"/>
                </a:lnTo>
                <a:lnTo>
                  <a:pt x="4699516" y="26468"/>
                </a:lnTo>
                <a:lnTo>
                  <a:pt x="4654216" y="12009"/>
                </a:lnTo>
                <a:lnTo>
                  <a:pt x="4606719" y="3063"/>
                </a:lnTo>
                <a:lnTo>
                  <a:pt x="4557394" y="0"/>
                </a:lnTo>
                <a:close/>
              </a:path>
            </a:pathLst>
          </a:custGeom>
          <a:solidFill>
            <a:srgbClr val="268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71121" y="2103437"/>
            <a:ext cx="4951095" cy="3932554"/>
          </a:xfrm>
          <a:custGeom>
            <a:avLst/>
            <a:gdLst/>
            <a:ahLst/>
            <a:cxnLst/>
            <a:rect l="l" t="t" r="r" b="b"/>
            <a:pathLst>
              <a:path w="4951095" h="3932554">
                <a:moveTo>
                  <a:pt x="393223" y="0"/>
                </a:moveTo>
                <a:lnTo>
                  <a:pt x="4557393" y="0"/>
                </a:lnTo>
                <a:lnTo>
                  <a:pt x="4606719" y="3063"/>
                </a:lnTo>
                <a:lnTo>
                  <a:pt x="4654216" y="12009"/>
                </a:lnTo>
                <a:lnTo>
                  <a:pt x="4699516" y="26468"/>
                </a:lnTo>
                <a:lnTo>
                  <a:pt x="4742250" y="46072"/>
                </a:lnTo>
                <a:lnTo>
                  <a:pt x="4782051" y="70452"/>
                </a:lnTo>
                <a:lnTo>
                  <a:pt x="4818549" y="99240"/>
                </a:lnTo>
                <a:lnTo>
                  <a:pt x="4851377" y="132068"/>
                </a:lnTo>
                <a:lnTo>
                  <a:pt x="4880165" y="168566"/>
                </a:lnTo>
                <a:lnTo>
                  <a:pt x="4904545" y="208367"/>
                </a:lnTo>
                <a:lnTo>
                  <a:pt x="4924149" y="251101"/>
                </a:lnTo>
                <a:lnTo>
                  <a:pt x="4938608" y="296401"/>
                </a:lnTo>
                <a:lnTo>
                  <a:pt x="4947553" y="343898"/>
                </a:lnTo>
                <a:lnTo>
                  <a:pt x="4950617" y="393223"/>
                </a:lnTo>
                <a:lnTo>
                  <a:pt x="4950617" y="3539013"/>
                </a:lnTo>
                <a:lnTo>
                  <a:pt x="4947553" y="3588338"/>
                </a:lnTo>
                <a:lnTo>
                  <a:pt x="4938608" y="3635835"/>
                </a:lnTo>
                <a:lnTo>
                  <a:pt x="4924149" y="3681135"/>
                </a:lnTo>
                <a:lnTo>
                  <a:pt x="4904545" y="3723870"/>
                </a:lnTo>
                <a:lnTo>
                  <a:pt x="4880165" y="3763670"/>
                </a:lnTo>
                <a:lnTo>
                  <a:pt x="4851377" y="3800169"/>
                </a:lnTo>
                <a:lnTo>
                  <a:pt x="4818549" y="3832996"/>
                </a:lnTo>
                <a:lnTo>
                  <a:pt x="4782051" y="3861784"/>
                </a:lnTo>
                <a:lnTo>
                  <a:pt x="4742250" y="3886165"/>
                </a:lnTo>
                <a:lnTo>
                  <a:pt x="4699516" y="3905769"/>
                </a:lnTo>
                <a:lnTo>
                  <a:pt x="4654216" y="3920228"/>
                </a:lnTo>
                <a:lnTo>
                  <a:pt x="4606719" y="3929173"/>
                </a:lnTo>
                <a:lnTo>
                  <a:pt x="4557393" y="3932237"/>
                </a:lnTo>
                <a:lnTo>
                  <a:pt x="393223" y="3932237"/>
                </a:lnTo>
                <a:lnTo>
                  <a:pt x="343898" y="3929173"/>
                </a:lnTo>
                <a:lnTo>
                  <a:pt x="296401" y="3920228"/>
                </a:lnTo>
                <a:lnTo>
                  <a:pt x="251101" y="3905769"/>
                </a:lnTo>
                <a:lnTo>
                  <a:pt x="208367" y="3886165"/>
                </a:lnTo>
                <a:lnTo>
                  <a:pt x="168566" y="3861784"/>
                </a:lnTo>
                <a:lnTo>
                  <a:pt x="132068" y="3832996"/>
                </a:lnTo>
                <a:lnTo>
                  <a:pt x="99240" y="3800169"/>
                </a:lnTo>
                <a:lnTo>
                  <a:pt x="70452" y="3763670"/>
                </a:lnTo>
                <a:lnTo>
                  <a:pt x="46072" y="3723870"/>
                </a:lnTo>
                <a:lnTo>
                  <a:pt x="26468" y="3681135"/>
                </a:lnTo>
                <a:lnTo>
                  <a:pt x="12009" y="3635835"/>
                </a:lnTo>
                <a:lnTo>
                  <a:pt x="3063" y="3588338"/>
                </a:lnTo>
                <a:lnTo>
                  <a:pt x="0" y="3539013"/>
                </a:lnTo>
                <a:lnTo>
                  <a:pt x="0" y="393223"/>
                </a:lnTo>
                <a:lnTo>
                  <a:pt x="3063" y="343898"/>
                </a:lnTo>
                <a:lnTo>
                  <a:pt x="12009" y="296401"/>
                </a:lnTo>
                <a:lnTo>
                  <a:pt x="26468" y="251101"/>
                </a:lnTo>
                <a:lnTo>
                  <a:pt x="46072" y="208367"/>
                </a:lnTo>
                <a:lnTo>
                  <a:pt x="70452" y="168566"/>
                </a:lnTo>
                <a:lnTo>
                  <a:pt x="99240" y="132068"/>
                </a:lnTo>
                <a:lnTo>
                  <a:pt x="132068" y="99240"/>
                </a:lnTo>
                <a:lnTo>
                  <a:pt x="168566" y="70452"/>
                </a:lnTo>
                <a:lnTo>
                  <a:pt x="208367" y="46072"/>
                </a:lnTo>
                <a:lnTo>
                  <a:pt x="251101" y="26468"/>
                </a:lnTo>
                <a:lnTo>
                  <a:pt x="296401" y="12009"/>
                </a:lnTo>
                <a:lnTo>
                  <a:pt x="343898" y="3063"/>
                </a:lnTo>
                <a:lnTo>
                  <a:pt x="393223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38300" y="4025900"/>
            <a:ext cx="3818254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0" spc="-5" dirty="0">
                <a:solidFill>
                  <a:srgbClr val="FFFFFF"/>
                </a:solidFill>
                <a:latin typeface="Century Gothic"/>
                <a:cs typeface="Century Gothic"/>
              </a:rPr>
              <a:t>El</a:t>
            </a:r>
            <a:r>
              <a:rPr sz="5500" spc="-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5500" dirty="0">
                <a:solidFill>
                  <a:srgbClr val="FFFFFF"/>
                </a:solidFill>
                <a:latin typeface="Century Gothic"/>
                <a:cs typeface="Century Gothic"/>
              </a:rPr>
              <a:t>evolutivo</a:t>
            </a:r>
            <a:endParaRPr sz="550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91712" y="2339372"/>
            <a:ext cx="1310005" cy="1310005"/>
          </a:xfrm>
          <a:custGeom>
            <a:avLst/>
            <a:gdLst/>
            <a:ahLst/>
            <a:cxnLst/>
            <a:rect l="l" t="t" r="r" b="b"/>
            <a:pathLst>
              <a:path w="1310004" h="1310004">
                <a:moveTo>
                  <a:pt x="654717" y="0"/>
                </a:moveTo>
                <a:lnTo>
                  <a:pt x="609049" y="1584"/>
                </a:lnTo>
                <a:lnTo>
                  <a:pt x="563561" y="6339"/>
                </a:lnTo>
                <a:lnTo>
                  <a:pt x="518430" y="14263"/>
                </a:lnTo>
                <a:lnTo>
                  <a:pt x="473837" y="25356"/>
                </a:lnTo>
                <a:lnTo>
                  <a:pt x="429960" y="39620"/>
                </a:lnTo>
                <a:lnTo>
                  <a:pt x="386978" y="57053"/>
                </a:lnTo>
                <a:lnTo>
                  <a:pt x="345070" y="77655"/>
                </a:lnTo>
                <a:lnTo>
                  <a:pt x="304416" y="101427"/>
                </a:lnTo>
                <a:lnTo>
                  <a:pt x="265193" y="128369"/>
                </a:lnTo>
                <a:lnTo>
                  <a:pt x="227582" y="158481"/>
                </a:lnTo>
                <a:lnTo>
                  <a:pt x="191762" y="191762"/>
                </a:lnTo>
                <a:lnTo>
                  <a:pt x="158481" y="227582"/>
                </a:lnTo>
                <a:lnTo>
                  <a:pt x="128369" y="265193"/>
                </a:lnTo>
                <a:lnTo>
                  <a:pt x="101427" y="304416"/>
                </a:lnTo>
                <a:lnTo>
                  <a:pt x="77655" y="345070"/>
                </a:lnTo>
                <a:lnTo>
                  <a:pt x="57053" y="386978"/>
                </a:lnTo>
                <a:lnTo>
                  <a:pt x="39620" y="429960"/>
                </a:lnTo>
                <a:lnTo>
                  <a:pt x="25356" y="473837"/>
                </a:lnTo>
                <a:lnTo>
                  <a:pt x="14263" y="518430"/>
                </a:lnTo>
                <a:lnTo>
                  <a:pt x="6339" y="563561"/>
                </a:lnTo>
                <a:lnTo>
                  <a:pt x="1584" y="609049"/>
                </a:lnTo>
                <a:lnTo>
                  <a:pt x="0" y="654717"/>
                </a:lnTo>
                <a:lnTo>
                  <a:pt x="1584" y="700384"/>
                </a:lnTo>
                <a:lnTo>
                  <a:pt x="6339" y="745872"/>
                </a:lnTo>
                <a:lnTo>
                  <a:pt x="14263" y="791003"/>
                </a:lnTo>
                <a:lnTo>
                  <a:pt x="25356" y="835596"/>
                </a:lnTo>
                <a:lnTo>
                  <a:pt x="39620" y="879473"/>
                </a:lnTo>
                <a:lnTo>
                  <a:pt x="57053" y="922455"/>
                </a:lnTo>
                <a:lnTo>
                  <a:pt x="77655" y="964363"/>
                </a:lnTo>
                <a:lnTo>
                  <a:pt x="101427" y="1005018"/>
                </a:lnTo>
                <a:lnTo>
                  <a:pt x="128369" y="1044240"/>
                </a:lnTo>
                <a:lnTo>
                  <a:pt x="158481" y="1081851"/>
                </a:lnTo>
                <a:lnTo>
                  <a:pt x="191762" y="1117672"/>
                </a:lnTo>
                <a:lnTo>
                  <a:pt x="227582" y="1150953"/>
                </a:lnTo>
                <a:lnTo>
                  <a:pt x="265193" y="1181064"/>
                </a:lnTo>
                <a:lnTo>
                  <a:pt x="304416" y="1208006"/>
                </a:lnTo>
                <a:lnTo>
                  <a:pt x="345070" y="1231778"/>
                </a:lnTo>
                <a:lnTo>
                  <a:pt x="386978" y="1252380"/>
                </a:lnTo>
                <a:lnTo>
                  <a:pt x="429960" y="1269813"/>
                </a:lnTo>
                <a:lnTo>
                  <a:pt x="473837" y="1284077"/>
                </a:lnTo>
                <a:lnTo>
                  <a:pt x="518430" y="1295170"/>
                </a:lnTo>
                <a:lnTo>
                  <a:pt x="563561" y="1303094"/>
                </a:lnTo>
                <a:lnTo>
                  <a:pt x="609049" y="1307849"/>
                </a:lnTo>
                <a:lnTo>
                  <a:pt x="654717" y="1309434"/>
                </a:lnTo>
                <a:lnTo>
                  <a:pt x="700384" y="1307849"/>
                </a:lnTo>
                <a:lnTo>
                  <a:pt x="745872" y="1303094"/>
                </a:lnTo>
                <a:lnTo>
                  <a:pt x="791003" y="1295170"/>
                </a:lnTo>
                <a:lnTo>
                  <a:pt x="835596" y="1284077"/>
                </a:lnTo>
                <a:lnTo>
                  <a:pt x="879473" y="1269813"/>
                </a:lnTo>
                <a:lnTo>
                  <a:pt x="922455" y="1252380"/>
                </a:lnTo>
                <a:lnTo>
                  <a:pt x="964363" y="1231778"/>
                </a:lnTo>
                <a:lnTo>
                  <a:pt x="1005018" y="1208006"/>
                </a:lnTo>
                <a:lnTo>
                  <a:pt x="1044240" y="1181064"/>
                </a:lnTo>
                <a:lnTo>
                  <a:pt x="1081851" y="1150953"/>
                </a:lnTo>
                <a:lnTo>
                  <a:pt x="1117672" y="1117672"/>
                </a:lnTo>
                <a:lnTo>
                  <a:pt x="1150953" y="1081851"/>
                </a:lnTo>
                <a:lnTo>
                  <a:pt x="1181064" y="1044240"/>
                </a:lnTo>
                <a:lnTo>
                  <a:pt x="1208006" y="1005018"/>
                </a:lnTo>
                <a:lnTo>
                  <a:pt x="1231778" y="964363"/>
                </a:lnTo>
                <a:lnTo>
                  <a:pt x="1252380" y="922455"/>
                </a:lnTo>
                <a:lnTo>
                  <a:pt x="1269813" y="879473"/>
                </a:lnTo>
                <a:lnTo>
                  <a:pt x="1284077" y="835596"/>
                </a:lnTo>
                <a:lnTo>
                  <a:pt x="1295170" y="791003"/>
                </a:lnTo>
                <a:lnTo>
                  <a:pt x="1303094" y="745872"/>
                </a:lnTo>
                <a:lnTo>
                  <a:pt x="1307849" y="700384"/>
                </a:lnTo>
                <a:lnTo>
                  <a:pt x="1309434" y="654717"/>
                </a:lnTo>
                <a:lnTo>
                  <a:pt x="1307849" y="609049"/>
                </a:lnTo>
                <a:lnTo>
                  <a:pt x="1303094" y="563561"/>
                </a:lnTo>
                <a:lnTo>
                  <a:pt x="1295170" y="518430"/>
                </a:lnTo>
                <a:lnTo>
                  <a:pt x="1284077" y="473837"/>
                </a:lnTo>
                <a:lnTo>
                  <a:pt x="1269813" y="429960"/>
                </a:lnTo>
                <a:lnTo>
                  <a:pt x="1252380" y="386978"/>
                </a:lnTo>
                <a:lnTo>
                  <a:pt x="1231778" y="345070"/>
                </a:lnTo>
                <a:lnTo>
                  <a:pt x="1208006" y="304416"/>
                </a:lnTo>
                <a:lnTo>
                  <a:pt x="1181064" y="265193"/>
                </a:lnTo>
                <a:lnTo>
                  <a:pt x="1150953" y="227582"/>
                </a:lnTo>
                <a:lnTo>
                  <a:pt x="1117672" y="191762"/>
                </a:lnTo>
                <a:lnTo>
                  <a:pt x="1081851" y="158481"/>
                </a:lnTo>
                <a:lnTo>
                  <a:pt x="1044240" y="128369"/>
                </a:lnTo>
                <a:lnTo>
                  <a:pt x="1005018" y="101427"/>
                </a:lnTo>
                <a:lnTo>
                  <a:pt x="964363" y="77655"/>
                </a:lnTo>
                <a:lnTo>
                  <a:pt x="922455" y="57053"/>
                </a:lnTo>
                <a:lnTo>
                  <a:pt x="879473" y="39620"/>
                </a:lnTo>
                <a:lnTo>
                  <a:pt x="835596" y="25356"/>
                </a:lnTo>
                <a:lnTo>
                  <a:pt x="791003" y="14263"/>
                </a:lnTo>
                <a:lnTo>
                  <a:pt x="745872" y="6339"/>
                </a:lnTo>
                <a:lnTo>
                  <a:pt x="700384" y="1584"/>
                </a:lnTo>
                <a:lnTo>
                  <a:pt x="654717" y="0"/>
                </a:lnTo>
                <a:close/>
              </a:path>
            </a:pathLst>
          </a:custGeom>
          <a:solidFill>
            <a:srgbClr val="BBCD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91712" y="2339371"/>
            <a:ext cx="1310005" cy="1310005"/>
          </a:xfrm>
          <a:custGeom>
            <a:avLst/>
            <a:gdLst/>
            <a:ahLst/>
            <a:cxnLst/>
            <a:rect l="l" t="t" r="r" b="b"/>
            <a:pathLst>
              <a:path w="1310004" h="1310004">
                <a:moveTo>
                  <a:pt x="1117671" y="191762"/>
                </a:moveTo>
                <a:lnTo>
                  <a:pt x="1150952" y="227582"/>
                </a:lnTo>
                <a:lnTo>
                  <a:pt x="1181064" y="265193"/>
                </a:lnTo>
                <a:lnTo>
                  <a:pt x="1208006" y="304416"/>
                </a:lnTo>
                <a:lnTo>
                  <a:pt x="1231778" y="345070"/>
                </a:lnTo>
                <a:lnTo>
                  <a:pt x="1252381" y="386978"/>
                </a:lnTo>
                <a:lnTo>
                  <a:pt x="1269813" y="429960"/>
                </a:lnTo>
                <a:lnTo>
                  <a:pt x="1284077" y="473837"/>
                </a:lnTo>
                <a:lnTo>
                  <a:pt x="1295171" y="518430"/>
                </a:lnTo>
                <a:lnTo>
                  <a:pt x="1303095" y="563561"/>
                </a:lnTo>
                <a:lnTo>
                  <a:pt x="1307849" y="609049"/>
                </a:lnTo>
                <a:lnTo>
                  <a:pt x="1309434" y="654717"/>
                </a:lnTo>
                <a:lnTo>
                  <a:pt x="1307849" y="700384"/>
                </a:lnTo>
                <a:lnTo>
                  <a:pt x="1303095" y="745872"/>
                </a:lnTo>
                <a:lnTo>
                  <a:pt x="1295171" y="791003"/>
                </a:lnTo>
                <a:lnTo>
                  <a:pt x="1284077" y="835596"/>
                </a:lnTo>
                <a:lnTo>
                  <a:pt x="1269813" y="879473"/>
                </a:lnTo>
                <a:lnTo>
                  <a:pt x="1252381" y="922455"/>
                </a:lnTo>
                <a:lnTo>
                  <a:pt x="1231778" y="964363"/>
                </a:lnTo>
                <a:lnTo>
                  <a:pt x="1208006" y="1005017"/>
                </a:lnTo>
                <a:lnTo>
                  <a:pt x="1181064" y="1044240"/>
                </a:lnTo>
                <a:lnTo>
                  <a:pt x="1150952" y="1081851"/>
                </a:lnTo>
                <a:lnTo>
                  <a:pt x="1117671" y="1117671"/>
                </a:lnTo>
                <a:lnTo>
                  <a:pt x="1081851" y="1150952"/>
                </a:lnTo>
                <a:lnTo>
                  <a:pt x="1044240" y="1181064"/>
                </a:lnTo>
                <a:lnTo>
                  <a:pt x="1005017" y="1208006"/>
                </a:lnTo>
                <a:lnTo>
                  <a:pt x="964363" y="1231778"/>
                </a:lnTo>
                <a:lnTo>
                  <a:pt x="922455" y="1252381"/>
                </a:lnTo>
                <a:lnTo>
                  <a:pt x="879473" y="1269813"/>
                </a:lnTo>
                <a:lnTo>
                  <a:pt x="835596" y="1284077"/>
                </a:lnTo>
                <a:lnTo>
                  <a:pt x="791003" y="1295171"/>
                </a:lnTo>
                <a:lnTo>
                  <a:pt x="745872" y="1303095"/>
                </a:lnTo>
                <a:lnTo>
                  <a:pt x="700384" y="1307849"/>
                </a:lnTo>
                <a:lnTo>
                  <a:pt x="654717" y="1309434"/>
                </a:lnTo>
                <a:lnTo>
                  <a:pt x="609049" y="1307849"/>
                </a:lnTo>
                <a:lnTo>
                  <a:pt x="563561" y="1303095"/>
                </a:lnTo>
                <a:lnTo>
                  <a:pt x="518430" y="1295171"/>
                </a:lnTo>
                <a:lnTo>
                  <a:pt x="473837" y="1284077"/>
                </a:lnTo>
                <a:lnTo>
                  <a:pt x="429960" y="1269813"/>
                </a:lnTo>
                <a:lnTo>
                  <a:pt x="386978" y="1252381"/>
                </a:lnTo>
                <a:lnTo>
                  <a:pt x="345070" y="1231778"/>
                </a:lnTo>
                <a:lnTo>
                  <a:pt x="304416" y="1208006"/>
                </a:lnTo>
                <a:lnTo>
                  <a:pt x="265193" y="1181064"/>
                </a:lnTo>
                <a:lnTo>
                  <a:pt x="227582" y="1150952"/>
                </a:lnTo>
                <a:lnTo>
                  <a:pt x="191762" y="1117671"/>
                </a:lnTo>
                <a:lnTo>
                  <a:pt x="158481" y="1081851"/>
                </a:lnTo>
                <a:lnTo>
                  <a:pt x="128369" y="1044240"/>
                </a:lnTo>
                <a:lnTo>
                  <a:pt x="101427" y="1005017"/>
                </a:lnTo>
                <a:lnTo>
                  <a:pt x="77655" y="964363"/>
                </a:lnTo>
                <a:lnTo>
                  <a:pt x="57053" y="922455"/>
                </a:lnTo>
                <a:lnTo>
                  <a:pt x="39620" y="879473"/>
                </a:lnTo>
                <a:lnTo>
                  <a:pt x="25356" y="835596"/>
                </a:lnTo>
                <a:lnTo>
                  <a:pt x="14263" y="791003"/>
                </a:lnTo>
                <a:lnTo>
                  <a:pt x="6339" y="745872"/>
                </a:lnTo>
                <a:lnTo>
                  <a:pt x="1584" y="700384"/>
                </a:lnTo>
                <a:lnTo>
                  <a:pt x="0" y="654717"/>
                </a:lnTo>
                <a:lnTo>
                  <a:pt x="1584" y="609049"/>
                </a:lnTo>
                <a:lnTo>
                  <a:pt x="6339" y="563561"/>
                </a:lnTo>
                <a:lnTo>
                  <a:pt x="14263" y="518430"/>
                </a:lnTo>
                <a:lnTo>
                  <a:pt x="25356" y="473837"/>
                </a:lnTo>
                <a:lnTo>
                  <a:pt x="39620" y="429960"/>
                </a:lnTo>
                <a:lnTo>
                  <a:pt x="57053" y="386978"/>
                </a:lnTo>
                <a:lnTo>
                  <a:pt x="77655" y="345070"/>
                </a:lnTo>
                <a:lnTo>
                  <a:pt x="101427" y="304416"/>
                </a:lnTo>
                <a:lnTo>
                  <a:pt x="128369" y="265193"/>
                </a:lnTo>
                <a:lnTo>
                  <a:pt x="158481" y="227582"/>
                </a:lnTo>
                <a:lnTo>
                  <a:pt x="191762" y="191762"/>
                </a:lnTo>
                <a:lnTo>
                  <a:pt x="227582" y="158481"/>
                </a:lnTo>
                <a:lnTo>
                  <a:pt x="265193" y="128369"/>
                </a:lnTo>
                <a:lnTo>
                  <a:pt x="304416" y="101427"/>
                </a:lnTo>
                <a:lnTo>
                  <a:pt x="345070" y="77655"/>
                </a:lnTo>
                <a:lnTo>
                  <a:pt x="386978" y="57053"/>
                </a:lnTo>
                <a:lnTo>
                  <a:pt x="429960" y="39620"/>
                </a:lnTo>
                <a:lnTo>
                  <a:pt x="473837" y="25356"/>
                </a:lnTo>
                <a:lnTo>
                  <a:pt x="518430" y="14263"/>
                </a:lnTo>
                <a:lnTo>
                  <a:pt x="563561" y="6339"/>
                </a:lnTo>
                <a:lnTo>
                  <a:pt x="609049" y="1584"/>
                </a:lnTo>
                <a:lnTo>
                  <a:pt x="654717" y="0"/>
                </a:lnTo>
                <a:lnTo>
                  <a:pt x="700384" y="1584"/>
                </a:lnTo>
                <a:lnTo>
                  <a:pt x="745872" y="6339"/>
                </a:lnTo>
                <a:lnTo>
                  <a:pt x="791003" y="14263"/>
                </a:lnTo>
                <a:lnTo>
                  <a:pt x="835596" y="25356"/>
                </a:lnTo>
                <a:lnTo>
                  <a:pt x="879473" y="39620"/>
                </a:lnTo>
                <a:lnTo>
                  <a:pt x="922455" y="57053"/>
                </a:lnTo>
                <a:lnTo>
                  <a:pt x="964363" y="77655"/>
                </a:lnTo>
                <a:lnTo>
                  <a:pt x="1005017" y="101427"/>
                </a:lnTo>
                <a:lnTo>
                  <a:pt x="1044240" y="128369"/>
                </a:lnTo>
                <a:lnTo>
                  <a:pt x="1081851" y="158481"/>
                </a:lnTo>
                <a:lnTo>
                  <a:pt x="1117671" y="191762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70259" y="2103437"/>
            <a:ext cx="4951095" cy="3932554"/>
          </a:xfrm>
          <a:custGeom>
            <a:avLst/>
            <a:gdLst/>
            <a:ahLst/>
            <a:cxnLst/>
            <a:rect l="l" t="t" r="r" b="b"/>
            <a:pathLst>
              <a:path w="4951095" h="3932554">
                <a:moveTo>
                  <a:pt x="4557393" y="0"/>
                </a:moveTo>
                <a:lnTo>
                  <a:pt x="393223" y="0"/>
                </a:lnTo>
                <a:lnTo>
                  <a:pt x="343898" y="3063"/>
                </a:lnTo>
                <a:lnTo>
                  <a:pt x="296401" y="12009"/>
                </a:lnTo>
                <a:lnTo>
                  <a:pt x="251101" y="26468"/>
                </a:lnTo>
                <a:lnTo>
                  <a:pt x="208367" y="46072"/>
                </a:lnTo>
                <a:lnTo>
                  <a:pt x="168566" y="70452"/>
                </a:lnTo>
                <a:lnTo>
                  <a:pt x="132068" y="99240"/>
                </a:lnTo>
                <a:lnTo>
                  <a:pt x="99240" y="132068"/>
                </a:lnTo>
                <a:lnTo>
                  <a:pt x="70452" y="168566"/>
                </a:lnTo>
                <a:lnTo>
                  <a:pt x="46072" y="208367"/>
                </a:lnTo>
                <a:lnTo>
                  <a:pt x="26468" y="251101"/>
                </a:lnTo>
                <a:lnTo>
                  <a:pt x="12009" y="296401"/>
                </a:lnTo>
                <a:lnTo>
                  <a:pt x="3063" y="343898"/>
                </a:lnTo>
                <a:lnTo>
                  <a:pt x="0" y="393223"/>
                </a:lnTo>
                <a:lnTo>
                  <a:pt x="0" y="3539014"/>
                </a:lnTo>
                <a:lnTo>
                  <a:pt x="3063" y="3588339"/>
                </a:lnTo>
                <a:lnTo>
                  <a:pt x="12009" y="3635835"/>
                </a:lnTo>
                <a:lnTo>
                  <a:pt x="26468" y="3681135"/>
                </a:lnTo>
                <a:lnTo>
                  <a:pt x="46072" y="3723870"/>
                </a:lnTo>
                <a:lnTo>
                  <a:pt x="70452" y="3763671"/>
                </a:lnTo>
                <a:lnTo>
                  <a:pt x="99240" y="3800169"/>
                </a:lnTo>
                <a:lnTo>
                  <a:pt x="132068" y="3832997"/>
                </a:lnTo>
                <a:lnTo>
                  <a:pt x="168566" y="3861785"/>
                </a:lnTo>
                <a:lnTo>
                  <a:pt x="208367" y="3886165"/>
                </a:lnTo>
                <a:lnTo>
                  <a:pt x="251101" y="3905769"/>
                </a:lnTo>
                <a:lnTo>
                  <a:pt x="296401" y="3920228"/>
                </a:lnTo>
                <a:lnTo>
                  <a:pt x="343898" y="3929173"/>
                </a:lnTo>
                <a:lnTo>
                  <a:pt x="393223" y="3932237"/>
                </a:lnTo>
                <a:lnTo>
                  <a:pt x="4557393" y="3932237"/>
                </a:lnTo>
                <a:lnTo>
                  <a:pt x="4606718" y="3929173"/>
                </a:lnTo>
                <a:lnTo>
                  <a:pt x="4654215" y="3920228"/>
                </a:lnTo>
                <a:lnTo>
                  <a:pt x="4699515" y="3905769"/>
                </a:lnTo>
                <a:lnTo>
                  <a:pt x="4742250" y="3886165"/>
                </a:lnTo>
                <a:lnTo>
                  <a:pt x="4782050" y="3861785"/>
                </a:lnTo>
                <a:lnTo>
                  <a:pt x="4818549" y="3832997"/>
                </a:lnTo>
                <a:lnTo>
                  <a:pt x="4851376" y="3800169"/>
                </a:lnTo>
                <a:lnTo>
                  <a:pt x="4880164" y="3763671"/>
                </a:lnTo>
                <a:lnTo>
                  <a:pt x="4904545" y="3723870"/>
                </a:lnTo>
                <a:lnTo>
                  <a:pt x="4924149" y="3681135"/>
                </a:lnTo>
                <a:lnTo>
                  <a:pt x="4938608" y="3635835"/>
                </a:lnTo>
                <a:lnTo>
                  <a:pt x="4947553" y="3588339"/>
                </a:lnTo>
                <a:lnTo>
                  <a:pt x="4950617" y="3539014"/>
                </a:lnTo>
                <a:lnTo>
                  <a:pt x="4950617" y="393223"/>
                </a:lnTo>
                <a:lnTo>
                  <a:pt x="4947553" y="343898"/>
                </a:lnTo>
                <a:lnTo>
                  <a:pt x="4938608" y="296401"/>
                </a:lnTo>
                <a:lnTo>
                  <a:pt x="4924149" y="251101"/>
                </a:lnTo>
                <a:lnTo>
                  <a:pt x="4904545" y="208367"/>
                </a:lnTo>
                <a:lnTo>
                  <a:pt x="4880164" y="168566"/>
                </a:lnTo>
                <a:lnTo>
                  <a:pt x="4851376" y="132068"/>
                </a:lnTo>
                <a:lnTo>
                  <a:pt x="4818549" y="99240"/>
                </a:lnTo>
                <a:lnTo>
                  <a:pt x="4782050" y="70452"/>
                </a:lnTo>
                <a:lnTo>
                  <a:pt x="4742250" y="46072"/>
                </a:lnTo>
                <a:lnTo>
                  <a:pt x="4699515" y="26468"/>
                </a:lnTo>
                <a:lnTo>
                  <a:pt x="4654215" y="12009"/>
                </a:lnTo>
                <a:lnTo>
                  <a:pt x="4606718" y="3063"/>
                </a:lnTo>
                <a:lnTo>
                  <a:pt x="4557393" y="0"/>
                </a:lnTo>
                <a:close/>
              </a:path>
            </a:pathLst>
          </a:custGeom>
          <a:solidFill>
            <a:srgbClr val="27CE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70259" y="2103437"/>
            <a:ext cx="4951095" cy="3932554"/>
          </a:xfrm>
          <a:custGeom>
            <a:avLst/>
            <a:gdLst/>
            <a:ahLst/>
            <a:cxnLst/>
            <a:rect l="l" t="t" r="r" b="b"/>
            <a:pathLst>
              <a:path w="4951095" h="3932554">
                <a:moveTo>
                  <a:pt x="393223" y="0"/>
                </a:moveTo>
                <a:lnTo>
                  <a:pt x="4557393" y="0"/>
                </a:lnTo>
                <a:lnTo>
                  <a:pt x="4606719" y="3063"/>
                </a:lnTo>
                <a:lnTo>
                  <a:pt x="4654216" y="12009"/>
                </a:lnTo>
                <a:lnTo>
                  <a:pt x="4699516" y="26468"/>
                </a:lnTo>
                <a:lnTo>
                  <a:pt x="4742250" y="46072"/>
                </a:lnTo>
                <a:lnTo>
                  <a:pt x="4782051" y="70452"/>
                </a:lnTo>
                <a:lnTo>
                  <a:pt x="4818549" y="99240"/>
                </a:lnTo>
                <a:lnTo>
                  <a:pt x="4851377" y="132068"/>
                </a:lnTo>
                <a:lnTo>
                  <a:pt x="4880165" y="168566"/>
                </a:lnTo>
                <a:lnTo>
                  <a:pt x="4904545" y="208367"/>
                </a:lnTo>
                <a:lnTo>
                  <a:pt x="4924149" y="251101"/>
                </a:lnTo>
                <a:lnTo>
                  <a:pt x="4938608" y="296401"/>
                </a:lnTo>
                <a:lnTo>
                  <a:pt x="4947553" y="343898"/>
                </a:lnTo>
                <a:lnTo>
                  <a:pt x="4950617" y="393223"/>
                </a:lnTo>
                <a:lnTo>
                  <a:pt x="4950617" y="3539013"/>
                </a:lnTo>
                <a:lnTo>
                  <a:pt x="4947553" y="3588338"/>
                </a:lnTo>
                <a:lnTo>
                  <a:pt x="4938608" y="3635835"/>
                </a:lnTo>
                <a:lnTo>
                  <a:pt x="4924149" y="3681135"/>
                </a:lnTo>
                <a:lnTo>
                  <a:pt x="4904545" y="3723870"/>
                </a:lnTo>
                <a:lnTo>
                  <a:pt x="4880165" y="3763670"/>
                </a:lnTo>
                <a:lnTo>
                  <a:pt x="4851377" y="3800169"/>
                </a:lnTo>
                <a:lnTo>
                  <a:pt x="4818549" y="3832996"/>
                </a:lnTo>
                <a:lnTo>
                  <a:pt x="4782051" y="3861784"/>
                </a:lnTo>
                <a:lnTo>
                  <a:pt x="4742250" y="3886165"/>
                </a:lnTo>
                <a:lnTo>
                  <a:pt x="4699516" y="3905769"/>
                </a:lnTo>
                <a:lnTo>
                  <a:pt x="4654216" y="3920228"/>
                </a:lnTo>
                <a:lnTo>
                  <a:pt x="4606719" y="3929173"/>
                </a:lnTo>
                <a:lnTo>
                  <a:pt x="4557393" y="3932237"/>
                </a:lnTo>
                <a:lnTo>
                  <a:pt x="393223" y="3932237"/>
                </a:lnTo>
                <a:lnTo>
                  <a:pt x="343898" y="3929173"/>
                </a:lnTo>
                <a:lnTo>
                  <a:pt x="296401" y="3920228"/>
                </a:lnTo>
                <a:lnTo>
                  <a:pt x="251101" y="3905769"/>
                </a:lnTo>
                <a:lnTo>
                  <a:pt x="208367" y="3886165"/>
                </a:lnTo>
                <a:lnTo>
                  <a:pt x="168566" y="3861784"/>
                </a:lnTo>
                <a:lnTo>
                  <a:pt x="132068" y="3832996"/>
                </a:lnTo>
                <a:lnTo>
                  <a:pt x="99240" y="3800169"/>
                </a:lnTo>
                <a:lnTo>
                  <a:pt x="70452" y="3763670"/>
                </a:lnTo>
                <a:lnTo>
                  <a:pt x="46072" y="3723870"/>
                </a:lnTo>
                <a:lnTo>
                  <a:pt x="26468" y="3681135"/>
                </a:lnTo>
                <a:lnTo>
                  <a:pt x="12009" y="3635835"/>
                </a:lnTo>
                <a:lnTo>
                  <a:pt x="3063" y="3588338"/>
                </a:lnTo>
                <a:lnTo>
                  <a:pt x="0" y="3539013"/>
                </a:lnTo>
                <a:lnTo>
                  <a:pt x="0" y="393223"/>
                </a:lnTo>
                <a:lnTo>
                  <a:pt x="3063" y="343898"/>
                </a:lnTo>
                <a:lnTo>
                  <a:pt x="12009" y="296401"/>
                </a:lnTo>
                <a:lnTo>
                  <a:pt x="26468" y="251101"/>
                </a:lnTo>
                <a:lnTo>
                  <a:pt x="46072" y="208367"/>
                </a:lnTo>
                <a:lnTo>
                  <a:pt x="70452" y="168566"/>
                </a:lnTo>
                <a:lnTo>
                  <a:pt x="99240" y="132068"/>
                </a:lnTo>
                <a:lnTo>
                  <a:pt x="132068" y="99240"/>
                </a:lnTo>
                <a:lnTo>
                  <a:pt x="168566" y="70452"/>
                </a:lnTo>
                <a:lnTo>
                  <a:pt x="208367" y="46072"/>
                </a:lnTo>
                <a:lnTo>
                  <a:pt x="251101" y="26468"/>
                </a:lnTo>
                <a:lnTo>
                  <a:pt x="296401" y="12009"/>
                </a:lnTo>
                <a:lnTo>
                  <a:pt x="343898" y="3063"/>
                </a:lnTo>
                <a:lnTo>
                  <a:pt x="393223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642100" y="4025900"/>
            <a:ext cx="4015740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0" spc="-5" dirty="0">
                <a:solidFill>
                  <a:srgbClr val="FFFFFF"/>
                </a:solidFill>
                <a:latin typeface="Century Gothic"/>
                <a:cs typeface="Century Gothic"/>
              </a:rPr>
              <a:t>El</a:t>
            </a:r>
            <a:r>
              <a:rPr sz="5500" spc="-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5500" dirty="0">
                <a:solidFill>
                  <a:srgbClr val="FFFFFF"/>
                </a:solidFill>
                <a:latin typeface="Century Gothic"/>
                <a:cs typeface="Century Gothic"/>
              </a:rPr>
              <a:t>adquirido</a:t>
            </a:r>
            <a:endParaRPr sz="55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990850" y="2339372"/>
            <a:ext cx="1310005" cy="1310005"/>
          </a:xfrm>
          <a:custGeom>
            <a:avLst/>
            <a:gdLst/>
            <a:ahLst/>
            <a:cxnLst/>
            <a:rect l="l" t="t" r="r" b="b"/>
            <a:pathLst>
              <a:path w="1310004" h="1310004">
                <a:moveTo>
                  <a:pt x="654717" y="0"/>
                </a:moveTo>
                <a:lnTo>
                  <a:pt x="609050" y="1584"/>
                </a:lnTo>
                <a:lnTo>
                  <a:pt x="563561" y="6339"/>
                </a:lnTo>
                <a:lnTo>
                  <a:pt x="518431" y="14263"/>
                </a:lnTo>
                <a:lnTo>
                  <a:pt x="473838" y="25356"/>
                </a:lnTo>
                <a:lnTo>
                  <a:pt x="429960" y="39620"/>
                </a:lnTo>
                <a:lnTo>
                  <a:pt x="386978" y="57053"/>
                </a:lnTo>
                <a:lnTo>
                  <a:pt x="345071" y="77655"/>
                </a:lnTo>
                <a:lnTo>
                  <a:pt x="304416" y="101427"/>
                </a:lnTo>
                <a:lnTo>
                  <a:pt x="265194" y="128369"/>
                </a:lnTo>
                <a:lnTo>
                  <a:pt x="227582" y="158481"/>
                </a:lnTo>
                <a:lnTo>
                  <a:pt x="191762" y="191762"/>
                </a:lnTo>
                <a:lnTo>
                  <a:pt x="158481" y="227582"/>
                </a:lnTo>
                <a:lnTo>
                  <a:pt x="128369" y="265193"/>
                </a:lnTo>
                <a:lnTo>
                  <a:pt x="101427" y="304416"/>
                </a:lnTo>
                <a:lnTo>
                  <a:pt x="77655" y="345070"/>
                </a:lnTo>
                <a:lnTo>
                  <a:pt x="57053" y="386978"/>
                </a:lnTo>
                <a:lnTo>
                  <a:pt x="39620" y="429960"/>
                </a:lnTo>
                <a:lnTo>
                  <a:pt x="25356" y="473837"/>
                </a:lnTo>
                <a:lnTo>
                  <a:pt x="14263" y="518430"/>
                </a:lnTo>
                <a:lnTo>
                  <a:pt x="6339" y="563561"/>
                </a:lnTo>
                <a:lnTo>
                  <a:pt x="1584" y="609049"/>
                </a:lnTo>
                <a:lnTo>
                  <a:pt x="0" y="654717"/>
                </a:lnTo>
                <a:lnTo>
                  <a:pt x="1584" y="700384"/>
                </a:lnTo>
                <a:lnTo>
                  <a:pt x="6339" y="745872"/>
                </a:lnTo>
                <a:lnTo>
                  <a:pt x="14263" y="791003"/>
                </a:lnTo>
                <a:lnTo>
                  <a:pt x="25356" y="835596"/>
                </a:lnTo>
                <a:lnTo>
                  <a:pt x="39620" y="879473"/>
                </a:lnTo>
                <a:lnTo>
                  <a:pt x="57053" y="922455"/>
                </a:lnTo>
                <a:lnTo>
                  <a:pt x="77655" y="964363"/>
                </a:lnTo>
                <a:lnTo>
                  <a:pt x="101427" y="1005018"/>
                </a:lnTo>
                <a:lnTo>
                  <a:pt x="128369" y="1044240"/>
                </a:lnTo>
                <a:lnTo>
                  <a:pt x="158481" y="1081851"/>
                </a:lnTo>
                <a:lnTo>
                  <a:pt x="191762" y="1117672"/>
                </a:lnTo>
                <a:lnTo>
                  <a:pt x="227582" y="1150953"/>
                </a:lnTo>
                <a:lnTo>
                  <a:pt x="265194" y="1181064"/>
                </a:lnTo>
                <a:lnTo>
                  <a:pt x="304416" y="1208006"/>
                </a:lnTo>
                <a:lnTo>
                  <a:pt x="345071" y="1231778"/>
                </a:lnTo>
                <a:lnTo>
                  <a:pt x="386978" y="1252380"/>
                </a:lnTo>
                <a:lnTo>
                  <a:pt x="429960" y="1269813"/>
                </a:lnTo>
                <a:lnTo>
                  <a:pt x="473838" y="1284077"/>
                </a:lnTo>
                <a:lnTo>
                  <a:pt x="518431" y="1295170"/>
                </a:lnTo>
                <a:lnTo>
                  <a:pt x="563561" y="1303094"/>
                </a:lnTo>
                <a:lnTo>
                  <a:pt x="609050" y="1307849"/>
                </a:lnTo>
                <a:lnTo>
                  <a:pt x="654717" y="1309434"/>
                </a:lnTo>
                <a:lnTo>
                  <a:pt x="700384" y="1307849"/>
                </a:lnTo>
                <a:lnTo>
                  <a:pt x="745873" y="1303094"/>
                </a:lnTo>
                <a:lnTo>
                  <a:pt x="791003" y="1295170"/>
                </a:lnTo>
                <a:lnTo>
                  <a:pt x="835596" y="1284077"/>
                </a:lnTo>
                <a:lnTo>
                  <a:pt x="879473" y="1269813"/>
                </a:lnTo>
                <a:lnTo>
                  <a:pt x="922455" y="1252380"/>
                </a:lnTo>
                <a:lnTo>
                  <a:pt x="964363" y="1231778"/>
                </a:lnTo>
                <a:lnTo>
                  <a:pt x="1005018" y="1208006"/>
                </a:lnTo>
                <a:lnTo>
                  <a:pt x="1044240" y="1181064"/>
                </a:lnTo>
                <a:lnTo>
                  <a:pt x="1081851" y="1150953"/>
                </a:lnTo>
                <a:lnTo>
                  <a:pt x="1117672" y="1117672"/>
                </a:lnTo>
                <a:lnTo>
                  <a:pt x="1150953" y="1081851"/>
                </a:lnTo>
                <a:lnTo>
                  <a:pt x="1181064" y="1044240"/>
                </a:lnTo>
                <a:lnTo>
                  <a:pt x="1208006" y="1005018"/>
                </a:lnTo>
                <a:lnTo>
                  <a:pt x="1231778" y="964363"/>
                </a:lnTo>
                <a:lnTo>
                  <a:pt x="1252380" y="922455"/>
                </a:lnTo>
                <a:lnTo>
                  <a:pt x="1269813" y="879473"/>
                </a:lnTo>
                <a:lnTo>
                  <a:pt x="1284077" y="835596"/>
                </a:lnTo>
                <a:lnTo>
                  <a:pt x="1295170" y="791003"/>
                </a:lnTo>
                <a:lnTo>
                  <a:pt x="1303094" y="745872"/>
                </a:lnTo>
                <a:lnTo>
                  <a:pt x="1307849" y="700384"/>
                </a:lnTo>
                <a:lnTo>
                  <a:pt x="1309434" y="654717"/>
                </a:lnTo>
                <a:lnTo>
                  <a:pt x="1307849" y="609049"/>
                </a:lnTo>
                <a:lnTo>
                  <a:pt x="1303094" y="563561"/>
                </a:lnTo>
                <a:lnTo>
                  <a:pt x="1295170" y="518430"/>
                </a:lnTo>
                <a:lnTo>
                  <a:pt x="1284077" y="473837"/>
                </a:lnTo>
                <a:lnTo>
                  <a:pt x="1269813" y="429960"/>
                </a:lnTo>
                <a:lnTo>
                  <a:pt x="1252380" y="386978"/>
                </a:lnTo>
                <a:lnTo>
                  <a:pt x="1231778" y="345070"/>
                </a:lnTo>
                <a:lnTo>
                  <a:pt x="1208006" y="304416"/>
                </a:lnTo>
                <a:lnTo>
                  <a:pt x="1181064" y="265193"/>
                </a:lnTo>
                <a:lnTo>
                  <a:pt x="1150953" y="227582"/>
                </a:lnTo>
                <a:lnTo>
                  <a:pt x="1117672" y="191762"/>
                </a:lnTo>
                <a:lnTo>
                  <a:pt x="1081851" y="158481"/>
                </a:lnTo>
                <a:lnTo>
                  <a:pt x="1044240" y="128369"/>
                </a:lnTo>
                <a:lnTo>
                  <a:pt x="1005018" y="101427"/>
                </a:lnTo>
                <a:lnTo>
                  <a:pt x="964363" y="77655"/>
                </a:lnTo>
                <a:lnTo>
                  <a:pt x="922455" y="57053"/>
                </a:lnTo>
                <a:lnTo>
                  <a:pt x="879473" y="39620"/>
                </a:lnTo>
                <a:lnTo>
                  <a:pt x="835596" y="25356"/>
                </a:lnTo>
                <a:lnTo>
                  <a:pt x="791003" y="14263"/>
                </a:lnTo>
                <a:lnTo>
                  <a:pt x="745873" y="6339"/>
                </a:lnTo>
                <a:lnTo>
                  <a:pt x="700384" y="1584"/>
                </a:lnTo>
                <a:lnTo>
                  <a:pt x="654717" y="0"/>
                </a:lnTo>
                <a:close/>
              </a:path>
            </a:pathLst>
          </a:custGeom>
          <a:solidFill>
            <a:srgbClr val="BBE8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990851" y="2339371"/>
            <a:ext cx="1310005" cy="1310005"/>
          </a:xfrm>
          <a:custGeom>
            <a:avLst/>
            <a:gdLst/>
            <a:ahLst/>
            <a:cxnLst/>
            <a:rect l="l" t="t" r="r" b="b"/>
            <a:pathLst>
              <a:path w="1310004" h="1310004">
                <a:moveTo>
                  <a:pt x="1117671" y="191762"/>
                </a:moveTo>
                <a:lnTo>
                  <a:pt x="1150952" y="227582"/>
                </a:lnTo>
                <a:lnTo>
                  <a:pt x="1181064" y="265193"/>
                </a:lnTo>
                <a:lnTo>
                  <a:pt x="1208006" y="304416"/>
                </a:lnTo>
                <a:lnTo>
                  <a:pt x="1231778" y="345070"/>
                </a:lnTo>
                <a:lnTo>
                  <a:pt x="1252381" y="386978"/>
                </a:lnTo>
                <a:lnTo>
                  <a:pt x="1269813" y="429960"/>
                </a:lnTo>
                <a:lnTo>
                  <a:pt x="1284077" y="473837"/>
                </a:lnTo>
                <a:lnTo>
                  <a:pt x="1295171" y="518430"/>
                </a:lnTo>
                <a:lnTo>
                  <a:pt x="1303095" y="563561"/>
                </a:lnTo>
                <a:lnTo>
                  <a:pt x="1307849" y="609049"/>
                </a:lnTo>
                <a:lnTo>
                  <a:pt x="1309434" y="654717"/>
                </a:lnTo>
                <a:lnTo>
                  <a:pt x="1307849" y="700384"/>
                </a:lnTo>
                <a:lnTo>
                  <a:pt x="1303095" y="745872"/>
                </a:lnTo>
                <a:lnTo>
                  <a:pt x="1295171" y="791003"/>
                </a:lnTo>
                <a:lnTo>
                  <a:pt x="1284077" y="835596"/>
                </a:lnTo>
                <a:lnTo>
                  <a:pt x="1269813" y="879473"/>
                </a:lnTo>
                <a:lnTo>
                  <a:pt x="1252381" y="922455"/>
                </a:lnTo>
                <a:lnTo>
                  <a:pt x="1231778" y="964363"/>
                </a:lnTo>
                <a:lnTo>
                  <a:pt x="1208006" y="1005017"/>
                </a:lnTo>
                <a:lnTo>
                  <a:pt x="1181064" y="1044240"/>
                </a:lnTo>
                <a:lnTo>
                  <a:pt x="1150952" y="1081851"/>
                </a:lnTo>
                <a:lnTo>
                  <a:pt x="1117671" y="1117671"/>
                </a:lnTo>
                <a:lnTo>
                  <a:pt x="1081851" y="1150952"/>
                </a:lnTo>
                <a:lnTo>
                  <a:pt x="1044240" y="1181064"/>
                </a:lnTo>
                <a:lnTo>
                  <a:pt x="1005017" y="1208006"/>
                </a:lnTo>
                <a:lnTo>
                  <a:pt x="964363" y="1231778"/>
                </a:lnTo>
                <a:lnTo>
                  <a:pt x="922455" y="1252381"/>
                </a:lnTo>
                <a:lnTo>
                  <a:pt x="879473" y="1269813"/>
                </a:lnTo>
                <a:lnTo>
                  <a:pt x="835596" y="1284077"/>
                </a:lnTo>
                <a:lnTo>
                  <a:pt x="791003" y="1295171"/>
                </a:lnTo>
                <a:lnTo>
                  <a:pt x="745872" y="1303095"/>
                </a:lnTo>
                <a:lnTo>
                  <a:pt x="700384" y="1307849"/>
                </a:lnTo>
                <a:lnTo>
                  <a:pt x="654717" y="1309434"/>
                </a:lnTo>
                <a:lnTo>
                  <a:pt x="609049" y="1307849"/>
                </a:lnTo>
                <a:lnTo>
                  <a:pt x="563561" y="1303095"/>
                </a:lnTo>
                <a:lnTo>
                  <a:pt x="518430" y="1295171"/>
                </a:lnTo>
                <a:lnTo>
                  <a:pt x="473837" y="1284077"/>
                </a:lnTo>
                <a:lnTo>
                  <a:pt x="429960" y="1269813"/>
                </a:lnTo>
                <a:lnTo>
                  <a:pt x="386978" y="1252381"/>
                </a:lnTo>
                <a:lnTo>
                  <a:pt x="345070" y="1231778"/>
                </a:lnTo>
                <a:lnTo>
                  <a:pt x="304416" y="1208006"/>
                </a:lnTo>
                <a:lnTo>
                  <a:pt x="265193" y="1181064"/>
                </a:lnTo>
                <a:lnTo>
                  <a:pt x="227582" y="1150952"/>
                </a:lnTo>
                <a:lnTo>
                  <a:pt x="191762" y="1117671"/>
                </a:lnTo>
                <a:lnTo>
                  <a:pt x="158481" y="1081851"/>
                </a:lnTo>
                <a:lnTo>
                  <a:pt x="128369" y="1044240"/>
                </a:lnTo>
                <a:lnTo>
                  <a:pt x="101427" y="1005017"/>
                </a:lnTo>
                <a:lnTo>
                  <a:pt x="77655" y="964363"/>
                </a:lnTo>
                <a:lnTo>
                  <a:pt x="57053" y="922455"/>
                </a:lnTo>
                <a:lnTo>
                  <a:pt x="39620" y="879473"/>
                </a:lnTo>
                <a:lnTo>
                  <a:pt x="25356" y="835596"/>
                </a:lnTo>
                <a:lnTo>
                  <a:pt x="14263" y="791003"/>
                </a:lnTo>
                <a:lnTo>
                  <a:pt x="6339" y="745872"/>
                </a:lnTo>
                <a:lnTo>
                  <a:pt x="1584" y="700384"/>
                </a:lnTo>
                <a:lnTo>
                  <a:pt x="0" y="654717"/>
                </a:lnTo>
                <a:lnTo>
                  <a:pt x="1584" y="609049"/>
                </a:lnTo>
                <a:lnTo>
                  <a:pt x="6339" y="563561"/>
                </a:lnTo>
                <a:lnTo>
                  <a:pt x="14263" y="518430"/>
                </a:lnTo>
                <a:lnTo>
                  <a:pt x="25356" y="473837"/>
                </a:lnTo>
                <a:lnTo>
                  <a:pt x="39620" y="429960"/>
                </a:lnTo>
                <a:lnTo>
                  <a:pt x="57053" y="386978"/>
                </a:lnTo>
                <a:lnTo>
                  <a:pt x="77655" y="345070"/>
                </a:lnTo>
                <a:lnTo>
                  <a:pt x="101427" y="304416"/>
                </a:lnTo>
                <a:lnTo>
                  <a:pt x="128369" y="265193"/>
                </a:lnTo>
                <a:lnTo>
                  <a:pt x="158481" y="227582"/>
                </a:lnTo>
                <a:lnTo>
                  <a:pt x="191762" y="191762"/>
                </a:lnTo>
                <a:lnTo>
                  <a:pt x="227582" y="158481"/>
                </a:lnTo>
                <a:lnTo>
                  <a:pt x="265193" y="128369"/>
                </a:lnTo>
                <a:lnTo>
                  <a:pt x="304416" y="101427"/>
                </a:lnTo>
                <a:lnTo>
                  <a:pt x="345070" y="77655"/>
                </a:lnTo>
                <a:lnTo>
                  <a:pt x="386978" y="57053"/>
                </a:lnTo>
                <a:lnTo>
                  <a:pt x="429960" y="39620"/>
                </a:lnTo>
                <a:lnTo>
                  <a:pt x="473837" y="25356"/>
                </a:lnTo>
                <a:lnTo>
                  <a:pt x="518430" y="14263"/>
                </a:lnTo>
                <a:lnTo>
                  <a:pt x="563561" y="6339"/>
                </a:lnTo>
                <a:lnTo>
                  <a:pt x="609049" y="1584"/>
                </a:lnTo>
                <a:lnTo>
                  <a:pt x="654717" y="0"/>
                </a:lnTo>
                <a:lnTo>
                  <a:pt x="700384" y="1584"/>
                </a:lnTo>
                <a:lnTo>
                  <a:pt x="745872" y="6339"/>
                </a:lnTo>
                <a:lnTo>
                  <a:pt x="791003" y="14263"/>
                </a:lnTo>
                <a:lnTo>
                  <a:pt x="835596" y="25356"/>
                </a:lnTo>
                <a:lnTo>
                  <a:pt x="879473" y="39620"/>
                </a:lnTo>
                <a:lnTo>
                  <a:pt x="922455" y="57053"/>
                </a:lnTo>
                <a:lnTo>
                  <a:pt x="964363" y="77655"/>
                </a:lnTo>
                <a:lnTo>
                  <a:pt x="1005017" y="101427"/>
                </a:lnTo>
                <a:lnTo>
                  <a:pt x="1044240" y="128369"/>
                </a:lnTo>
                <a:lnTo>
                  <a:pt x="1081851" y="158481"/>
                </a:lnTo>
                <a:lnTo>
                  <a:pt x="1117671" y="191762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69134" y="5249227"/>
            <a:ext cx="9253855" cy="589915"/>
          </a:xfrm>
          <a:custGeom>
            <a:avLst/>
            <a:gdLst/>
            <a:ahLst/>
            <a:cxnLst/>
            <a:rect l="l" t="t" r="r" b="b"/>
            <a:pathLst>
              <a:path w="9253855" h="589914">
                <a:moveTo>
                  <a:pt x="294918" y="0"/>
                </a:moveTo>
                <a:lnTo>
                  <a:pt x="0" y="294916"/>
                </a:lnTo>
                <a:lnTo>
                  <a:pt x="294918" y="589834"/>
                </a:lnTo>
                <a:lnTo>
                  <a:pt x="294918" y="442375"/>
                </a:lnTo>
                <a:lnTo>
                  <a:pt x="9106269" y="442375"/>
                </a:lnTo>
                <a:lnTo>
                  <a:pt x="9253728" y="294916"/>
                </a:lnTo>
                <a:lnTo>
                  <a:pt x="9106269" y="147458"/>
                </a:lnTo>
                <a:lnTo>
                  <a:pt x="294918" y="147458"/>
                </a:lnTo>
                <a:lnTo>
                  <a:pt x="294918" y="0"/>
                </a:lnTo>
                <a:close/>
              </a:path>
              <a:path w="9253855" h="589914">
                <a:moveTo>
                  <a:pt x="9106269" y="442375"/>
                </a:moveTo>
                <a:lnTo>
                  <a:pt x="8958811" y="442375"/>
                </a:lnTo>
                <a:lnTo>
                  <a:pt x="8958811" y="589834"/>
                </a:lnTo>
                <a:lnTo>
                  <a:pt x="9106269" y="442375"/>
                </a:lnTo>
                <a:close/>
              </a:path>
              <a:path w="9253855" h="589914">
                <a:moveTo>
                  <a:pt x="8958811" y="0"/>
                </a:moveTo>
                <a:lnTo>
                  <a:pt x="8958811" y="147458"/>
                </a:lnTo>
                <a:lnTo>
                  <a:pt x="9106269" y="147458"/>
                </a:lnTo>
                <a:lnTo>
                  <a:pt x="8958811" y="0"/>
                </a:lnTo>
                <a:close/>
              </a:path>
            </a:pathLst>
          </a:custGeom>
          <a:solidFill>
            <a:srgbClr val="CBD8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69134" y="5249227"/>
            <a:ext cx="9253855" cy="589915"/>
          </a:xfrm>
          <a:custGeom>
            <a:avLst/>
            <a:gdLst/>
            <a:ahLst/>
            <a:cxnLst/>
            <a:rect l="l" t="t" r="r" b="b"/>
            <a:pathLst>
              <a:path w="9253855" h="589914">
                <a:moveTo>
                  <a:pt x="294917" y="442376"/>
                </a:moveTo>
                <a:lnTo>
                  <a:pt x="294917" y="589834"/>
                </a:lnTo>
                <a:lnTo>
                  <a:pt x="0" y="294917"/>
                </a:lnTo>
                <a:lnTo>
                  <a:pt x="294917" y="0"/>
                </a:lnTo>
                <a:lnTo>
                  <a:pt x="294917" y="147458"/>
                </a:lnTo>
                <a:lnTo>
                  <a:pt x="8958811" y="147458"/>
                </a:lnTo>
                <a:lnTo>
                  <a:pt x="8958811" y="0"/>
                </a:lnTo>
                <a:lnTo>
                  <a:pt x="9253728" y="294917"/>
                </a:lnTo>
                <a:lnTo>
                  <a:pt x="8958811" y="589834"/>
                </a:lnTo>
                <a:lnTo>
                  <a:pt x="8958811" y="442376"/>
                </a:lnTo>
                <a:lnTo>
                  <a:pt x="294917" y="442376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4900" y="952500"/>
            <a:ext cx="33464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solidFill>
                  <a:srgbClr val="262626"/>
                </a:solidFill>
                <a:latin typeface="Century Gothic"/>
                <a:cs typeface="Century Gothic"/>
              </a:rPr>
              <a:t>EVOLUTIVO</a:t>
            </a:r>
            <a:endParaRPr sz="48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44600" y="2133600"/>
            <a:ext cx="9704070" cy="1691639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 indent="-2540" algn="ctr">
              <a:lnSpc>
                <a:spcPct val="101899"/>
              </a:lnSpc>
              <a:spcBef>
                <a:spcPts val="15"/>
              </a:spcBef>
            </a:pPr>
            <a:r>
              <a:rPr sz="3600" spc="-5" dirty="0">
                <a:latin typeface="Century Gothic"/>
                <a:cs typeface="Century Gothic"/>
              </a:rPr>
              <a:t>Se presenta </a:t>
            </a:r>
            <a:r>
              <a:rPr sz="3600" dirty="0">
                <a:latin typeface="Century Gothic"/>
                <a:cs typeface="Century Gothic"/>
              </a:rPr>
              <a:t>en individuos </a:t>
            </a:r>
            <a:r>
              <a:rPr sz="3600" spc="-5" dirty="0">
                <a:latin typeface="Century Gothic"/>
                <a:cs typeface="Century Gothic"/>
              </a:rPr>
              <a:t>con </a:t>
            </a:r>
            <a:r>
              <a:rPr sz="3600" dirty="0">
                <a:latin typeface="Century Gothic"/>
                <a:cs typeface="Century Gothic"/>
              </a:rPr>
              <a:t>historia  familiar de </a:t>
            </a:r>
            <a:r>
              <a:rPr sz="3600" spc="5" dirty="0">
                <a:latin typeface="Century Gothic"/>
                <a:cs typeface="Century Gothic"/>
              </a:rPr>
              <a:t>trastornos </a:t>
            </a:r>
            <a:r>
              <a:rPr sz="3600" dirty="0">
                <a:latin typeface="Century Gothic"/>
                <a:cs typeface="Century Gothic"/>
              </a:rPr>
              <a:t>de la </a:t>
            </a:r>
            <a:r>
              <a:rPr sz="3600" spc="-5" dirty="0">
                <a:latin typeface="Century Gothic"/>
                <a:cs typeface="Century Gothic"/>
              </a:rPr>
              <a:t>comunicación</a:t>
            </a:r>
            <a:r>
              <a:rPr sz="3600" spc="-30" dirty="0">
                <a:latin typeface="Century Gothic"/>
                <a:cs typeface="Century Gothic"/>
              </a:rPr>
              <a:t> </a:t>
            </a:r>
            <a:r>
              <a:rPr sz="3600" dirty="0">
                <a:latin typeface="Century Gothic"/>
                <a:cs typeface="Century Gothic"/>
              </a:rPr>
              <a:t>o  </a:t>
            </a:r>
            <a:r>
              <a:rPr sz="3600" spc="-5" dirty="0">
                <a:latin typeface="Century Gothic"/>
                <a:cs typeface="Century Gothic"/>
              </a:rPr>
              <a:t>aprendizaje</a:t>
            </a:r>
            <a:endParaRPr sz="36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4900" y="952500"/>
            <a:ext cx="34893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solidFill>
                  <a:srgbClr val="262626"/>
                </a:solidFill>
                <a:latin typeface="Century Gothic"/>
                <a:cs typeface="Century Gothic"/>
              </a:rPr>
              <a:t>ADQUIRIDO</a:t>
            </a:r>
            <a:endParaRPr sz="48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74800" y="2133600"/>
            <a:ext cx="9037320" cy="1879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102099"/>
              </a:lnSpc>
              <a:tabLst>
                <a:tab pos="6432550" algn="l"/>
              </a:tabLst>
            </a:pPr>
            <a:r>
              <a:rPr sz="4000" spc="-5" dirty="0">
                <a:latin typeface="Century Gothic"/>
                <a:cs typeface="Century Gothic"/>
              </a:rPr>
              <a:t>Es debido </a:t>
            </a:r>
            <a:r>
              <a:rPr sz="4000" dirty="0">
                <a:latin typeface="Century Gothic"/>
                <a:cs typeface="Century Gothic"/>
              </a:rPr>
              <a:t>a lesiones </a:t>
            </a:r>
            <a:r>
              <a:rPr sz="4000" spc="-5" dirty="0">
                <a:latin typeface="Century Gothic"/>
                <a:cs typeface="Century Gothic"/>
              </a:rPr>
              <a:t>cerebrales,  traumatismos</a:t>
            </a:r>
            <a:r>
              <a:rPr sz="4000" spc="30" dirty="0">
                <a:latin typeface="Century Gothic"/>
                <a:cs typeface="Century Gothic"/>
              </a:rPr>
              <a:t> </a:t>
            </a:r>
            <a:r>
              <a:rPr sz="4000" spc="-5" dirty="0">
                <a:latin typeface="Century Gothic"/>
                <a:cs typeface="Century Gothic"/>
              </a:rPr>
              <a:t>craneales</a:t>
            </a:r>
            <a:r>
              <a:rPr sz="4000" spc="30" dirty="0">
                <a:latin typeface="Century Gothic"/>
                <a:cs typeface="Century Gothic"/>
              </a:rPr>
              <a:t> </a:t>
            </a:r>
            <a:r>
              <a:rPr sz="4000" dirty="0">
                <a:latin typeface="Century Gothic"/>
                <a:cs typeface="Century Gothic"/>
              </a:rPr>
              <a:t>y	su</a:t>
            </a:r>
            <a:r>
              <a:rPr sz="4000" spc="-50" dirty="0">
                <a:latin typeface="Century Gothic"/>
                <a:cs typeface="Century Gothic"/>
              </a:rPr>
              <a:t> </a:t>
            </a:r>
            <a:r>
              <a:rPr sz="4000" dirty="0">
                <a:latin typeface="Century Gothic"/>
                <a:cs typeface="Century Gothic"/>
              </a:rPr>
              <a:t>inicio</a:t>
            </a:r>
            <a:r>
              <a:rPr sz="4000" spc="-50" dirty="0">
                <a:latin typeface="Century Gothic"/>
                <a:cs typeface="Century Gothic"/>
              </a:rPr>
              <a:t> </a:t>
            </a:r>
            <a:r>
              <a:rPr sz="4000" dirty="0">
                <a:latin typeface="Century Gothic"/>
                <a:cs typeface="Century Gothic"/>
              </a:rPr>
              <a:t>es  súbito.</a:t>
            </a:r>
            <a:endParaRPr sz="4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38772" y="305177"/>
            <a:ext cx="26536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/>
              <a:t>Síntomas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1104900" y="721359"/>
            <a:ext cx="4421505" cy="3028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77800" indent="-165100">
              <a:lnSpc>
                <a:spcPct val="100000"/>
              </a:lnSpc>
              <a:spcBef>
                <a:spcPts val="120"/>
              </a:spcBef>
              <a:buClr>
                <a:srgbClr val="262626"/>
              </a:buClr>
              <a:buFont typeface="Garamond"/>
              <a:buChar char="◦"/>
              <a:tabLst>
                <a:tab pos="177800" algn="l"/>
              </a:tabLst>
            </a:pPr>
            <a:r>
              <a:rPr sz="1800" spc="-10" dirty="0">
                <a:latin typeface="Century Gothic"/>
                <a:cs typeface="Century Gothic"/>
              </a:rPr>
              <a:t>Velocidad </a:t>
            </a:r>
            <a:r>
              <a:rPr sz="1800" spc="15" dirty="0">
                <a:latin typeface="Century Gothic"/>
                <a:cs typeface="Century Gothic"/>
              </a:rPr>
              <a:t>anormalmente</a:t>
            </a:r>
            <a:r>
              <a:rPr sz="1800" spc="-55" dirty="0">
                <a:latin typeface="Century Gothic"/>
                <a:cs typeface="Century Gothic"/>
              </a:rPr>
              <a:t> </a:t>
            </a:r>
            <a:r>
              <a:rPr sz="1800" spc="10" dirty="0">
                <a:latin typeface="Century Gothic"/>
                <a:cs typeface="Century Gothic"/>
              </a:rPr>
              <a:t>acelerada.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6800" y="1242060"/>
            <a:ext cx="9821545" cy="46970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79400" indent="-229235">
              <a:lnSpc>
                <a:spcPct val="100000"/>
              </a:lnSpc>
              <a:spcBef>
                <a:spcPts val="120"/>
              </a:spcBef>
              <a:buClr>
                <a:srgbClr val="262626"/>
              </a:buClr>
              <a:buFont typeface="Garamond"/>
              <a:buChar char="◦"/>
              <a:tabLst>
                <a:tab pos="279400" algn="l"/>
                <a:tab pos="280035" algn="l"/>
              </a:tabLst>
            </a:pPr>
            <a:r>
              <a:rPr sz="1800" spc="10" dirty="0">
                <a:latin typeface="Century Gothic"/>
                <a:cs typeface="Century Gothic"/>
              </a:rPr>
              <a:t>Ritmo </a:t>
            </a:r>
            <a:r>
              <a:rPr sz="1800" spc="5" dirty="0">
                <a:latin typeface="Century Gothic"/>
                <a:cs typeface="Century Gothic"/>
              </a:rPr>
              <a:t>errático </a:t>
            </a:r>
            <a:r>
              <a:rPr sz="1800" spc="10" dirty="0">
                <a:latin typeface="Century Gothic"/>
                <a:cs typeface="Century Gothic"/>
              </a:rPr>
              <a:t>del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spc="5" dirty="0">
                <a:latin typeface="Century Gothic"/>
                <a:cs typeface="Century Gothic"/>
              </a:rPr>
              <a:t>habla.</a:t>
            </a:r>
            <a:endParaRPr sz="1800">
              <a:latin typeface="Century Gothic"/>
              <a:cs typeface="Century Gothic"/>
            </a:endParaRPr>
          </a:p>
          <a:p>
            <a:pPr marL="215900" indent="-165100">
              <a:lnSpc>
                <a:spcPct val="100000"/>
              </a:lnSpc>
              <a:spcBef>
                <a:spcPts val="1940"/>
              </a:spcBef>
              <a:buClr>
                <a:srgbClr val="262626"/>
              </a:buClr>
              <a:buFont typeface="Garamond"/>
              <a:buChar char="◦"/>
              <a:tabLst>
                <a:tab pos="215900" algn="l"/>
              </a:tabLst>
            </a:pPr>
            <a:r>
              <a:rPr sz="1800" spc="5" dirty="0">
                <a:latin typeface="Century Gothic"/>
                <a:cs typeface="Century Gothic"/>
              </a:rPr>
              <a:t>Alteraciones </a:t>
            </a:r>
            <a:r>
              <a:rPr sz="1800" spc="10" dirty="0">
                <a:latin typeface="Century Gothic"/>
                <a:cs typeface="Century Gothic"/>
              </a:rPr>
              <a:t>de </a:t>
            </a:r>
            <a:r>
              <a:rPr sz="1800" spc="5" dirty="0">
                <a:latin typeface="Century Gothic"/>
                <a:cs typeface="Century Gothic"/>
              </a:rPr>
              <a:t>la estructura </a:t>
            </a:r>
            <a:r>
              <a:rPr sz="1800" spc="10" dirty="0">
                <a:latin typeface="Century Gothic"/>
                <a:cs typeface="Century Gothic"/>
              </a:rPr>
              <a:t>del</a:t>
            </a:r>
            <a:r>
              <a:rPr sz="1800" dirty="0">
                <a:latin typeface="Century Gothic"/>
                <a:cs typeface="Century Gothic"/>
              </a:rPr>
              <a:t> </a:t>
            </a:r>
            <a:r>
              <a:rPr sz="1800" spc="10" dirty="0">
                <a:latin typeface="Century Gothic"/>
                <a:cs typeface="Century Gothic"/>
              </a:rPr>
              <a:t>lenguaje.</a:t>
            </a:r>
            <a:endParaRPr sz="1800">
              <a:latin typeface="Century Gothic"/>
              <a:cs typeface="Century Gothic"/>
            </a:endParaRPr>
          </a:p>
          <a:p>
            <a:pPr marL="215900" indent="-165100">
              <a:lnSpc>
                <a:spcPct val="100000"/>
              </a:lnSpc>
              <a:spcBef>
                <a:spcPts val="1940"/>
              </a:spcBef>
              <a:buClr>
                <a:srgbClr val="262626"/>
              </a:buClr>
              <a:buFont typeface="Garamond"/>
              <a:buChar char="◦"/>
              <a:tabLst>
                <a:tab pos="215900" algn="l"/>
              </a:tabLst>
            </a:pPr>
            <a:r>
              <a:rPr sz="1800" spc="5" dirty="0">
                <a:latin typeface="Century Gothic"/>
                <a:cs typeface="Century Gothic"/>
              </a:rPr>
              <a:t>Alteración </a:t>
            </a:r>
            <a:r>
              <a:rPr sz="1800" spc="10" dirty="0">
                <a:latin typeface="Century Gothic"/>
                <a:cs typeface="Century Gothic"/>
              </a:rPr>
              <a:t>leve de </a:t>
            </a:r>
            <a:r>
              <a:rPr sz="1800" spc="5" dirty="0">
                <a:latin typeface="Century Gothic"/>
                <a:cs typeface="Century Gothic"/>
              </a:rPr>
              <a:t>las habilidades verbales</a:t>
            </a:r>
            <a:r>
              <a:rPr sz="1800" dirty="0">
                <a:latin typeface="Century Gothic"/>
                <a:cs typeface="Century Gothic"/>
              </a:rPr>
              <a:t> </a:t>
            </a:r>
            <a:r>
              <a:rPr sz="1800" spc="5" dirty="0">
                <a:latin typeface="Century Gothic"/>
                <a:cs typeface="Century Gothic"/>
              </a:rPr>
              <a:t>receptivas.</a:t>
            </a:r>
            <a:endParaRPr sz="1800">
              <a:latin typeface="Century Gothic"/>
              <a:cs typeface="Century Gothic"/>
            </a:endParaRPr>
          </a:p>
          <a:p>
            <a:pPr marL="215900" indent="-165100">
              <a:lnSpc>
                <a:spcPct val="100000"/>
              </a:lnSpc>
              <a:spcBef>
                <a:spcPts val="1940"/>
              </a:spcBef>
              <a:buClr>
                <a:srgbClr val="262626"/>
              </a:buClr>
              <a:buFont typeface="Garamond"/>
              <a:buChar char="◦"/>
              <a:tabLst>
                <a:tab pos="215900" algn="l"/>
              </a:tabLst>
            </a:pPr>
            <a:r>
              <a:rPr sz="1800" spc="5" dirty="0">
                <a:latin typeface="Century Gothic"/>
                <a:cs typeface="Century Gothic"/>
              </a:rPr>
              <a:t>Alteraciones </a:t>
            </a:r>
            <a:r>
              <a:rPr sz="1800" spc="10" dirty="0">
                <a:latin typeface="Century Gothic"/>
                <a:cs typeface="Century Gothic"/>
              </a:rPr>
              <a:t>del </a:t>
            </a:r>
            <a:r>
              <a:rPr sz="1800" spc="5" dirty="0">
                <a:latin typeface="Century Gothic"/>
                <a:cs typeface="Century Gothic"/>
              </a:rPr>
              <a:t>EEG </a:t>
            </a:r>
            <a:r>
              <a:rPr sz="1800" spc="10" dirty="0">
                <a:latin typeface="Century Gothic"/>
                <a:cs typeface="Century Gothic"/>
              </a:rPr>
              <a:t>y </a:t>
            </a:r>
            <a:r>
              <a:rPr sz="1800" spc="5" dirty="0">
                <a:latin typeface="Century Gothic"/>
                <a:cs typeface="Century Gothic"/>
              </a:rPr>
              <a:t>presentar </a:t>
            </a:r>
            <a:r>
              <a:rPr sz="1800" spc="10" dirty="0">
                <a:latin typeface="Century Gothic"/>
                <a:cs typeface="Century Gothic"/>
              </a:rPr>
              <a:t>algunos </a:t>
            </a:r>
            <a:r>
              <a:rPr sz="1800" spc="5" dirty="0">
                <a:latin typeface="Century Gothic"/>
                <a:cs typeface="Century Gothic"/>
              </a:rPr>
              <a:t>signos</a:t>
            </a:r>
            <a:r>
              <a:rPr sz="1800" dirty="0">
                <a:latin typeface="Century Gothic"/>
                <a:cs typeface="Century Gothic"/>
              </a:rPr>
              <a:t> </a:t>
            </a:r>
            <a:r>
              <a:rPr sz="1800" spc="5" dirty="0">
                <a:latin typeface="Century Gothic"/>
                <a:cs typeface="Century Gothic"/>
              </a:rPr>
              <a:t>neurológicos.</a:t>
            </a:r>
            <a:endParaRPr sz="1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262626"/>
              </a:buClr>
              <a:buFont typeface="Garamond"/>
              <a:buChar char="◦"/>
            </a:pPr>
            <a:endParaRPr sz="1750">
              <a:latin typeface="Times New Roman"/>
              <a:cs typeface="Times New Roman"/>
            </a:endParaRPr>
          </a:p>
          <a:p>
            <a:pPr marL="215900" indent="-165100">
              <a:lnSpc>
                <a:spcPct val="100000"/>
              </a:lnSpc>
              <a:buClr>
                <a:srgbClr val="262626"/>
              </a:buClr>
              <a:buFont typeface="Garamond"/>
              <a:buChar char="◦"/>
              <a:tabLst>
                <a:tab pos="215900" algn="l"/>
              </a:tabLst>
            </a:pPr>
            <a:r>
              <a:rPr sz="1800" spc="5" dirty="0">
                <a:latin typeface="Century Gothic"/>
                <a:cs typeface="Century Gothic"/>
              </a:rPr>
              <a:t>Retraso </a:t>
            </a:r>
            <a:r>
              <a:rPr sz="1800" spc="10" dirty="0">
                <a:latin typeface="Century Gothic"/>
                <a:cs typeface="Century Gothic"/>
              </a:rPr>
              <a:t>de </a:t>
            </a:r>
            <a:r>
              <a:rPr sz="1800" spc="5" dirty="0">
                <a:latin typeface="Century Gothic"/>
                <a:cs typeface="Century Gothic"/>
              </a:rPr>
              <a:t>la aparición </a:t>
            </a:r>
            <a:r>
              <a:rPr sz="1800" spc="10" dirty="0">
                <a:latin typeface="Century Gothic"/>
                <a:cs typeface="Century Gothic"/>
              </a:rPr>
              <a:t>del</a:t>
            </a:r>
            <a:r>
              <a:rPr sz="1800" dirty="0">
                <a:latin typeface="Century Gothic"/>
                <a:cs typeface="Century Gothic"/>
              </a:rPr>
              <a:t> </a:t>
            </a:r>
            <a:r>
              <a:rPr sz="1800" spc="5" dirty="0">
                <a:latin typeface="Century Gothic"/>
                <a:cs typeface="Century Gothic"/>
              </a:rPr>
              <a:t>habla.</a:t>
            </a:r>
            <a:endParaRPr sz="1800">
              <a:latin typeface="Century Gothic"/>
              <a:cs typeface="Century Gothic"/>
            </a:endParaRPr>
          </a:p>
          <a:p>
            <a:pPr marL="215900" marR="30480" indent="-165100">
              <a:lnSpc>
                <a:spcPct val="152800"/>
              </a:lnSpc>
              <a:spcBef>
                <a:spcPts val="800"/>
              </a:spcBef>
              <a:buClr>
                <a:srgbClr val="262626"/>
              </a:buClr>
              <a:buFont typeface="Garamond"/>
              <a:buChar char="◦"/>
              <a:tabLst>
                <a:tab pos="215900" algn="l"/>
              </a:tabLst>
            </a:pPr>
            <a:r>
              <a:rPr sz="1800" spc="10" dirty="0">
                <a:latin typeface="Century Gothic"/>
                <a:cs typeface="Century Gothic"/>
              </a:rPr>
              <a:t>Puede asociarse a </a:t>
            </a:r>
            <a:r>
              <a:rPr sz="1800" spc="5" dirty="0">
                <a:latin typeface="Century Gothic"/>
                <a:cs typeface="Century Gothic"/>
              </a:rPr>
              <a:t>deficiencias auditivas, déficit estructural </a:t>
            </a:r>
            <a:r>
              <a:rPr sz="1800" spc="10" dirty="0">
                <a:latin typeface="Century Gothic"/>
                <a:cs typeface="Century Gothic"/>
              </a:rPr>
              <a:t>del mecanismo </a:t>
            </a:r>
            <a:r>
              <a:rPr sz="1800" spc="5" dirty="0">
                <a:latin typeface="Century Gothic"/>
                <a:cs typeface="Century Gothic"/>
              </a:rPr>
              <a:t>periférico  oral </a:t>
            </a:r>
            <a:r>
              <a:rPr sz="1800" spc="10" dirty="0">
                <a:latin typeface="Century Gothic"/>
                <a:cs typeface="Century Gothic"/>
              </a:rPr>
              <a:t>del </a:t>
            </a:r>
            <a:r>
              <a:rPr sz="1800" spc="5" dirty="0">
                <a:latin typeface="Century Gothic"/>
                <a:cs typeface="Century Gothic"/>
              </a:rPr>
              <a:t>habla, </a:t>
            </a:r>
            <a:r>
              <a:rPr sz="1800" spc="10" dirty="0">
                <a:latin typeface="Century Gothic"/>
                <a:cs typeface="Century Gothic"/>
              </a:rPr>
              <a:t>trastornos </a:t>
            </a:r>
            <a:r>
              <a:rPr sz="1800" spc="5" dirty="0">
                <a:latin typeface="Century Gothic"/>
                <a:cs typeface="Century Gothic"/>
              </a:rPr>
              <a:t>neurológicos, limitaciones cognoscitivas </a:t>
            </a:r>
            <a:r>
              <a:rPr sz="1800" spc="10" dirty="0">
                <a:latin typeface="Century Gothic"/>
                <a:cs typeface="Century Gothic"/>
              </a:rPr>
              <a:t>o </a:t>
            </a:r>
            <a:r>
              <a:rPr sz="1800" spc="5" dirty="0">
                <a:latin typeface="Century Gothic"/>
                <a:cs typeface="Century Gothic"/>
              </a:rPr>
              <a:t>problemas  psicosociales.</a:t>
            </a:r>
            <a:endParaRPr sz="1800">
              <a:latin typeface="Century Gothic"/>
              <a:cs typeface="Century Gothic"/>
            </a:endParaRPr>
          </a:p>
          <a:p>
            <a:pPr marL="215900" marR="488950" indent="-165100">
              <a:lnSpc>
                <a:spcPct val="152800"/>
              </a:lnSpc>
              <a:spcBef>
                <a:spcPts val="800"/>
              </a:spcBef>
              <a:buClr>
                <a:srgbClr val="262626"/>
              </a:buClr>
              <a:buFont typeface="Garamond"/>
              <a:buChar char="◦"/>
              <a:tabLst>
                <a:tab pos="215900" algn="l"/>
              </a:tabLst>
            </a:pPr>
            <a:r>
              <a:rPr sz="1800" spc="5" dirty="0">
                <a:latin typeface="Century Gothic"/>
                <a:cs typeface="Century Gothic"/>
              </a:rPr>
              <a:t>En el </a:t>
            </a:r>
            <a:r>
              <a:rPr sz="1800" spc="10" dirty="0">
                <a:latin typeface="Century Gothic"/>
                <a:cs typeface="Century Gothic"/>
              </a:rPr>
              <a:t>trastorno fonológico grave, </a:t>
            </a:r>
            <a:r>
              <a:rPr sz="1800" spc="5" dirty="0">
                <a:latin typeface="Century Gothic"/>
                <a:cs typeface="Century Gothic"/>
              </a:rPr>
              <a:t>el </a:t>
            </a:r>
            <a:r>
              <a:rPr sz="1800" spc="10" dirty="0">
                <a:latin typeface="Century Gothic"/>
                <a:cs typeface="Century Gothic"/>
              </a:rPr>
              <a:t>lenguaje puede </a:t>
            </a:r>
            <a:r>
              <a:rPr sz="1800" spc="5" dirty="0">
                <a:latin typeface="Century Gothic"/>
                <a:cs typeface="Century Gothic"/>
              </a:rPr>
              <a:t>ser relativamente ininteligible  incluso </a:t>
            </a:r>
            <a:r>
              <a:rPr sz="1800" spc="10" dirty="0">
                <a:latin typeface="Century Gothic"/>
                <a:cs typeface="Century Gothic"/>
              </a:rPr>
              <a:t>para </a:t>
            </a:r>
            <a:r>
              <a:rPr sz="1800" spc="5" dirty="0">
                <a:latin typeface="Century Gothic"/>
                <a:cs typeface="Century Gothic"/>
              </a:rPr>
              <a:t>la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spc="5" dirty="0">
                <a:latin typeface="Century Gothic"/>
                <a:cs typeface="Century Gothic"/>
              </a:rPr>
              <a:t>familia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Características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77800" marR="709295" indent="-165100">
              <a:lnSpc>
                <a:spcPct val="100000"/>
              </a:lnSpc>
              <a:spcBef>
                <a:spcPts val="114"/>
              </a:spcBef>
              <a:buClr>
                <a:srgbClr val="262626"/>
              </a:buClr>
              <a:buFont typeface="Garamond"/>
              <a:buChar char="◦"/>
              <a:tabLst>
                <a:tab pos="177800" algn="l"/>
              </a:tabLst>
            </a:pPr>
            <a:r>
              <a:rPr sz="2000" spc="5" dirty="0"/>
              <a:t>Dificultad </a:t>
            </a:r>
            <a:r>
              <a:rPr sz="2000" spc="10" dirty="0"/>
              <a:t>en </a:t>
            </a:r>
            <a:r>
              <a:rPr sz="2000" spc="5" dirty="0"/>
              <a:t>la producción </a:t>
            </a:r>
            <a:r>
              <a:rPr sz="2000" spc="10" dirty="0"/>
              <a:t>de </a:t>
            </a:r>
            <a:r>
              <a:rPr sz="2000" spc="5" dirty="0"/>
              <a:t>fonemas lo cual impide la comunicación  verbal </a:t>
            </a:r>
            <a:r>
              <a:rPr sz="2000" spc="10" dirty="0"/>
              <a:t>de</a:t>
            </a:r>
            <a:r>
              <a:rPr sz="2000" spc="-10" dirty="0"/>
              <a:t> </a:t>
            </a:r>
            <a:r>
              <a:rPr sz="2000" spc="5" dirty="0"/>
              <a:t>mensajes.</a:t>
            </a:r>
            <a:endParaRPr sz="2000"/>
          </a:p>
          <a:p>
            <a:pPr marL="177800" marR="892810" indent="-165100">
              <a:lnSpc>
                <a:spcPct val="100000"/>
              </a:lnSpc>
              <a:spcBef>
                <a:spcPts val="700"/>
              </a:spcBef>
              <a:buClr>
                <a:srgbClr val="262626"/>
              </a:buClr>
              <a:buFont typeface="Garamond"/>
              <a:buChar char="◦"/>
              <a:tabLst>
                <a:tab pos="177800" algn="l"/>
              </a:tabLst>
            </a:pPr>
            <a:r>
              <a:rPr sz="2000" spc="5" dirty="0"/>
              <a:t>Los síntomas y su inicio se produce </a:t>
            </a:r>
            <a:r>
              <a:rPr sz="2000" spc="10" dirty="0"/>
              <a:t>en </a:t>
            </a:r>
            <a:r>
              <a:rPr sz="2000" spc="5" dirty="0"/>
              <a:t>las primeras fases del periodo </a:t>
            </a:r>
            <a:r>
              <a:rPr sz="2000" spc="10" dirty="0"/>
              <a:t>de  </a:t>
            </a:r>
            <a:r>
              <a:rPr sz="2000" spc="5" dirty="0"/>
              <a:t>desarrollo.</a:t>
            </a:r>
            <a:endParaRPr sz="2000"/>
          </a:p>
          <a:p>
            <a:pPr marL="177800" marR="1372235" indent="-165100">
              <a:lnSpc>
                <a:spcPct val="100000"/>
              </a:lnSpc>
              <a:spcBef>
                <a:spcPts val="800"/>
              </a:spcBef>
              <a:buClr>
                <a:srgbClr val="262626"/>
              </a:buClr>
              <a:buFont typeface="Garamond"/>
              <a:buChar char="◦"/>
              <a:tabLst>
                <a:tab pos="177800" algn="l"/>
              </a:tabLst>
            </a:pPr>
            <a:r>
              <a:rPr sz="2000" spc="10" dirty="0"/>
              <a:t>Causa </a:t>
            </a:r>
            <a:r>
              <a:rPr sz="2000" spc="5" dirty="0"/>
              <a:t>limitaciones </a:t>
            </a:r>
            <a:r>
              <a:rPr sz="2000" spc="10" dirty="0"/>
              <a:t>en </a:t>
            </a:r>
            <a:r>
              <a:rPr sz="2000" spc="5" dirty="0"/>
              <a:t>la comunicación eficaz que </a:t>
            </a:r>
            <a:r>
              <a:rPr sz="2000" spc="15" dirty="0"/>
              <a:t>interfiere </a:t>
            </a:r>
            <a:r>
              <a:rPr sz="2000" spc="5" dirty="0"/>
              <a:t>con la  socialización, logros académicos y el </a:t>
            </a:r>
            <a:r>
              <a:rPr sz="2000" spc="10" dirty="0"/>
              <a:t>desempeño</a:t>
            </a:r>
            <a:r>
              <a:rPr sz="2000" spc="-25" dirty="0"/>
              <a:t> </a:t>
            </a:r>
            <a:r>
              <a:rPr sz="2000" spc="5" dirty="0"/>
              <a:t>laboral.</a:t>
            </a:r>
            <a:endParaRPr sz="2000"/>
          </a:p>
          <a:p>
            <a:pPr marL="177800" marR="50800" indent="-165100">
              <a:lnSpc>
                <a:spcPct val="100000"/>
              </a:lnSpc>
              <a:spcBef>
                <a:spcPts val="700"/>
              </a:spcBef>
              <a:buClr>
                <a:srgbClr val="262626"/>
              </a:buClr>
              <a:buFont typeface="Garamond"/>
              <a:buChar char="◦"/>
              <a:tabLst>
                <a:tab pos="177800" algn="l"/>
              </a:tabLst>
            </a:pPr>
            <a:r>
              <a:rPr sz="2000" spc="5" dirty="0"/>
              <a:t>Las dificultades presentadas </a:t>
            </a:r>
            <a:r>
              <a:rPr sz="2000" spc="10" dirty="0"/>
              <a:t>no </a:t>
            </a:r>
            <a:r>
              <a:rPr sz="2000" spc="5" dirty="0"/>
              <a:t>se pueden atribuir </a:t>
            </a:r>
            <a:r>
              <a:rPr sz="2000" spc="10" dirty="0"/>
              <a:t>a </a:t>
            </a:r>
            <a:r>
              <a:rPr sz="2000" spc="5" dirty="0"/>
              <a:t>afecciones congénitas </a:t>
            </a:r>
            <a:r>
              <a:rPr sz="2000" spc="10" dirty="0"/>
              <a:t>o  </a:t>
            </a:r>
            <a:r>
              <a:rPr sz="2000" spc="5" dirty="0"/>
              <a:t>adquiridas, (parálisis cerebral, paladar hendido, hipoacusia, traumatismo  cerebral u otras afecciones medicas </a:t>
            </a:r>
            <a:r>
              <a:rPr sz="2000" spc="10" dirty="0"/>
              <a:t>o</a:t>
            </a:r>
            <a:r>
              <a:rPr sz="2000" spc="-25" dirty="0"/>
              <a:t> </a:t>
            </a:r>
            <a:r>
              <a:rPr sz="2000" spc="5" dirty="0"/>
              <a:t>neurológicas)</a:t>
            </a:r>
            <a:endParaRPr sz="2000"/>
          </a:p>
          <a:p>
            <a:pPr marL="177800" marR="5080" indent="-165100">
              <a:lnSpc>
                <a:spcPct val="100000"/>
              </a:lnSpc>
              <a:spcBef>
                <a:spcPts val="800"/>
              </a:spcBef>
              <a:buClr>
                <a:srgbClr val="262626"/>
              </a:buClr>
              <a:buFont typeface="Garamond"/>
              <a:buChar char="◦"/>
              <a:tabLst>
                <a:tab pos="177800" algn="l"/>
              </a:tabLst>
            </a:pPr>
            <a:r>
              <a:rPr sz="2000" dirty="0"/>
              <a:t>El </a:t>
            </a:r>
            <a:r>
              <a:rPr sz="2000" spc="10" dirty="0"/>
              <a:t>trastorno </a:t>
            </a:r>
            <a:r>
              <a:rPr sz="2000" spc="5" dirty="0"/>
              <a:t>fonológico es </a:t>
            </a:r>
            <a:r>
              <a:rPr sz="2000" spc="10" dirty="0"/>
              <a:t>una de </a:t>
            </a:r>
            <a:r>
              <a:rPr sz="2000" spc="5" dirty="0"/>
              <a:t>las características </a:t>
            </a:r>
            <a:r>
              <a:rPr sz="2000" spc="10" dirty="0"/>
              <a:t>más </a:t>
            </a:r>
            <a:r>
              <a:rPr sz="2000" spc="5" dirty="0"/>
              <a:t>frecuentes asociadas  </a:t>
            </a:r>
            <a:r>
              <a:rPr sz="2000" dirty="0"/>
              <a:t>al </a:t>
            </a:r>
            <a:r>
              <a:rPr sz="2000" spc="10" dirty="0"/>
              <a:t>trastorno en </a:t>
            </a:r>
            <a:r>
              <a:rPr sz="2000" dirty="0"/>
              <a:t>los </a:t>
            </a:r>
            <a:r>
              <a:rPr sz="2000" spc="5" dirty="0"/>
              <a:t>niños</a:t>
            </a:r>
            <a:r>
              <a:rPr sz="2000" spc="-10" dirty="0"/>
              <a:t> </a:t>
            </a:r>
            <a:r>
              <a:rPr sz="2000" dirty="0"/>
              <a:t>pequeños.</a:t>
            </a:r>
            <a:endParaRPr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918</Words>
  <Application>Microsoft Office PowerPoint</Application>
  <PresentationFormat>Panorámica</PresentationFormat>
  <Paragraphs>67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Garamond</vt:lpstr>
      <vt:lpstr>Times New Roman</vt:lpstr>
      <vt:lpstr>Office Theme</vt:lpstr>
      <vt:lpstr>Presentación de PowerPoint</vt:lpstr>
      <vt:lpstr>Presentación de PowerPoint</vt:lpstr>
      <vt:lpstr>De acuerdo al DSM-5 el trastorno fonológico:</vt:lpstr>
      <vt:lpstr>Otra  definición…</vt:lpstr>
      <vt:lpstr>Origen  Existen dos tipos:</vt:lpstr>
      <vt:lpstr>Presentación de PowerPoint</vt:lpstr>
      <vt:lpstr>Presentación de PowerPoint</vt:lpstr>
      <vt:lpstr>Síntomas</vt:lpstr>
      <vt:lpstr>Características</vt:lpstr>
      <vt:lpstr>Características para diferenciar</vt:lpstr>
      <vt:lpstr>Identificación del trastorno fonológico</vt:lpstr>
      <vt:lpstr>Presentación de PowerPoint</vt:lpstr>
      <vt:lpstr>Tratamiento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Mónica Fernanda Fuentes Leal</cp:lastModifiedBy>
  <cp:revision>3</cp:revision>
  <dcterms:created xsi:type="dcterms:W3CDTF">2020-10-22T17:33:45Z</dcterms:created>
  <dcterms:modified xsi:type="dcterms:W3CDTF">2020-10-22T18:13:19Z</dcterms:modified>
</cp:coreProperties>
</file>