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301" r:id="rId2"/>
    <p:sldId id="256" r:id="rId3"/>
    <p:sldId id="259" r:id="rId4"/>
    <p:sldId id="260" r:id="rId5"/>
    <p:sldId id="257" r:id="rId6"/>
    <p:sldId id="269" r:id="rId7"/>
    <p:sldId id="258" r:id="rId8"/>
    <p:sldId id="261" r:id="rId9"/>
    <p:sldId id="262" r:id="rId10"/>
    <p:sldId id="263" r:id="rId11"/>
    <p:sldId id="267" r:id="rId12"/>
    <p:sldId id="268" r:id="rId13"/>
    <p:sldId id="273" r:id="rId14"/>
    <p:sldId id="264" r:id="rId15"/>
    <p:sldId id="274" r:id="rId16"/>
    <p:sldId id="266" r:id="rId17"/>
    <p:sldId id="275" r:id="rId18"/>
    <p:sldId id="277" r:id="rId19"/>
    <p:sldId id="279" r:id="rId20"/>
    <p:sldId id="278" r:id="rId21"/>
    <p:sldId id="280" r:id="rId22"/>
    <p:sldId id="276" r:id="rId23"/>
    <p:sldId id="281" r:id="rId24"/>
    <p:sldId id="282" r:id="rId25"/>
    <p:sldId id="265" r:id="rId26"/>
    <p:sldId id="283" r:id="rId27"/>
    <p:sldId id="270" r:id="rId28"/>
    <p:sldId id="284" r:id="rId29"/>
    <p:sldId id="285" r:id="rId30"/>
    <p:sldId id="286" r:id="rId31"/>
    <p:sldId id="287" r:id="rId32"/>
    <p:sldId id="288" r:id="rId33"/>
    <p:sldId id="289" r:id="rId34"/>
    <p:sldId id="292" r:id="rId35"/>
    <p:sldId id="291" r:id="rId36"/>
    <p:sldId id="290" r:id="rId37"/>
    <p:sldId id="293" r:id="rId38"/>
    <p:sldId id="271" r:id="rId39"/>
    <p:sldId id="272" r:id="rId40"/>
    <p:sldId id="294" r:id="rId41"/>
    <p:sldId id="295" r:id="rId42"/>
    <p:sldId id="296" r:id="rId43"/>
    <p:sldId id="297" r:id="rId44"/>
    <p:sldId id="298" r:id="rId45"/>
    <p:sldId id="299" r:id="rId46"/>
    <p:sldId id="300"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10/22/2020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10/22/2020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10/22/2020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10/22/2020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10/22/2020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10/22/2020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10/22/2020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10/22/2020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10/22/2020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10/22/2020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10/22/2020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10/22/2020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sjf.scjn.gob.mx/sjfsist/Paginas/DetalleGeneralV2.aspx?id=206666&amp;Clase=DetalleTesisB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3D75C3-EA2A-42C4-BEE5-56279DAD4338}"/>
              </a:ext>
            </a:extLst>
          </p:cNvPr>
          <p:cNvPicPr>
            <a:picLocks noChangeAspect="1" noChangeArrowheads="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5858761" y="557676"/>
            <a:ext cx="1283509" cy="2088421"/>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41F1E0F7-2AA1-4E42-8F5F-FCE3F54431E1}"/>
              </a:ext>
            </a:extLst>
          </p:cNvPr>
          <p:cNvSpPr txBox="1"/>
          <p:nvPr/>
        </p:nvSpPr>
        <p:spPr>
          <a:xfrm>
            <a:off x="2509383" y="3024276"/>
            <a:ext cx="7982264" cy="2062103"/>
          </a:xfrm>
          <a:prstGeom prst="rect">
            <a:avLst/>
          </a:prstGeom>
          <a:noFill/>
        </p:spPr>
        <p:txBody>
          <a:bodyPr wrap="square">
            <a:spAutoFit/>
          </a:bodyPr>
          <a:lstStyle/>
          <a:p>
            <a:r>
              <a:rPr lang="es-MX" sz="1600" dirty="0">
                <a:latin typeface="Arial" panose="020B0604020202020204" pitchFamily="34" charset="0"/>
                <a:cs typeface="Arial" panose="020B0604020202020204" pitchFamily="34" charset="0"/>
              </a:rPr>
              <a:t>Facultad de Psicología UADY</a:t>
            </a:r>
          </a:p>
          <a:p>
            <a:endParaRPr lang="es-MX" sz="1600" dirty="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Compiladora  y responsable de la información:</a:t>
            </a:r>
          </a:p>
          <a:p>
            <a:r>
              <a:rPr lang="es-MX" sz="1600" dirty="0">
                <a:latin typeface="Arial" panose="020B0604020202020204" pitchFamily="34" charset="0"/>
                <a:cs typeface="Arial" panose="020B0604020202020204" pitchFamily="34" charset="0"/>
              </a:rPr>
              <a:t>BRIANDA MISSHEL MAGAÑA QUERO | Estudiante de la Licenciatura en Psicología</a:t>
            </a:r>
          </a:p>
          <a:p>
            <a:endParaRPr lang="es-MX" sz="1600" dirty="0">
              <a:latin typeface="Arial" panose="020B0604020202020204" pitchFamily="34" charset="0"/>
              <a:cs typeface="Arial" panose="020B0604020202020204" pitchFamily="34" charset="0"/>
            </a:endParaRPr>
          </a:p>
          <a:p>
            <a:r>
              <a:rPr lang="es-MX" sz="1600" dirty="0">
                <a:latin typeface="Arial" panose="020B0604020202020204" pitchFamily="34" charset="0"/>
                <a:cs typeface="Arial" panose="020B0604020202020204" pitchFamily="34" charset="0"/>
              </a:rPr>
              <a:t>Información de contacto:  </a:t>
            </a:r>
          </a:p>
          <a:p>
            <a:r>
              <a:rPr lang="es-MX" sz="1600" dirty="0">
                <a:latin typeface="Arial" panose="020B0604020202020204" pitchFamily="34" charset="0"/>
                <a:cs typeface="Arial" panose="020B0604020202020204" pitchFamily="34" charset="0"/>
              </a:rPr>
              <a:t>brianda.magana@hotmail.com </a:t>
            </a:r>
          </a:p>
          <a:p>
            <a:r>
              <a:rPr lang="es-MX" sz="1600" dirty="0">
                <a:latin typeface="Arial" panose="020B0604020202020204" pitchFamily="34" charset="0"/>
                <a:cs typeface="Arial" panose="020B0604020202020204" pitchFamily="34" charset="0"/>
              </a:rPr>
              <a:t>brianda.magana@correo.uady.mx</a:t>
            </a:r>
          </a:p>
        </p:txBody>
      </p:sp>
      <p:pic>
        <p:nvPicPr>
          <p:cNvPr id="4" name="Imagen 3" descr="Imagen que contiene dibujo&#10;&#10;Descripción generada automáticamente">
            <a:extLst>
              <a:ext uri="{FF2B5EF4-FFF2-40B4-BE49-F238E27FC236}">
                <a16:creationId xmlns:a16="http://schemas.microsoft.com/office/drawing/2014/main" id="{CBD67F31-C4AD-4336-B550-A8D41BDD51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4405" y="6081175"/>
            <a:ext cx="2147595" cy="776825"/>
          </a:xfrm>
          <a:prstGeom prst="rect">
            <a:avLst/>
          </a:prstGeom>
        </p:spPr>
      </p:pic>
      <p:sp>
        <p:nvSpPr>
          <p:cNvPr id="6" name="CuadroTexto 5">
            <a:extLst>
              <a:ext uri="{FF2B5EF4-FFF2-40B4-BE49-F238E27FC236}">
                <a16:creationId xmlns:a16="http://schemas.microsoft.com/office/drawing/2014/main" id="{B37C9DA8-8D03-4957-A20E-C66280EDB66D}"/>
              </a:ext>
            </a:extLst>
          </p:cNvPr>
          <p:cNvSpPr txBox="1"/>
          <p:nvPr/>
        </p:nvSpPr>
        <p:spPr>
          <a:xfrm>
            <a:off x="2509383" y="5202948"/>
            <a:ext cx="6096000" cy="523220"/>
          </a:xfrm>
          <a:prstGeom prst="rect">
            <a:avLst/>
          </a:prstGeom>
          <a:noFill/>
        </p:spPr>
        <p:txBody>
          <a:bodyPr wrap="square">
            <a:spAutoFit/>
          </a:bodyPr>
          <a:lstStyle/>
          <a:p>
            <a:r>
              <a:rPr lang="es-MX" sz="1400" dirty="0">
                <a:latin typeface="Arial" panose="020B0604020202020204" pitchFamily="34" charset="0"/>
                <a:cs typeface="Arial" panose="020B0604020202020204" pitchFamily="34" charset="0"/>
              </a:rPr>
              <a:t>DIVERSAS CLASES DE TÍTULOS DE CRÉDITO.  REFERENCIA: http://www.diputados.gob.mx/LeyesBiblio/pdf/145_220618.pdf</a:t>
            </a:r>
          </a:p>
        </p:txBody>
      </p:sp>
    </p:spTree>
    <p:extLst>
      <p:ext uri="{BB962C8B-B14F-4D97-AF65-F5344CB8AC3E}">
        <p14:creationId xmlns:p14="http://schemas.microsoft.com/office/powerpoint/2010/main" val="2937424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ENDOSO </a:t>
            </a:r>
          </a:p>
        </p:txBody>
      </p:sp>
      <p:sp>
        <p:nvSpPr>
          <p:cNvPr id="3" name="Marcador de contenido 2"/>
          <p:cNvSpPr>
            <a:spLocks noGrp="1"/>
          </p:cNvSpPr>
          <p:nvPr>
            <p:ph idx="1"/>
          </p:nvPr>
        </p:nvSpPr>
        <p:spPr/>
        <p:txBody>
          <a:bodyPr/>
          <a:lstStyle/>
          <a:p>
            <a:r>
              <a:rPr lang="es-MX" dirty="0"/>
              <a:t>  </a:t>
            </a:r>
            <a:r>
              <a:rPr lang="es-MX" i="1" dirty="0"/>
              <a:t>in </a:t>
            </a:r>
            <a:r>
              <a:rPr lang="es-MX" i="1" dirty="0" err="1"/>
              <a:t>dorsum</a:t>
            </a:r>
            <a:r>
              <a:rPr lang="es-MX" i="1" dirty="0"/>
              <a:t> = </a:t>
            </a:r>
            <a:r>
              <a:rPr lang="es-MX" dirty="0"/>
              <a:t>en el dorso, espalda</a:t>
            </a:r>
          </a:p>
          <a:p>
            <a:r>
              <a:rPr lang="es-MX" dirty="0"/>
              <a:t>REQUISITOS</a:t>
            </a:r>
          </a:p>
          <a:p>
            <a:r>
              <a:rPr lang="es-MX" dirty="0"/>
              <a:t>EL ENDOSO DEBE CONSTAR EN EL TÍTULO RELATIVO O EN HOJA ADHERIDA AL MISMO, Y LLENAR LOS SIGUIENTES REQUISITOS:</a:t>
            </a:r>
          </a:p>
          <a:p>
            <a:r>
              <a:rPr lang="es-MX" dirty="0"/>
              <a:t>I EL NOMBRE DEL ENDOSATARIO</a:t>
            </a:r>
          </a:p>
          <a:p>
            <a:r>
              <a:rPr lang="es-MX" dirty="0"/>
              <a:t>II LA FIRMA DEL ENDOSANTE O DE LA PERSONA QUE SUSCRIBA EL ENDOSO A SU RUEGO O EN SU NOMBRE;</a:t>
            </a:r>
          </a:p>
          <a:p>
            <a:r>
              <a:rPr lang="es-MX" dirty="0"/>
              <a:t>III LA CLASE DE ENDOSO</a:t>
            </a:r>
          </a:p>
          <a:p>
            <a:r>
              <a:rPr lang="es-MX" dirty="0"/>
              <a:t>EL LUGAR Y FECHA</a:t>
            </a:r>
          </a:p>
        </p:txBody>
      </p:sp>
    </p:spTree>
    <p:extLst>
      <p:ext uri="{BB962C8B-B14F-4D97-AF65-F5344CB8AC3E}">
        <p14:creationId xmlns:p14="http://schemas.microsoft.com/office/powerpoint/2010/main" val="3132296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REQUISITOS ENDOSO</a:t>
            </a:r>
          </a:p>
        </p:txBody>
      </p:sp>
      <p:sp>
        <p:nvSpPr>
          <p:cNvPr id="3" name="Marcador de contenido 2"/>
          <p:cNvSpPr>
            <a:spLocks noGrp="1"/>
          </p:cNvSpPr>
          <p:nvPr>
            <p:ph idx="1"/>
          </p:nvPr>
        </p:nvSpPr>
        <p:spPr/>
        <p:txBody>
          <a:bodyPr/>
          <a:lstStyle/>
          <a:p>
            <a:r>
              <a:rPr lang="es-MX" dirty="0"/>
              <a:t>REQUISITOS ESENCIALES ART. 14 LGTYO</a:t>
            </a:r>
          </a:p>
          <a:p>
            <a:r>
              <a:rPr lang="es-MX" dirty="0"/>
              <a:t>FIRMA ÚNICAMENTE</a:t>
            </a:r>
          </a:p>
          <a:p>
            <a:r>
              <a:rPr lang="es-MX" dirty="0"/>
              <a:t>NO ES NECESARIO QUE CONTENGA EL NOMBRE DEL ENDOSATARIO</a:t>
            </a:r>
          </a:p>
          <a:p>
            <a:r>
              <a:rPr lang="es-MX" dirty="0"/>
              <a:t>NO ES NECESARIO QUE SE SEÑALE LA CLASE DE ENDOSO</a:t>
            </a:r>
          </a:p>
          <a:p>
            <a:r>
              <a:rPr lang="es-MX" dirty="0"/>
              <a:t>NO ES NECESARIO  QUE SE INDIQUE EL LUGAR Y LA FECHA DEL ENDOSO PORQUE LA LEY SUPLE TALES REQUISITOS. VER ART. 30 LGTY OC.</a:t>
            </a:r>
          </a:p>
        </p:txBody>
      </p:sp>
    </p:spTree>
    <p:extLst>
      <p:ext uri="{BB962C8B-B14F-4D97-AF65-F5344CB8AC3E}">
        <p14:creationId xmlns:p14="http://schemas.microsoft.com/office/powerpoint/2010/main" val="2036291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CLASES DE ENDOSO</a:t>
            </a:r>
          </a:p>
        </p:txBody>
      </p:sp>
      <p:sp>
        <p:nvSpPr>
          <p:cNvPr id="3" name="Marcador de contenido 2"/>
          <p:cNvSpPr>
            <a:spLocks noGrp="1"/>
          </p:cNvSpPr>
          <p:nvPr>
            <p:ph idx="1"/>
          </p:nvPr>
        </p:nvSpPr>
        <p:spPr/>
        <p:txBody>
          <a:bodyPr>
            <a:normAutofit fontScale="92500" lnSpcReduction="10000"/>
          </a:bodyPr>
          <a:lstStyle/>
          <a:p>
            <a:pPr algn="just"/>
            <a:r>
              <a:rPr lang="es-MX" b="1" dirty="0"/>
              <a:t>ENDOSO EN PROPIEDAD</a:t>
            </a:r>
            <a:r>
              <a:rPr lang="es-MX" dirty="0"/>
              <a:t> .- Transfiere la propiedad del título y todos los derechos a él inherentes. No obliga solidariamente al endosante. Siempre y cuando se verifique antes del vencimiento porque si se realice después del vencimiento tiene efectos de una cesión ordinaria, de acuerdo al artículo 27 de la Ley General de la materia, esto es, sujeta al nuevo adquirente a todas las excepciones personales que tuviera el obligado para con el anterior dueño. Lo cual no le resta ejecutividad al título. Art. 34 </a:t>
            </a:r>
            <a:r>
              <a:rPr lang="es-MX" dirty="0" err="1"/>
              <a:t>lgtyoc</a:t>
            </a:r>
            <a:endParaRPr lang="es-MX" dirty="0"/>
          </a:p>
          <a:p>
            <a:pPr algn="just"/>
            <a:r>
              <a:rPr lang="es-MX" b="1" dirty="0"/>
              <a:t>EN PROCURACIÓN.</a:t>
            </a:r>
            <a:r>
              <a:rPr lang="es-MX" dirty="0"/>
              <a:t>- es un mandato, y es limitado, no transfiere la propiedad y sólo faculta al endosatario a: cobrar el documento judicial o extrajudicialmente; para protestarlo; para endosarlo en procuración; y para presentar el documento a su aceptación. Artículo 36 </a:t>
            </a:r>
            <a:r>
              <a:rPr lang="es-MX" dirty="0" err="1"/>
              <a:t>lgtyoc</a:t>
            </a:r>
            <a:endParaRPr lang="es-MX" dirty="0"/>
          </a:p>
          <a:p>
            <a:endParaRPr lang="es-MX" dirty="0"/>
          </a:p>
          <a:p>
            <a:pPr algn="just"/>
            <a:r>
              <a:rPr lang="es-MX" b="1" dirty="0"/>
              <a:t>EN GARANTÍA.-  es el que atribuye al endosatario todos los derechos y obligaciones de un acreedor prendario, concediéndole las facultades de un endoso en procuración, el endosatario únicamente podrá retener hasta que éste venza y ejercitar las acciones para su cobro. Ver art.36 LGTYOC</a:t>
            </a:r>
          </a:p>
        </p:txBody>
      </p:sp>
    </p:spTree>
    <p:extLst>
      <p:ext uri="{BB962C8B-B14F-4D97-AF65-F5344CB8AC3E}">
        <p14:creationId xmlns:p14="http://schemas.microsoft.com/office/powerpoint/2010/main" val="589153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5202" y="531129"/>
            <a:ext cx="10058400" cy="491760"/>
          </a:xfrm>
        </p:spPr>
        <p:txBody>
          <a:bodyPr>
            <a:normAutofit fontScale="90000"/>
          </a:bodyPr>
          <a:lstStyle/>
          <a:p>
            <a:r>
              <a:rPr lang="es-MX" dirty="0"/>
              <a:t>Endoso persona moral</a:t>
            </a:r>
          </a:p>
        </p:txBody>
      </p:sp>
      <p:sp>
        <p:nvSpPr>
          <p:cNvPr id="3" name="Marcador de contenido 2"/>
          <p:cNvSpPr>
            <a:spLocks noGrp="1"/>
          </p:cNvSpPr>
          <p:nvPr>
            <p:ph idx="1"/>
          </p:nvPr>
        </p:nvSpPr>
        <p:spPr>
          <a:xfrm>
            <a:off x="666891" y="1565329"/>
            <a:ext cx="10058400" cy="4680488"/>
          </a:xfrm>
        </p:spPr>
        <p:txBody>
          <a:bodyPr>
            <a:normAutofit fontScale="55000" lnSpcReduction="20000"/>
          </a:bodyPr>
          <a:lstStyle/>
          <a:p>
            <a:pPr algn="just"/>
            <a:r>
              <a:rPr lang="es-MX" sz="2500" dirty="0"/>
              <a:t>TÍTULOS DE CRÉDITO. PARA SU ENDOSO, NO ES REQUISITO INDISPENSABLE QUE LA PERSONA FÍSICA QUE LO EMITE EN NOMBRE DE UNA PERSONA MORAL, ASIENTE EL CARÁCTER CON QUE LA REPRESENTA (INTERRUPCIÓN DEL CRITERIO SOSTENIDO EN LA JURISPRUDENCIA </a:t>
            </a:r>
            <a:r>
              <a:rPr lang="es-MX" sz="2500" dirty="0">
                <a:hlinkClick r:id="rId2"/>
              </a:rPr>
              <a:t>3a./J. 36/93</a:t>
            </a:r>
            <a:r>
              <a:rPr lang="es-MX" sz="2500" dirty="0"/>
              <a:t>, DE LA ANTERIOR TERCERA SALA DE LA SUPREMA CORTE DE JUSTICIA DE LA NACIÓN).</a:t>
            </a:r>
            <a:br>
              <a:rPr lang="es-MX" sz="2500" dirty="0"/>
            </a:br>
            <a:br>
              <a:rPr lang="es-MX" sz="2500" dirty="0"/>
            </a:br>
            <a:r>
              <a:rPr lang="es-MX" sz="2500" dirty="0"/>
              <a:t>De los artículos 29 a 32 de la Ley General de Títulos y Operaciones de Crédito se desprende que el único requisito necesario en el endoso, para evitar su nulidad, es la firma del endosante. Por otra parte, de los artículos 38 y 39 se desprende que el tenedor de un título nominativo, para considerarse propietario, sólo debe justificar una serie no interrumpida de endosos, y que el que paga sólo debe verificar la continuidad de los endosos y la identidad del último titular, mas no está obligado a cerciorarse de la autenticidad de los endosos anteriores. Siendo así, la continuidad de los endosos se verifica atendiendo al nombre o denominación de cada una de las personas que aparecen como endosantes y </a:t>
            </a:r>
            <a:r>
              <a:rPr lang="es-MX" sz="2500" dirty="0" err="1"/>
              <a:t>endosatarias</a:t>
            </a:r>
            <a:r>
              <a:rPr lang="es-MX" sz="2500" dirty="0"/>
              <a:t>, de manera que quien aparezca como </a:t>
            </a:r>
            <a:r>
              <a:rPr lang="es-MX" sz="2500" dirty="0" err="1"/>
              <a:t>endosataria</a:t>
            </a:r>
            <a:r>
              <a:rPr lang="es-MX" sz="2500" dirty="0"/>
              <a:t> o beneficiaria aparezca como endosante en el siguiente endoso. Si bien es importante que se asiente en el endoso el nombre o denominación de las personas endosante, </a:t>
            </a:r>
            <a:r>
              <a:rPr lang="es-MX" sz="2500" dirty="0" err="1"/>
              <a:t>endosataria</a:t>
            </a:r>
            <a:r>
              <a:rPr lang="es-MX" sz="2500" dirty="0"/>
              <a:t> y de la persona física que firma en representación de la endosante, para que el tenedor subsecuente pueda verificar la identidad del último tenedor y las facultades de su representante, no es necesario que se asiente el cargo de la persona física firmante, porque la forma idónea de verificar sus facultades es mediante la revisión de los poderes y documentos corporativos de la sociedad, cuyos datos no es necesario que se inserten en el título para la validez del endoso; basta que el pagador o endosatario del título los pueda verificar plenamente. Por ello, el que se imponga como requisito para la validez del endoso el que necesariamente se asiente en el título el cargo que ostenta el firmante, impone un requisito adicional a los que disponen los artículos 29 y 30 del mismo ordenamiento, que contraviene el espíritu de la ley, que persigue que los títulos de crédito tengan sólo los elementos indispensables para su circulación, que a través de sus disposiciones busca evitar la imposición de requisitos innecesarios, presumiendo aquellos requisitos que no considera indispensables, y prohibiendo que se inserten condiciones y estipulaciones que puedan hacer complejo su contenido, y por lo tanto, dificultar su ejecución. Por lo anterior se considera innecesario exigir que se tenga que precisar en el título de crédito el cargo de la persona física que firma un endoso en representación de una persona moral, para que tenga validez el endoso, ya que además de que la ley no exige ese requisito, el mismo puede </a:t>
            </a:r>
            <a:r>
              <a:rPr lang="es-MX" dirty="0"/>
              <a:t>ocasionar trabas y dificultades al pretender ejecutar el título.</a:t>
            </a:r>
          </a:p>
          <a:p>
            <a:pPr marL="0" indent="0">
              <a:buNone/>
            </a:pPr>
            <a:endParaRPr lang="es-MX" dirty="0"/>
          </a:p>
        </p:txBody>
      </p:sp>
    </p:spTree>
    <p:extLst>
      <p:ext uri="{BB962C8B-B14F-4D97-AF65-F5344CB8AC3E}">
        <p14:creationId xmlns:p14="http://schemas.microsoft.com/office/powerpoint/2010/main" val="2368212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AVAL</a:t>
            </a:r>
          </a:p>
        </p:txBody>
      </p:sp>
      <p:sp>
        <p:nvSpPr>
          <p:cNvPr id="3" name="Marcador de contenido 2"/>
          <p:cNvSpPr>
            <a:spLocks noGrp="1"/>
          </p:cNvSpPr>
          <p:nvPr>
            <p:ph idx="1"/>
          </p:nvPr>
        </p:nvSpPr>
        <p:spPr/>
        <p:txBody>
          <a:bodyPr/>
          <a:lstStyle/>
          <a:p>
            <a:r>
              <a:rPr lang="es-MX" dirty="0"/>
              <a:t>109 LGTYOC</a:t>
            </a:r>
          </a:p>
          <a:p>
            <a:r>
              <a:rPr lang="es-MX" dirty="0"/>
              <a:t>ES EL ACTO ESCRITO EN EL PROPIO DOCUMENTO, POR VIRTUD DEL CUAL LA PERSONA QUE LO DA, LLAMADA AVALISTA GARANTIZA EN TODO O EN PARTE EL PAGO DE UN TÍTULO DE CRÉDITO</a:t>
            </a:r>
          </a:p>
          <a:p>
            <a:r>
              <a:rPr lang="es-MX" dirty="0"/>
              <a:t>ELEMENTOS PERSONALES: </a:t>
            </a:r>
          </a:p>
          <a:p>
            <a:r>
              <a:rPr lang="es-MX" dirty="0"/>
              <a:t>AVALISTA: ES LA PERSONA QUE OTORGA EL AVAL EN FORMA INCONDICIONAL, CONVIRTIÉNDOSE EN DEUDOR DIRECTO Y SOLIDARIO JUNTO CON El AVALADO.</a:t>
            </a:r>
          </a:p>
          <a:p>
            <a:endParaRPr lang="es-MX" dirty="0"/>
          </a:p>
          <a:p>
            <a:r>
              <a:rPr lang="es-MX" dirty="0"/>
              <a:t>AVALADO: ES LA PERSONA POR QUIEN EL AVAL SE OTORGA.</a:t>
            </a:r>
          </a:p>
          <a:p>
            <a:r>
              <a:rPr lang="es-MX" dirty="0"/>
              <a:t>VER ARTL 114 LGTYOC Y ANTERIORES.</a:t>
            </a:r>
          </a:p>
        </p:txBody>
      </p:sp>
    </p:spTree>
    <p:extLst>
      <p:ext uri="{BB962C8B-B14F-4D97-AF65-F5344CB8AC3E}">
        <p14:creationId xmlns:p14="http://schemas.microsoft.com/office/powerpoint/2010/main" val="1730043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Requisitos </a:t>
            </a:r>
          </a:p>
        </p:txBody>
      </p:sp>
      <p:sp>
        <p:nvSpPr>
          <p:cNvPr id="3" name="Marcador de contenido 2"/>
          <p:cNvSpPr>
            <a:spLocks noGrp="1"/>
          </p:cNvSpPr>
          <p:nvPr>
            <p:ph idx="1"/>
          </p:nvPr>
        </p:nvSpPr>
        <p:spPr/>
        <p:txBody>
          <a:bodyPr/>
          <a:lstStyle/>
          <a:p>
            <a:r>
              <a:rPr lang="es-MX" dirty="0"/>
              <a:t>Debe constar en el documento o en hoja adherida a éste 111 </a:t>
            </a:r>
            <a:r>
              <a:rPr lang="es-MX" dirty="0" err="1"/>
              <a:t>lgtyoc</a:t>
            </a:r>
            <a:endParaRPr lang="es-MX" dirty="0"/>
          </a:p>
          <a:p>
            <a:r>
              <a:rPr lang="es-MX" dirty="0"/>
              <a:t>Se expresará la fórmula “por aval”</a:t>
            </a:r>
          </a:p>
          <a:p>
            <a:r>
              <a:rPr lang="es-MX" dirty="0"/>
              <a:t>Debe llevar la firma de quien lo presta. La sola firma puesta en la letra, cuando no pueda dársele otro significado se tendrá como aval</a:t>
            </a:r>
          </a:p>
          <a:p>
            <a:r>
              <a:rPr lang="es-MX" dirty="0"/>
              <a:t>Debe indicar la persona por quien se presta, a falta de indicación se entiende que la letra garantiza las obligaciones del aceptante, y si no la del girador.</a:t>
            </a:r>
          </a:p>
          <a:p>
            <a:r>
              <a:rPr lang="es-MX" dirty="0"/>
              <a:t>El avalista queda obligado </a:t>
            </a:r>
            <a:r>
              <a:rPr lang="es-MX" b="1" i="1" u="sng" dirty="0"/>
              <a:t>solidariamente </a:t>
            </a:r>
            <a:r>
              <a:rPr lang="es-MX" dirty="0"/>
              <a:t>con aquel cuya firma ha garantizado, y su obligación es válida aun cuando la obligación garantizada sea nula por cualquier cosa.</a:t>
            </a:r>
          </a:p>
          <a:p>
            <a:r>
              <a:rPr lang="es-MX" dirty="0"/>
              <a:t>El avalista que paga la letra tiene acción cambiaria contra el avalado y contra los que están obligados para con éste en virtud de la letra.</a:t>
            </a:r>
          </a:p>
        </p:txBody>
      </p:sp>
    </p:spTree>
    <p:extLst>
      <p:ext uri="{BB962C8B-B14F-4D97-AF65-F5344CB8AC3E}">
        <p14:creationId xmlns:p14="http://schemas.microsoft.com/office/powerpoint/2010/main" val="2271345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a:t>ACCIONES PARA EL COBRO DE LOS TÍTULOS DE CRÉDITO</a:t>
            </a:r>
          </a:p>
        </p:txBody>
      </p:sp>
      <p:sp>
        <p:nvSpPr>
          <p:cNvPr id="3" name="Marcador de contenido 2"/>
          <p:cNvSpPr>
            <a:spLocks noGrp="1"/>
          </p:cNvSpPr>
          <p:nvPr>
            <p:ph idx="1"/>
          </p:nvPr>
        </p:nvSpPr>
        <p:spPr/>
        <p:txBody>
          <a:bodyPr/>
          <a:lstStyle/>
          <a:p>
            <a:r>
              <a:rPr lang="es-MX" dirty="0"/>
              <a:t>ACCIONES CAMBIARIAS: DIRECTA Y DE REGRESO</a:t>
            </a:r>
          </a:p>
          <a:p>
            <a:r>
              <a:rPr lang="es-MX" dirty="0"/>
              <a:t>(EJECUTIVAS)</a:t>
            </a:r>
          </a:p>
          <a:p>
            <a:endParaRPr lang="es-MX" dirty="0"/>
          </a:p>
          <a:p>
            <a:r>
              <a:rPr lang="es-MX" dirty="0"/>
              <a:t> ACCIONES EXTRACAMBIARIAS:  CAUSAL Y DE ENRIQUECIMIENTO ILEGITIMO</a:t>
            </a:r>
          </a:p>
          <a:p>
            <a:r>
              <a:rPr lang="es-MX" dirty="0"/>
              <a:t>(MERCANTIL ORDINARIA) </a:t>
            </a:r>
          </a:p>
          <a:p>
            <a:endParaRPr lang="es-MX" dirty="0"/>
          </a:p>
          <a:p>
            <a:r>
              <a:rPr lang="es-MX" dirty="0"/>
              <a:t>150 al 169 </a:t>
            </a:r>
            <a:r>
              <a:rPr lang="es-MX" dirty="0" err="1"/>
              <a:t>lgtyoc</a:t>
            </a:r>
            <a:endParaRPr lang="es-MX" dirty="0"/>
          </a:p>
        </p:txBody>
      </p:sp>
    </p:spTree>
    <p:extLst>
      <p:ext uri="{BB962C8B-B14F-4D97-AF65-F5344CB8AC3E}">
        <p14:creationId xmlns:p14="http://schemas.microsoft.com/office/powerpoint/2010/main" val="744408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cambiaria </a:t>
            </a:r>
          </a:p>
        </p:txBody>
      </p:sp>
      <p:sp>
        <p:nvSpPr>
          <p:cNvPr id="3" name="Marcador de contenido 2"/>
          <p:cNvSpPr>
            <a:spLocks noGrp="1"/>
          </p:cNvSpPr>
          <p:nvPr>
            <p:ph idx="1"/>
          </p:nvPr>
        </p:nvSpPr>
        <p:spPr/>
        <p:txBody>
          <a:bodyPr/>
          <a:lstStyle/>
          <a:p>
            <a:r>
              <a:rPr lang="es-MX" dirty="0"/>
              <a:t>Se ejercita: a) En caso de falta de aceptación o de aceptación parcial</a:t>
            </a:r>
          </a:p>
          <a:p>
            <a:r>
              <a:rPr lang="es-MX" dirty="0"/>
              <a:t>                      b) en caso de falta de pago o de pago parcial</a:t>
            </a:r>
          </a:p>
          <a:p>
            <a:r>
              <a:rPr lang="es-MX" dirty="0"/>
              <a:t>                     c) cuando el girado o el aceptante fueren declarados en estado de                      </a:t>
            </a:r>
          </a:p>
          <a:p>
            <a:r>
              <a:rPr lang="es-MX" dirty="0"/>
              <a:t>                      quiebra o de concurso</a:t>
            </a:r>
          </a:p>
          <a:p>
            <a:r>
              <a:rPr lang="es-MX" dirty="0"/>
              <a:t>                      En caso de a) y c) puede ejercitarse la acción antes del vencimiento por el importe total de la letra </a:t>
            </a:r>
          </a:p>
        </p:txBody>
      </p:sp>
    </p:spTree>
    <p:extLst>
      <p:ext uri="{BB962C8B-B14F-4D97-AF65-F5344CB8AC3E}">
        <p14:creationId xmlns:p14="http://schemas.microsoft.com/office/powerpoint/2010/main" val="3993594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cambiaria:</a:t>
            </a:r>
          </a:p>
        </p:txBody>
      </p:sp>
      <p:sp>
        <p:nvSpPr>
          <p:cNvPr id="3" name="Marcador de contenido 2"/>
          <p:cNvSpPr>
            <a:spLocks noGrp="1"/>
          </p:cNvSpPr>
          <p:nvPr>
            <p:ph idx="1"/>
          </p:nvPr>
        </p:nvSpPr>
        <p:spPr/>
        <p:txBody>
          <a:bodyPr/>
          <a:lstStyle/>
          <a:p>
            <a:r>
              <a:rPr lang="es-MX" dirty="0"/>
              <a:t>Mediante la acción cambiaria, el último tenedor de la letra puede reclamar el pago:</a:t>
            </a:r>
          </a:p>
          <a:p>
            <a:r>
              <a:rPr lang="es-MX" dirty="0"/>
              <a:t>I.- Del importe de la letra;</a:t>
            </a:r>
          </a:p>
          <a:p>
            <a:r>
              <a:rPr lang="es-MX" dirty="0"/>
              <a:t>II.- De intereses moratorios al tipo legal, desde el día del vencimiento</a:t>
            </a:r>
          </a:p>
          <a:p>
            <a:r>
              <a:rPr lang="es-MX" dirty="0"/>
              <a:t>III.- De los gastos del protesto y de los demás gastos legítimos</a:t>
            </a:r>
          </a:p>
          <a:p>
            <a:r>
              <a:rPr lang="es-MX" dirty="0"/>
              <a:t>IV.- Del premio de cambio entre la plaza en que debería haberse pagado la letra y la plaza en que se haga efectiva, más los gastos de situación 152 </a:t>
            </a:r>
            <a:r>
              <a:rPr lang="es-MX" dirty="0" err="1"/>
              <a:t>lgtyoc</a:t>
            </a:r>
            <a:endParaRPr lang="es-MX" dirty="0"/>
          </a:p>
        </p:txBody>
      </p:sp>
    </p:spTree>
    <p:extLst>
      <p:ext uri="{BB962C8B-B14F-4D97-AF65-F5344CB8AC3E}">
        <p14:creationId xmlns:p14="http://schemas.microsoft.com/office/powerpoint/2010/main" val="2959584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cambiaria directa</a:t>
            </a:r>
          </a:p>
        </p:txBody>
      </p:sp>
      <p:sp>
        <p:nvSpPr>
          <p:cNvPr id="3" name="Marcador de contenido 2"/>
          <p:cNvSpPr>
            <a:spLocks noGrp="1"/>
          </p:cNvSpPr>
          <p:nvPr>
            <p:ph idx="1"/>
          </p:nvPr>
        </p:nvSpPr>
        <p:spPr/>
        <p:txBody>
          <a:bodyPr/>
          <a:lstStyle/>
          <a:p>
            <a:r>
              <a:rPr lang="es-MX" dirty="0"/>
              <a:t>Es la acción procesal prevista por la ley, que se deduce contra el aceptante de la letra o sus avalistas. 151 </a:t>
            </a:r>
            <a:r>
              <a:rPr lang="es-MX" dirty="0" err="1"/>
              <a:t>lgtyoc</a:t>
            </a:r>
            <a:endParaRPr lang="es-MX" dirty="0"/>
          </a:p>
          <a:p>
            <a:r>
              <a:rPr lang="es-MX" dirty="0"/>
              <a:t>Esta acción no caduca 160 </a:t>
            </a:r>
            <a:r>
              <a:rPr lang="es-MX" dirty="0" err="1"/>
              <a:t>lgtyoc</a:t>
            </a:r>
            <a:r>
              <a:rPr lang="es-MX" dirty="0"/>
              <a:t>--- especialmente el cheque sí art. 191 de la ley.</a:t>
            </a:r>
          </a:p>
          <a:p>
            <a:r>
              <a:rPr lang="es-MX" dirty="0"/>
              <a:t>Esta acción prescribe tres años después de la exigibilidad del título.</a:t>
            </a:r>
          </a:p>
          <a:p>
            <a:r>
              <a:rPr lang="es-MX" dirty="0"/>
              <a:t>Esta acción pueden intentarla indistintamente el último tenedor o el responsable en la vía de regreso que pague el título</a:t>
            </a:r>
          </a:p>
          <a:p>
            <a:endParaRPr lang="es-MX" dirty="0"/>
          </a:p>
        </p:txBody>
      </p:sp>
    </p:spTree>
    <p:extLst>
      <p:ext uri="{BB962C8B-B14F-4D97-AF65-F5344CB8AC3E}">
        <p14:creationId xmlns:p14="http://schemas.microsoft.com/office/powerpoint/2010/main" val="27614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51560" y="759417"/>
            <a:ext cx="9966960" cy="3708614"/>
          </a:xfrm>
        </p:spPr>
        <p:txBody>
          <a:bodyPr/>
          <a:lstStyle/>
          <a:p>
            <a:r>
              <a:rPr lang="es-MX" sz="6000" dirty="0"/>
              <a:t>MATERIA: TÍTULOS Y OPERACIONES DE CRÉDITO</a:t>
            </a:r>
          </a:p>
        </p:txBody>
      </p:sp>
      <p:sp>
        <p:nvSpPr>
          <p:cNvPr id="3" name="Subtítulo 2"/>
          <p:cNvSpPr>
            <a:spLocks noGrp="1"/>
          </p:cNvSpPr>
          <p:nvPr>
            <p:ph type="subTitle" idx="1"/>
          </p:nvPr>
        </p:nvSpPr>
        <p:spPr>
          <a:xfrm>
            <a:off x="1069848" y="4389119"/>
            <a:ext cx="7891272" cy="1779205"/>
          </a:xfrm>
        </p:spPr>
        <p:txBody>
          <a:bodyPr>
            <a:normAutofit/>
          </a:bodyPr>
          <a:lstStyle/>
          <a:p>
            <a:r>
              <a:rPr lang="es-MX" dirty="0"/>
              <a:t>UNIVERSIDAD AUTÓNOMA DE </a:t>
            </a:r>
            <a:r>
              <a:rPr lang="es-MX"/>
              <a:t>YUCATÁN.</a:t>
            </a:r>
            <a:endParaRPr lang="es-MX" dirty="0"/>
          </a:p>
        </p:txBody>
      </p:sp>
    </p:spTree>
    <p:extLst>
      <p:ext uri="{BB962C8B-B14F-4D97-AF65-F5344CB8AC3E}">
        <p14:creationId xmlns:p14="http://schemas.microsoft.com/office/powerpoint/2010/main" val="1803517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cambiaria de regreso</a:t>
            </a:r>
          </a:p>
        </p:txBody>
      </p:sp>
      <p:sp>
        <p:nvSpPr>
          <p:cNvPr id="3" name="Marcador de contenido 2"/>
          <p:cNvSpPr>
            <a:spLocks noGrp="1"/>
          </p:cNvSpPr>
          <p:nvPr>
            <p:ph idx="1"/>
          </p:nvPr>
        </p:nvSpPr>
        <p:spPr/>
        <p:txBody>
          <a:bodyPr/>
          <a:lstStyle/>
          <a:p>
            <a:r>
              <a:rPr lang="es-MX" dirty="0"/>
              <a:t>Es la acción procesal prevista por la ley, que se ejercita contra cualquier obligado que no sea el deudor principal y el aval.</a:t>
            </a:r>
          </a:p>
          <a:p>
            <a:endParaRPr lang="es-MX" dirty="0"/>
          </a:p>
          <a:p>
            <a:r>
              <a:rPr lang="es-MX" dirty="0"/>
              <a:t>El obligado en vía de regreso que paga la letra tiene derecho a exigir, por medio de la acción cambiaria:</a:t>
            </a:r>
          </a:p>
          <a:p>
            <a:r>
              <a:rPr lang="es-MX" dirty="0"/>
              <a:t>I.- El reembolso de lo que hubiere pagado</a:t>
            </a:r>
          </a:p>
          <a:p>
            <a:r>
              <a:rPr lang="es-MX" dirty="0"/>
              <a:t>II.- Intereses moratorios al tipo legal sobre esa suma desde la fecha de su pago;</a:t>
            </a:r>
          </a:p>
          <a:p>
            <a:r>
              <a:rPr lang="es-MX" dirty="0"/>
              <a:t>III.- Los gastos de cobranza y los demás gastos legítimos; Y</a:t>
            </a:r>
          </a:p>
          <a:p>
            <a:r>
              <a:rPr lang="es-MX" dirty="0"/>
              <a:t>IV.- El premio del cambio entre la plaza de su domicilio y la del reembolso, más los gastos de situación. 153 </a:t>
            </a:r>
            <a:r>
              <a:rPr lang="es-MX" dirty="0" err="1"/>
              <a:t>lgtyoc</a:t>
            </a:r>
            <a:endParaRPr lang="es-MX" dirty="0"/>
          </a:p>
        </p:txBody>
      </p:sp>
    </p:spTree>
    <p:extLst>
      <p:ext uri="{BB962C8B-B14F-4D97-AF65-F5344CB8AC3E}">
        <p14:creationId xmlns:p14="http://schemas.microsoft.com/office/powerpoint/2010/main" val="3306142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cambiaria de regreso:</a:t>
            </a:r>
          </a:p>
        </p:txBody>
      </p:sp>
      <p:sp>
        <p:nvSpPr>
          <p:cNvPr id="3" name="Marcador de contenido 2"/>
          <p:cNvSpPr>
            <a:spLocks noGrp="1"/>
          </p:cNvSpPr>
          <p:nvPr>
            <p:ph idx="1"/>
          </p:nvPr>
        </p:nvSpPr>
        <p:spPr/>
        <p:txBody>
          <a:bodyPr/>
          <a:lstStyle/>
          <a:p>
            <a:r>
              <a:rPr lang="es-MX" dirty="0"/>
              <a:t>Puede ejercitarse contra cualquiera de los signatarios excepto contra el principal obligado y sus avalistas;</a:t>
            </a:r>
          </a:p>
          <a:p>
            <a:r>
              <a:rPr lang="es-MX" dirty="0"/>
              <a:t>Esta acción sí caduca cuando no se reúnen los requisitos de cobro y protesto, a menos que contenga la cláusula “sin protesto”</a:t>
            </a:r>
          </a:p>
          <a:p>
            <a:r>
              <a:rPr lang="es-MX" dirty="0"/>
              <a:t>Esta acción prescribe tres meses después de la fecha del protesto (aunque la ley le de el tratamiento de caducidad, doctrinalmente será una prescripción pues ésta implica  la existencia de una acción que se perdió por su no ejercicio, en cambio la caducidad implica la no existencia de la acción. 160 </a:t>
            </a:r>
            <a:r>
              <a:rPr lang="es-MX" dirty="0" err="1"/>
              <a:t>lgtyoc</a:t>
            </a:r>
            <a:endParaRPr lang="es-MX" dirty="0"/>
          </a:p>
        </p:txBody>
      </p:sp>
    </p:spTree>
    <p:extLst>
      <p:ext uri="{BB962C8B-B14F-4D97-AF65-F5344CB8AC3E}">
        <p14:creationId xmlns:p14="http://schemas.microsoft.com/office/powerpoint/2010/main" val="1376934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algn="just">
              <a:lnSpc>
                <a:spcPct val="150000"/>
              </a:lnSpc>
            </a:pPr>
            <a:r>
              <a:rPr lang="es-MX" dirty="0"/>
              <a:t>ACCION CAUSAL Y DE ENRIQUECIMIENTO ILEGÍTIMO  (DEL DEUDOR)</a:t>
            </a:r>
          </a:p>
          <a:p>
            <a:pPr algn="just">
              <a:lnSpc>
                <a:spcPct val="150000"/>
              </a:lnSpc>
            </a:pPr>
            <a:r>
              <a:rPr lang="es-MX" dirty="0"/>
              <a:t>SON RECURSOS DE COBRO SUBSIDIARIOS A LA PÉRDIDA DE LA ACCIÓN CAMBIARIA POR OLVIDO, POR DESCONOCIMIENTO O NEGLIGENCIA.</a:t>
            </a:r>
          </a:p>
          <a:p>
            <a:pPr algn="just">
              <a:lnSpc>
                <a:spcPct val="150000"/>
              </a:lnSpc>
            </a:pPr>
            <a:r>
              <a:rPr lang="es-MX" dirty="0"/>
              <a:t>EL COBRO DEBERÁ EFECTUARSE FUNDANDO LA ACCIÓN EN MOTIVOS DISTINTOS DEL TÍTULO; SU CAUSA O EL POSIBLE ENRIQUECIMIENTO ILEGÍTIMO DEL DEUDOR 168 Y 169 LGTYOC</a:t>
            </a:r>
          </a:p>
        </p:txBody>
      </p:sp>
      <p:sp>
        <p:nvSpPr>
          <p:cNvPr id="4" name="Título 3"/>
          <p:cNvSpPr>
            <a:spLocks noGrp="1"/>
          </p:cNvSpPr>
          <p:nvPr>
            <p:ph type="title"/>
          </p:nvPr>
        </p:nvSpPr>
        <p:spPr/>
        <p:txBody>
          <a:bodyPr/>
          <a:lstStyle/>
          <a:p>
            <a:r>
              <a:rPr lang="es-MX" dirty="0"/>
              <a:t>ACCIONES EXTRACAMBIARIAS</a:t>
            </a:r>
          </a:p>
        </p:txBody>
      </p:sp>
    </p:spTree>
    <p:extLst>
      <p:ext uri="{BB962C8B-B14F-4D97-AF65-F5344CB8AC3E}">
        <p14:creationId xmlns:p14="http://schemas.microsoft.com/office/powerpoint/2010/main" val="254976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ACCIÓN CAUSAL</a:t>
            </a:r>
          </a:p>
        </p:txBody>
      </p:sp>
      <p:sp>
        <p:nvSpPr>
          <p:cNvPr id="3" name="Marcador de contenido 2"/>
          <p:cNvSpPr>
            <a:spLocks noGrp="1"/>
          </p:cNvSpPr>
          <p:nvPr>
            <p:ph idx="1"/>
          </p:nvPr>
        </p:nvSpPr>
        <p:spPr/>
        <p:txBody>
          <a:bodyPr>
            <a:normAutofit lnSpcReduction="10000"/>
          </a:bodyPr>
          <a:lstStyle/>
          <a:p>
            <a:r>
              <a:rPr lang="es-MX" dirty="0"/>
              <a:t>ESTA ACCIÓN ES AUTÓNOMA DE LA CAMBIARIA PUES SUBSISTE SI ÉSTA SE PIERDE.</a:t>
            </a:r>
          </a:p>
          <a:p>
            <a:r>
              <a:rPr lang="es-MX" dirty="0"/>
              <a:t>CARACTERÍSTICAS DE PROCEDENCIA:</a:t>
            </a:r>
          </a:p>
          <a:p>
            <a:r>
              <a:rPr lang="es-MX" dirty="0"/>
              <a:t>La acción cambiaria debe haber prescrito o caducado. 168 ley</a:t>
            </a:r>
          </a:p>
          <a:p>
            <a:r>
              <a:rPr lang="es-MX" dirty="0"/>
              <a:t>Debe prevalecer una relación de causa-efecto entre el negocio que originó el título y el título. Se fundamenta en la existencia de un acto concreto que haya originado la emisión o transmisión del título </a:t>
            </a:r>
          </a:p>
          <a:p>
            <a:r>
              <a:rPr lang="es-MX" dirty="0"/>
              <a:t>Es necesario ejercitarse por la vía ordinaria, señalando la relación jurídica (causa) que dio origen a la suscripción del título.</a:t>
            </a:r>
          </a:p>
          <a:p>
            <a:r>
              <a:rPr lang="es-MX" dirty="0"/>
              <a:t>Puede ejercitarla el endosatario en procuración</a:t>
            </a:r>
          </a:p>
          <a:p>
            <a:r>
              <a:rPr lang="es-MX" dirty="0"/>
              <a:t>Para que proceda, debe haberse presentado el título para su aceptación o pago sin obtener resultados (168) restitución al demandado del documento.</a:t>
            </a:r>
          </a:p>
        </p:txBody>
      </p:sp>
    </p:spTree>
    <p:extLst>
      <p:ext uri="{BB962C8B-B14F-4D97-AF65-F5344CB8AC3E}">
        <p14:creationId xmlns:p14="http://schemas.microsoft.com/office/powerpoint/2010/main" val="3219994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Enriquecimiento ilegítimo</a:t>
            </a:r>
          </a:p>
        </p:txBody>
      </p:sp>
      <p:sp>
        <p:nvSpPr>
          <p:cNvPr id="3" name="Marcador de contenido 2"/>
          <p:cNvSpPr>
            <a:spLocks noGrp="1"/>
          </p:cNvSpPr>
          <p:nvPr>
            <p:ph idx="1"/>
          </p:nvPr>
        </p:nvSpPr>
        <p:spPr/>
        <p:txBody>
          <a:bodyPr/>
          <a:lstStyle/>
          <a:p>
            <a:r>
              <a:rPr lang="es-MX" dirty="0"/>
              <a:t>El principal motivo de la demanda es el enriquecimiento del demandado en detrimento del actor. 1882 Código Civil</a:t>
            </a:r>
          </a:p>
          <a:p>
            <a:r>
              <a:rPr lang="es-MX" dirty="0"/>
              <a:t>El actor debe carecer tanto de la acción cambiaria como de la causal </a:t>
            </a:r>
          </a:p>
          <a:p>
            <a:r>
              <a:rPr lang="es-MX" dirty="0"/>
              <a:t>El monto de la reparación no debe centrarse en el valor del título sino en el daño que causó el demandado al actor por falta de pago</a:t>
            </a:r>
          </a:p>
          <a:p>
            <a:r>
              <a:rPr lang="es-MX" dirty="0"/>
              <a:t>Sólo puede intentarse contra el suscriptor y no contra el beneficiario pues sólo aquél puede enriquecerse ilegítimamente con la creación del título.</a:t>
            </a:r>
          </a:p>
          <a:p>
            <a:r>
              <a:rPr lang="es-MX" dirty="0"/>
              <a:t>A diferencia de la acción causal, en la de enriquecimiento la ley sí señala un plazo específico de prescripción: un año a partir de la caducidad en la de regreso (3 meses) o un año contado a partir de tres años de la directa.</a:t>
            </a:r>
          </a:p>
        </p:txBody>
      </p:sp>
    </p:spTree>
    <p:extLst>
      <p:ext uri="{BB962C8B-B14F-4D97-AF65-F5344CB8AC3E}">
        <p14:creationId xmlns:p14="http://schemas.microsoft.com/office/powerpoint/2010/main" val="887468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EXCEPCIONES QUE PUEDEN OPONERSE A LOS TÍTULOS DE CRÉDITO</a:t>
            </a:r>
          </a:p>
        </p:txBody>
      </p:sp>
      <p:sp>
        <p:nvSpPr>
          <p:cNvPr id="3" name="Marcador de contenido 2"/>
          <p:cNvSpPr>
            <a:spLocks noGrp="1"/>
          </p:cNvSpPr>
          <p:nvPr>
            <p:ph idx="1"/>
          </p:nvPr>
        </p:nvSpPr>
        <p:spPr/>
        <p:txBody>
          <a:bodyPr/>
          <a:lstStyle/>
          <a:p>
            <a:r>
              <a:rPr lang="es-MX" dirty="0"/>
              <a:t>8 de la Ley General de Títulos y Operaciones de Crédito:</a:t>
            </a:r>
          </a:p>
          <a:p>
            <a:r>
              <a:rPr lang="es-MX" dirty="0"/>
              <a:t>I Incompetencia y falta de personalidad</a:t>
            </a:r>
          </a:p>
          <a:p>
            <a:r>
              <a:rPr lang="es-MX" dirty="0"/>
              <a:t>II Las que se funden en el hecho de no haber sido el demandado quien firmó el documento.</a:t>
            </a:r>
          </a:p>
          <a:p>
            <a:r>
              <a:rPr lang="es-MX" dirty="0"/>
              <a:t>III Las de falta de representación, de poder bastante o de facultades legales en quien suscribió el título a nombre del demandado, salvo lo dispuesto en el artículo 11</a:t>
            </a:r>
          </a:p>
          <a:p>
            <a:r>
              <a:rPr lang="es-MX" dirty="0"/>
              <a:t>IV La de haber sido incapaz el demandado al suscribir el título</a:t>
            </a:r>
          </a:p>
          <a:p>
            <a:r>
              <a:rPr lang="es-MX" dirty="0"/>
              <a:t>V Las fundadas en la omisión de los requisitos y menciones que el título o el acto en él consignado deben llenar o contener, y la ley no presuma expresamente o que no se haya satisfecho dentro del término que señala el artículo 15.</a:t>
            </a:r>
          </a:p>
          <a:p>
            <a:endParaRPr lang="es-MX" dirty="0"/>
          </a:p>
        </p:txBody>
      </p:sp>
    </p:spTree>
    <p:extLst>
      <p:ext uri="{BB962C8B-B14F-4D97-AF65-F5344CB8AC3E}">
        <p14:creationId xmlns:p14="http://schemas.microsoft.com/office/powerpoint/2010/main" val="4053772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excepciones</a:t>
            </a:r>
          </a:p>
        </p:txBody>
      </p:sp>
      <p:sp>
        <p:nvSpPr>
          <p:cNvPr id="3" name="Marcador de contenido 2"/>
          <p:cNvSpPr>
            <a:spLocks noGrp="1"/>
          </p:cNvSpPr>
          <p:nvPr>
            <p:ph idx="1"/>
          </p:nvPr>
        </p:nvSpPr>
        <p:spPr/>
        <p:txBody>
          <a:bodyPr/>
          <a:lstStyle/>
          <a:p>
            <a:r>
              <a:rPr lang="es-MX" dirty="0"/>
              <a:t>VI La de alteración del texto del documento o de los demás actos que en él consten, </a:t>
            </a:r>
          </a:p>
          <a:p>
            <a:r>
              <a:rPr lang="es-MX" dirty="0"/>
              <a:t>VII las que se funden en que el título no es negociable</a:t>
            </a:r>
          </a:p>
          <a:p>
            <a:r>
              <a:rPr lang="es-MX" dirty="0"/>
              <a:t>VIII Las que se basen en la quita o pago parcial que consten en el texto mismo del documento, o en el depósito de la letra</a:t>
            </a:r>
          </a:p>
          <a:p>
            <a:r>
              <a:rPr lang="es-MX" dirty="0"/>
              <a:t>IX Las que se funden en la cancelación del título, o en la suspensión de su pago ordenada judicialmente.</a:t>
            </a:r>
          </a:p>
          <a:p>
            <a:r>
              <a:rPr lang="es-MX" dirty="0"/>
              <a:t>X Las de prescripción y caducidad y las que se basen en la falta de las demás condiciones necesarias para el ejercicio de la acción.</a:t>
            </a:r>
          </a:p>
          <a:p>
            <a:r>
              <a:rPr lang="es-MX" dirty="0"/>
              <a:t>XI Las personales que tenga el demandado contra el actor. (dolo y mala fe) </a:t>
            </a:r>
          </a:p>
        </p:txBody>
      </p:sp>
    </p:spTree>
    <p:extLst>
      <p:ext uri="{BB962C8B-B14F-4D97-AF65-F5344CB8AC3E}">
        <p14:creationId xmlns:p14="http://schemas.microsoft.com/office/powerpoint/2010/main" val="2429420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Letra de cambio</a:t>
            </a:r>
          </a:p>
        </p:txBody>
      </p:sp>
      <p:sp>
        <p:nvSpPr>
          <p:cNvPr id="3" name="Marcador de contenido 2"/>
          <p:cNvSpPr>
            <a:spLocks noGrp="1"/>
          </p:cNvSpPr>
          <p:nvPr>
            <p:ph idx="1"/>
          </p:nvPr>
        </p:nvSpPr>
        <p:spPr/>
        <p:txBody>
          <a:bodyPr>
            <a:normAutofit/>
          </a:bodyPr>
          <a:lstStyle/>
          <a:p>
            <a:pPr algn="just">
              <a:lnSpc>
                <a:spcPct val="150000"/>
              </a:lnSpc>
            </a:pPr>
            <a:r>
              <a:rPr lang="es-MX" dirty="0"/>
              <a:t>Definición: la letra de cambio es un documento literal que contiene una orden incondicional de pago dada por una persona llamada girador a otra llamada girado, para que se pague a la orden de un tercero llamado beneficiario, cierta cantidad de dinero en la fecha y lugar señalados en el documento.</a:t>
            </a:r>
          </a:p>
          <a:p>
            <a:pPr algn="just">
              <a:lnSpc>
                <a:spcPct val="150000"/>
              </a:lnSpc>
            </a:pPr>
            <a:r>
              <a:rPr lang="es-MX" dirty="0"/>
              <a:t>Es de los títulos de crédito llamados triangulares (intervienen tres personas)</a:t>
            </a:r>
          </a:p>
        </p:txBody>
      </p:sp>
    </p:spTree>
    <p:extLst>
      <p:ext uri="{BB962C8B-B14F-4D97-AF65-F5344CB8AC3E}">
        <p14:creationId xmlns:p14="http://schemas.microsoft.com/office/powerpoint/2010/main" val="1801245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10058400" cy="1235680"/>
          </a:xfrm>
        </p:spPr>
        <p:txBody>
          <a:bodyPr/>
          <a:lstStyle/>
          <a:p>
            <a:r>
              <a:rPr lang="es-MX" dirty="0"/>
              <a:t>Elementos personales</a:t>
            </a:r>
          </a:p>
        </p:txBody>
      </p:sp>
      <p:sp>
        <p:nvSpPr>
          <p:cNvPr id="3" name="Marcador de contenido 2"/>
          <p:cNvSpPr>
            <a:spLocks noGrp="1"/>
          </p:cNvSpPr>
          <p:nvPr>
            <p:ph idx="1"/>
          </p:nvPr>
        </p:nvSpPr>
        <p:spPr>
          <a:xfrm>
            <a:off x="1069848" y="1720312"/>
            <a:ext cx="10058400" cy="4804474"/>
          </a:xfrm>
        </p:spPr>
        <p:txBody>
          <a:bodyPr>
            <a:normAutofit lnSpcReduction="10000"/>
          </a:bodyPr>
          <a:lstStyle/>
          <a:p>
            <a:r>
              <a:rPr lang="es-MX" dirty="0"/>
              <a:t>Girador: es el creador de la letra</a:t>
            </a:r>
          </a:p>
          <a:p>
            <a:r>
              <a:rPr lang="es-MX" dirty="0"/>
              <a:t>Girado: es el deudor, sujeto pasivo de la obligación</a:t>
            </a:r>
          </a:p>
          <a:p>
            <a:r>
              <a:rPr lang="es-MX" dirty="0"/>
              <a:t>Beneficiario. Es el acreedor quien tiene legitimación activa para cobrar el documento.</a:t>
            </a:r>
          </a:p>
          <a:p>
            <a:r>
              <a:rPr lang="es-MX" dirty="0"/>
              <a:t>Explicación de su funcionamiento:</a:t>
            </a:r>
          </a:p>
          <a:p>
            <a:r>
              <a:rPr lang="es-MX" dirty="0"/>
              <a:t>A) Un sujeto llamado girador le ordena a otro, mediante una carta que haga un pago a un tercer individuo quien necesariamente le dio un beneficio patrimonial, sea dinero, mercancía, un servicio o incluso un préstamo.</a:t>
            </a:r>
          </a:p>
          <a:p>
            <a:r>
              <a:rPr lang="es-MX" dirty="0"/>
              <a:t>B) el que recibe la carta (orden de pago), el girado, tiene el derecho de aceptarla o negarla, pero si la acepta adquiere una obligación comercial porque por algún motivo el girador se la envió</a:t>
            </a:r>
          </a:p>
          <a:p>
            <a:r>
              <a:rPr lang="es-MX" dirty="0"/>
              <a:t>C) finalmente, un tercer sujeto (beneficiario) que le dio un beneficio patrimonial al girador, contra el cual tomó, o sea recibió, la carta que le implica su recuperación, porque contiene la orden de pago a su favor que debe realizar el </a:t>
            </a:r>
            <a:r>
              <a:rPr lang="es-MX" dirty="0" err="1"/>
              <a:t>destinatario:el</a:t>
            </a:r>
            <a:r>
              <a:rPr lang="es-MX" dirty="0"/>
              <a:t> girado.</a:t>
            </a:r>
          </a:p>
        </p:txBody>
      </p:sp>
    </p:spTree>
    <p:extLst>
      <p:ext uri="{BB962C8B-B14F-4D97-AF65-F5344CB8AC3E}">
        <p14:creationId xmlns:p14="http://schemas.microsoft.com/office/powerpoint/2010/main" val="175797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lnSpc>
                <a:spcPct val="150000"/>
              </a:lnSpc>
            </a:pPr>
            <a:r>
              <a:rPr lang="es-MX" dirty="0"/>
              <a:t>Debe existir una relación llamada subyacente (previa) entre el girador y el girado para pagar la letra a un tercero.</a:t>
            </a:r>
          </a:p>
          <a:p>
            <a:pPr algn="just">
              <a:lnSpc>
                <a:spcPct val="150000"/>
              </a:lnSpc>
            </a:pPr>
            <a:r>
              <a:rPr lang="es-MX" dirty="0"/>
              <a:t>Esto es, a modo de ejemplo que una persona llamada A vende a otra llamada B mercancía que le queda a deber a un mes. Pero a los diez días A compra a una persona llamada C algunos artículos y le queda a deber pero a un plazo de veinte días. Para ello A se convierte en girador y ordena a B quien es convierte en girado/aceptante (sin posibilidad de rechazar el pago porque es deudor de A) pagar a C, lo que resulta más fácil para B, pagar a C quien es acreedor de A</a:t>
            </a:r>
          </a:p>
        </p:txBody>
      </p:sp>
    </p:spTree>
    <p:extLst>
      <p:ext uri="{BB962C8B-B14F-4D97-AF65-F5344CB8AC3E}">
        <p14:creationId xmlns:p14="http://schemas.microsoft.com/office/powerpoint/2010/main" val="464942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QUÉ SON LOS TÍTULOS DE CRÉDITO:</a:t>
            </a:r>
          </a:p>
        </p:txBody>
      </p:sp>
      <p:sp>
        <p:nvSpPr>
          <p:cNvPr id="3" name="Marcador de contenido 2"/>
          <p:cNvSpPr>
            <a:spLocks noGrp="1"/>
          </p:cNvSpPr>
          <p:nvPr>
            <p:ph idx="1"/>
          </p:nvPr>
        </p:nvSpPr>
        <p:spPr/>
        <p:txBody>
          <a:bodyPr/>
          <a:lstStyle/>
          <a:p>
            <a:pPr algn="just"/>
            <a:r>
              <a:rPr lang="es-MX" dirty="0"/>
              <a:t>EXISTEN DIFERENTES AUTORES DE LA MATERIA QUE CONSIDERAN A ESA CLASE DE DOCUMENTOS COMO TÍTULOS VALOR PORQUE NO TODOS SE REFIEREN A UN CREDITO PUES EXISTEN UNOS QUE AMPARAN EL DERECHO A RECUPERAR ALGUNA PROPIEDAD, LO CIERTO ES QUE SON TÍTULOS QUE REPRESENTAN UN VALOR CON LA CONFIANZA DE QUE EL DEUDOR LO VA PAGAR, RESTITUIR O RESPETAR, QUE HAY UN CRÉDITO LO QUE JUSTIFICA EL TÉRMINO DE TÍTULO DE CRÉDITO.</a:t>
            </a:r>
          </a:p>
          <a:p>
            <a:pPr algn="just"/>
            <a:r>
              <a:rPr lang="es-MX" dirty="0"/>
              <a:t>DEFINICIÓN: ARTICULO 5 LGTYOC</a:t>
            </a:r>
          </a:p>
          <a:p>
            <a:pPr algn="just"/>
            <a:r>
              <a:rPr lang="es-MX" dirty="0"/>
              <a:t>SON BIENES MUEBLES Y SON COSAS MERCANTILES</a:t>
            </a:r>
          </a:p>
        </p:txBody>
      </p:sp>
    </p:spTree>
    <p:extLst>
      <p:ext uri="{BB962C8B-B14F-4D97-AF65-F5344CB8AC3E}">
        <p14:creationId xmlns:p14="http://schemas.microsoft.com/office/powerpoint/2010/main" val="8797785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Requisitos literales</a:t>
            </a:r>
          </a:p>
        </p:txBody>
      </p:sp>
      <p:sp>
        <p:nvSpPr>
          <p:cNvPr id="3" name="Marcador de contenido 2"/>
          <p:cNvSpPr>
            <a:spLocks noGrp="1"/>
          </p:cNvSpPr>
          <p:nvPr>
            <p:ph idx="1"/>
          </p:nvPr>
        </p:nvSpPr>
        <p:spPr/>
        <p:txBody>
          <a:bodyPr/>
          <a:lstStyle/>
          <a:p>
            <a:r>
              <a:rPr lang="es-MX" dirty="0"/>
              <a:t>Articulo 76 de la </a:t>
            </a:r>
            <a:r>
              <a:rPr lang="es-MX" dirty="0" err="1"/>
              <a:t>lgtyoc</a:t>
            </a:r>
            <a:endParaRPr lang="es-MX" dirty="0"/>
          </a:p>
          <a:p>
            <a:pPr marL="0" indent="0">
              <a:buNone/>
            </a:pPr>
            <a:r>
              <a:rPr lang="es-MX" dirty="0"/>
              <a:t>I. La mención de ser letra de cambio inserta en el texto del documento.</a:t>
            </a:r>
          </a:p>
          <a:p>
            <a:pPr marL="0" indent="0">
              <a:buNone/>
            </a:pPr>
            <a:r>
              <a:rPr lang="es-MX" dirty="0"/>
              <a:t>II. La expresión del lugar y del día, mes y año en que se suscribe.</a:t>
            </a:r>
          </a:p>
          <a:p>
            <a:pPr marL="0" indent="0">
              <a:buNone/>
            </a:pPr>
            <a:r>
              <a:rPr lang="es-MX" dirty="0"/>
              <a:t>III. La orden incondicional al girado, de pagar una suma determinada de dinero;</a:t>
            </a:r>
          </a:p>
          <a:p>
            <a:pPr marL="0" indent="0">
              <a:buNone/>
            </a:pPr>
            <a:r>
              <a:rPr lang="es-MX" dirty="0"/>
              <a:t>IV. El nombre del girado</a:t>
            </a:r>
          </a:p>
          <a:p>
            <a:pPr marL="0" indent="0">
              <a:buNone/>
            </a:pPr>
            <a:r>
              <a:rPr lang="es-MX" dirty="0"/>
              <a:t>V. El lugar y la época de pago;</a:t>
            </a:r>
          </a:p>
          <a:p>
            <a:pPr marL="0" indent="0">
              <a:buNone/>
            </a:pPr>
            <a:r>
              <a:rPr lang="es-MX" dirty="0"/>
              <a:t>VI. El nombre de la persona a quien ha de hacerse el pago; y</a:t>
            </a:r>
          </a:p>
          <a:p>
            <a:pPr marL="0" indent="0">
              <a:buNone/>
            </a:pPr>
            <a:r>
              <a:rPr lang="es-MX" dirty="0"/>
              <a:t>VII. La firma del girador o de la persona que suscriba a su ruego o en su nombre</a:t>
            </a:r>
          </a:p>
        </p:txBody>
      </p:sp>
    </p:spTree>
    <p:extLst>
      <p:ext uri="{BB962C8B-B14F-4D97-AF65-F5344CB8AC3E}">
        <p14:creationId xmlns:p14="http://schemas.microsoft.com/office/powerpoint/2010/main" val="42431109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La mención de ser letra de cambio </a:t>
            </a:r>
          </a:p>
        </p:txBody>
      </p:sp>
      <p:sp>
        <p:nvSpPr>
          <p:cNvPr id="3" name="Marcador de contenido 2"/>
          <p:cNvSpPr>
            <a:spLocks noGrp="1"/>
          </p:cNvSpPr>
          <p:nvPr>
            <p:ph idx="1"/>
          </p:nvPr>
        </p:nvSpPr>
        <p:spPr/>
        <p:txBody>
          <a:bodyPr/>
          <a:lstStyle/>
          <a:p>
            <a:pPr algn="just"/>
            <a:r>
              <a:rPr lang="es-MX" dirty="0"/>
              <a:t>Es un requisito indispensable cuya omisión no la contempla la ley; lo que trae como consecuencia que no surta efectos en calidad de título de crédito.</a:t>
            </a:r>
          </a:p>
          <a:p>
            <a:pPr algn="just"/>
            <a:r>
              <a:rPr lang="es-MX" dirty="0"/>
              <a:t>El principio de literalidad exige la inclusión de estas palabras para distinguirla de los demás títulos de crédito.</a:t>
            </a:r>
          </a:p>
        </p:txBody>
      </p:sp>
    </p:spTree>
    <p:extLst>
      <p:ext uri="{BB962C8B-B14F-4D97-AF65-F5344CB8AC3E}">
        <p14:creationId xmlns:p14="http://schemas.microsoft.com/office/powerpoint/2010/main" val="2143895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La expresión del lugar y del día, mes y año en que se suscribe</a:t>
            </a:r>
          </a:p>
        </p:txBody>
      </p:sp>
      <p:sp>
        <p:nvSpPr>
          <p:cNvPr id="3" name="Marcador de contenido 2"/>
          <p:cNvSpPr>
            <a:spLocks noGrp="1"/>
          </p:cNvSpPr>
          <p:nvPr>
            <p:ph idx="1"/>
          </p:nvPr>
        </p:nvSpPr>
        <p:spPr/>
        <p:txBody>
          <a:bodyPr/>
          <a:lstStyle/>
          <a:p>
            <a:pPr algn="just"/>
            <a:r>
              <a:rPr lang="es-MX" dirty="0"/>
              <a:t>Son requisitos esenciales porque la ley no los presume, y en consecuencia su omisión acarrea la ineficacia de la letra.</a:t>
            </a:r>
          </a:p>
          <a:p>
            <a:r>
              <a:rPr lang="es-MX" dirty="0"/>
              <a:t>La expresión del lugar se requiere para determinar la ley del lugar que habrá de juzgar la letra que será de acuerdo a las leyes del lugar en que se emitió.</a:t>
            </a:r>
          </a:p>
          <a:p>
            <a:r>
              <a:rPr lang="es-MX" dirty="0"/>
              <a:t>La fecha es necesaria para descartar situaciones temporales como interdicto, la quiebra o la falta de capacidad del suscriptor</a:t>
            </a:r>
          </a:p>
        </p:txBody>
      </p:sp>
    </p:spTree>
    <p:extLst>
      <p:ext uri="{BB962C8B-B14F-4D97-AF65-F5344CB8AC3E}">
        <p14:creationId xmlns:p14="http://schemas.microsoft.com/office/powerpoint/2010/main" val="20971372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La orden incondicional </a:t>
            </a:r>
          </a:p>
        </p:txBody>
      </p:sp>
      <p:sp>
        <p:nvSpPr>
          <p:cNvPr id="3" name="Marcador de contenido 2"/>
          <p:cNvSpPr>
            <a:spLocks noGrp="1"/>
          </p:cNvSpPr>
          <p:nvPr>
            <p:ph idx="1"/>
          </p:nvPr>
        </p:nvSpPr>
        <p:spPr/>
        <p:txBody>
          <a:bodyPr/>
          <a:lstStyle/>
          <a:p>
            <a:r>
              <a:rPr lang="es-MX" dirty="0"/>
              <a:t>La orden dada al girado por el girador debe tener como característica esencial el no estar sujeta a condición alguna. Someterla a la condición acarrea la ineficacia del título.</a:t>
            </a:r>
          </a:p>
          <a:p>
            <a:r>
              <a:rPr lang="es-MX" dirty="0"/>
              <a:t>Pero aclarando que la incondicionalidad de la orden no deriva que esa situación se estipule expresamente en la letra, sino de que en la orden no aparezca ninguna condición.</a:t>
            </a:r>
          </a:p>
        </p:txBody>
      </p:sp>
    </p:spTree>
    <p:extLst>
      <p:ext uri="{BB962C8B-B14F-4D97-AF65-F5344CB8AC3E}">
        <p14:creationId xmlns:p14="http://schemas.microsoft.com/office/powerpoint/2010/main" val="3382740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El nombre del girado</a:t>
            </a:r>
          </a:p>
        </p:txBody>
      </p:sp>
      <p:sp>
        <p:nvSpPr>
          <p:cNvPr id="3" name="Marcador de contenido 2"/>
          <p:cNvSpPr>
            <a:spLocks noGrp="1"/>
          </p:cNvSpPr>
          <p:nvPr>
            <p:ph idx="1"/>
          </p:nvPr>
        </p:nvSpPr>
        <p:spPr/>
        <p:txBody>
          <a:bodyPr/>
          <a:lstStyle/>
          <a:p>
            <a:r>
              <a:rPr lang="es-MX" dirty="0"/>
              <a:t>El girado es la persona señalada por el girador para que pague la letra de cambio a su vencimiento. Por lo tanto es un requisito esencial que no debe omitirse,</a:t>
            </a:r>
          </a:p>
          <a:p>
            <a:r>
              <a:rPr lang="es-MX" dirty="0"/>
              <a:t>Si en lugar del nombre está la firma es también válido y se tiene por cumplido ese requisito,</a:t>
            </a:r>
          </a:p>
        </p:txBody>
      </p:sp>
    </p:spTree>
    <p:extLst>
      <p:ext uri="{BB962C8B-B14F-4D97-AF65-F5344CB8AC3E}">
        <p14:creationId xmlns:p14="http://schemas.microsoft.com/office/powerpoint/2010/main" val="3242224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Lugar y época de pago</a:t>
            </a:r>
          </a:p>
        </p:txBody>
      </p:sp>
      <p:sp>
        <p:nvSpPr>
          <p:cNvPr id="3" name="Marcador de contenido 2"/>
          <p:cNvSpPr>
            <a:spLocks noGrp="1"/>
          </p:cNvSpPr>
          <p:nvPr>
            <p:ph idx="1"/>
          </p:nvPr>
        </p:nvSpPr>
        <p:spPr/>
        <p:txBody>
          <a:bodyPr>
            <a:normAutofit lnSpcReduction="10000"/>
          </a:bodyPr>
          <a:lstStyle/>
          <a:p>
            <a:pPr algn="just">
              <a:lnSpc>
                <a:spcPct val="150000"/>
              </a:lnSpc>
            </a:pPr>
            <a:r>
              <a:rPr lang="es-MX" dirty="0"/>
              <a:t>Son requisitos no esenciales porque su omisión es suplida por la ley de acuerdo al artículo 77 de la </a:t>
            </a:r>
            <a:r>
              <a:rPr lang="es-MX" dirty="0" err="1"/>
              <a:t>lgtyoc</a:t>
            </a:r>
            <a:r>
              <a:rPr lang="es-MX" dirty="0"/>
              <a:t>, de tal suerte que si no se expresa en la letra el lugar de pago, se presume pagadera en el domicilio del girado y si son varios domicilios, la obligación es exigible en cualquiera de ellos, a elección del tenedor.</a:t>
            </a:r>
          </a:p>
          <a:p>
            <a:pPr algn="just">
              <a:lnSpc>
                <a:spcPct val="150000"/>
              </a:lnSpc>
            </a:pPr>
            <a:r>
              <a:rPr lang="es-MX" dirty="0"/>
              <a:t>En el caso de la época de pago, si no tiene fecha cierta de pago,  se considerará  pagadero a la vista. Art.79</a:t>
            </a:r>
          </a:p>
          <a:p>
            <a:pPr algn="just">
              <a:lnSpc>
                <a:spcPct val="150000"/>
              </a:lnSpc>
            </a:pPr>
            <a:r>
              <a:rPr lang="es-MX" dirty="0"/>
              <a:t>Existen cuatro formas de vencimiento de la letra:</a:t>
            </a:r>
          </a:p>
          <a:p>
            <a:pPr algn="just">
              <a:lnSpc>
                <a:spcPct val="150000"/>
              </a:lnSpc>
            </a:pPr>
            <a:r>
              <a:rPr lang="es-MX" dirty="0"/>
              <a:t>1)  a la vista 2) a cierto tiempo vista    3) a cierto tiempo fecha    4 A día fijo</a:t>
            </a:r>
          </a:p>
        </p:txBody>
      </p:sp>
    </p:spTree>
    <p:extLst>
      <p:ext uri="{BB962C8B-B14F-4D97-AF65-F5344CB8AC3E}">
        <p14:creationId xmlns:p14="http://schemas.microsoft.com/office/powerpoint/2010/main" val="21001678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Nombre de la persona a quien debe hacerse el pago</a:t>
            </a:r>
          </a:p>
        </p:txBody>
      </p:sp>
      <p:sp>
        <p:nvSpPr>
          <p:cNvPr id="3" name="Marcador de contenido 2"/>
          <p:cNvSpPr>
            <a:spLocks noGrp="1"/>
          </p:cNvSpPr>
          <p:nvPr>
            <p:ph idx="1"/>
          </p:nvPr>
        </p:nvSpPr>
        <p:spPr/>
        <p:txBody>
          <a:bodyPr/>
          <a:lstStyle/>
          <a:p>
            <a:r>
              <a:rPr lang="es-MX" dirty="0"/>
              <a:t>La letra de cambio es un título de crédito de carácter nominativo (contrario al título al portador). Es un requisito esencial que la ley no presume expresamente.</a:t>
            </a:r>
          </a:p>
        </p:txBody>
      </p:sp>
    </p:spTree>
    <p:extLst>
      <p:ext uri="{BB962C8B-B14F-4D97-AF65-F5344CB8AC3E}">
        <p14:creationId xmlns:p14="http://schemas.microsoft.com/office/powerpoint/2010/main" val="17719707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a:t>La firma del girador o de la persona que suscriba a su ruego o en su nombre</a:t>
            </a:r>
          </a:p>
        </p:txBody>
      </p:sp>
      <p:sp>
        <p:nvSpPr>
          <p:cNvPr id="3" name="Marcador de contenido 2"/>
          <p:cNvSpPr>
            <a:spLocks noGrp="1"/>
          </p:cNvSpPr>
          <p:nvPr>
            <p:ph idx="1"/>
          </p:nvPr>
        </p:nvSpPr>
        <p:spPr/>
        <p:txBody>
          <a:bodyPr/>
          <a:lstStyle/>
          <a:p>
            <a:pPr algn="just">
              <a:lnSpc>
                <a:spcPct val="150000"/>
              </a:lnSpc>
            </a:pPr>
            <a:r>
              <a:rPr lang="es-MX" dirty="0"/>
              <a:t>Es el requisito verdaderamente indispensable para que el título de crédito nazca en el mundo del derecho..</a:t>
            </a:r>
          </a:p>
          <a:p>
            <a:pPr algn="just">
              <a:lnSpc>
                <a:spcPct val="150000"/>
              </a:lnSpc>
            </a:pPr>
            <a:r>
              <a:rPr lang="es-MX" dirty="0"/>
              <a:t>Caso en que el girador no sabe escribir o cuando está circunstancialmente impedido para hacerlo, deberá hacerlo otra persona a su ruego y además con intervención de un fedatario. Lo cual indica que la huella digital, no es en absoluto, suficiente.</a:t>
            </a:r>
          </a:p>
        </p:txBody>
      </p:sp>
    </p:spTree>
    <p:extLst>
      <p:ext uri="{BB962C8B-B14F-4D97-AF65-F5344CB8AC3E}">
        <p14:creationId xmlns:p14="http://schemas.microsoft.com/office/powerpoint/2010/main" val="2057286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pagaré</a:t>
            </a:r>
          </a:p>
        </p:txBody>
      </p:sp>
      <p:sp>
        <p:nvSpPr>
          <p:cNvPr id="3" name="Marcador de contenido 2"/>
          <p:cNvSpPr>
            <a:spLocks noGrp="1"/>
          </p:cNvSpPr>
          <p:nvPr>
            <p:ph idx="1"/>
          </p:nvPr>
        </p:nvSpPr>
        <p:spPr/>
        <p:txBody>
          <a:bodyPr/>
          <a:lstStyle/>
          <a:p>
            <a:r>
              <a:rPr lang="es-MX" dirty="0"/>
              <a:t>Requisitos literales</a:t>
            </a:r>
          </a:p>
        </p:txBody>
      </p:sp>
    </p:spTree>
    <p:extLst>
      <p:ext uri="{BB962C8B-B14F-4D97-AF65-F5344CB8AC3E}">
        <p14:creationId xmlns:p14="http://schemas.microsoft.com/office/powerpoint/2010/main" val="19218377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cheque</a:t>
            </a:r>
          </a:p>
        </p:txBody>
      </p:sp>
      <p:sp>
        <p:nvSpPr>
          <p:cNvPr id="3" name="Marcador de contenido 2"/>
          <p:cNvSpPr>
            <a:spLocks noGrp="1"/>
          </p:cNvSpPr>
          <p:nvPr>
            <p:ph idx="1"/>
          </p:nvPr>
        </p:nvSpPr>
        <p:spPr/>
        <p:txBody>
          <a:bodyPr/>
          <a:lstStyle/>
          <a:p>
            <a:r>
              <a:rPr lang="es-MX" dirty="0"/>
              <a:t>Requisitos literales</a:t>
            </a:r>
          </a:p>
          <a:p>
            <a:r>
              <a:rPr lang="es-MX" dirty="0"/>
              <a:t>I La mención de ser cheque inserta en el texto del documento</a:t>
            </a:r>
          </a:p>
          <a:p>
            <a:r>
              <a:rPr lang="es-MX" dirty="0"/>
              <a:t>II El lugar y la fecha en que se expide</a:t>
            </a:r>
          </a:p>
          <a:p>
            <a:r>
              <a:rPr lang="es-MX" dirty="0"/>
              <a:t>III La orden incondicional de pagar una suma determinada de dinero</a:t>
            </a:r>
          </a:p>
          <a:p>
            <a:r>
              <a:rPr lang="es-MX" dirty="0"/>
              <a:t>IV El nombre del librado</a:t>
            </a:r>
          </a:p>
          <a:p>
            <a:r>
              <a:rPr lang="es-MX" dirty="0"/>
              <a:t>V El lugar del pago</a:t>
            </a:r>
          </a:p>
          <a:p>
            <a:r>
              <a:rPr lang="es-MX" dirty="0"/>
              <a:t>VI La firma del librador</a:t>
            </a:r>
          </a:p>
        </p:txBody>
      </p:sp>
    </p:spTree>
    <p:extLst>
      <p:ext uri="{BB962C8B-B14F-4D97-AF65-F5344CB8AC3E}">
        <p14:creationId xmlns:p14="http://schemas.microsoft.com/office/powerpoint/2010/main" val="449189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MARCO NORMATIVO</a:t>
            </a:r>
          </a:p>
        </p:txBody>
      </p:sp>
      <p:sp>
        <p:nvSpPr>
          <p:cNvPr id="3" name="Marcador de contenido 2"/>
          <p:cNvSpPr>
            <a:spLocks noGrp="1"/>
          </p:cNvSpPr>
          <p:nvPr>
            <p:ph idx="1"/>
          </p:nvPr>
        </p:nvSpPr>
        <p:spPr/>
        <p:txBody>
          <a:bodyPr/>
          <a:lstStyle/>
          <a:p>
            <a:r>
              <a:rPr lang="es-MX" dirty="0"/>
              <a:t>ART. 2 LGTYOC</a:t>
            </a:r>
          </a:p>
          <a:p>
            <a:r>
              <a:rPr lang="es-MX" dirty="0"/>
              <a:t>LEY GENERAL DE TÍTULOS Y OPERACIONES DE CRÉDITO</a:t>
            </a:r>
          </a:p>
          <a:p>
            <a:r>
              <a:rPr lang="es-MX" dirty="0"/>
              <a:t>LEY GENERAL DE ORGANIZACIONES Y ACTIVIDADES AUXILIARES DE CRÉDITO</a:t>
            </a:r>
          </a:p>
          <a:p>
            <a:r>
              <a:rPr lang="es-MX" dirty="0"/>
              <a:t>LEY GENERAL DE SOCIEDADES MERCANTILES</a:t>
            </a:r>
          </a:p>
          <a:p>
            <a:r>
              <a:rPr lang="es-MX" dirty="0"/>
              <a:t>CÓDIGO DE COMERCIO</a:t>
            </a:r>
          </a:p>
          <a:p>
            <a:r>
              <a:rPr lang="es-MX" dirty="0"/>
              <a:t>USOS BANCARIOS Y MERCANTILES</a:t>
            </a:r>
          </a:p>
          <a:p>
            <a:r>
              <a:rPr lang="es-MX" dirty="0"/>
              <a:t>DERECHO COMÚN (CÓDIGO CIVIL FEDERAL)</a:t>
            </a:r>
          </a:p>
        </p:txBody>
      </p:sp>
    </p:spTree>
    <p:extLst>
      <p:ext uri="{BB962C8B-B14F-4D97-AF65-F5344CB8AC3E}">
        <p14:creationId xmlns:p14="http://schemas.microsoft.com/office/powerpoint/2010/main" val="6769793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Clase de cheques</a:t>
            </a:r>
          </a:p>
        </p:txBody>
      </p:sp>
      <p:sp>
        <p:nvSpPr>
          <p:cNvPr id="3" name="Marcador de contenido 2"/>
          <p:cNvSpPr>
            <a:spLocks noGrp="1"/>
          </p:cNvSpPr>
          <p:nvPr>
            <p:ph idx="1"/>
          </p:nvPr>
        </p:nvSpPr>
        <p:spPr/>
        <p:txBody>
          <a:bodyPr/>
          <a:lstStyle/>
          <a:p>
            <a:pPr algn="just"/>
            <a:r>
              <a:rPr lang="es-MX" dirty="0"/>
              <a:t>CHEQUE CRUZADO: Se encuentra previsto por el artículo 197 de la Ley General de Títulos y Operaciones de Crédito, y es aquel cheque nominativo que aparece cruzado en su anverso con dos líneas paralelas, ya sean diagonales, verticales  u horizontales, e indicarán que ese cheque  sólo podrá ser cobrado por  otra institución de crédito; en consecuencia, su mecánica se reduce a que únicamente podrá ser depositado en cuenta y nunca podrá depositarse en ventanilla.</a:t>
            </a:r>
          </a:p>
          <a:p>
            <a:pPr algn="just"/>
            <a:r>
              <a:rPr lang="es-MX" dirty="0"/>
              <a:t>CHEQUE CRUZADO GENERAL: Es aquel que en líneas paralelas que cruzan el cheque no se anota la denominación de alguna institución de crédito y en este caso podrá ser cobrado por cualquier banco.</a:t>
            </a:r>
          </a:p>
          <a:p>
            <a:pPr algn="just"/>
            <a:r>
              <a:rPr lang="es-MX" dirty="0"/>
              <a:t>CHEQUE CRUZADO ESPECIAL. Es en el que entre las líneas paralelas se anota la denominación de una institución de crédito. En este caso sólo podrá ser cobrado por  la institución  cuya denominación se haya anotado en el documento</a:t>
            </a:r>
          </a:p>
          <a:p>
            <a:pPr algn="just"/>
            <a:endParaRPr lang="es-MX" dirty="0"/>
          </a:p>
          <a:p>
            <a:pPr algn="just"/>
            <a:endParaRPr lang="es-MX" dirty="0"/>
          </a:p>
        </p:txBody>
      </p:sp>
    </p:spTree>
    <p:extLst>
      <p:ext uri="{BB962C8B-B14F-4D97-AF65-F5344CB8AC3E}">
        <p14:creationId xmlns:p14="http://schemas.microsoft.com/office/powerpoint/2010/main" val="38678363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Clase de cheques</a:t>
            </a:r>
          </a:p>
        </p:txBody>
      </p:sp>
      <p:sp>
        <p:nvSpPr>
          <p:cNvPr id="3" name="Marcador de contenido 2"/>
          <p:cNvSpPr>
            <a:spLocks noGrp="1"/>
          </p:cNvSpPr>
          <p:nvPr>
            <p:ph idx="1"/>
          </p:nvPr>
        </p:nvSpPr>
        <p:spPr/>
        <p:txBody>
          <a:bodyPr/>
          <a:lstStyle/>
          <a:p>
            <a:r>
              <a:rPr lang="es-MX" dirty="0"/>
              <a:t>CHEQUE PARA ABONO EN CUENTA.  ART. 198N LGTYOC</a:t>
            </a:r>
          </a:p>
          <a:p>
            <a:pPr algn="just"/>
            <a:r>
              <a:rPr lang="es-MX" dirty="0"/>
              <a:t>Es un cheque nominativo en el que se anotan dicha cláusula, la cual prohibirá al Banco pagar el cheque en efectivo y solamente podrá recibirlo para abono en cuenta que le lleve o abra al librador.</a:t>
            </a:r>
          </a:p>
          <a:p>
            <a:pPr algn="just"/>
            <a:r>
              <a:rPr lang="es-MX" dirty="0"/>
              <a:t>CHEQUE CERTIFICADO. Esta previsto por el artículo 199 LGTYOC Consiste en que el Banco carga en la cuenta del cliente, inmediatamente después de la certificación el monto del cheque y a partir de ese momento, el deudor no es librador sino el banco, ya que al cargar el monto del cheque el dinero desaparece de la cuenta, y hasta el día en que el beneficiario se presente a cobrar, el dinero está representado como activo en la contabilidad del Banco.</a:t>
            </a:r>
          </a:p>
        </p:txBody>
      </p:sp>
    </p:spTree>
    <p:extLst>
      <p:ext uri="{BB962C8B-B14F-4D97-AF65-F5344CB8AC3E}">
        <p14:creationId xmlns:p14="http://schemas.microsoft.com/office/powerpoint/2010/main" val="16705743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Clase de cheques</a:t>
            </a:r>
          </a:p>
        </p:txBody>
      </p:sp>
      <p:sp>
        <p:nvSpPr>
          <p:cNvPr id="3" name="Marcador de contenido 2"/>
          <p:cNvSpPr>
            <a:spLocks noGrp="1"/>
          </p:cNvSpPr>
          <p:nvPr>
            <p:ph idx="1"/>
          </p:nvPr>
        </p:nvSpPr>
        <p:spPr/>
        <p:txBody>
          <a:bodyPr/>
          <a:lstStyle/>
          <a:p>
            <a:r>
              <a:rPr lang="es-MX" dirty="0"/>
              <a:t>Cheque de caja o de Banco</a:t>
            </a:r>
          </a:p>
          <a:p>
            <a:r>
              <a:rPr lang="es-MX" dirty="0"/>
              <a:t>Lo genera el Banco no proviene de un talonario del cliente</a:t>
            </a:r>
          </a:p>
          <a:p>
            <a:r>
              <a:rPr lang="es-MX" dirty="0"/>
              <a:t>El que necesita un cheque de caja acude al mostrador del Banco a entregar en efectivo, o si tiene una cuenta, a solicitar que se le cargue en esa cantidad, para que contra ello el Banco emita un cheque de su propia contabilidad, es decir de su propia cuenta por el monto solicitado.</a:t>
            </a:r>
          </a:p>
          <a:p>
            <a:pPr marL="0" indent="0">
              <a:buNone/>
            </a:pPr>
            <a:r>
              <a:rPr lang="es-MX" dirty="0"/>
              <a:t>CHEQUE DE VIAJERO. Es el que le permite a la persona que viaja llevar consigo cualquier cantidad de dinero, sin el riesgo de manejar efectivo, es pagadero únicamente en las sucursales del banco donde se haya obtenido. Esta figura ha sido desplazada por las tarjetas de crédito y por los cheques de viajero no bancarios.</a:t>
            </a:r>
          </a:p>
          <a:p>
            <a:endParaRPr lang="es-MX" dirty="0"/>
          </a:p>
        </p:txBody>
      </p:sp>
    </p:spTree>
    <p:extLst>
      <p:ext uri="{BB962C8B-B14F-4D97-AF65-F5344CB8AC3E}">
        <p14:creationId xmlns:p14="http://schemas.microsoft.com/office/powerpoint/2010/main" val="28614101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Otros títulos de crédito</a:t>
            </a:r>
          </a:p>
        </p:txBody>
      </p:sp>
      <p:sp>
        <p:nvSpPr>
          <p:cNvPr id="3" name="Marcador de contenido 2"/>
          <p:cNvSpPr>
            <a:spLocks noGrp="1"/>
          </p:cNvSpPr>
          <p:nvPr>
            <p:ph idx="1"/>
          </p:nvPr>
        </p:nvSpPr>
        <p:spPr/>
        <p:txBody>
          <a:bodyPr/>
          <a:lstStyle/>
          <a:p>
            <a:pPr algn="just"/>
            <a:r>
              <a:rPr lang="es-MX" dirty="0"/>
              <a:t>LAS OBLIGACIONES: Son títulos de crédito  que representan la participación individual de sus tenedores en un crédito colectivo a cargo de una sociedad anónima art. 208 y 228 de la Ley General de Títulos y Operaciones de Crédito.</a:t>
            </a:r>
          </a:p>
          <a:p>
            <a:pPr algn="just"/>
            <a:r>
              <a:rPr lang="es-MX" dirty="0"/>
              <a:t>Su finalidad: Las sociedades anónimas necesitan algunas veces aumentar sus recursos, ya porque quieran imprimir mayor desarrollo a sus negocios, ya porque hayan sufrido pérdidas. Para llegar a este fin, tienen dos caminos: aumentar el capital social creando nuevas acciones o recurrir al préstamo. Si la sociedad prefiere esto último se dirige al público emitiendo no acciones sino obligaciones. Estas se dirigen para hacer pagos o compras. ¨Los suscriptores de las obligaciones  se llaman obligacionistas. A cambio, el que reciba la obligación tendrá derecho a una mínima parte de la gran suma que la emisora requiere. Para su emisión se requiere del acuerdo de los socios mediante acta de emisión ante Notario Público</a:t>
            </a:r>
          </a:p>
        </p:txBody>
      </p:sp>
    </p:spTree>
    <p:extLst>
      <p:ext uri="{BB962C8B-B14F-4D97-AF65-F5344CB8AC3E}">
        <p14:creationId xmlns:p14="http://schemas.microsoft.com/office/powerpoint/2010/main" val="39196750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Certificado de depósito</a:t>
            </a:r>
          </a:p>
        </p:txBody>
      </p:sp>
      <p:sp>
        <p:nvSpPr>
          <p:cNvPr id="3" name="Marcador de contenido 2"/>
          <p:cNvSpPr>
            <a:spLocks noGrp="1"/>
          </p:cNvSpPr>
          <p:nvPr>
            <p:ph idx="1"/>
          </p:nvPr>
        </p:nvSpPr>
        <p:spPr/>
        <p:txBody>
          <a:bodyPr/>
          <a:lstStyle/>
          <a:p>
            <a:pPr algn="just"/>
            <a:r>
              <a:rPr lang="es-MX" dirty="0"/>
              <a:t>Es un título representativo de mercancías, en cuanto atribuye a su tenedor legítimo el derecho de disposición sobre las que en el mismo certificado se mencionan.</a:t>
            </a:r>
          </a:p>
          <a:p>
            <a:pPr algn="just"/>
            <a:r>
              <a:rPr lang="es-MX" dirty="0"/>
              <a:t>Los almacenes de depósito son los únicos organismos auxiliares de crédito que tienen facultad legal para emitir certificados de depósito y bonos de prenda.</a:t>
            </a:r>
          </a:p>
          <a:p>
            <a:pPr algn="just"/>
            <a:r>
              <a:rPr lang="es-MX" dirty="0"/>
              <a:t>Las mercancías depositadas en los almacenes de depósito y amparadas por certificados de depósito y bonos de prenda que éstos emiten, son utilizados como garantía de financiamiento tanto por la banca nacional como por la extranjera, mismas que permiten efectuar negociaciones con mayor rapidez a la vez que el productor cuenta con mayor liquidez para efectuar sus funciones de mercadeo en la forma mas rentable posible.</a:t>
            </a:r>
          </a:p>
        </p:txBody>
      </p:sp>
    </p:spTree>
    <p:extLst>
      <p:ext uri="{BB962C8B-B14F-4D97-AF65-F5344CB8AC3E}">
        <p14:creationId xmlns:p14="http://schemas.microsoft.com/office/powerpoint/2010/main" val="2180054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El bono de prenda</a:t>
            </a:r>
          </a:p>
        </p:txBody>
      </p:sp>
      <p:sp>
        <p:nvSpPr>
          <p:cNvPr id="3" name="Marcador de contenido 2"/>
          <p:cNvSpPr>
            <a:spLocks noGrp="1"/>
          </p:cNvSpPr>
          <p:nvPr>
            <p:ph idx="1"/>
          </p:nvPr>
        </p:nvSpPr>
        <p:spPr/>
        <p:txBody>
          <a:bodyPr/>
          <a:lstStyle/>
          <a:p>
            <a:r>
              <a:rPr lang="es-MX" dirty="0"/>
              <a:t>El bono de prenda acredita la constitución de un crédito prendario sobre las mercancías o bienes indicados en el certificado de depósito correspondiente.</a:t>
            </a:r>
          </a:p>
        </p:txBody>
      </p:sp>
    </p:spTree>
    <p:extLst>
      <p:ext uri="{BB962C8B-B14F-4D97-AF65-F5344CB8AC3E}">
        <p14:creationId xmlns:p14="http://schemas.microsoft.com/office/powerpoint/2010/main" val="3938654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Certificados de participación</a:t>
            </a:r>
          </a:p>
        </p:txBody>
      </p:sp>
      <p:sp>
        <p:nvSpPr>
          <p:cNvPr id="3" name="Marcador de contenido 2"/>
          <p:cNvSpPr>
            <a:spLocks noGrp="1"/>
          </p:cNvSpPr>
          <p:nvPr>
            <p:ph idx="1"/>
          </p:nvPr>
        </p:nvSpPr>
        <p:spPr/>
        <p:txBody>
          <a:bodyPr/>
          <a:lstStyle/>
          <a:p>
            <a:r>
              <a:rPr lang="es-MX" dirty="0"/>
              <a:t>Se emiten a través de fideicomisos.</a:t>
            </a:r>
          </a:p>
          <a:p>
            <a:pPr marL="0" indent="0">
              <a:buNone/>
            </a:pPr>
            <a:r>
              <a:rPr lang="es-MX" dirty="0"/>
              <a:t>Los  derechos que adquieren los tomadores de cada certificado son diferentes en función del tipo del bien aportado por el fideicomitente o de las órdenes que le haya transmitido a la fiduciaria respecto de. Él</a:t>
            </a:r>
          </a:p>
          <a:p>
            <a:pPr marL="0" indent="0">
              <a:buNone/>
            </a:pPr>
            <a:r>
              <a:rPr lang="es-MX" dirty="0"/>
              <a:t>Los certificados de participación representan un derecho sobre la parte alícuota de un bien.</a:t>
            </a:r>
          </a:p>
          <a:p>
            <a:pPr marL="0" indent="0">
              <a:buNone/>
            </a:pPr>
            <a:r>
              <a:rPr lang="es-MX" dirty="0"/>
              <a:t>CERTIFICADOS DE VIVIENDA. </a:t>
            </a:r>
            <a:r>
              <a:rPr lang="es-MX"/>
              <a:t>CONFIERE EL DERECHO DE PROPIEDAD SOBRE UNO DE LOS DEPARTAMENTOS EN EL EJEMPLO.</a:t>
            </a:r>
            <a:endParaRPr lang="es-MX" dirty="0"/>
          </a:p>
        </p:txBody>
      </p:sp>
    </p:spTree>
    <p:extLst>
      <p:ext uri="{BB962C8B-B14F-4D97-AF65-F5344CB8AC3E}">
        <p14:creationId xmlns:p14="http://schemas.microsoft.com/office/powerpoint/2010/main" val="2734928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10058400" cy="848222"/>
          </a:xfrm>
        </p:spPr>
        <p:txBody>
          <a:bodyPr>
            <a:normAutofit fontScale="90000"/>
          </a:bodyPr>
          <a:lstStyle/>
          <a:p>
            <a:r>
              <a:rPr lang="es-MX" dirty="0"/>
              <a:t>DIFERENTES CLASES DE TÍTULOS DE CRÉDITO</a:t>
            </a:r>
          </a:p>
        </p:txBody>
      </p:sp>
      <p:sp>
        <p:nvSpPr>
          <p:cNvPr id="3" name="Marcador de contenido 2"/>
          <p:cNvSpPr>
            <a:spLocks noGrp="1"/>
          </p:cNvSpPr>
          <p:nvPr>
            <p:ph idx="1"/>
          </p:nvPr>
        </p:nvSpPr>
        <p:spPr>
          <a:xfrm>
            <a:off x="1069848" y="1503336"/>
            <a:ext cx="10058400" cy="4668864"/>
          </a:xfrm>
        </p:spPr>
        <p:txBody>
          <a:bodyPr/>
          <a:lstStyle/>
          <a:p>
            <a:r>
              <a:rPr lang="es-MX" dirty="0"/>
              <a:t>TITULOS DE CREDITO. ART. 5 LGTYOC</a:t>
            </a:r>
          </a:p>
          <a:p>
            <a:r>
              <a:rPr lang="es-MX" dirty="0"/>
              <a:t>LETRA DE CAMBIO ART 76 </a:t>
            </a:r>
          </a:p>
          <a:p>
            <a:r>
              <a:rPr lang="es-MX" dirty="0"/>
              <a:t>PAGARÉ 170 LGTYC</a:t>
            </a:r>
          </a:p>
          <a:p>
            <a:r>
              <a:rPr lang="es-MX" dirty="0"/>
              <a:t>CHEQUE 176 LGTYOC</a:t>
            </a:r>
          </a:p>
          <a:p>
            <a:r>
              <a:rPr lang="es-MX" dirty="0"/>
              <a:t>OBLIGACIONES 208 LGTYOC</a:t>
            </a:r>
          </a:p>
          <a:p>
            <a:r>
              <a:rPr lang="es-MX" dirty="0"/>
              <a:t>CERTIFICADOS DE PARTICIPACIÓN Y CERTIFICADOS DE VIVIENDA 228 LGTYOC</a:t>
            </a:r>
          </a:p>
          <a:p>
            <a:r>
              <a:rPr lang="es-MX" dirty="0"/>
              <a:t>CERTIFICADOS DE DEPÓSITO Y BONO EN PRENDA 229 LGTYC</a:t>
            </a:r>
          </a:p>
        </p:txBody>
      </p:sp>
    </p:spTree>
    <p:extLst>
      <p:ext uri="{BB962C8B-B14F-4D97-AF65-F5344CB8AC3E}">
        <p14:creationId xmlns:p14="http://schemas.microsoft.com/office/powerpoint/2010/main" val="383592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Requisitos de los títulos de crédito</a:t>
            </a:r>
          </a:p>
        </p:txBody>
      </p:sp>
      <p:sp>
        <p:nvSpPr>
          <p:cNvPr id="3" name="Marcador de contenido 2"/>
          <p:cNvSpPr>
            <a:spLocks noGrp="1"/>
          </p:cNvSpPr>
          <p:nvPr>
            <p:ph idx="1"/>
          </p:nvPr>
        </p:nvSpPr>
        <p:spPr>
          <a:xfrm>
            <a:off x="1069848" y="2121408"/>
            <a:ext cx="10058400" cy="4736592"/>
          </a:xfrm>
        </p:spPr>
        <p:txBody>
          <a:bodyPr>
            <a:noAutofit/>
          </a:bodyPr>
          <a:lstStyle/>
          <a:p>
            <a:pPr algn="just">
              <a:lnSpc>
                <a:spcPct val="170000"/>
              </a:lnSpc>
            </a:pPr>
            <a:r>
              <a:rPr lang="es-MX" sz="1600" dirty="0"/>
              <a:t>Esenciales Aquellos cuya omisión invalida los derechos u obligaciones derivados de los títulos. Son los más importantes, por lo tanto debe cuidarse que nunca falten aun cuando pueden ser llenados posteriormente a su expedición por la persona que en su oportunidad debió llenarlos.  Art. 15 ley general de títulos y operaciones de crédito.</a:t>
            </a:r>
          </a:p>
          <a:p>
            <a:endParaRPr lang="es-MX" sz="1600" dirty="0"/>
          </a:p>
          <a:p>
            <a:pPr algn="just">
              <a:lnSpc>
                <a:spcPct val="170000"/>
              </a:lnSpc>
            </a:pPr>
            <a:r>
              <a:rPr lang="es-MX" sz="1600" dirty="0"/>
              <a:t>No esenciales. Son aquellos que pueden omitirse intencional o inadvertidamente sin que los títulos pierdan validez, ya que la ley suple su omisión disponiendo lo que se debe entender en cada caso.</a:t>
            </a:r>
          </a:p>
          <a:p>
            <a:r>
              <a:rPr lang="es-MX" sz="1600" dirty="0"/>
              <a:t>Ejemplo: falta de anotación de la fecha de vencimiento.</a:t>
            </a:r>
          </a:p>
          <a:p>
            <a:endParaRPr lang="es-MX" sz="1600" dirty="0"/>
          </a:p>
          <a:p>
            <a:pPr>
              <a:lnSpc>
                <a:spcPct val="150000"/>
              </a:lnSpc>
            </a:pPr>
            <a:r>
              <a:rPr lang="es-MX" sz="1600" dirty="0"/>
              <a:t>Adicionales Aquellos que pueden agregarse a los requisitos normales y que por estar previstos por la ley surten efectos legales. “cláusula sin protesto” por ejemplo</a:t>
            </a:r>
          </a:p>
          <a:p>
            <a:endParaRPr lang="es-MX" sz="1600" dirty="0"/>
          </a:p>
          <a:p>
            <a:endParaRPr lang="es-MX" sz="1600" dirty="0"/>
          </a:p>
          <a:p>
            <a:endParaRPr lang="es-MX" sz="1600" dirty="0"/>
          </a:p>
        </p:txBody>
      </p:sp>
    </p:spTree>
    <p:extLst>
      <p:ext uri="{BB962C8B-B14F-4D97-AF65-F5344CB8AC3E}">
        <p14:creationId xmlns:p14="http://schemas.microsoft.com/office/powerpoint/2010/main" val="2560421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CARACTERÍSTICAS DE LOS TÍTULOS DE CRÉDITO.</a:t>
            </a:r>
          </a:p>
        </p:txBody>
      </p:sp>
      <p:sp>
        <p:nvSpPr>
          <p:cNvPr id="3" name="Marcador de contenido 2"/>
          <p:cNvSpPr>
            <a:spLocks noGrp="1"/>
          </p:cNvSpPr>
          <p:nvPr>
            <p:ph idx="1"/>
          </p:nvPr>
        </p:nvSpPr>
        <p:spPr/>
        <p:txBody>
          <a:bodyPr/>
          <a:lstStyle/>
          <a:p>
            <a:pPr algn="just"/>
            <a:r>
              <a:rPr lang="es-MX" dirty="0"/>
              <a:t>INCORPORACIÓN (</a:t>
            </a:r>
            <a:r>
              <a:rPr lang="es-MX" i="1" dirty="0" err="1"/>
              <a:t>incorporerum</a:t>
            </a:r>
            <a:r>
              <a:rPr lang="es-MX" i="1" dirty="0"/>
              <a:t>, </a:t>
            </a:r>
            <a:r>
              <a:rPr lang="es-MX" i="1" dirty="0" err="1"/>
              <a:t>incorporalis</a:t>
            </a:r>
            <a:r>
              <a:rPr lang="es-MX" i="1" dirty="0"/>
              <a:t>, </a:t>
            </a:r>
            <a:r>
              <a:rPr lang="es-MX" i="1" dirty="0" err="1"/>
              <a:t>incorporae</a:t>
            </a:r>
            <a:r>
              <a:rPr lang="es-MX" dirty="0"/>
              <a:t>) parte del cuerpo.</a:t>
            </a:r>
          </a:p>
          <a:p>
            <a:pPr algn="just"/>
            <a:r>
              <a:rPr lang="es-MX" dirty="0"/>
              <a:t>El derecho está incorporado al papel. La falta de uno, implica la inexistencia del otro.</a:t>
            </a:r>
          </a:p>
          <a:p>
            <a:pPr algn="just"/>
            <a:r>
              <a:rPr lang="es-MX" dirty="0"/>
              <a:t>Para ejercitar el derecho es necesario exhibir el documento. El pago debe hacerse contra su entrega. La transmisión del título implica el traspaso del derecho principal, los intereses, los dividendos caídos, las garantías y los demás accesorios.</a:t>
            </a:r>
          </a:p>
          <a:p>
            <a:pPr algn="just"/>
            <a:r>
              <a:rPr lang="es-MX" dirty="0"/>
              <a:t>LITERALIDAD. El beneficiario de un título no puede exigir al deudor nada que no esté previsto en su texto. Las palabras escritas en el papel son la exacta medida del derecho. Ejemplo: Las abreviaturas respecto a tasas de interés (usos bancarios) las cantidades escritas en letras y en números en caso de diferencia entre una y otra.</a:t>
            </a:r>
          </a:p>
          <a:p>
            <a:pPr algn="just"/>
            <a:endParaRPr lang="es-MX" dirty="0"/>
          </a:p>
        </p:txBody>
      </p:sp>
    </p:spTree>
    <p:extLst>
      <p:ext uri="{BB962C8B-B14F-4D97-AF65-F5344CB8AC3E}">
        <p14:creationId xmlns:p14="http://schemas.microsoft.com/office/powerpoint/2010/main" val="4035690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Características…</a:t>
            </a:r>
          </a:p>
        </p:txBody>
      </p:sp>
      <p:sp>
        <p:nvSpPr>
          <p:cNvPr id="3" name="Marcador de contenido 2"/>
          <p:cNvSpPr>
            <a:spLocks noGrp="1"/>
          </p:cNvSpPr>
          <p:nvPr>
            <p:ph idx="1"/>
          </p:nvPr>
        </p:nvSpPr>
        <p:spPr/>
        <p:txBody>
          <a:bodyPr/>
          <a:lstStyle/>
          <a:p>
            <a:pPr algn="just"/>
            <a:r>
              <a:rPr lang="es-MX" dirty="0"/>
              <a:t>AUTONOMÍA Y ABSTRACCIÓN.</a:t>
            </a:r>
          </a:p>
          <a:p>
            <a:pPr algn="just"/>
            <a:r>
              <a:rPr lang="es-MX" dirty="0"/>
              <a:t>AUTONOMÍA: ES LA INDEPENDENCIA DEL DERECHO CARTULAR QUE LE ASISTE AL TENEDOR, EN RELACIÓN CON LOS DERECHOS DE LOS DEMÁS SUSCRIPTORES. SÓLO SI EL DOCUMENTO HA CIRCULADO.</a:t>
            </a:r>
          </a:p>
          <a:p>
            <a:pPr algn="just"/>
            <a:r>
              <a:rPr lang="es-MX" dirty="0"/>
              <a:t>ABSTRACCIÓN: ES LA INDEPENDENCIA DEL DERECHO INCORPORADO EN EL TÍTULO, DEL NEGOCIO QUE ORIGINÓ EL TÍTULO.</a:t>
            </a:r>
          </a:p>
          <a:p>
            <a:pPr algn="just"/>
            <a:r>
              <a:rPr lang="es-MX" dirty="0"/>
              <a:t>LEGITIMACIÓN: EL DUEÑO LEGITIMO DEL DOCUMENTO PUEDE EJERCITAR EL DERECHO. TRADICION, ENDOSO Y CESIÓN. </a:t>
            </a:r>
          </a:p>
          <a:p>
            <a:pPr algn="just"/>
            <a:r>
              <a:rPr lang="es-MX" dirty="0"/>
              <a:t>EN EL TÍTULO AL PORTADOR LA LEGITIMACIÓN LA OBTIENE QUIEN LO TENGA EN SUS MANOS, EL QUE LO PORTA (TRADICION) FORMA DE CEDER A OTRO EL DERECHO DE UN TÍTULO AL PORTADOR</a:t>
            </a:r>
          </a:p>
          <a:p>
            <a:pPr algn="just"/>
            <a:endParaRPr lang="es-MX" dirty="0"/>
          </a:p>
        </p:txBody>
      </p:sp>
    </p:spTree>
    <p:extLst>
      <p:ext uri="{BB962C8B-B14F-4D97-AF65-F5344CB8AC3E}">
        <p14:creationId xmlns:p14="http://schemas.microsoft.com/office/powerpoint/2010/main" val="3887922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pPr algn="just"/>
            <a:r>
              <a:rPr lang="es-MX" dirty="0"/>
              <a:t>TÍTULO A LA ORDEN: EL BENEFICIARIO PUEDE EJERCITAR EL DERECHO Y  PUEDE TRANSMITIRSE POR ENDOSO, JUDICIAL (HERENCIA) (DILIGENCIAS DE JURISDICCIÓN VOLUNTARIA PARA ACREDITAR QUE NO SE HA INTERRUMPIDO EL ENDOSO Y CESIÓN ORDINARIA.</a:t>
            </a:r>
          </a:p>
          <a:p>
            <a:pPr algn="just"/>
            <a:endParaRPr lang="es-MX" dirty="0"/>
          </a:p>
        </p:txBody>
      </p:sp>
    </p:spTree>
    <p:extLst>
      <p:ext uri="{BB962C8B-B14F-4D97-AF65-F5344CB8AC3E}">
        <p14:creationId xmlns:p14="http://schemas.microsoft.com/office/powerpoint/2010/main" val="23073880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Madera</Template>
  <TotalTime>6683</TotalTime>
  <Words>4691</Words>
  <Application>Microsoft Office PowerPoint</Application>
  <PresentationFormat>Panorámica</PresentationFormat>
  <Paragraphs>238</Paragraphs>
  <Slides>46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46</vt:i4>
      </vt:variant>
    </vt:vector>
  </HeadingPairs>
  <TitlesOfParts>
    <vt:vector size="51" baseType="lpstr">
      <vt:lpstr>Arial</vt:lpstr>
      <vt:lpstr>Rockwell</vt:lpstr>
      <vt:lpstr>Rockwell Condensed</vt:lpstr>
      <vt:lpstr>Wingdings</vt:lpstr>
      <vt:lpstr>Tipo de madera</vt:lpstr>
      <vt:lpstr>Presentación de PowerPoint</vt:lpstr>
      <vt:lpstr>MATERIA: TÍTULOS Y OPERACIONES DE CRÉDITO</vt:lpstr>
      <vt:lpstr>QUÉ SON LOS TÍTULOS DE CRÉDITO:</vt:lpstr>
      <vt:lpstr>MARCO NORMATIVO</vt:lpstr>
      <vt:lpstr>DIFERENTES CLASES DE TÍTULOS DE CRÉDITO</vt:lpstr>
      <vt:lpstr>Requisitos de los títulos de crédito</vt:lpstr>
      <vt:lpstr>CARACTERÍSTICAS DE LOS TÍTULOS DE CRÉDITO.</vt:lpstr>
      <vt:lpstr>Características…</vt:lpstr>
      <vt:lpstr>Presentación de PowerPoint</vt:lpstr>
      <vt:lpstr>ENDOSO </vt:lpstr>
      <vt:lpstr>REQUISITOS ENDOSO</vt:lpstr>
      <vt:lpstr>CLASES DE ENDOSO</vt:lpstr>
      <vt:lpstr>Endoso persona moral</vt:lpstr>
      <vt:lpstr>AVAL</vt:lpstr>
      <vt:lpstr>Requisitos </vt:lpstr>
      <vt:lpstr>ACCIONES PARA EL COBRO DE LOS TÍTULOS DE CRÉDITO</vt:lpstr>
      <vt:lpstr>Acción cambiaria </vt:lpstr>
      <vt:lpstr>Acción cambiaria:</vt:lpstr>
      <vt:lpstr>Acción cambiaria directa</vt:lpstr>
      <vt:lpstr>Acción cambiaria de regreso</vt:lpstr>
      <vt:lpstr>Acción cambiaria de regreso:</vt:lpstr>
      <vt:lpstr>ACCIONES EXTRACAMBIARIAS</vt:lpstr>
      <vt:lpstr>ACCIÓN CAUSAL</vt:lpstr>
      <vt:lpstr>Enriquecimiento ilegítimo</vt:lpstr>
      <vt:lpstr>EXCEPCIONES QUE PUEDEN OPONERSE A LOS TÍTULOS DE CRÉDITO</vt:lpstr>
      <vt:lpstr>excepciones</vt:lpstr>
      <vt:lpstr>Letra de cambio</vt:lpstr>
      <vt:lpstr>Elementos personales</vt:lpstr>
      <vt:lpstr>Presentación de PowerPoint</vt:lpstr>
      <vt:lpstr>Requisitos literales</vt:lpstr>
      <vt:lpstr>La mención de ser letra de cambio </vt:lpstr>
      <vt:lpstr>La expresión del lugar y del día, mes y año en que se suscribe</vt:lpstr>
      <vt:lpstr>La orden incondicional </vt:lpstr>
      <vt:lpstr>El nombre del girado</vt:lpstr>
      <vt:lpstr>Lugar y época de pago</vt:lpstr>
      <vt:lpstr>Nombre de la persona a quien debe hacerse el pago</vt:lpstr>
      <vt:lpstr>La firma del girador o de la persona que suscriba a su ruego o en su nombre</vt:lpstr>
      <vt:lpstr>pagaré</vt:lpstr>
      <vt:lpstr>cheque</vt:lpstr>
      <vt:lpstr>Clase de cheques</vt:lpstr>
      <vt:lpstr>Clase de cheques</vt:lpstr>
      <vt:lpstr>Clase de cheques</vt:lpstr>
      <vt:lpstr>Otros títulos de crédito</vt:lpstr>
      <vt:lpstr>Certificado de depósito</vt:lpstr>
      <vt:lpstr>El bono de prenda</vt:lpstr>
      <vt:lpstr>Certificados de participación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 TÍTULOS Y OPERACIONES DE CRÉDITO</dc:title>
  <dc:creator>Samsumg</dc:creator>
  <cp:lastModifiedBy>Mónica Fernanda Fuentes Leal</cp:lastModifiedBy>
  <cp:revision>77</cp:revision>
  <dcterms:created xsi:type="dcterms:W3CDTF">2019-08-14T01:19:54Z</dcterms:created>
  <dcterms:modified xsi:type="dcterms:W3CDTF">2020-10-22T16:08:09Z</dcterms:modified>
</cp:coreProperties>
</file>