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6" r:id="rId2"/>
    <p:sldId id="256" r:id="rId3"/>
    <p:sldId id="257" r:id="rId4"/>
    <p:sldId id="258" r:id="rId5"/>
    <p:sldId id="259" r:id="rId6"/>
    <p:sldId id="260" r:id="rId7"/>
    <p:sldId id="261" r:id="rId8"/>
    <p:sldId id="262" r:id="rId9"/>
    <p:sldId id="264" r:id="rId10"/>
    <p:sldId id="265" r:id="rId11"/>
    <p:sldId id="263"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09D1"/>
    <a:srgbClr val="FF8FFF"/>
    <a:srgbClr val="FFA74F"/>
    <a:srgbClr val="B3FFB3"/>
    <a:srgbClr val="FFFF93"/>
    <a:srgbClr val="FF9147"/>
    <a:srgbClr val="FF3BCC"/>
    <a:srgbClr val="69D8FF"/>
    <a:srgbClr val="FFB3B3"/>
    <a:srgbClr val="FF8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8" d="100"/>
          <a:sy n="68" d="100"/>
        </p:scale>
        <p:origin x="147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slide" Target="../slides/slide8.xml"/><Relationship Id="rId1" Type="http://schemas.openxmlformats.org/officeDocument/2006/relationships/slide" Target="../slides/slide5.xml"/><Relationship Id="rId5" Type="http://schemas.openxmlformats.org/officeDocument/2006/relationships/slide" Target="../slides/slide9.xml"/><Relationship Id="rId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2CF69F-0906-4892-8D02-3A4DE21CCE3B}" type="doc">
      <dgm:prSet loTypeId="urn:microsoft.com/office/officeart/2005/8/layout/list1" loCatId="list" qsTypeId="urn:microsoft.com/office/officeart/2005/8/quickstyle/3d1" qsCatId="3D" csTypeId="urn:microsoft.com/office/officeart/2005/8/colors/colorful1" csCatId="colorful" phldr="1"/>
      <dgm:spPr/>
      <dgm:t>
        <a:bodyPr/>
        <a:lstStyle/>
        <a:p>
          <a:endParaRPr lang="es-MX"/>
        </a:p>
      </dgm:t>
    </dgm:pt>
    <dgm:pt modelId="{D5197411-0C32-4FC3-A839-A85654903FAD}">
      <dgm:prSet phldrT="[Texto]" custT="1">
        <dgm:style>
          <a:lnRef idx="1">
            <a:schemeClr val="accent2"/>
          </a:lnRef>
          <a:fillRef idx="2">
            <a:schemeClr val="accent2"/>
          </a:fillRef>
          <a:effectRef idx="1">
            <a:schemeClr val="accent2"/>
          </a:effectRef>
          <a:fontRef idx="minor">
            <a:schemeClr val="dk1"/>
          </a:fontRef>
        </dgm:style>
      </dgm:prSet>
      <dgm:spPr/>
      <dgm:t>
        <a:bodyPr/>
        <a:lstStyle/>
        <a:p>
          <a:r>
            <a:rPr lang="es-ES" sz="2000" b="1" dirty="0">
              <a:solidFill>
                <a:schemeClr val="tx2"/>
              </a:solidFill>
              <a:latin typeface="Comic Sans MS" pitchFamily="66" charset="0"/>
              <a:hlinkClick xmlns:r="http://schemas.openxmlformats.org/officeDocument/2006/relationships" r:id="rId1" action="ppaction://hlinksldjump"/>
            </a:rPr>
            <a:t>Principio de correspondencia uno a uno o correspondencia biunívoca</a:t>
          </a:r>
          <a:endParaRPr lang="es-MX" sz="2000" b="1" dirty="0">
            <a:solidFill>
              <a:schemeClr val="tx2"/>
            </a:solidFill>
            <a:latin typeface="Comic Sans MS" pitchFamily="66" charset="0"/>
          </a:endParaRPr>
        </a:p>
      </dgm:t>
    </dgm:pt>
    <dgm:pt modelId="{BB628C20-357E-4477-AE36-8242784A8BA6}" type="parTrans" cxnId="{B29CDC40-46AC-46BD-A1D7-8C3DFDF1EE9C}">
      <dgm:prSet/>
      <dgm:spPr/>
      <dgm:t>
        <a:bodyPr/>
        <a:lstStyle/>
        <a:p>
          <a:endParaRPr lang="es-MX"/>
        </a:p>
      </dgm:t>
    </dgm:pt>
    <dgm:pt modelId="{6EB0D8BF-0E76-4548-BAE0-32D764EB4FA5}" type="sibTrans" cxnId="{B29CDC40-46AC-46BD-A1D7-8C3DFDF1EE9C}">
      <dgm:prSet/>
      <dgm:spPr/>
      <dgm:t>
        <a:bodyPr/>
        <a:lstStyle/>
        <a:p>
          <a:endParaRPr lang="es-MX"/>
        </a:p>
      </dgm:t>
    </dgm:pt>
    <dgm:pt modelId="{F3945CB6-20BF-4D67-B4BA-26F58287D98F}">
      <dgm:prSet phldrT="[Texto]" custT="1">
        <dgm:style>
          <a:lnRef idx="1">
            <a:schemeClr val="accent3"/>
          </a:lnRef>
          <a:fillRef idx="2">
            <a:schemeClr val="accent3"/>
          </a:fillRef>
          <a:effectRef idx="1">
            <a:schemeClr val="accent3"/>
          </a:effectRef>
          <a:fontRef idx="minor">
            <a:schemeClr val="dk1"/>
          </a:fontRef>
        </dgm:style>
      </dgm:prSet>
      <dgm:spPr/>
      <dgm:t>
        <a:bodyPr/>
        <a:lstStyle/>
        <a:p>
          <a:r>
            <a:rPr lang="es-ES" sz="2000" b="1" dirty="0">
              <a:latin typeface="Comic Sans MS" pitchFamily="66" charset="0"/>
              <a:hlinkClick xmlns:r="http://schemas.openxmlformats.org/officeDocument/2006/relationships" r:id="rId2" action="ppaction://hlinksldjump"/>
            </a:rPr>
            <a:t>Principio de orden estable</a:t>
          </a:r>
          <a:endParaRPr lang="es-MX" sz="2000" b="1" dirty="0">
            <a:latin typeface="Comic Sans MS" pitchFamily="66" charset="0"/>
          </a:endParaRPr>
        </a:p>
      </dgm:t>
    </dgm:pt>
    <dgm:pt modelId="{0B806D68-FA58-42D6-BFA7-F7CA2EEE5B11}" type="parTrans" cxnId="{4051DCAE-A418-49F1-86CD-DF743CCC0B7E}">
      <dgm:prSet/>
      <dgm:spPr/>
      <dgm:t>
        <a:bodyPr/>
        <a:lstStyle/>
        <a:p>
          <a:endParaRPr lang="es-MX"/>
        </a:p>
      </dgm:t>
    </dgm:pt>
    <dgm:pt modelId="{0154229B-A91E-43FC-9154-7B50BD6B5DEB}" type="sibTrans" cxnId="{4051DCAE-A418-49F1-86CD-DF743CCC0B7E}">
      <dgm:prSet/>
      <dgm:spPr/>
      <dgm:t>
        <a:bodyPr/>
        <a:lstStyle/>
        <a:p>
          <a:endParaRPr lang="es-MX"/>
        </a:p>
      </dgm:t>
    </dgm:pt>
    <dgm:pt modelId="{A789953C-D461-4D66-BF58-49FB83D68F89}">
      <dgm:prSet phldrT="[Texto]" custT="1">
        <dgm:style>
          <a:lnRef idx="1">
            <a:schemeClr val="accent4"/>
          </a:lnRef>
          <a:fillRef idx="2">
            <a:schemeClr val="accent4"/>
          </a:fillRef>
          <a:effectRef idx="1">
            <a:schemeClr val="accent4"/>
          </a:effectRef>
          <a:fontRef idx="minor">
            <a:schemeClr val="dk1"/>
          </a:fontRef>
        </dgm:style>
      </dgm:prSet>
      <dgm:spPr/>
      <dgm:t>
        <a:bodyPr/>
        <a:lstStyle/>
        <a:p>
          <a:endParaRPr lang="es-MX" sz="2000" b="1" dirty="0">
            <a:latin typeface="Comic Sans MS" pitchFamily="66" charset="0"/>
            <a:hlinkClick xmlns:r="http://schemas.openxmlformats.org/officeDocument/2006/relationships" r:id="rId3" action="ppaction://hlinksldjump"/>
          </a:endParaRPr>
        </a:p>
        <a:p>
          <a:r>
            <a:rPr lang="es-MX" sz="2000" b="1" dirty="0">
              <a:latin typeface="Comic Sans MS" pitchFamily="66" charset="0"/>
              <a:hlinkClick xmlns:r="http://schemas.openxmlformats.org/officeDocument/2006/relationships" r:id="rId3" action="ppaction://hlinksldjump"/>
            </a:rPr>
            <a:t>Principio de irrelevancia en el orden</a:t>
          </a:r>
        </a:p>
        <a:p>
          <a:endParaRPr lang="es-MX" sz="2000" b="1" dirty="0">
            <a:latin typeface="Comic Sans MS" pitchFamily="66" charset="0"/>
          </a:endParaRPr>
        </a:p>
      </dgm:t>
    </dgm:pt>
    <dgm:pt modelId="{ECCC3C99-6561-4C4B-A1D8-032FB13EE550}" type="parTrans" cxnId="{2B28696C-8AB8-4C96-9D61-94B8D3B7DB97}">
      <dgm:prSet/>
      <dgm:spPr/>
      <dgm:t>
        <a:bodyPr/>
        <a:lstStyle/>
        <a:p>
          <a:endParaRPr lang="es-MX"/>
        </a:p>
      </dgm:t>
    </dgm:pt>
    <dgm:pt modelId="{27C84CF8-E236-4355-86B8-21C7617D7839}" type="sibTrans" cxnId="{2B28696C-8AB8-4C96-9D61-94B8D3B7DB97}">
      <dgm:prSet/>
      <dgm:spPr/>
      <dgm:t>
        <a:bodyPr/>
        <a:lstStyle/>
        <a:p>
          <a:endParaRPr lang="es-MX"/>
        </a:p>
      </dgm:t>
    </dgm:pt>
    <dgm:pt modelId="{34E978DB-B3BE-48D4-92D9-649352B12DEF}">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 sz="2000" b="1" u="sng" dirty="0">
              <a:latin typeface="Comic Sans MS" pitchFamily="66" charset="0"/>
              <a:hlinkClick xmlns:r="http://schemas.openxmlformats.org/officeDocument/2006/relationships" r:id="rId4" action="ppaction://hlinksldjump"/>
            </a:rPr>
            <a:t>Principio </a:t>
          </a:r>
          <a:r>
            <a:rPr lang="es-ES" sz="2000" b="1" u="sng" dirty="0">
              <a:solidFill>
                <a:srgbClr val="0909D1"/>
              </a:solidFill>
              <a:latin typeface="Comic Sans MS" pitchFamily="66" charset="0"/>
            </a:rPr>
            <a:t>de </a:t>
          </a:r>
          <a:r>
            <a:rPr lang="es-ES" sz="2000" b="1" u="sng" dirty="0" err="1">
              <a:solidFill>
                <a:srgbClr val="0909D1"/>
              </a:solidFill>
              <a:latin typeface="Comic Sans MS" pitchFamily="66" charset="0"/>
            </a:rPr>
            <a:t>cardinalidad</a:t>
          </a:r>
          <a:endParaRPr lang="es-MX" sz="2000" b="1" u="sng" dirty="0">
            <a:solidFill>
              <a:srgbClr val="0909D1"/>
            </a:solidFill>
            <a:latin typeface="Comic Sans MS" pitchFamily="66" charset="0"/>
          </a:endParaRPr>
        </a:p>
      </dgm:t>
    </dgm:pt>
    <dgm:pt modelId="{924D5C56-4B2C-4268-B678-77AFD1368BC5}" type="parTrans" cxnId="{438F559A-0FD5-42A7-9010-8751D8FF931A}">
      <dgm:prSet/>
      <dgm:spPr/>
      <dgm:t>
        <a:bodyPr/>
        <a:lstStyle/>
        <a:p>
          <a:endParaRPr lang="es-MX"/>
        </a:p>
      </dgm:t>
    </dgm:pt>
    <dgm:pt modelId="{5C38556D-766D-4D2A-BC65-C6CF0FF8BC65}" type="sibTrans" cxnId="{438F559A-0FD5-42A7-9010-8751D8FF931A}">
      <dgm:prSet/>
      <dgm:spPr/>
      <dgm:t>
        <a:bodyPr/>
        <a:lstStyle/>
        <a:p>
          <a:endParaRPr lang="es-MX"/>
        </a:p>
      </dgm:t>
    </dgm:pt>
    <dgm:pt modelId="{DCC447BE-A8B3-4A7C-B72E-765A72882E8A}">
      <dgm:prSet custT="1">
        <dgm:style>
          <a:lnRef idx="1">
            <a:schemeClr val="accent5"/>
          </a:lnRef>
          <a:fillRef idx="2">
            <a:schemeClr val="accent5"/>
          </a:fillRef>
          <a:effectRef idx="1">
            <a:schemeClr val="accent5"/>
          </a:effectRef>
          <a:fontRef idx="minor">
            <a:schemeClr val="dk1"/>
          </a:fontRef>
        </dgm:style>
      </dgm:prSet>
      <dgm:spPr/>
      <dgm:t>
        <a:bodyPr/>
        <a:lstStyle/>
        <a:p>
          <a:r>
            <a:rPr lang="es-ES" sz="2000" b="1" dirty="0">
              <a:latin typeface="Comic Sans MS" pitchFamily="66" charset="0"/>
              <a:hlinkClick xmlns:r="http://schemas.openxmlformats.org/officeDocument/2006/relationships" r:id="rId5" action="ppaction://hlinksldjump"/>
            </a:rPr>
            <a:t>Principio de abstracción</a:t>
          </a:r>
          <a:endParaRPr lang="es-MX" sz="2000" b="1" dirty="0">
            <a:latin typeface="Comic Sans MS" pitchFamily="66" charset="0"/>
          </a:endParaRPr>
        </a:p>
      </dgm:t>
    </dgm:pt>
    <dgm:pt modelId="{AD3FA2AC-823A-493C-BC1B-FC88FF8C630E}" type="parTrans" cxnId="{0486AEAE-F55F-452C-A874-F0DE477651CA}">
      <dgm:prSet/>
      <dgm:spPr/>
      <dgm:t>
        <a:bodyPr/>
        <a:lstStyle/>
        <a:p>
          <a:endParaRPr lang="es-MX"/>
        </a:p>
      </dgm:t>
    </dgm:pt>
    <dgm:pt modelId="{D20C78D9-F471-45F5-8040-F13A507CF559}" type="sibTrans" cxnId="{0486AEAE-F55F-452C-A874-F0DE477651CA}">
      <dgm:prSet/>
      <dgm:spPr/>
      <dgm:t>
        <a:bodyPr/>
        <a:lstStyle/>
        <a:p>
          <a:endParaRPr lang="es-MX"/>
        </a:p>
      </dgm:t>
    </dgm:pt>
    <dgm:pt modelId="{6D487678-C4AC-4AE4-8378-042E866D27A9}" type="pres">
      <dgm:prSet presAssocID="{CE2CF69F-0906-4892-8D02-3A4DE21CCE3B}" presName="linear" presStyleCnt="0">
        <dgm:presLayoutVars>
          <dgm:dir/>
          <dgm:animLvl val="lvl"/>
          <dgm:resizeHandles val="exact"/>
        </dgm:presLayoutVars>
      </dgm:prSet>
      <dgm:spPr/>
    </dgm:pt>
    <dgm:pt modelId="{E0EEF0BC-3C3E-4065-B085-1F2BBBF627C2}" type="pres">
      <dgm:prSet presAssocID="{D5197411-0C32-4FC3-A839-A85654903FAD}" presName="parentLin" presStyleCnt="0"/>
      <dgm:spPr/>
    </dgm:pt>
    <dgm:pt modelId="{65990685-F5B7-4319-8407-2CBFA9459808}" type="pres">
      <dgm:prSet presAssocID="{D5197411-0C32-4FC3-A839-A85654903FAD}" presName="parentLeftMargin" presStyleLbl="node1" presStyleIdx="0" presStyleCnt="5"/>
      <dgm:spPr/>
    </dgm:pt>
    <dgm:pt modelId="{ABC6697A-D53C-4062-83B1-6FE3871B4735}" type="pres">
      <dgm:prSet presAssocID="{D5197411-0C32-4FC3-A839-A85654903FAD}" presName="parentText" presStyleLbl="node1" presStyleIdx="0" presStyleCnt="5">
        <dgm:presLayoutVars>
          <dgm:chMax val="0"/>
          <dgm:bulletEnabled val="1"/>
        </dgm:presLayoutVars>
      </dgm:prSet>
      <dgm:spPr/>
    </dgm:pt>
    <dgm:pt modelId="{788A5753-E882-406D-BD6E-72A45D12DCB1}" type="pres">
      <dgm:prSet presAssocID="{D5197411-0C32-4FC3-A839-A85654903FAD}" presName="negativeSpace" presStyleCnt="0"/>
      <dgm:spPr/>
    </dgm:pt>
    <dgm:pt modelId="{DAED4220-01F4-4A4C-AB31-CC464A8B047A}" type="pres">
      <dgm:prSet presAssocID="{D5197411-0C32-4FC3-A839-A85654903FAD}" presName="childText" presStyleLbl="conFgAcc1" presStyleIdx="0" presStyleCnt="5">
        <dgm:presLayoutVars>
          <dgm:bulletEnabled val="1"/>
        </dgm:presLayoutVars>
      </dgm:prSet>
      <dgm:spPr/>
    </dgm:pt>
    <dgm:pt modelId="{7001D84E-6285-464D-8845-E4FCB49BDD9B}" type="pres">
      <dgm:prSet presAssocID="{6EB0D8BF-0E76-4548-BAE0-32D764EB4FA5}" presName="spaceBetweenRectangles" presStyleCnt="0"/>
      <dgm:spPr/>
    </dgm:pt>
    <dgm:pt modelId="{13C00D8D-00BE-43EE-AE2C-65FD11A1C58B}" type="pres">
      <dgm:prSet presAssocID="{F3945CB6-20BF-4D67-B4BA-26F58287D98F}" presName="parentLin" presStyleCnt="0"/>
      <dgm:spPr/>
    </dgm:pt>
    <dgm:pt modelId="{DE7F5AC1-50D0-494E-896E-D783903BB10C}" type="pres">
      <dgm:prSet presAssocID="{F3945CB6-20BF-4D67-B4BA-26F58287D98F}" presName="parentLeftMargin" presStyleLbl="node1" presStyleIdx="0" presStyleCnt="5"/>
      <dgm:spPr/>
    </dgm:pt>
    <dgm:pt modelId="{94DB66BD-FB1C-438B-AFA4-5FCFBBBACB21}" type="pres">
      <dgm:prSet presAssocID="{F3945CB6-20BF-4D67-B4BA-26F58287D98F}" presName="parentText" presStyleLbl="node1" presStyleIdx="1" presStyleCnt="5">
        <dgm:presLayoutVars>
          <dgm:chMax val="0"/>
          <dgm:bulletEnabled val="1"/>
        </dgm:presLayoutVars>
      </dgm:prSet>
      <dgm:spPr/>
    </dgm:pt>
    <dgm:pt modelId="{D4C10DE8-FBFD-40CD-B28A-068AE73938B4}" type="pres">
      <dgm:prSet presAssocID="{F3945CB6-20BF-4D67-B4BA-26F58287D98F}" presName="negativeSpace" presStyleCnt="0"/>
      <dgm:spPr/>
    </dgm:pt>
    <dgm:pt modelId="{5AD48B50-8A95-498E-A6B7-9D8623B687AF}" type="pres">
      <dgm:prSet presAssocID="{F3945CB6-20BF-4D67-B4BA-26F58287D98F}" presName="childText" presStyleLbl="conFgAcc1" presStyleIdx="1" presStyleCnt="5">
        <dgm:presLayoutVars>
          <dgm:bulletEnabled val="1"/>
        </dgm:presLayoutVars>
      </dgm:prSet>
      <dgm:spPr/>
    </dgm:pt>
    <dgm:pt modelId="{A6DE3C9E-F082-42A2-8077-4053301E14F9}" type="pres">
      <dgm:prSet presAssocID="{0154229B-A91E-43FC-9154-7B50BD6B5DEB}" presName="spaceBetweenRectangles" presStyleCnt="0"/>
      <dgm:spPr/>
    </dgm:pt>
    <dgm:pt modelId="{F7987E38-FDFE-48BF-B89B-3198428AC4E4}" type="pres">
      <dgm:prSet presAssocID="{A789953C-D461-4D66-BF58-49FB83D68F89}" presName="parentLin" presStyleCnt="0"/>
      <dgm:spPr/>
    </dgm:pt>
    <dgm:pt modelId="{515072E0-F24D-4045-8089-4752E2FB3242}" type="pres">
      <dgm:prSet presAssocID="{A789953C-D461-4D66-BF58-49FB83D68F89}" presName="parentLeftMargin" presStyleLbl="node1" presStyleIdx="1" presStyleCnt="5"/>
      <dgm:spPr/>
    </dgm:pt>
    <dgm:pt modelId="{8B3B8B7A-3DD4-4626-AFD9-D3458AFD1F00}" type="pres">
      <dgm:prSet presAssocID="{A789953C-D461-4D66-BF58-49FB83D68F89}" presName="parentText" presStyleLbl="node1" presStyleIdx="2" presStyleCnt="5">
        <dgm:presLayoutVars>
          <dgm:chMax val="0"/>
          <dgm:bulletEnabled val="1"/>
        </dgm:presLayoutVars>
      </dgm:prSet>
      <dgm:spPr/>
    </dgm:pt>
    <dgm:pt modelId="{BB6244E4-85D1-4AAB-BBC5-443199461A4E}" type="pres">
      <dgm:prSet presAssocID="{A789953C-D461-4D66-BF58-49FB83D68F89}" presName="negativeSpace" presStyleCnt="0"/>
      <dgm:spPr/>
    </dgm:pt>
    <dgm:pt modelId="{F93B1979-919A-4B4C-91A9-DB5523BB51C8}" type="pres">
      <dgm:prSet presAssocID="{A789953C-D461-4D66-BF58-49FB83D68F89}" presName="childText" presStyleLbl="conFgAcc1" presStyleIdx="2" presStyleCnt="5">
        <dgm:presLayoutVars>
          <dgm:bulletEnabled val="1"/>
        </dgm:presLayoutVars>
      </dgm:prSet>
      <dgm:spPr/>
    </dgm:pt>
    <dgm:pt modelId="{45189994-3409-4F1A-836C-22E6595E8603}" type="pres">
      <dgm:prSet presAssocID="{27C84CF8-E236-4355-86B8-21C7617D7839}" presName="spaceBetweenRectangles" presStyleCnt="0"/>
      <dgm:spPr/>
    </dgm:pt>
    <dgm:pt modelId="{EC28AC00-A705-4E6F-94F8-CD0B74CAA553}" type="pres">
      <dgm:prSet presAssocID="{DCC447BE-A8B3-4A7C-B72E-765A72882E8A}" presName="parentLin" presStyleCnt="0"/>
      <dgm:spPr/>
    </dgm:pt>
    <dgm:pt modelId="{BF438F0F-C90D-4200-8041-4DAD21035DDD}" type="pres">
      <dgm:prSet presAssocID="{DCC447BE-A8B3-4A7C-B72E-765A72882E8A}" presName="parentLeftMargin" presStyleLbl="node1" presStyleIdx="2" presStyleCnt="5"/>
      <dgm:spPr/>
    </dgm:pt>
    <dgm:pt modelId="{03BDAFF2-E1B8-4C56-BFB8-5952A5F387DD}" type="pres">
      <dgm:prSet presAssocID="{DCC447BE-A8B3-4A7C-B72E-765A72882E8A}" presName="parentText" presStyleLbl="node1" presStyleIdx="3" presStyleCnt="5">
        <dgm:presLayoutVars>
          <dgm:chMax val="0"/>
          <dgm:bulletEnabled val="1"/>
        </dgm:presLayoutVars>
      </dgm:prSet>
      <dgm:spPr/>
    </dgm:pt>
    <dgm:pt modelId="{FEBBA81B-1F56-4E01-B6C9-896E13CB440D}" type="pres">
      <dgm:prSet presAssocID="{DCC447BE-A8B3-4A7C-B72E-765A72882E8A}" presName="negativeSpace" presStyleCnt="0"/>
      <dgm:spPr/>
    </dgm:pt>
    <dgm:pt modelId="{D71E2A06-1AB3-4078-9F6C-112B1F5A1B71}" type="pres">
      <dgm:prSet presAssocID="{DCC447BE-A8B3-4A7C-B72E-765A72882E8A}" presName="childText" presStyleLbl="conFgAcc1" presStyleIdx="3" presStyleCnt="5">
        <dgm:presLayoutVars>
          <dgm:bulletEnabled val="1"/>
        </dgm:presLayoutVars>
      </dgm:prSet>
      <dgm:spPr/>
    </dgm:pt>
    <dgm:pt modelId="{816C601C-F236-4537-AF0A-6E0537B799DE}" type="pres">
      <dgm:prSet presAssocID="{D20C78D9-F471-45F5-8040-F13A507CF559}" presName="spaceBetweenRectangles" presStyleCnt="0"/>
      <dgm:spPr/>
    </dgm:pt>
    <dgm:pt modelId="{EB02BE1E-E05C-4679-AEA0-8C634493D047}" type="pres">
      <dgm:prSet presAssocID="{34E978DB-B3BE-48D4-92D9-649352B12DEF}" presName="parentLin" presStyleCnt="0"/>
      <dgm:spPr/>
    </dgm:pt>
    <dgm:pt modelId="{B07D8DFE-ED6E-4071-8148-B02E726A23F4}" type="pres">
      <dgm:prSet presAssocID="{34E978DB-B3BE-48D4-92D9-649352B12DEF}" presName="parentLeftMargin" presStyleLbl="node1" presStyleIdx="3" presStyleCnt="5"/>
      <dgm:spPr/>
    </dgm:pt>
    <dgm:pt modelId="{70E70DF0-644F-46E0-9D8F-5D5F598A2A24}" type="pres">
      <dgm:prSet presAssocID="{34E978DB-B3BE-48D4-92D9-649352B12DEF}" presName="parentText" presStyleLbl="node1" presStyleIdx="4" presStyleCnt="5" custLinFactNeighborX="-17355" custLinFactNeighborY="-8506">
        <dgm:presLayoutVars>
          <dgm:chMax val="0"/>
          <dgm:bulletEnabled val="1"/>
        </dgm:presLayoutVars>
      </dgm:prSet>
      <dgm:spPr/>
    </dgm:pt>
    <dgm:pt modelId="{3F89A4D2-6CB1-497C-949B-A55A49FAD2C5}" type="pres">
      <dgm:prSet presAssocID="{34E978DB-B3BE-48D4-92D9-649352B12DEF}" presName="negativeSpace" presStyleCnt="0"/>
      <dgm:spPr/>
    </dgm:pt>
    <dgm:pt modelId="{B2ECB083-BB52-4AB2-A3E9-6EF100ACA8B5}" type="pres">
      <dgm:prSet presAssocID="{34E978DB-B3BE-48D4-92D9-649352B12DEF}" presName="childText" presStyleLbl="conFgAcc1" presStyleIdx="4" presStyleCnt="5">
        <dgm:presLayoutVars>
          <dgm:bulletEnabled val="1"/>
        </dgm:presLayoutVars>
      </dgm:prSet>
      <dgm:spPr/>
    </dgm:pt>
  </dgm:ptLst>
  <dgm:cxnLst>
    <dgm:cxn modelId="{2F66CB13-6F7F-4DD8-BAE2-E29DD2C31513}" type="presOf" srcId="{F3945CB6-20BF-4D67-B4BA-26F58287D98F}" destId="{DE7F5AC1-50D0-494E-896E-D783903BB10C}" srcOrd="0" destOrd="0" presId="urn:microsoft.com/office/officeart/2005/8/layout/list1"/>
    <dgm:cxn modelId="{C999A91C-530B-42CF-BDB6-453E661AA7CE}" type="presOf" srcId="{34E978DB-B3BE-48D4-92D9-649352B12DEF}" destId="{70E70DF0-644F-46E0-9D8F-5D5F598A2A24}" srcOrd="1" destOrd="0" presId="urn:microsoft.com/office/officeart/2005/8/layout/list1"/>
    <dgm:cxn modelId="{20B74228-6411-43D5-A826-31E9D04A3985}" type="presOf" srcId="{CE2CF69F-0906-4892-8D02-3A4DE21CCE3B}" destId="{6D487678-C4AC-4AE4-8378-042E866D27A9}" srcOrd="0" destOrd="0" presId="urn:microsoft.com/office/officeart/2005/8/layout/list1"/>
    <dgm:cxn modelId="{B29CDC40-46AC-46BD-A1D7-8C3DFDF1EE9C}" srcId="{CE2CF69F-0906-4892-8D02-3A4DE21CCE3B}" destId="{D5197411-0C32-4FC3-A839-A85654903FAD}" srcOrd="0" destOrd="0" parTransId="{BB628C20-357E-4477-AE36-8242784A8BA6}" sibTransId="{6EB0D8BF-0E76-4548-BAE0-32D764EB4FA5}"/>
    <dgm:cxn modelId="{535D9F64-7878-4539-8208-68A7854F31EF}" type="presOf" srcId="{A789953C-D461-4D66-BF58-49FB83D68F89}" destId="{8B3B8B7A-3DD4-4626-AFD9-D3458AFD1F00}" srcOrd="1" destOrd="0" presId="urn:microsoft.com/office/officeart/2005/8/layout/list1"/>
    <dgm:cxn modelId="{450F5946-A21B-4279-B518-FBA032209AB4}" type="presOf" srcId="{DCC447BE-A8B3-4A7C-B72E-765A72882E8A}" destId="{BF438F0F-C90D-4200-8041-4DAD21035DDD}" srcOrd="0" destOrd="0" presId="urn:microsoft.com/office/officeart/2005/8/layout/list1"/>
    <dgm:cxn modelId="{2B28696C-8AB8-4C96-9D61-94B8D3B7DB97}" srcId="{CE2CF69F-0906-4892-8D02-3A4DE21CCE3B}" destId="{A789953C-D461-4D66-BF58-49FB83D68F89}" srcOrd="2" destOrd="0" parTransId="{ECCC3C99-6561-4C4B-A1D8-032FB13EE550}" sibTransId="{27C84CF8-E236-4355-86B8-21C7617D7839}"/>
    <dgm:cxn modelId="{280F1E78-EBD4-4B71-B55A-1B13B3954A24}" type="presOf" srcId="{DCC447BE-A8B3-4A7C-B72E-765A72882E8A}" destId="{03BDAFF2-E1B8-4C56-BFB8-5952A5F387DD}" srcOrd="1" destOrd="0" presId="urn:microsoft.com/office/officeart/2005/8/layout/list1"/>
    <dgm:cxn modelId="{562EF75A-00D5-441C-94E6-BAD806261F66}" type="presOf" srcId="{34E978DB-B3BE-48D4-92D9-649352B12DEF}" destId="{B07D8DFE-ED6E-4071-8148-B02E726A23F4}" srcOrd="0" destOrd="0" presId="urn:microsoft.com/office/officeart/2005/8/layout/list1"/>
    <dgm:cxn modelId="{3B9CC592-E724-4B75-9CB1-75BAFCCE8C71}" type="presOf" srcId="{F3945CB6-20BF-4D67-B4BA-26F58287D98F}" destId="{94DB66BD-FB1C-438B-AFA4-5FCFBBBACB21}" srcOrd="1" destOrd="0" presId="urn:microsoft.com/office/officeart/2005/8/layout/list1"/>
    <dgm:cxn modelId="{438F559A-0FD5-42A7-9010-8751D8FF931A}" srcId="{CE2CF69F-0906-4892-8D02-3A4DE21CCE3B}" destId="{34E978DB-B3BE-48D4-92D9-649352B12DEF}" srcOrd="4" destOrd="0" parTransId="{924D5C56-4B2C-4268-B678-77AFD1368BC5}" sibTransId="{5C38556D-766D-4D2A-BC65-C6CF0FF8BC65}"/>
    <dgm:cxn modelId="{99859DA5-F99A-4DA2-AC4E-51FC95589B59}" type="presOf" srcId="{D5197411-0C32-4FC3-A839-A85654903FAD}" destId="{ABC6697A-D53C-4062-83B1-6FE3871B4735}" srcOrd="1" destOrd="0" presId="urn:microsoft.com/office/officeart/2005/8/layout/list1"/>
    <dgm:cxn modelId="{0486AEAE-F55F-452C-A874-F0DE477651CA}" srcId="{CE2CF69F-0906-4892-8D02-3A4DE21CCE3B}" destId="{DCC447BE-A8B3-4A7C-B72E-765A72882E8A}" srcOrd="3" destOrd="0" parTransId="{AD3FA2AC-823A-493C-BC1B-FC88FF8C630E}" sibTransId="{D20C78D9-F471-45F5-8040-F13A507CF559}"/>
    <dgm:cxn modelId="{4051DCAE-A418-49F1-86CD-DF743CCC0B7E}" srcId="{CE2CF69F-0906-4892-8D02-3A4DE21CCE3B}" destId="{F3945CB6-20BF-4D67-B4BA-26F58287D98F}" srcOrd="1" destOrd="0" parTransId="{0B806D68-FA58-42D6-BFA7-F7CA2EEE5B11}" sibTransId="{0154229B-A91E-43FC-9154-7B50BD6B5DEB}"/>
    <dgm:cxn modelId="{55216CCF-6F0B-4DDE-8E31-63CB7B716617}" type="presOf" srcId="{D5197411-0C32-4FC3-A839-A85654903FAD}" destId="{65990685-F5B7-4319-8407-2CBFA9459808}" srcOrd="0" destOrd="0" presId="urn:microsoft.com/office/officeart/2005/8/layout/list1"/>
    <dgm:cxn modelId="{3504FBDB-C6F6-4061-B211-F82640C6FC2E}" type="presOf" srcId="{A789953C-D461-4D66-BF58-49FB83D68F89}" destId="{515072E0-F24D-4045-8089-4752E2FB3242}" srcOrd="0" destOrd="0" presId="urn:microsoft.com/office/officeart/2005/8/layout/list1"/>
    <dgm:cxn modelId="{F54CD9CD-8F6C-414E-85E1-DAA8DD26F7E2}" type="presParOf" srcId="{6D487678-C4AC-4AE4-8378-042E866D27A9}" destId="{E0EEF0BC-3C3E-4065-B085-1F2BBBF627C2}" srcOrd="0" destOrd="0" presId="urn:microsoft.com/office/officeart/2005/8/layout/list1"/>
    <dgm:cxn modelId="{BF8C64AA-285A-4D9A-9345-EBC4243BAF34}" type="presParOf" srcId="{E0EEF0BC-3C3E-4065-B085-1F2BBBF627C2}" destId="{65990685-F5B7-4319-8407-2CBFA9459808}" srcOrd="0" destOrd="0" presId="urn:microsoft.com/office/officeart/2005/8/layout/list1"/>
    <dgm:cxn modelId="{D6CE37DB-86F1-47B3-849D-7A40E8BD858B}" type="presParOf" srcId="{E0EEF0BC-3C3E-4065-B085-1F2BBBF627C2}" destId="{ABC6697A-D53C-4062-83B1-6FE3871B4735}" srcOrd="1" destOrd="0" presId="urn:microsoft.com/office/officeart/2005/8/layout/list1"/>
    <dgm:cxn modelId="{31FD17BB-1E03-4471-B3F9-75E9D2ECC471}" type="presParOf" srcId="{6D487678-C4AC-4AE4-8378-042E866D27A9}" destId="{788A5753-E882-406D-BD6E-72A45D12DCB1}" srcOrd="1" destOrd="0" presId="urn:microsoft.com/office/officeart/2005/8/layout/list1"/>
    <dgm:cxn modelId="{1415F52B-E34A-489D-A02E-8F9DC3CD3D94}" type="presParOf" srcId="{6D487678-C4AC-4AE4-8378-042E866D27A9}" destId="{DAED4220-01F4-4A4C-AB31-CC464A8B047A}" srcOrd="2" destOrd="0" presId="urn:microsoft.com/office/officeart/2005/8/layout/list1"/>
    <dgm:cxn modelId="{088425BE-2018-4067-89FF-9C3F89488965}" type="presParOf" srcId="{6D487678-C4AC-4AE4-8378-042E866D27A9}" destId="{7001D84E-6285-464D-8845-E4FCB49BDD9B}" srcOrd="3" destOrd="0" presId="urn:microsoft.com/office/officeart/2005/8/layout/list1"/>
    <dgm:cxn modelId="{B13CD1B7-8F28-4CDF-AE4E-EAC4BAD9FA0B}" type="presParOf" srcId="{6D487678-C4AC-4AE4-8378-042E866D27A9}" destId="{13C00D8D-00BE-43EE-AE2C-65FD11A1C58B}" srcOrd="4" destOrd="0" presId="urn:microsoft.com/office/officeart/2005/8/layout/list1"/>
    <dgm:cxn modelId="{50327250-B5C2-43B4-8EAA-87B7863E0137}" type="presParOf" srcId="{13C00D8D-00BE-43EE-AE2C-65FD11A1C58B}" destId="{DE7F5AC1-50D0-494E-896E-D783903BB10C}" srcOrd="0" destOrd="0" presId="urn:microsoft.com/office/officeart/2005/8/layout/list1"/>
    <dgm:cxn modelId="{C7D40B15-7FF0-43AF-84A9-2C04199FE2A5}" type="presParOf" srcId="{13C00D8D-00BE-43EE-AE2C-65FD11A1C58B}" destId="{94DB66BD-FB1C-438B-AFA4-5FCFBBBACB21}" srcOrd="1" destOrd="0" presId="urn:microsoft.com/office/officeart/2005/8/layout/list1"/>
    <dgm:cxn modelId="{1FBB49F2-54A3-4E01-A493-A000A33CD739}" type="presParOf" srcId="{6D487678-C4AC-4AE4-8378-042E866D27A9}" destId="{D4C10DE8-FBFD-40CD-B28A-068AE73938B4}" srcOrd="5" destOrd="0" presId="urn:microsoft.com/office/officeart/2005/8/layout/list1"/>
    <dgm:cxn modelId="{8C313193-299F-4DE7-8425-F42EC6DD25C8}" type="presParOf" srcId="{6D487678-C4AC-4AE4-8378-042E866D27A9}" destId="{5AD48B50-8A95-498E-A6B7-9D8623B687AF}" srcOrd="6" destOrd="0" presId="urn:microsoft.com/office/officeart/2005/8/layout/list1"/>
    <dgm:cxn modelId="{F266569E-D1B2-47C6-98C2-1C96790D8052}" type="presParOf" srcId="{6D487678-C4AC-4AE4-8378-042E866D27A9}" destId="{A6DE3C9E-F082-42A2-8077-4053301E14F9}" srcOrd="7" destOrd="0" presId="urn:microsoft.com/office/officeart/2005/8/layout/list1"/>
    <dgm:cxn modelId="{F5ACBC51-D71F-4945-84DE-F954629A8042}" type="presParOf" srcId="{6D487678-C4AC-4AE4-8378-042E866D27A9}" destId="{F7987E38-FDFE-48BF-B89B-3198428AC4E4}" srcOrd="8" destOrd="0" presId="urn:microsoft.com/office/officeart/2005/8/layout/list1"/>
    <dgm:cxn modelId="{A3B00DE5-F382-4851-87AB-CEE935552405}" type="presParOf" srcId="{F7987E38-FDFE-48BF-B89B-3198428AC4E4}" destId="{515072E0-F24D-4045-8089-4752E2FB3242}" srcOrd="0" destOrd="0" presId="urn:microsoft.com/office/officeart/2005/8/layout/list1"/>
    <dgm:cxn modelId="{91FB2D46-660D-4E0B-8885-345EF084AC05}" type="presParOf" srcId="{F7987E38-FDFE-48BF-B89B-3198428AC4E4}" destId="{8B3B8B7A-3DD4-4626-AFD9-D3458AFD1F00}" srcOrd="1" destOrd="0" presId="urn:microsoft.com/office/officeart/2005/8/layout/list1"/>
    <dgm:cxn modelId="{56E96748-72B8-4D80-A184-26C76C7B00DA}" type="presParOf" srcId="{6D487678-C4AC-4AE4-8378-042E866D27A9}" destId="{BB6244E4-85D1-4AAB-BBC5-443199461A4E}" srcOrd="9" destOrd="0" presId="urn:microsoft.com/office/officeart/2005/8/layout/list1"/>
    <dgm:cxn modelId="{4BAB8950-86AB-4AA5-BC5B-43184D63D6F2}" type="presParOf" srcId="{6D487678-C4AC-4AE4-8378-042E866D27A9}" destId="{F93B1979-919A-4B4C-91A9-DB5523BB51C8}" srcOrd="10" destOrd="0" presId="urn:microsoft.com/office/officeart/2005/8/layout/list1"/>
    <dgm:cxn modelId="{1479388D-E526-41D1-A9BF-2B3917F4910A}" type="presParOf" srcId="{6D487678-C4AC-4AE4-8378-042E866D27A9}" destId="{45189994-3409-4F1A-836C-22E6595E8603}" srcOrd="11" destOrd="0" presId="urn:microsoft.com/office/officeart/2005/8/layout/list1"/>
    <dgm:cxn modelId="{156DDB11-103D-463C-B4DD-86D8E7D4383D}" type="presParOf" srcId="{6D487678-C4AC-4AE4-8378-042E866D27A9}" destId="{EC28AC00-A705-4E6F-94F8-CD0B74CAA553}" srcOrd="12" destOrd="0" presId="urn:microsoft.com/office/officeart/2005/8/layout/list1"/>
    <dgm:cxn modelId="{2D3735AB-F8FE-4438-8D23-60FC9739BAA9}" type="presParOf" srcId="{EC28AC00-A705-4E6F-94F8-CD0B74CAA553}" destId="{BF438F0F-C90D-4200-8041-4DAD21035DDD}" srcOrd="0" destOrd="0" presId="urn:microsoft.com/office/officeart/2005/8/layout/list1"/>
    <dgm:cxn modelId="{9F07A344-BB29-4E16-8CFD-0020739FD03F}" type="presParOf" srcId="{EC28AC00-A705-4E6F-94F8-CD0B74CAA553}" destId="{03BDAFF2-E1B8-4C56-BFB8-5952A5F387DD}" srcOrd="1" destOrd="0" presId="urn:microsoft.com/office/officeart/2005/8/layout/list1"/>
    <dgm:cxn modelId="{5D92C890-42F3-45C1-AB19-A0ED00E5378E}" type="presParOf" srcId="{6D487678-C4AC-4AE4-8378-042E866D27A9}" destId="{FEBBA81B-1F56-4E01-B6C9-896E13CB440D}" srcOrd="13" destOrd="0" presId="urn:microsoft.com/office/officeart/2005/8/layout/list1"/>
    <dgm:cxn modelId="{C3B1BF2B-0735-499E-B223-64DC7E0B5032}" type="presParOf" srcId="{6D487678-C4AC-4AE4-8378-042E866D27A9}" destId="{D71E2A06-1AB3-4078-9F6C-112B1F5A1B71}" srcOrd="14" destOrd="0" presId="urn:microsoft.com/office/officeart/2005/8/layout/list1"/>
    <dgm:cxn modelId="{D7317696-0C4B-47B3-B90F-C8E20A9638D6}" type="presParOf" srcId="{6D487678-C4AC-4AE4-8378-042E866D27A9}" destId="{816C601C-F236-4537-AF0A-6E0537B799DE}" srcOrd="15" destOrd="0" presId="urn:microsoft.com/office/officeart/2005/8/layout/list1"/>
    <dgm:cxn modelId="{2D24336A-C83E-4946-8C79-EE14B541F72F}" type="presParOf" srcId="{6D487678-C4AC-4AE4-8378-042E866D27A9}" destId="{EB02BE1E-E05C-4679-AEA0-8C634493D047}" srcOrd="16" destOrd="0" presId="urn:microsoft.com/office/officeart/2005/8/layout/list1"/>
    <dgm:cxn modelId="{8E4757E2-5636-4412-B64C-64073952288D}" type="presParOf" srcId="{EB02BE1E-E05C-4679-AEA0-8C634493D047}" destId="{B07D8DFE-ED6E-4071-8148-B02E726A23F4}" srcOrd="0" destOrd="0" presId="urn:microsoft.com/office/officeart/2005/8/layout/list1"/>
    <dgm:cxn modelId="{FBFCC6DA-9764-462E-857F-7B61ED05D85C}" type="presParOf" srcId="{EB02BE1E-E05C-4679-AEA0-8C634493D047}" destId="{70E70DF0-644F-46E0-9D8F-5D5F598A2A24}" srcOrd="1" destOrd="0" presId="urn:microsoft.com/office/officeart/2005/8/layout/list1"/>
    <dgm:cxn modelId="{33330F8A-4697-469D-B7D5-9AA9EA528C04}" type="presParOf" srcId="{6D487678-C4AC-4AE4-8378-042E866D27A9}" destId="{3F89A4D2-6CB1-497C-949B-A55A49FAD2C5}" srcOrd="17" destOrd="0" presId="urn:microsoft.com/office/officeart/2005/8/layout/list1"/>
    <dgm:cxn modelId="{3D503771-88E9-4637-BA4D-E3A747A6B80B}" type="presParOf" srcId="{6D487678-C4AC-4AE4-8378-042E866D27A9}" destId="{B2ECB083-BB52-4AB2-A3E9-6EF100ACA8B5}"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D4220-01F4-4A4C-AB31-CC464A8B047A}">
      <dsp:nvSpPr>
        <dsp:cNvPr id="0" name=""/>
        <dsp:cNvSpPr/>
      </dsp:nvSpPr>
      <dsp:spPr>
        <a:xfrm>
          <a:off x="0" y="402314"/>
          <a:ext cx="8712968" cy="5796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BC6697A-D53C-4062-83B1-6FE3871B4735}">
      <dsp:nvSpPr>
        <dsp:cNvPr id="0" name=""/>
        <dsp:cNvSpPr/>
      </dsp:nvSpPr>
      <dsp:spPr>
        <a:xfrm>
          <a:off x="435648" y="62834"/>
          <a:ext cx="6099077" cy="678960"/>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230531" tIns="0" rIns="230531" bIns="0" numCol="1" spcCol="1270" anchor="ctr" anchorCtr="0">
          <a:noAutofit/>
        </a:bodyPr>
        <a:lstStyle/>
        <a:p>
          <a:pPr marL="0" lvl="0" indent="0" algn="l" defTabSz="889000">
            <a:lnSpc>
              <a:spcPct val="90000"/>
            </a:lnSpc>
            <a:spcBef>
              <a:spcPct val="0"/>
            </a:spcBef>
            <a:spcAft>
              <a:spcPct val="35000"/>
            </a:spcAft>
            <a:buNone/>
          </a:pPr>
          <a:r>
            <a:rPr lang="es-ES" sz="2000" b="1" kern="1200" dirty="0">
              <a:solidFill>
                <a:schemeClr val="tx2"/>
              </a:solidFill>
              <a:latin typeface="Comic Sans MS" pitchFamily="66" charset="0"/>
              <a:hlinkClick xmlns:r="http://schemas.openxmlformats.org/officeDocument/2006/relationships" r:id="" action="ppaction://hlinksldjump"/>
            </a:rPr>
            <a:t>Principio de correspondencia uno a uno o correspondencia biunívoca</a:t>
          </a:r>
          <a:endParaRPr lang="es-MX" sz="2000" b="1" kern="1200" dirty="0">
            <a:solidFill>
              <a:schemeClr val="tx2"/>
            </a:solidFill>
            <a:latin typeface="Comic Sans MS" pitchFamily="66" charset="0"/>
          </a:endParaRPr>
        </a:p>
      </dsp:txBody>
      <dsp:txXfrm>
        <a:off x="468792" y="95978"/>
        <a:ext cx="6032789" cy="612672"/>
      </dsp:txXfrm>
    </dsp:sp>
    <dsp:sp modelId="{5AD48B50-8A95-498E-A6B7-9D8623B687AF}">
      <dsp:nvSpPr>
        <dsp:cNvPr id="0" name=""/>
        <dsp:cNvSpPr/>
      </dsp:nvSpPr>
      <dsp:spPr>
        <a:xfrm>
          <a:off x="0" y="1445594"/>
          <a:ext cx="8712968" cy="5796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4DB66BD-FB1C-438B-AFA4-5FCFBBBACB21}">
      <dsp:nvSpPr>
        <dsp:cNvPr id="0" name=""/>
        <dsp:cNvSpPr/>
      </dsp:nvSpPr>
      <dsp:spPr>
        <a:xfrm>
          <a:off x="435648" y="1106114"/>
          <a:ext cx="6099077" cy="67896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230531" tIns="0" rIns="230531" bIns="0" numCol="1" spcCol="1270" anchor="ctr" anchorCtr="0">
          <a:noAutofit/>
        </a:bodyPr>
        <a:lstStyle/>
        <a:p>
          <a:pPr marL="0" lvl="0" indent="0" algn="l" defTabSz="889000">
            <a:lnSpc>
              <a:spcPct val="90000"/>
            </a:lnSpc>
            <a:spcBef>
              <a:spcPct val="0"/>
            </a:spcBef>
            <a:spcAft>
              <a:spcPct val="35000"/>
            </a:spcAft>
            <a:buNone/>
          </a:pPr>
          <a:r>
            <a:rPr lang="es-ES" sz="2000" b="1" kern="1200" dirty="0">
              <a:latin typeface="Comic Sans MS" pitchFamily="66" charset="0"/>
              <a:hlinkClick xmlns:r="http://schemas.openxmlformats.org/officeDocument/2006/relationships" r:id="" action="ppaction://hlinksldjump"/>
            </a:rPr>
            <a:t>Principio de orden estable</a:t>
          </a:r>
          <a:endParaRPr lang="es-MX" sz="2000" b="1" kern="1200" dirty="0">
            <a:latin typeface="Comic Sans MS" pitchFamily="66" charset="0"/>
          </a:endParaRPr>
        </a:p>
      </dsp:txBody>
      <dsp:txXfrm>
        <a:off x="468792" y="1139258"/>
        <a:ext cx="6032789" cy="612672"/>
      </dsp:txXfrm>
    </dsp:sp>
    <dsp:sp modelId="{F93B1979-919A-4B4C-91A9-DB5523BB51C8}">
      <dsp:nvSpPr>
        <dsp:cNvPr id="0" name=""/>
        <dsp:cNvSpPr/>
      </dsp:nvSpPr>
      <dsp:spPr>
        <a:xfrm>
          <a:off x="0" y="2488874"/>
          <a:ext cx="8712968" cy="5796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B3B8B7A-3DD4-4626-AFD9-D3458AFD1F00}">
      <dsp:nvSpPr>
        <dsp:cNvPr id="0" name=""/>
        <dsp:cNvSpPr/>
      </dsp:nvSpPr>
      <dsp:spPr>
        <a:xfrm>
          <a:off x="435648" y="2149394"/>
          <a:ext cx="6099077" cy="678960"/>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230531" tIns="0" rIns="230531" bIns="0" numCol="1" spcCol="1270" anchor="ctr" anchorCtr="0">
          <a:noAutofit/>
        </a:bodyPr>
        <a:lstStyle/>
        <a:p>
          <a:pPr marL="0" lvl="0" indent="0" algn="l" defTabSz="889000">
            <a:lnSpc>
              <a:spcPct val="90000"/>
            </a:lnSpc>
            <a:spcBef>
              <a:spcPct val="0"/>
            </a:spcBef>
            <a:spcAft>
              <a:spcPct val="35000"/>
            </a:spcAft>
            <a:buNone/>
          </a:pPr>
          <a:endParaRPr lang="es-MX" sz="2000" b="1" kern="1200" dirty="0">
            <a:latin typeface="Comic Sans MS" pitchFamily="66" charset="0"/>
            <a:hlinkClick xmlns:r="http://schemas.openxmlformats.org/officeDocument/2006/relationships" r:id="" action="ppaction://hlinksldjump"/>
          </a:endParaRPr>
        </a:p>
        <a:p>
          <a:pPr marL="0" lvl="0" indent="0" algn="l" defTabSz="889000">
            <a:lnSpc>
              <a:spcPct val="90000"/>
            </a:lnSpc>
            <a:spcBef>
              <a:spcPct val="0"/>
            </a:spcBef>
            <a:spcAft>
              <a:spcPct val="35000"/>
            </a:spcAft>
            <a:buNone/>
          </a:pPr>
          <a:r>
            <a:rPr lang="es-MX" sz="2000" b="1" kern="1200" dirty="0">
              <a:latin typeface="Comic Sans MS" pitchFamily="66" charset="0"/>
              <a:hlinkClick xmlns:r="http://schemas.openxmlformats.org/officeDocument/2006/relationships" r:id="" action="ppaction://hlinksldjump"/>
            </a:rPr>
            <a:t>Principio de irrelevancia en el orden</a:t>
          </a:r>
        </a:p>
        <a:p>
          <a:pPr marL="0" lvl="0" indent="0" algn="l" defTabSz="889000">
            <a:lnSpc>
              <a:spcPct val="90000"/>
            </a:lnSpc>
            <a:spcBef>
              <a:spcPct val="0"/>
            </a:spcBef>
            <a:spcAft>
              <a:spcPct val="35000"/>
            </a:spcAft>
            <a:buNone/>
          </a:pPr>
          <a:endParaRPr lang="es-MX" sz="2000" b="1" kern="1200" dirty="0">
            <a:latin typeface="Comic Sans MS" pitchFamily="66" charset="0"/>
          </a:endParaRPr>
        </a:p>
      </dsp:txBody>
      <dsp:txXfrm>
        <a:off x="468792" y="2182538"/>
        <a:ext cx="6032789" cy="612672"/>
      </dsp:txXfrm>
    </dsp:sp>
    <dsp:sp modelId="{D71E2A06-1AB3-4078-9F6C-112B1F5A1B71}">
      <dsp:nvSpPr>
        <dsp:cNvPr id="0" name=""/>
        <dsp:cNvSpPr/>
      </dsp:nvSpPr>
      <dsp:spPr>
        <a:xfrm>
          <a:off x="0" y="3532154"/>
          <a:ext cx="8712968" cy="5796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03BDAFF2-E1B8-4C56-BFB8-5952A5F387DD}">
      <dsp:nvSpPr>
        <dsp:cNvPr id="0" name=""/>
        <dsp:cNvSpPr/>
      </dsp:nvSpPr>
      <dsp:spPr>
        <a:xfrm>
          <a:off x="435648" y="3192674"/>
          <a:ext cx="6099077" cy="678960"/>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30531" tIns="0" rIns="230531" bIns="0" numCol="1" spcCol="1270" anchor="ctr" anchorCtr="0">
          <a:noAutofit/>
        </a:bodyPr>
        <a:lstStyle/>
        <a:p>
          <a:pPr marL="0" lvl="0" indent="0" algn="l" defTabSz="889000">
            <a:lnSpc>
              <a:spcPct val="90000"/>
            </a:lnSpc>
            <a:spcBef>
              <a:spcPct val="0"/>
            </a:spcBef>
            <a:spcAft>
              <a:spcPct val="35000"/>
            </a:spcAft>
            <a:buNone/>
          </a:pPr>
          <a:r>
            <a:rPr lang="es-ES" sz="2000" b="1" kern="1200" dirty="0">
              <a:latin typeface="Comic Sans MS" pitchFamily="66" charset="0"/>
              <a:hlinkClick xmlns:r="http://schemas.openxmlformats.org/officeDocument/2006/relationships" r:id="" action="ppaction://hlinksldjump"/>
            </a:rPr>
            <a:t>Principio de abstracción</a:t>
          </a:r>
          <a:endParaRPr lang="es-MX" sz="2000" b="1" kern="1200" dirty="0">
            <a:latin typeface="Comic Sans MS" pitchFamily="66" charset="0"/>
          </a:endParaRPr>
        </a:p>
      </dsp:txBody>
      <dsp:txXfrm>
        <a:off x="468792" y="3225818"/>
        <a:ext cx="6032789" cy="612672"/>
      </dsp:txXfrm>
    </dsp:sp>
    <dsp:sp modelId="{B2ECB083-BB52-4AB2-A3E9-6EF100ACA8B5}">
      <dsp:nvSpPr>
        <dsp:cNvPr id="0" name=""/>
        <dsp:cNvSpPr/>
      </dsp:nvSpPr>
      <dsp:spPr>
        <a:xfrm>
          <a:off x="0" y="4575434"/>
          <a:ext cx="8712968" cy="579600"/>
        </a:xfrm>
        <a:prstGeom prst="rect">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0E70DF0-644F-46E0-9D8F-5D5F598A2A24}">
      <dsp:nvSpPr>
        <dsp:cNvPr id="0" name=""/>
        <dsp:cNvSpPr/>
      </dsp:nvSpPr>
      <dsp:spPr>
        <a:xfrm>
          <a:off x="360041" y="4178202"/>
          <a:ext cx="6099077" cy="678960"/>
        </a:xfrm>
        <a:prstGeom prst="round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230531" tIns="0" rIns="230531" bIns="0" numCol="1" spcCol="1270" anchor="ctr" anchorCtr="0">
          <a:noAutofit/>
        </a:bodyPr>
        <a:lstStyle/>
        <a:p>
          <a:pPr marL="0" lvl="0" indent="0" algn="l" defTabSz="889000">
            <a:lnSpc>
              <a:spcPct val="90000"/>
            </a:lnSpc>
            <a:spcBef>
              <a:spcPct val="0"/>
            </a:spcBef>
            <a:spcAft>
              <a:spcPct val="35000"/>
            </a:spcAft>
            <a:buNone/>
          </a:pPr>
          <a:r>
            <a:rPr lang="es-ES" sz="2000" b="1" u="sng" kern="1200" dirty="0">
              <a:latin typeface="Comic Sans MS" pitchFamily="66" charset="0"/>
              <a:hlinkClick xmlns:r="http://schemas.openxmlformats.org/officeDocument/2006/relationships" r:id="" action="ppaction://hlinksldjump"/>
            </a:rPr>
            <a:t>Principio </a:t>
          </a:r>
          <a:r>
            <a:rPr lang="es-ES" sz="2000" b="1" u="sng" kern="1200" dirty="0">
              <a:solidFill>
                <a:srgbClr val="0909D1"/>
              </a:solidFill>
              <a:latin typeface="Comic Sans MS" pitchFamily="66" charset="0"/>
            </a:rPr>
            <a:t>de </a:t>
          </a:r>
          <a:r>
            <a:rPr lang="es-ES" sz="2000" b="1" u="sng" kern="1200" dirty="0" err="1">
              <a:solidFill>
                <a:srgbClr val="0909D1"/>
              </a:solidFill>
              <a:latin typeface="Comic Sans MS" pitchFamily="66" charset="0"/>
            </a:rPr>
            <a:t>cardinalidad</a:t>
          </a:r>
          <a:endParaRPr lang="es-MX" sz="2000" b="1" u="sng" kern="1200" dirty="0">
            <a:solidFill>
              <a:srgbClr val="0909D1"/>
            </a:solidFill>
            <a:latin typeface="Comic Sans MS" pitchFamily="66" charset="0"/>
          </a:endParaRPr>
        </a:p>
      </dsp:txBody>
      <dsp:txXfrm>
        <a:off x="393185" y="4211346"/>
        <a:ext cx="6032789"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668279-7EED-4E58-AB5C-EC9B2ECB0529}" type="datetimeFigureOut">
              <a:rPr lang="es-MX" smtClean="0"/>
              <a:t>22/10/2020</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DD6C2-0829-4BD9-AC31-0066D282A31E}" type="slidenum">
              <a:rPr lang="es-MX" smtClean="0"/>
              <a:t>‹Nº›</a:t>
            </a:fld>
            <a:endParaRPr lang="es-MX"/>
          </a:p>
        </p:txBody>
      </p:sp>
    </p:spTree>
    <p:extLst>
      <p:ext uri="{BB962C8B-B14F-4D97-AF65-F5344CB8AC3E}">
        <p14:creationId xmlns:p14="http://schemas.microsoft.com/office/powerpoint/2010/main" val="235007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69ADD6C2-0829-4BD9-AC31-0066D282A31E}" type="slidenum">
              <a:rPr lang="es-MX" smtClean="0"/>
              <a:t>2</a:t>
            </a:fld>
            <a:endParaRPr lang="es-MX"/>
          </a:p>
        </p:txBody>
      </p:sp>
    </p:spTree>
    <p:extLst>
      <p:ext uri="{BB962C8B-B14F-4D97-AF65-F5344CB8AC3E}">
        <p14:creationId xmlns:p14="http://schemas.microsoft.com/office/powerpoint/2010/main" val="4263832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69ADD6C2-0829-4BD9-AC31-0066D282A31E}" type="slidenum">
              <a:rPr lang="es-MX" smtClean="0"/>
              <a:t>6</a:t>
            </a:fld>
            <a:endParaRPr lang="es-MX"/>
          </a:p>
        </p:txBody>
      </p:sp>
    </p:spTree>
    <p:extLst>
      <p:ext uri="{BB962C8B-B14F-4D97-AF65-F5344CB8AC3E}">
        <p14:creationId xmlns:p14="http://schemas.microsoft.com/office/powerpoint/2010/main" val="1270994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211248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283919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421535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3288940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181477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2568439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152750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2824801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48919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3054791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0514278-F82F-44BA-BC33-1B74C9F751B5}" type="datetimeFigureOut">
              <a:rPr lang="es-MX" smtClean="0"/>
              <a:t>22/10/2020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7703155-145B-47BD-B3B3-1E07678B2706}" type="slidenum">
              <a:rPr lang="es-MX" smtClean="0"/>
              <a:t>‹Nº›</a:t>
            </a:fld>
            <a:endParaRPr lang="es-MX"/>
          </a:p>
        </p:txBody>
      </p:sp>
    </p:spTree>
    <p:extLst>
      <p:ext uri="{BB962C8B-B14F-4D97-AF65-F5344CB8AC3E}">
        <p14:creationId xmlns:p14="http://schemas.microsoft.com/office/powerpoint/2010/main" val="3400431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514278-F82F-44BA-BC33-1B74C9F751B5}" type="datetimeFigureOut">
              <a:rPr lang="es-MX" smtClean="0"/>
              <a:t>22/10/2020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703155-145B-47BD-B3B3-1E07678B2706}" type="slidenum">
              <a:rPr lang="es-MX" smtClean="0"/>
              <a:t>‹Nº›</a:t>
            </a:fld>
            <a:endParaRPr lang="es-MX"/>
          </a:p>
        </p:txBody>
      </p:sp>
    </p:spTree>
    <p:extLst>
      <p:ext uri="{BB962C8B-B14F-4D97-AF65-F5344CB8AC3E}">
        <p14:creationId xmlns:p14="http://schemas.microsoft.com/office/powerpoint/2010/main" val="98551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3.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microsoft.com/office/2007/relationships/hdphoto" Target="../media/hdphoto2.wdp"/><Relationship Id="rId3" Type="http://schemas.microsoft.com/office/2007/relationships/hdphoto" Target="../media/hdphoto1.wdp"/><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slide" Target="slide4.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8.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10.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8FF2BED4-1848-42A2-BA14-0F18A8FA4969}"/>
              </a:ext>
            </a:extLst>
          </p:cNvPr>
          <p:cNvPicPr>
            <a:picLocks noChangeAspect="1" noChangeArrowheads="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4082969" y="802702"/>
            <a:ext cx="1283509" cy="2088421"/>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29779702-38A2-4946-A6DE-FAA56C25B73C}"/>
              </a:ext>
            </a:extLst>
          </p:cNvPr>
          <p:cNvSpPr txBox="1"/>
          <p:nvPr/>
        </p:nvSpPr>
        <p:spPr>
          <a:xfrm>
            <a:off x="733591" y="3269302"/>
            <a:ext cx="7982264" cy="2062103"/>
          </a:xfrm>
          <a:prstGeom prst="rect">
            <a:avLst/>
          </a:prstGeom>
          <a:noFill/>
        </p:spPr>
        <p:txBody>
          <a:bodyPr wrap="square">
            <a:spAutoFit/>
          </a:bodyPr>
          <a:lstStyle/>
          <a:p>
            <a:r>
              <a:rPr lang="es-MX" sz="1600" dirty="0">
                <a:latin typeface="Arial" panose="020B0604020202020204" pitchFamily="34" charset="0"/>
                <a:cs typeface="Arial" panose="020B0604020202020204" pitchFamily="34" charset="0"/>
              </a:rPr>
              <a:t>Facultad de Psicología UADY</a:t>
            </a:r>
          </a:p>
          <a:p>
            <a:endParaRPr lang="es-MX" sz="1600" dirty="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Compiladora  y responsable de la información:</a:t>
            </a:r>
          </a:p>
          <a:p>
            <a:r>
              <a:rPr lang="es-MX" sz="1600" dirty="0">
                <a:latin typeface="Arial" panose="020B0604020202020204" pitchFamily="34" charset="0"/>
                <a:cs typeface="Arial" panose="020B0604020202020204" pitchFamily="34" charset="0"/>
              </a:rPr>
              <a:t>BRIANDA MISSHEL MAGAÑA QUERO | Estudiante de la Licenciatura en Psicología</a:t>
            </a:r>
          </a:p>
          <a:p>
            <a:endParaRPr lang="es-MX" sz="1600" dirty="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Información de contacto:  </a:t>
            </a:r>
          </a:p>
          <a:p>
            <a:r>
              <a:rPr lang="es-MX" sz="1600" dirty="0">
                <a:latin typeface="Arial" panose="020B0604020202020204" pitchFamily="34" charset="0"/>
                <a:cs typeface="Arial" panose="020B0604020202020204" pitchFamily="34" charset="0"/>
              </a:rPr>
              <a:t>brianda.magana@hotmail.com </a:t>
            </a:r>
          </a:p>
          <a:p>
            <a:r>
              <a:rPr lang="es-MX" sz="1600" dirty="0">
                <a:latin typeface="Arial" panose="020B0604020202020204" pitchFamily="34" charset="0"/>
                <a:cs typeface="Arial" panose="020B0604020202020204" pitchFamily="34" charset="0"/>
              </a:rPr>
              <a:t>brianda.magana@correo.uady.mx</a:t>
            </a:r>
          </a:p>
        </p:txBody>
      </p:sp>
      <p:pic>
        <p:nvPicPr>
          <p:cNvPr id="4" name="Imagen 3" descr="Imagen que contiene dibujo&#10;&#10;Descripción generada automáticamente">
            <a:extLst>
              <a:ext uri="{FF2B5EF4-FFF2-40B4-BE49-F238E27FC236}">
                <a16:creationId xmlns:a16="http://schemas.microsoft.com/office/drawing/2014/main" id="{CBD67F31-C4AD-4336-B550-A8D41BDD51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28058" y="6237312"/>
            <a:ext cx="1715942" cy="620688"/>
          </a:xfrm>
          <a:prstGeom prst="rect">
            <a:avLst/>
          </a:prstGeom>
        </p:spPr>
      </p:pic>
    </p:spTree>
    <p:extLst>
      <p:ext uri="{BB962C8B-B14F-4D97-AF65-F5344CB8AC3E}">
        <p14:creationId xmlns:p14="http://schemas.microsoft.com/office/powerpoint/2010/main" val="298483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8FFF"/>
        </a:solidFill>
        <a:effectLst/>
      </p:bgPr>
    </p:bg>
    <p:spTree>
      <p:nvGrpSpPr>
        <p:cNvPr id="1" name=""/>
        <p:cNvGrpSpPr/>
        <p:nvPr/>
      </p:nvGrpSpPr>
      <p:grpSpPr>
        <a:xfrm>
          <a:off x="0" y="0"/>
          <a:ext cx="0" cy="0"/>
          <a:chOff x="0" y="0"/>
          <a:chExt cx="0" cy="0"/>
        </a:xfrm>
      </p:grpSpPr>
      <p:pic>
        <p:nvPicPr>
          <p:cNvPr id="9218" name="Picture 2" descr="http://t2.gstatic.com/images?q=tbn:ANd9GcTPXhmrO8MC4zCGLuKBt05PSXguMpJlMULGYTJltG0qRuy2D731_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48" y="1252513"/>
            <a:ext cx="3756372" cy="5423639"/>
          </a:xfrm>
          <a:prstGeom prst="rect">
            <a:avLst/>
          </a:prstGeom>
          <a:noFill/>
          <a:extLst>
            <a:ext uri="{909E8E84-426E-40DD-AFC4-6F175D3DCCD1}">
              <a14:hiddenFill xmlns:a14="http://schemas.microsoft.com/office/drawing/2010/main">
                <a:solidFill>
                  <a:srgbClr val="FFFFFF"/>
                </a:solidFill>
              </a14:hiddenFill>
            </a:ext>
          </a:extLst>
        </p:spPr>
      </p:pic>
      <p:sp>
        <p:nvSpPr>
          <p:cNvPr id="2" name="1 Rectángulo"/>
          <p:cNvSpPr/>
          <p:nvPr/>
        </p:nvSpPr>
        <p:spPr>
          <a:xfrm>
            <a:off x="3995936" y="940607"/>
            <a:ext cx="4824536" cy="5170646"/>
          </a:xfrm>
          <a:prstGeom prst="rect">
            <a:avLst/>
          </a:prstGeom>
        </p:spPr>
        <p:txBody>
          <a:bodyPr wrap="square">
            <a:spAutoFit/>
          </a:bodyPr>
          <a:lstStyle/>
          <a:p>
            <a:pPr algn="just"/>
            <a:r>
              <a:rPr lang="es-ES" sz="2200" dirty="0">
                <a:latin typeface="Comic Sans MS" pitchFamily="66" charset="0"/>
              </a:rPr>
              <a:t>Se refiere a que el niño advierta que el orden del conteo es irrelevante para el resultado final. </a:t>
            </a:r>
          </a:p>
          <a:p>
            <a:pPr algn="just"/>
            <a:r>
              <a:rPr lang="es-ES" sz="2200" dirty="0">
                <a:latin typeface="Comic Sans MS" pitchFamily="66" charset="0"/>
              </a:rPr>
              <a:t>Estos principios deberían fomentarse en la etapa infantil, puesto que son la base imprescindible para entender las operaciones matemáticas y el valor posicional de las cifras. La mayoría de los niños los adquiere, de manera no formal, en los medios en los que se desenvuelve. Si el niño no los ha adquirido antes de los seis años necesitará ayuda especializada.</a:t>
            </a:r>
          </a:p>
        </p:txBody>
      </p:sp>
      <p:sp>
        <p:nvSpPr>
          <p:cNvPr id="3" name="2 CuadroTexto"/>
          <p:cNvSpPr txBox="1"/>
          <p:nvPr/>
        </p:nvSpPr>
        <p:spPr>
          <a:xfrm>
            <a:off x="432877" y="332656"/>
            <a:ext cx="7811531" cy="861774"/>
          </a:xfrm>
          <a:prstGeom prst="rect">
            <a:avLst/>
          </a:prstGeom>
          <a:noFill/>
        </p:spPr>
        <p:txBody>
          <a:bodyPr wrap="square" rtlCol="0">
            <a:spAutoFit/>
          </a:bodyPr>
          <a:lstStyle/>
          <a:p>
            <a:r>
              <a:rPr lang="es-ES" sz="3200" b="1" dirty="0">
                <a:latin typeface="Kristen ITC" pitchFamily="66" charset="0"/>
              </a:rPr>
              <a:t>Principio de irrelevancia en el orden</a:t>
            </a:r>
          </a:p>
          <a:p>
            <a:endParaRPr lang="es-MX" dirty="0"/>
          </a:p>
        </p:txBody>
      </p:sp>
      <p:pic>
        <p:nvPicPr>
          <p:cNvPr id="9219" name="Picture 3">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4922" y="5664791"/>
            <a:ext cx="1225550" cy="1023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2926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B3FFB3"/>
        </a:solidFill>
        <a:effectLst/>
      </p:bgPr>
    </p:bg>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6557" b="94536" l="3273" r="98182">
                        <a14:foregroundMark x1="3273" y1="33880" x2="18909" y2="92350"/>
                        <a14:foregroundMark x1="20000" y1="94536" x2="48364" y2="78142"/>
                        <a14:foregroundMark x1="90545" y1="20219" x2="90545" y2="22404"/>
                        <a14:foregroundMark x1="90545" y1="23497" x2="94545" y2="24590"/>
                        <a14:foregroundMark x1="95636" y1="30055" x2="98545" y2="31694"/>
                        <a14:foregroundMark x1="95636" y1="40437" x2="82909" y2="94536"/>
                        <a14:foregroundMark x1="82909" y1="94536" x2="51636" y2="77049"/>
                        <a14:foregroundMark x1="51636" y1="78142" x2="36000" y2="85792"/>
                        <a14:foregroundMark x1="33455" y1="16393" x2="49091" y2="74317"/>
                        <a14:foregroundMark x1="5091" y1="32240" x2="33091" y2="15847"/>
                        <a14:foregroundMark x1="68364" y1="15847" x2="53091" y2="75956"/>
                        <a14:foregroundMark x1="69091" y1="14754" x2="97455" y2="30601"/>
                        <a14:foregroundMark x1="81818" y1="93989" x2="52727" y2="77049"/>
                        <a14:foregroundMark x1="88000" y1="67213" x2="65091" y2="78142"/>
                        <a14:foregroundMark x1="34545" y1="38798" x2="44364" y2="77596"/>
                        <a14:foregroundMark x1="16364" y1="46995" x2="25455" y2="89071"/>
                        <a14:foregroundMark x1="46909" y1="12022" x2="46182" y2="6557"/>
                      </a14:backgroundRemoval>
                    </a14:imgEffect>
                  </a14:imgLayer>
                </a14:imgProps>
              </a:ext>
              <a:ext uri="{28A0092B-C50C-407E-A947-70E740481C1C}">
                <a14:useLocalDpi xmlns:a14="http://schemas.microsoft.com/office/drawing/2010/main" val="0"/>
              </a:ext>
            </a:extLst>
          </a:blip>
          <a:srcRect/>
          <a:stretch>
            <a:fillRect/>
          </a:stretch>
        </p:blipFill>
        <p:spPr bwMode="auto">
          <a:xfrm rot="20234282">
            <a:off x="-131473" y="2464108"/>
            <a:ext cx="4555951" cy="3031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Rectángulo"/>
          <p:cNvSpPr/>
          <p:nvPr/>
        </p:nvSpPr>
        <p:spPr>
          <a:xfrm>
            <a:off x="4139952" y="1255985"/>
            <a:ext cx="4680520" cy="4832092"/>
          </a:xfrm>
          <a:prstGeom prst="rect">
            <a:avLst/>
          </a:prstGeom>
        </p:spPr>
        <p:txBody>
          <a:bodyPr wrap="square">
            <a:spAutoFit/>
          </a:bodyPr>
          <a:lstStyle/>
          <a:p>
            <a:pPr algn="just"/>
            <a:r>
              <a:rPr lang="es-ES" sz="2800" dirty="0">
                <a:latin typeface="Comic Sans MS" pitchFamily="66" charset="0"/>
              </a:rPr>
              <a:t>Se refiere a la adquisición de la noción por la que el        último </a:t>
            </a:r>
            <a:r>
              <a:rPr lang="es-ES" sz="2800" dirty="0" err="1">
                <a:latin typeface="Comic Sans MS" pitchFamily="66" charset="0"/>
              </a:rPr>
              <a:t>númeral</a:t>
            </a:r>
            <a:r>
              <a:rPr lang="es-ES" sz="2800" dirty="0">
                <a:latin typeface="Comic Sans MS" pitchFamily="66" charset="0"/>
              </a:rPr>
              <a:t> del conteo es representativo del conjunto, por ser cardinal del mismo. Para lograr la </a:t>
            </a:r>
            <a:r>
              <a:rPr lang="es-ES" sz="2800" dirty="0" err="1">
                <a:latin typeface="Comic Sans MS" pitchFamily="66" charset="0"/>
              </a:rPr>
              <a:t>cardinalidad</a:t>
            </a:r>
            <a:r>
              <a:rPr lang="es-ES" sz="2800" dirty="0">
                <a:latin typeface="Comic Sans MS" pitchFamily="66" charset="0"/>
              </a:rPr>
              <a:t> es necesario haber adquirido previamente los principios de correspondencia uno a uno y orden estable. </a:t>
            </a:r>
          </a:p>
        </p:txBody>
      </p:sp>
      <p:sp>
        <p:nvSpPr>
          <p:cNvPr id="3" name="2 CuadroTexto"/>
          <p:cNvSpPr txBox="1"/>
          <p:nvPr/>
        </p:nvSpPr>
        <p:spPr>
          <a:xfrm>
            <a:off x="1638996" y="332655"/>
            <a:ext cx="6101355" cy="923330"/>
          </a:xfrm>
          <a:prstGeom prst="rect">
            <a:avLst/>
          </a:prstGeom>
          <a:noFill/>
        </p:spPr>
        <p:txBody>
          <a:bodyPr wrap="square" rtlCol="0">
            <a:spAutoFit/>
          </a:bodyPr>
          <a:lstStyle/>
          <a:p>
            <a:r>
              <a:rPr lang="es-ES" sz="3600" b="1" dirty="0">
                <a:latin typeface="Kristen ITC" pitchFamily="66" charset="0"/>
              </a:rPr>
              <a:t>Principio de </a:t>
            </a:r>
            <a:r>
              <a:rPr lang="es-ES" sz="3600" b="1" dirty="0" err="1">
                <a:latin typeface="Kristen ITC" pitchFamily="66" charset="0"/>
              </a:rPr>
              <a:t>cardinalidad</a:t>
            </a:r>
            <a:endParaRPr lang="es-ES" sz="3600" b="1" dirty="0">
              <a:latin typeface="Kristen ITC" pitchFamily="66" charset="0"/>
            </a:endParaRPr>
          </a:p>
          <a:p>
            <a:endParaRPr lang="es-MX" dirty="0"/>
          </a:p>
        </p:txBody>
      </p:sp>
      <p:pic>
        <p:nvPicPr>
          <p:cNvPr id="5" name="Picture 5">
            <a:hlinkClick r:id="rId4" action="ppaction://hlinksldjump"/>
          </p:cNvPr>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577964" y="5574668"/>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7842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7683152" y="16203"/>
            <a:ext cx="576064" cy="6841797"/>
          </a:xfrm>
          <a:prstGeom prst="rect">
            <a:avLst/>
          </a:prstGeom>
          <a:solidFill>
            <a:srgbClr val="A81A8D"/>
          </a:solidFill>
          <a:ln>
            <a:solidFill>
              <a:srgbClr val="A81A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Rectángulo"/>
          <p:cNvSpPr/>
          <p:nvPr/>
        </p:nvSpPr>
        <p:spPr>
          <a:xfrm>
            <a:off x="7236296" y="33337"/>
            <a:ext cx="288032" cy="6841797"/>
          </a:xfrm>
          <a:prstGeom prst="rect">
            <a:avLst/>
          </a:prstGeom>
          <a:solidFill>
            <a:srgbClr val="3FF913"/>
          </a:solidFill>
          <a:ln>
            <a:solidFill>
              <a:srgbClr val="3FF91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Rectángulo"/>
          <p:cNvSpPr/>
          <p:nvPr/>
        </p:nvSpPr>
        <p:spPr>
          <a:xfrm>
            <a:off x="5940152" y="-20813"/>
            <a:ext cx="720080" cy="6841797"/>
          </a:xfrm>
          <a:prstGeom prst="rect">
            <a:avLst/>
          </a:prstGeom>
          <a:solidFill>
            <a:srgbClr val="FF6699"/>
          </a:solidFill>
          <a:ln>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Rectángulo"/>
          <p:cNvSpPr/>
          <p:nvPr/>
        </p:nvSpPr>
        <p:spPr>
          <a:xfrm>
            <a:off x="5186114" y="57001"/>
            <a:ext cx="288032" cy="6841797"/>
          </a:xfrm>
          <a:prstGeom prst="rect">
            <a:avLst/>
          </a:prstGeom>
          <a:solidFill>
            <a:srgbClr val="FBFE6E"/>
          </a:solidFill>
          <a:ln>
            <a:solidFill>
              <a:srgbClr val="FBF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Forma en L"/>
          <p:cNvSpPr/>
          <p:nvPr/>
        </p:nvSpPr>
        <p:spPr>
          <a:xfrm rot="16200000">
            <a:off x="1142435" y="-1117766"/>
            <a:ext cx="6859131" cy="9144002"/>
          </a:xfrm>
          <a:prstGeom prst="corner">
            <a:avLst>
              <a:gd name="adj1" fmla="val 9166"/>
              <a:gd name="adj2" fmla="val 8964"/>
            </a:avLst>
          </a:prstGeom>
          <a:solidFill>
            <a:srgbClr val="AD6115"/>
          </a:solidFill>
          <a:ln>
            <a:solidFill>
              <a:srgbClr val="AD61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9"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b="6939"/>
          <a:stretch/>
        </p:blipFill>
        <p:spPr bwMode="auto">
          <a:xfrm>
            <a:off x="0" y="0"/>
            <a:ext cx="5186114" cy="5281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ctrTitle"/>
          </p:nvPr>
        </p:nvSpPr>
        <p:spPr>
          <a:xfrm>
            <a:off x="2339752" y="3645024"/>
            <a:ext cx="6375400" cy="1470025"/>
          </a:xfrm>
        </p:spPr>
        <p:txBody>
          <a:bodyPr>
            <a:noAutofit/>
          </a:bodyPr>
          <a:lstStyle/>
          <a:p>
            <a:r>
              <a:rPr lang="es-MX" sz="9600" b="1" dirty="0">
                <a:latin typeface="Kristen ITC" pitchFamily="66" charset="0"/>
              </a:rPr>
              <a:t>Principios de </a:t>
            </a:r>
            <a:br>
              <a:rPr lang="es-MX" sz="9600" b="1" dirty="0">
                <a:latin typeface="Kristen ITC" pitchFamily="66" charset="0"/>
              </a:rPr>
            </a:br>
            <a:r>
              <a:rPr lang="es-MX" sz="9600" b="1" dirty="0">
                <a:latin typeface="Kristen ITC" pitchFamily="66" charset="0"/>
              </a:rPr>
              <a:t>conteo</a:t>
            </a:r>
          </a:p>
        </p:txBody>
      </p:sp>
      <p:sp>
        <p:nvSpPr>
          <p:cNvPr id="4" name="AutoShape 4" descr="data:image/jpeg;base64,/9j/4AAQSkZJRgABAQAAAQABAAD/2wCEAAkGBhQSERUUEhQWFBQVFhgUFRYXFxgXGBcYFxcXFRcVFRwXHCYeGBojGxUWHy8gIycpLCwsFh8xNTAqNSYrLCkBCQoKDgwOGg8PGikhHCQqLCkpLCksKSkpLCosKSksKSksKSwsLCkpKSksKSksLCwpKSksKSkpKSwpLCkpLCksKf/AABEIAOgA1AMBIgACEQEDEQH/xAAcAAABBAMBAAAAAAAAAAAAAAAAAQQFBgIDBwj/xABKEAACAQMCAwUGAwQGCAMJAAABAgMABBESIQUGMRNBUWFxBxQiMoGRQqGxIzNSYkNygpKiwRUXJFNjc9HhCDR0FiWDk7Kz4vDx/8QAGgEBAAMBAQEAAAAAAAAAAAAAAAEDBAIFBv/EACsRAAICAQQCAQMCBwAAAAAAAAABAgMRBBIhMRNBURQiMmGBBRU0UnGRof/aAAwDAQACEQMRAD8A7eopcUi9KWgDTSYFZU3vLQSIyEsAwwSpKtjyI3H0oCJ4zzpZWuRPcxIR+HUC/wDdXJ/KuO+0fmKwnK3PDrh4rkECQRrJF2g3AckYBceJ6gmrnzPyJwO1TXcqIMjAIkfW58QMkufPFcR44tsJT7o0rQ93aqA3+E7/AF3rlvBfTBSfJd+UvbVcwMFu/wDaYuhOwlXzB6P6H713Pg3GobqFZoGDxt0PeD3hh3EeBryLVq9n3PEnDrgHJNu5AmTux01jwYdc+G3pCkXW0LGYnp/ApdNaoLgOoZTlWAZSOhBGQazaQDrXZiMsCkqh8z+2SxtSURjcyjYrFgqD/M/y/YmuccY9ul9LkQrHbr5DtG+7bflUNpFka5S6R6Dple8bt4f3s0Mf9eRF/wDqNeWr/mu9uTiW5nkJ2Ch2AJ7gFTAJ6bVG3VoEIBIL/iHXSc9Ce8+PhXO5Fq0z9nqSbn/hyHDXluD/AMxT+m1Z2/PXD5M6by3OP+Ko6+prylpHgKCg8B9qbjv6V/J7Et7pHGUZXH8pDfpW7avG8DlDlGZD4oxU/katXBvanxG2xi4Mq/wTDX9NXzfnU7kVy08kensClxXLuWPbtbTFUu0Ns52151RE+vVfr966bDOrKGUhgdwQQQfMEbGujO008M2aaNNLRQCaaMCjNIXoBcCjFNX4rEDgyRgjuLqD9s1sgvEf5GVu74WDfoaAzYUUMaSgM1rI1itZUACkNLSGgKfzLy7wyJJLq+ijb+KSYlz4BEyfoFWvPnNF9aSz5soDBCNsM2otv82D8m34c16J4zyOl7cLJeOZIY/3VuNkyeryd7Mfyqa4fwG3gGIYY4/6iKufUgZNQ1kshPY8nkMyDxp1w6wM8qRLjMjBcnz7/wBa9F8+yRyMlqyI2qNpXJRSQgZYwqkj4clicjf4fOqfzIlhZ8O1qix3IcdhoUa9a7geaYzq9fHFc7TdGyThva4HltzInC4g011M+lFjigOG7TSMDC4GlR0J/Wudc3+0i74gSrt2UPdDGSFI/nPV/rtVcvr6SaQySsWc9/cB/CPACtAqHInxRct2AxRRTnh8QLamGVQa2HiB3fU4H1rkt6RvBMCgjImcZH/DRhsfJmG/kD51H1nPMXYs3Vjk/wD75bCsKBIKKKKEhRRRQBirLyX7QLnhr/sj2kBPxwsfhP8AUP4D+VVqipyVzrU+GeruU+b4OIQiWBvJ0Pzo38LDu9ehqbLV5O5T5jnsrlJbdsEkK6nOl1JA0uB+vUYruHFrqO4gCyazNqzrVmUrvuUKnbb/AL1YnkyfTTbwkOvaH7T4uGjs1Ha3LDKx9AoP45D3Dy6muGcf59vrwkzTuF7o4yUQeWBufqaYcwyyNdTGWQyyBypduradhn6UyQYGf7v/AHrhstroS7BkA7hqPXbOPLepjk6WFble3nmtl2xLDtpbI+fH4dqhCaf8Bjga4jW61CFjpdkIDLn8W4Ow7/KoRbOC29Hq3h37pP2nbfCMSHTlx3N8Ox+lLVZ4HylLaRCK1vGMPzRh0VyobBwGDD4e8bd9JXeTzHt+S5rWVYrWVdEBSUtFAFIaWkoCpc8cvvKY7iAqJYFcMHOFkibBZM/hYMqsCdhg+NeduZePG7nL7iNfhiU/hA6nbbJNd49tXMBtuGOqHD3DCBfHSwJcj+yMfWvOSjG1cyNencnx6FFFJSk1WbWwp4Dpg85JMf2YwD+rflSPwqURCVl0I2yF/hMh/wCGDuw8T0HjTqLgUzQCZgRFq7OLPWR2OdEQ6tvvnoPGhzuTIqirjx72dz2MUNw6rMmA0yb4Q5+Vsb6SCBnuNdQ5c5W4Xe20c8drFhhuMbqw2ZD5g1GTiVmOjz7S16Ql9mXDmGPdYx6DB+4NRF77FLB86FeI/wArnA+hzUbkceZ/BwaiuncX9hkqjNvOr/yyDSf7y5/Sqtbezy996jt5YHj1tjtPmjC/ibUNunj6d9S2sZO1amaV4UkfDTPIuZJpgkGc7IgJkYepwv0plzBwM2koiZtTdnG7DGNJdA+g+JGQKuawR3/FYbeL/wAlZDBPd2cPxyOT/Mwx55qm8zcYN1dzT90khZfJeiD+6BSK+3LIjJuWCLq9cp8bvbrMSyRqEC6pWUlwCcDAGzNsevhVGzUpy3x57SbWi61YaXTOMjrkHuI8a6TLm8c+joPMfI1jGkbp2hWIKbhskNMNX7Rt+jb528KnuM+wW3dSbaeSJvwiTDpjwxsRURy1cS8Yfs4ouytUZfeXdgWZfm7NFH8RGM+FdsUbV32Yb5RUkq2eS+ZeWJ7CbsrlNJ3KMN0cfxIe/wBOorfY8nXE9q1zAolSNikqru6Y31EfiBGDkeFekOc+U4+IWrwSABusb98bj5WXw8D5VzP2DpJDdX9rKMNGE1jwdHaM49QfyFMELUPBdfZXxk3HDIC5yyaoif6hwM+eMUVYOGcAjtw4iGlZJGlKgDAZ8aseW1FTgrzElVrKsVrKpKgooooApKWkNAcL/wDELfE3FpDnZY3lK+bMFBP0U/nXKcV0j2+j/wB5Rf8ApR/9x6oHDeHSXEyQwrqkkbSo/UnwUdSarl2bqGowyxOH8OknkEcKF5G6KN/UnwA8TXXeCezi24dAbu/IkeIa9P4EPcqg/M2dsnxq2clckQ8Oh2wZWA7WU95A6DwQHu76w5q4Sb6aC3OPd0/2if8AnOdMMW22CdbHySq28kSscil8s8pS8VnN7fgiE/uYeg0A7DyjH+Ig91W6PhQuOIZK4gsQIohjAM5GqRgOmEUqvqatsMQRQF2A6fT9O77VjBbKmyjYkt9WbUx/OoOXLIXVqsiMjgMrDBB6EHbB8qoHJdg3DeIzWRJMFwpntyfFPnT1AOPQA10SobmGw1GCYD44JVYH+Vvgcf3T+VQRnjBM0UCihAU0vrLtABqKqfm09SP4c93r1p3RUNJ9jJTOLcjRrDdR2CLBNdIFkkwwRUG+lQOmrcHHTrXB+OcDns5eyuYzG34T1Rh4oe8V6rpjxjgcN1GY541dD3EdPNT3HzFdqXomLcejyritjbDHeev/AEq1c8ciNYSkwLNJCckFo2wnfnWBhgKqCtneusGqE1I6P7CuKGPiLxE/DPC23i0ZDA/3S/3r0IK8uezC40cXsznGZCn99GXH16V6jFWLow3LE2BFQfDeWUhvbm6XGq4WJTgdOzBBP1JH2qdpMV0UmDiih6KAyWsqxWsqAKKKKATNYNMo6kD61X+Z+Kya4rW2OmeYMzPjPYwps8uDsWJIVQe8+VLbcChUboJGPzPJ8bsfElvr5eFcylg6UWzl/wD4gLce8Wsm2l43TUPFHDAHxGHqe9kfI3ukHvE64uJhkZ6xx9yDwJ6n0Ap/zlw6yBtmmMamK5ik7MuPiViY9lJzgFg2w/BVzxVcpZRYvgjOPQW7IoucFA2oKS2GIHQqu7gdcdNq18H4paE9jbugKgARYKMABthHAbAFRHGec0s7a6uiBJLHK0CJsCNJCAeOn8ZPfnHdXKZ+epuJv2smI5oBmJo9tO/ceuc/fNWQpcuCmy9QWez0JRUdy7xI3FrBMeskasfUjf8APNSNZ8cmhPPIUGitdxAHUqc4PXG2fL0oSNP9Ow6sdoM9Ohx96fA+HStI4fHp06Fx4YFZW9sEXSuyjoPDPcPAVBLwbaK03khVGIIBAzvuNt+6m3Br9pow7JozuN86h4jvH1qSdrxkf1pu7xIlLyOqKNyzEKPzrHiN6IYZJSCwjRnKruTpGcADvrlUfKvEeLydvdN7tD1jRwSwHdpjzgbY+I4zXcUm+SmUmlx2XX/WRYs+hJHlznJjhkdceZC7iuZc/wDJcBV77hzK8IP7eJfmiJIGsJjKjfcEbZrovCfZ8bXLQXcqSEYLaUII64K46fWqlxcX8V8jtBmZmVNcSZinjJ0t2mnY5UnIbpVyhB/iyny2QabX+ij+zm7SLiltJK4SNC7sxBIACMB8oJ78favRnC+dLK4fRDcxu/8ABnSx9FbBPXurm3LvDLHhfE7tpLiKP5Y4IyfiVZTrPTfAwFz3CrveWFnxCPfs5R1EkbDWh66ldfiVun/SuN2C+f3yyW0GiqZyNxyUTXFhcsZJrbSySYx2sLbIzfzDoaudWFJg9FD0UBktZViKCaAyrHNQvF+bYIDoyZZe6GIa5D6gbL6sQKr19xe8n2JFoneiESTHyaQjSnooPrVVl0K1mTLIUym8JD4MBxacORk2sPZjP4RJJr/xaakOKRSummFxGScNIRkoPFFxgv4aiAPA1T35ehbOVLOwwZGZjJ6hycjffatHLPtLVLZReJcFo2aIzrC0kcmhygbUnfgDOepNZ67ldlxNFlLqSUiX/wBWFlpcvGZZnBzPKxeTUfxZOwIO+w7qc8k8cae3Mcv/AJi2Y28479SbB/Rhv96YHnea7GjhlrK7Nt286GGCPu1nV8T466QKZXvJk3DES8tWe4mUH35O+6ViWaRR3OhJI8hWhRbRn3JPgiOdOWi8rz26dvDMSJUQFmRx8LHHepO+R0IqA4PyNPIeygt3gV/nlkUqFG+/xbsR3Ad9dR4S8c9ohtJAUyu/ePiDOrgdH3II261LC3zIr5+UMMeOoj9MVctTKMdpXLRVyluT/b0buH2SwxJEnyxoqL6KMCnFAorIzT1wNLi6Mb5b9222r+Fum/kfGnYNI6AjB3B6io88OdP3MmkfwONS/T8QodcMkaKinmux/RxN5hyP1rBoLuTZnjiXv0ZZvoTTBOz5aMePXJfFvGfjk+bH4U7yal4IQihV6KAB9BTfh3DEhHw5LH5mO7N6n/KndSyZSWNq6CtNzeKmNRxqYIPNmzgflW6tFzaB8ZGdLBh6jpXJwlyazfrq0ZGrGceWcZ+9N7jjqxQSzygokQctnvCd4x1ydh6049xGrVjfGnPlnNc547dNxq+Xh9sx90gYSXkw3Vyp2jXHXf4fM5PQV3GOWTY1FcFh9nNjrtjdzxr213I85JUEhGOFQEjOnSBtVrW0QEEIuR3hQD9wKp19w7ifDpD7lGt7Zk5WBm0yw/yI34k8OtbBxLi12uiKzWxB2aaeUSMniY0QDUfDNdOLKVJDTlwmfmW7kUkpBarCSD8OpinwnxGzkf1a6fUDyfyhFw+Exx5d3OuWVvmkc9Wb/IVPVaioweih6KkEJxvmlLdhEqmWdl1CJSBgdNTsdkXPjufOq3c3N1cD9vN2SH+ht8r0/ilPxt9AoptwF+27Sc9ZpZGJ3yER2jRfIBUG3nWjjnNUVu6RlZJZZB+zhiXUzY/IDPfXk3amyc/HWelXRXCO+ZO8N4ckKHQgXO7Y7/Nj1JqL4rxuGAFppVjHX4jv5YHU02i4Lxe+wXZOGwH8K/tLjB65OwX8qnuB+yWxt2DujXMvXtJz2hz5D5R9qR0Epc2Mj6tQztRToON3V/8As+G27hW2N1MNEajvZF6sfD9K6byry6llax26EsEG7HqzE5Zj6nNSyRgDAAAHcNhWdejVTCpYiY7LZWPMhAKMUtJVpUU7i3I7JM11w51gnbeWNgTBcf8AMUfK38y1qs+cVRhFfRGymJ217wv5xyjY+hwauxqvcz8fso1MV0Uk1f0GntXfPhGAT+VcuKZKk0PkcEZByD0PjS1z5OXrpzq4XBNw5c9biYCNh/6fEhH3WpW4k4xbKWdbS8jVSWKl7d9t84YMuB4Dr5VW636LFNey2UVSLf2lvgGbh90gIGDGUmG4z3FT3jupZfatApw1reg+Bt//AMqh1y+CPLB+y7UVQZPbXYBckXGe9exIIHicnGPr31pk9tltlQltduWGr92qnHiMtuPMVGyR1vivZ0Siudz+1iU57LhlwdvhMjrGD67Hb0rXa86cUuZlhhtbWBmVmHbSM+y4B+XA/Fnp3V34pd4OPPDOMrJ0gVF8a5ntrRdVxMkfkT8R9FG5qCPJPE7gH3nifZgj5LWIIM4/jbf8q08i8mWkUrpcwiS/hwXklJk7RSTomi152PeOoO1FX8kufwMLnid9xn9jZI9nZttJdSgh5F6ERL5jz79yBV+5U5Uh4fAsEC4Ubsxxqdu9mPefyqZVayqxLBw3kTFGKWipIEoNLSGgMHooeigOZ8obcPtj+J4gzerEkk+ZO9NeFHVzFACB8NnIy+rE71u5QbNha+UCD8jTaOcQ8xwM/wAKGzcaiQANOpiST0GBXj6b+of7nqX8UJf4Ot4pNVVC75zklyLSPAyR28wITw1Rxj4pPLOkd+9Qs3DDKc3E00++cO5VM+UceFA+9bbNXXXxkyV6WyfJ0JuJRg4MiA+BZc79Ns1hfcZhhUNLIkak4BZgAT4DxPpXPjyXaFRmCLx3XfPr1rTa8qR21wlxbJ2hTWGhZyV0uN2i15CODg+YyNq5hrIS9M6npZR9nRLTmC3l/dzRMfAOuftnNLfccghXVLLGg8WYDPoM71Xve7O4bTKiCQ76JkVWJ8idmPoaf2/AraNgyQxI3cwRQ30OM1p3mfYYf+1TTZFpA8n/ABJMwxeuWGth/VWmvKdloubwyrGZ2eOUuilco8QUKurLABo27+vhU2x8TUReuILuK4LBY3Q20ufNtcL/AEbUv9uillhxwi0BaiebLoR2Vw5xtE/XfcrpHTr1qUWUHpVR53uBcdnZxuNUkitKAfljQhiD4aiAPrVq7KpdDOEQi0jX+mAUE+gGfpioPmDjfusPaY1HUqKGJC6mOAXI6KOp9Km72xMRw5GTjAHfnp/nTm5sIGtwjBS56ht8794O2K28RWDxlulPL4wcy52MZiaOOQTTOFku5wBgDUFVFC7ImSAF8ASa0cLmUwxQFf8Aa4pxAjb5KI51NnvUIuCPTxqb504bHDYzCFVQAxs/ZqBkBxscdakuF8JdJppAAYpQs6HvVmUCQD12bauFHDwaHPMM4JXmXiPaonwhQm3j3YwPAeVNONczhTbzpFpNq2t8Yy0ZGiVRj+Qk/wBmpPhvEYF1CVQ+obdCB458KirbgjStpRlPlnbHnV+2O3D9HmeSyNinDlvtHT7ecOoZSGVgGUjoQRkEetV/m+0MYS9iBMlrlmA6yQH99H5nSCw/mXzqscpczf6PWSyudbGJ8WwRS7ujb9ngfwHIySNsU943c3VwA84FtZBlMsOr9vLHn4mdl2jUbEquSQGGa818M+li9yyXu3uA6qykFWAZSOhBGQR6ittN7V00gR40qABpxpAxsFxtjFbI5MjNCTZRWCPnPkcVnQBSGlpDQGD0UPRQHMOQ0/2SFdWrs9cef+XI6jP0FSV5yxDNdJcyjW8cfZop+UZJYtjvO/So7lm8SO5vLV2CyR3MjorYUtHM3aBlHQjLHpWfMvP1vaDTntp22SGL4mJ6AHHTf614M67Fc1H9T1PJBwWfSQ9vr1I1aSRgiDqzHAHl/wBqg7bml7k6bC0muhnHafuofP43znHkK2cu+zu4v2W54uSqA6orNdlHgZe/6dT3nurqltaLGoRFCqowFUAADwAFbKdBFc2csqs1jfEODnVxccQhSLXaQF3dUCLNvk56ZGOgLE1JXPCWSMyySsJSRoSL5Ac4EarjMhO+569wAqz8a4Ilyml9QKsHRkbS6OvysrDoRk/eqdwriaRkCf3qW8GpezdWYgjAPZYURqpBHx9+dzWp0wj0jP5pS7Y3vuDQ3cBjZsb4B6PHIp2IzuGBH2qW5Q4z7xHoc6pbZuymPXJ6q31Az61D3tk9vMkkso/2uR9cRVdMTaRp0MNyNghzkEnIxTGwv/dOLSBY3k97tgwjQZYywtp3zsBpOc1mqWybr9PlGiz74b/jsu3FOLrFIqhHmkKkrHGAzHBG5zsg7tTGozjPLlxfr2c8iWsDLh41CyTMOuC7ZRDn+EE+dTXLPB3jDyz494mOqTT0QDZIUON1Ud/eST31OFB4VvjHBibyUHh3A78L7vNdL2EfwK8YxPMv4dZydJAOCR4VglkkFw6wlFESxpvu2vBkZ2OQckMvj0PdXQAgHdXMefuHtDfpLaFe2nQmeFyQjrHhVl1DdH3C9DnHlvZBpPkqnCVi2w7Je4udWWkKs3cR/wD3ancFqrqza0Gnxwc7Z656VX+Hc1SRROklm2Wz8UbJIB0B22bz6VEtzXCDpMc+cZx2D9BsTitKkpdPBhnp7a2nKLbJ+ezSXWshUqw0kbAYPd/nT6ymRLYQ5BCqFViRnA/EfPHdVXsec4ldX7Cd1B/3LDy76ZcY5v7eRmjtLgLthTGF9ScnGa6bi5csqVN6g9sHn4J234aHlwukhs7ZGAR1+lLbXogmIVSjAlSdiPt4VUE5tngctFauroms62QDQTpORv31tuLm/lYsUt0Zjklndzv3YXAqx3Rzy8opr/hmpkswg1LPyWaLijR8RtmGGE7NA5yMksutW+hX86vRiQ6g2lg2cg43BG4Pl3Vwy8tbi1khvpJe1a3lV2RU0oI84fSM7nBO9duTiEJh7cMpi0GTX3aQNRP2rzL2nLKPep09lEVC3sYcszi2kNkzZVVMlsxPWLO8RPeyE/3SPOrHC7EZOAPrmue8U4pNeGB7K0kDwzCSOabEKMvyyLgnWVdSR07gamffeKM2ALGJcdD28p9MgoOnhVXnguJMlwfotkBzq9f8hW+qa3E+KR/0VlLj+F5oyw8tQIU+pNZW/tBWMhb23ksyTgO2JIT/APETYb+IFdRuhLhMhxaLhSGsIZwwBUhgRkEHII8QR1rOrTkweih6KAp/OXstteIusshkimUBe0iIBIHQMCCDjurdyp7MbKwOqKMvL/vpTrf6bYX6CrYtLQAFpaKKAQiqV7T5DBa+9xSNFcQ/BCQAwftmVTE6tsynAPiNNXRjXLuZuKjiV+kEZDWtk/azMNxJOBhI18Qu5Pn6VXZPZFyZ3CG+SSEtLe4fHb41HQ00pk1vIY21pFGoVVhiDAHAyT+Z1zSaeM8M67+8A484x18s1N5qvcHft+YolUZFpbuXPgz7DPjs4FeVprJXXpv0j0tRXGqnC9nXQKU0lBr2TyjCWQAEk4AGSfADqa5Nb8Q97mmuz0lbRD5QREqn95tb/wBqr7zxw6aexnitmCyumBnbIz8Sg9xK5GfOueWV/GmmBgYJEAXsZPgYYGNu5unUZzUM36BR35kyRplAhNxK3cEjQf4nIHiPiFPaKg91pMKQr9aWihIwnsA0uSuVaJo29M/5gk1tS3KooJ3AAPngYJ/zp319aY8Y4gIIZJD+BS2PHA2H3xQ5yoctjGeOS5drW3VWYr+1dx+zhRu9h+JiDkL5VJWcsVtw2Th6y651mNtGjH9o3aSIQ2kb6dJLZGwANTvJ/DRbWSM5Gt194nc97susknwVcD6VWbXg19xa497gkFjbgFYJOzBmkXpqPfg+oGOlYoWyunKK/FHh6m1zluZe+NX8lvGXit3uGOfgRlU4/tHf6Zqg8L574ndzvDb29rbyAY0XLt2v9ZV21fQY61KXMnGLAap1TiFuoyzxDRMo8dP4vHv9amBHY8Ytg6nVp3V1+CeBx4HqrDw6GqFV4ZZsjlfJmbyuGR8UfHky0kVlOP4Vdo2O3QEbfetvCecI55Da3URtrnoYJsEOP5GxhxTzknmaUTycPvTm4iGuKXGPeIegc/zjv9K3+07lZLuzeQDFxbqZoJB8ysnxaQe9Tjp6GtMtNVZHMeP1RCslHgjUY8KkEkZPuDviaLGRbF8YmjPURk/MnQZyK6EjZGfHeqPy/c+/cOiaUfv4dMg8dQ0MdvqalPZzfNLYRhzqaItAx8TCxjBPmQBTSWyknCXaFkUuSxvRQ9FbSoGkAUkkAAZJOwAHUnPdVTuPaACC1vbTToOjgogYd5TWcsMbjbet3tML/wCibvs86uy3x105Gv8Aw5qHtZFZFZMFCqlcdNJAxjyxj7Vj1d7pSaRr01KtbySHD/apYudMshtpOhjuFMZ+/wAp+9OOI+03h0K5a6jbwVDrY+gWoia3V9nVWH8wB/UU3g4NAjFkhiVj1KooP5Csy/iKxyuS96B54Yy4lzLe8SBSBWsbQ7NK2O3lXwRf6MHxO/6U+4VwqO2iWKJdKL9ye9mPeT3mnea13Fysas7sFVRksTgAeJzWG3UzueP+GuqiFSyaOLcTS3heaQ4VF1Hz8APMnA+taPYpweTsp76cftLx9S57o1O30JJ+wqrWtu/HrsRqWj4dA2Xf/euM4A8yPsCT1Irt9uiRoqIAqqAqgbAAdAK9bR6fxRy+2ebqrvJLC6HFFahOK2Bq2mQWml/wmKddM0SSL4OoYfmKd0tAcZ524NBbcSsre3ke0jnDtPplYKFGAuA+VXpjPlU83IM+D2XEJDnp2kEUg+66cg9dsUcXiWXmWCNhsli7d2+pmGCCPX71ZxyZADkIo8guFPqoIU/auWmy6Nsl7ZQLrgl4k8NvHe28jy9oCzW+NPZrq30uQSfCpKD2c8SOdfEIh4abYH9SKsN5ZJDfWCKAqAXGkDb4tC+G2NOqrT2oqcEu+z+5nHrHlWVp54bniUqGGRVGhEiDq8YcHUwIG5YY36U3545CsoeHzSLPJLOihkaSfWSQRnCggHIz3V0Dh8CvxO+Q7q0Vs5H8xEq5+wAqSflO3KMvZqA6lG0qi5BGDuqio2s58kn2yu3DNd8LYxH457Q6MbfE8XQeG+RVi5QvI5LK3aPGkRImOmkooVkI7iCCCO7Fc05H4s3DLtuFXrYUNqtJG+VlZjpUnuz1HntVtveDzW87T2DKpc5nt5MiGVv4wRvFJ5jY43FefU1p5OM+myZffjBdjXMuP8PHD+L208Hwx37tBcRjGkuBlJAB0bJ6+vjU/BzndfLJw2fX4xvG8Z9GJGPrTGHhFxc3SXl6Fj7IMLa2U6uzLbNLI3fJjpjpV911areXk4jF7iP9oGYXsbtPngu40OOpjm+Bl9PLzrpFzbh0ZGGVZSpHkRg/rXK+eLoXV9Y8OTJf3hJ5tP4Ejyd/pk+WBXWhUaNNVLJNn5HLOF8A4tYxNa28ME0asewmeUroViSBImMtpz3VeuUuA+52qQltbjU8j4xqd2LO3pk/lU1SVpjCMW2l2cNtmD0UPRXZAksIZSrDIIwQehBGCD5Yrkl7w264OSoje54eDlHTeWBSSdDL1ZQTsa68vSsZEyK4nXGxbZdHcJuDzE5Jbe0KxcZ94VfJwyn7YrdNzvYr1uoumdjn9O+rnxHk+2mJMtvDIemWjUn74zUWns4sEOVs4M/1M/kxIrD/AC6vPbNa108dFJuvaVG+UsoZbqToNKkL6k4zj7UW/JN7xAq/E5BDACGFtFsTj+I52PmcmulQWCxjCIqDwVQo+wFbTEa1V6euv8UUWaidnbG3D7RII1jhURxqMKq7DH+Z86de8GseyNZpATV5nEExqRs3NaoLHxp/HEBQkzJrTLdAU3vZiOlRzSk0BU+KXiRcx2srkKJbSSLUxAUMrEjc+vTzFdIEwxnIx61QOb+UUv40DNokibXFJgNpPeCp+ZTgbVV4eQLsDBFm2OhHaLt6Yx9KFkIxl+TwWr2i8ej0x+7yK13BIJotJ1KuNnWQjYBlJXHXepLhvMazWiXOCEaLtSO8AKSw+mCPpVOtfZ9Ow0zXCRp+JbdCGI8Az/L9BV0s+HpFEsKLiNEEYXr8IGnB8duvrUk2+NJKDb+WV32f83R6pZrpuzlu2WRSfkWMLiKIEdCB1z1Jq9NzNajrcwf/ADU/61zuX2cFM+7XLRpkkRSIJFXP4VOQwGe45pmns+uj811AvmkBJG/8xxUcFjVDWU2v0wNebrG24zxkRpKWjS0bU6Z+Bw/w4yMNuRt3jO9JFe8X4WNLp/pC2XZWXPaKo2HTLD0IPrVw5Z5Risg+gtJLJvJK5BZsd22yqOuBU4K4nCM1iSM+cPgoae3a2X4Zba4jf+Ehf8yP0pre+124u/2XDbGV5D0dxkL3asLt9ziulR2YY5Kg+oB/Wpi2gCjAAHoMfpVP0tfwTvZRPZn7PJLQyXd43aXs/wAxznQpOdIPeSQM47hiuhCgClrSchSGlpDQGD0UPRQGQ6UtIvSsqATFYlM1nRQGg2w8KX3ceFbaWgNHuorJYQK20UAgFBopaAa3NtmmRsDUtijFAQz2RFNzCRVgK1qe2BoCD0GjszU0LQUptRQggyppQhqZNoKFsxQEUluTTuCx8afrCK2AUJNUcAFbQKKWgCkpaSgCiiigMHooeigMlrKscUuKAWikxRigFopMUjCgFozVR/1hRvE7QRSyuLdrlU2XUqzNb4JJ2+JGJ8FGajrb2kO7wgQqFk9yVvjbIe9jd1K7fKugA53O9AX/ADS1z+X2hyIGDRIczSQROhkKMYImluGYY1BVKlMjvVj0G8pHzZJJdRwRwqFltWuEmZyUdh2RwgUZKASjLHGT0G1AWyiufJ7QZuzjkaFFikMzdv8AtWiWGNljSVtK5XW5JAP4Rnyp/wAuc8G5uzblFU6Z2AD5kTsJxBiZSBpLghx5Hv60BcaWqdNz1oup4WhbTFJFAmkgvJLLEZxjcKqiNSdzn9K0cP8AabFKXKwylNcKQ406pTLbm56FgEwgzufz2oC8UVT4/aZasTgSaVgW5Y6QMRtF2wYKW1sNIxlQQG2z1rW/tPtRA82HKxtofSUbB7MTfCVch/gOcLkjS2cYNAXOiqqnP8LbJFM5M8ltGAFzJJCrM+nLDACqT8WM52pOF88LJdPbvE8Z7XsomIPxH3dLkq+fkfSzbfy9cmgLXS1V5ueolWV+zmMcUhh7QKNLSrKsBjX4tj2jgDIAOCc7U0l9p9upYdnOShCyAIDoY3BtSp+Lc9pgbdQcigLnRUbwTjCXUfaIGADvGwbYh43KOpwSNiDuDUhigMqKxxS4oBaSjFGKAxekrIpRQGVFFFAFFFFAFIwpKKAguH8lW0LO0aMpeNoT8bECNnaQooJ+EamY7eNYw8jWqPG6xnMQhCjW2CbdWSFmH4mQMQD5+VFFALLyTbGCKHQwSHX2WHYMokVkcas5wyuwPrTiTleBtGUwEge1UBiAIpNIZOvgi79RiiigML3lOCWOOJw/ZxoIwgkcKyDT8EgBw4+Bdzv57mnFnwGOKQyKGLnIBd2corNrZELElELAHSNth4CiigGt3ydbyNI7KweSRJi6uysHji7FWXB+H4Mr55NNxyBaAYSNo8dmV0OwKmKMwoy77N2ZKE94oooAl9n9m2gNEWRI+zSNncoq9mYTpBPw5Q6Tjr1670XXINtImh+1b4XTUZnLaHRY2jyTshVVGkADIz13oooDaOSbYIFVXTEsk6srsrrJKCsjKwORkMRisZORbU5OmQEsX1LLIGDGAWxYNq1Z7MAZz1360UUAScjWxEgKvpkYuV7V9KuzrKZFXVgPrUNq33HnWK8gWg1fs2yxUuS7ZcpP7yGY5+Yy/EfHpSUUBMcM4THbqyxAgNJJKckn45XLud/Fidqe0UUAUUUUAUUUUAUUUUB//9k="/>
          <p:cNvSpPr>
            <a:spLocks noChangeAspect="1" noChangeArrowheads="1"/>
          </p:cNvSpPr>
          <p:nvPr/>
        </p:nvSpPr>
        <p:spPr bwMode="auto">
          <a:xfrm>
            <a:off x="63500" y="-1071563"/>
            <a:ext cx="2019300" cy="2209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3327226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t2.gstatic.com/images?q=tbn:ANd9GcTaGe31hIlxBwiwelq0w3NBC2Zw83PrIrKWnBThq4b8bbDgxFa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672" y="-254025"/>
            <a:ext cx="10289277" cy="7283425"/>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652120" y="692696"/>
            <a:ext cx="3096344" cy="4401205"/>
          </a:xfrm>
          <a:prstGeom prst="rect">
            <a:avLst/>
          </a:prstGeom>
          <a:solidFill>
            <a:srgbClr val="06562C"/>
          </a:solidFill>
        </p:spPr>
        <p:txBody>
          <a:bodyPr wrap="square" rtlCol="0">
            <a:spAutoFit/>
          </a:bodyPr>
          <a:lstStyle/>
          <a:p>
            <a:pPr algn="just"/>
            <a:r>
              <a:rPr lang="es-ES" sz="2000" b="1" dirty="0">
                <a:solidFill>
                  <a:schemeClr val="bg1"/>
                </a:solidFill>
                <a:latin typeface="Comic Sans MS" pitchFamily="66" charset="0"/>
              </a:rPr>
              <a:t>Contar</a:t>
            </a:r>
            <a:r>
              <a:rPr lang="es-ES" sz="2000" dirty="0">
                <a:solidFill>
                  <a:schemeClr val="bg1"/>
                </a:solidFill>
                <a:latin typeface="Comic Sans MS" pitchFamily="66" charset="0"/>
              </a:rPr>
              <a:t> es un proceso de abstracción que nos lleva a otorgar un número cardinal como representativo de un conjunto. Gelman y Gallistel fueron los primeros en enunciar en 1978 los cinco principios que, a modo de estadios, ha de ir descubriendo y asimilando el niño hasta que aprende a contar correctamente.</a:t>
            </a:r>
            <a:endParaRPr lang="es-MX" sz="2000" dirty="0">
              <a:solidFill>
                <a:schemeClr val="bg1"/>
              </a:solidFill>
              <a:latin typeface="Comic Sans MS" pitchFamily="66" charset="0"/>
            </a:endParaRPr>
          </a:p>
        </p:txBody>
      </p:sp>
    </p:spTree>
    <p:extLst>
      <p:ext uri="{BB962C8B-B14F-4D97-AF65-F5344CB8AC3E}">
        <p14:creationId xmlns:p14="http://schemas.microsoft.com/office/powerpoint/2010/main" val="1163161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6F650"/>
        </a:solidFill>
        <a:effectLst/>
      </p:bgPr>
    </p:bg>
    <p:spTree>
      <p:nvGrpSpPr>
        <p:cNvPr id="1" name=""/>
        <p:cNvGrpSpPr/>
        <p:nvPr/>
      </p:nvGrpSpPr>
      <p:grpSpPr>
        <a:xfrm>
          <a:off x="0" y="0"/>
          <a:ext cx="0" cy="0"/>
          <a:chOff x="0" y="0"/>
          <a:chExt cx="0" cy="0"/>
        </a:xfrm>
      </p:grpSpPr>
      <p:sp>
        <p:nvSpPr>
          <p:cNvPr id="2" name="1 CuadroTexto"/>
          <p:cNvSpPr txBox="1"/>
          <p:nvPr/>
        </p:nvSpPr>
        <p:spPr>
          <a:xfrm>
            <a:off x="0" y="188640"/>
            <a:ext cx="9144000" cy="1231106"/>
          </a:xfrm>
          <a:prstGeom prst="rect">
            <a:avLst/>
          </a:prstGeom>
          <a:noFill/>
        </p:spPr>
        <p:txBody>
          <a:bodyPr wrap="square" rtlCol="0">
            <a:spAutoFit/>
          </a:bodyPr>
          <a:lstStyle/>
          <a:p>
            <a:pPr lvl="1"/>
            <a:r>
              <a:rPr lang="es-ES" sz="2800" b="1" dirty="0">
                <a:latin typeface="Kristen ITC" pitchFamily="66" charset="0"/>
              </a:rPr>
              <a:t>Los 5 principios de conteo que se deben desarrollar en el preescolar son:</a:t>
            </a:r>
          </a:p>
          <a:p>
            <a:endParaRPr lang="es-MX" dirty="0"/>
          </a:p>
        </p:txBody>
      </p:sp>
      <p:graphicFrame>
        <p:nvGraphicFramePr>
          <p:cNvPr id="3" name="2 Diagrama"/>
          <p:cNvGraphicFramePr/>
          <p:nvPr>
            <p:extLst>
              <p:ext uri="{D42A27DB-BD31-4B8C-83A1-F6EECF244321}">
                <p14:modId xmlns:p14="http://schemas.microsoft.com/office/powerpoint/2010/main" val="3019209234"/>
              </p:ext>
            </p:extLst>
          </p:nvPr>
        </p:nvGraphicFramePr>
        <p:xfrm>
          <a:off x="179512" y="1483043"/>
          <a:ext cx="8712968" cy="5217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440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5EDF7"/>
        </a:solidFill>
        <a:effectLst/>
      </p:bgPr>
    </p:bg>
    <p:spTree>
      <p:nvGrpSpPr>
        <p:cNvPr id="1" name=""/>
        <p:cNvGrpSpPr/>
        <p:nvPr/>
      </p:nvGrpSpPr>
      <p:grpSpPr>
        <a:xfrm>
          <a:off x="0" y="0"/>
          <a:ext cx="0" cy="0"/>
          <a:chOff x="0" y="0"/>
          <a:chExt cx="0" cy="0"/>
        </a:xfrm>
      </p:grpSpPr>
      <p:pic>
        <p:nvPicPr>
          <p:cNvPr id="3074" name="Picture 2" descr="http://t1.gstatic.com/images?q=tbn:ANd9GcRmf5VDr1CfSUHRPKsLi_VRJYsStAM7qIKn7GbmZLLuHy3lRIEj"/>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a14:imgEffect>
                  </a14:imgLayer>
                </a14:imgProps>
              </a:ext>
              <a:ext uri="{28A0092B-C50C-407E-A947-70E740481C1C}">
                <a14:useLocalDpi xmlns:a14="http://schemas.microsoft.com/office/drawing/2010/main" val="0"/>
              </a:ext>
            </a:extLst>
          </a:blip>
          <a:srcRect/>
          <a:stretch>
            <a:fillRect/>
          </a:stretch>
        </p:blipFill>
        <p:spPr bwMode="auto">
          <a:xfrm>
            <a:off x="9987" y="1362"/>
            <a:ext cx="2761813" cy="2747504"/>
          </a:xfrm>
          <a:prstGeom prst="rect">
            <a:avLst/>
          </a:prstGeom>
          <a:noFill/>
          <a:extLst>
            <a:ext uri="{909E8E84-426E-40DD-AFC4-6F175D3DCCD1}">
              <a14:hiddenFill xmlns:a14="http://schemas.microsoft.com/office/drawing/2010/main">
                <a:solidFill>
                  <a:srgbClr val="FFFFFF"/>
                </a:solidFill>
              </a14:hiddenFill>
            </a:ext>
          </a:extLst>
        </p:spPr>
      </p:pic>
      <p:sp>
        <p:nvSpPr>
          <p:cNvPr id="2" name="1 Rectángulo"/>
          <p:cNvSpPr/>
          <p:nvPr/>
        </p:nvSpPr>
        <p:spPr>
          <a:xfrm>
            <a:off x="827584" y="2204864"/>
            <a:ext cx="7992888" cy="3847207"/>
          </a:xfrm>
          <a:prstGeom prst="rect">
            <a:avLst/>
          </a:prstGeom>
        </p:spPr>
        <p:txBody>
          <a:bodyPr wrap="square">
            <a:spAutoFit/>
          </a:bodyPr>
          <a:lstStyle/>
          <a:p>
            <a:endParaRPr lang="es-MX" sz="2800" dirty="0">
              <a:latin typeface="Comic Sans MS" pitchFamily="66" charset="0"/>
            </a:endParaRPr>
          </a:p>
          <a:p>
            <a:pPr algn="just"/>
            <a:r>
              <a:rPr lang="es-MX" sz="2400" b="1" dirty="0">
                <a:latin typeface="Comic Sans MS" pitchFamily="66" charset="0"/>
              </a:rPr>
              <a:t>Consiste en la asignación de una palabra-número a cada uno de los objetos de un terminado conjunto. Todos han de ser contados y además una sola vez. Es frecuente ver cómo los niños al contar se saltan algunos elementos o mencionan más de una palabra-número en un mismo elemento.</a:t>
            </a:r>
          </a:p>
          <a:p>
            <a:pPr algn="just"/>
            <a:endParaRPr lang="es-ES" sz="2400" b="1" dirty="0">
              <a:latin typeface="Comic Sans MS" pitchFamily="66" charset="0"/>
            </a:endParaRPr>
          </a:p>
          <a:p>
            <a:r>
              <a:rPr lang="es-ES" sz="2400" b="1" dirty="0">
                <a:latin typeface="Comic Sans MS" pitchFamily="66" charset="0"/>
              </a:rPr>
              <a:t>Trae consigo la coordinación de dos subprocesos: la </a:t>
            </a:r>
            <a:r>
              <a:rPr lang="es-ES" sz="2400" b="1" dirty="0">
                <a:latin typeface="Comic Sans MS" pitchFamily="66" charset="0"/>
                <a:hlinkClick r:id="rId4" action="ppaction://hlinksldjump"/>
              </a:rPr>
              <a:t>partición</a:t>
            </a:r>
            <a:r>
              <a:rPr lang="es-ES" sz="2400" b="1" dirty="0">
                <a:latin typeface="Comic Sans MS" pitchFamily="66" charset="0"/>
              </a:rPr>
              <a:t> y la </a:t>
            </a:r>
            <a:r>
              <a:rPr lang="es-ES" sz="2400" b="1" dirty="0">
                <a:latin typeface="Comic Sans MS" pitchFamily="66" charset="0"/>
                <a:hlinkClick r:id="rId5" action="ppaction://hlinksldjump"/>
              </a:rPr>
              <a:t>etiquetación</a:t>
            </a:r>
            <a:r>
              <a:rPr lang="es-ES" sz="2400" b="1" dirty="0">
                <a:latin typeface="Comic Sans MS" pitchFamily="66" charset="0"/>
              </a:rPr>
              <a:t>.</a:t>
            </a:r>
          </a:p>
        </p:txBody>
      </p:sp>
      <p:sp>
        <p:nvSpPr>
          <p:cNvPr id="3" name="2 CuadroTexto"/>
          <p:cNvSpPr txBox="1"/>
          <p:nvPr/>
        </p:nvSpPr>
        <p:spPr>
          <a:xfrm>
            <a:off x="2483768" y="404664"/>
            <a:ext cx="6912768" cy="1569660"/>
          </a:xfrm>
          <a:prstGeom prst="rect">
            <a:avLst/>
          </a:prstGeom>
          <a:noFill/>
        </p:spPr>
        <p:txBody>
          <a:bodyPr wrap="square" rtlCol="0">
            <a:spAutoFit/>
          </a:bodyPr>
          <a:lstStyle/>
          <a:p>
            <a:r>
              <a:rPr lang="es-ES" sz="4800" b="1" dirty="0">
                <a:solidFill>
                  <a:schemeClr val="accent6">
                    <a:lumMod val="50000"/>
                  </a:schemeClr>
                </a:solidFill>
                <a:latin typeface="Kristen ITC" pitchFamily="66" charset="0"/>
              </a:rPr>
              <a:t>Principio de correspondencia uno:</a:t>
            </a:r>
            <a:endParaRPr lang="es-MX" sz="4800" dirty="0">
              <a:solidFill>
                <a:schemeClr val="accent6">
                  <a:lumMod val="50000"/>
                </a:schemeClr>
              </a:solidFill>
            </a:endParaRPr>
          </a:p>
        </p:txBody>
      </p:sp>
      <p:pic>
        <p:nvPicPr>
          <p:cNvPr id="5" name="Picture 5">
            <a:hlinkClick r:id="rId6" action="ppaction://hlinksldjump"/>
          </p:cNvPr>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596336" y="5831182"/>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8307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85B6"/>
        </a:solidFill>
        <a:effectLst/>
      </p:bgPr>
    </p:bg>
    <p:spTree>
      <p:nvGrpSpPr>
        <p:cNvPr id="1" name=""/>
        <p:cNvGrpSpPr/>
        <p:nvPr/>
      </p:nvGrpSpPr>
      <p:grpSpPr>
        <a:xfrm>
          <a:off x="0" y="0"/>
          <a:ext cx="0" cy="0"/>
          <a:chOff x="0" y="0"/>
          <a:chExt cx="0" cy="0"/>
        </a:xfrm>
      </p:grpSpPr>
      <p:sp>
        <p:nvSpPr>
          <p:cNvPr id="2" name="1 Rectángulo"/>
          <p:cNvSpPr/>
          <p:nvPr/>
        </p:nvSpPr>
        <p:spPr>
          <a:xfrm>
            <a:off x="179512" y="260648"/>
            <a:ext cx="8640960" cy="3046988"/>
          </a:xfrm>
          <a:prstGeom prst="rect">
            <a:avLst/>
          </a:prstGeom>
        </p:spPr>
        <p:txBody>
          <a:bodyPr wrap="square">
            <a:spAutoFit/>
          </a:bodyPr>
          <a:lstStyle/>
          <a:p>
            <a:pPr algn="just"/>
            <a:r>
              <a:rPr lang="es-ES" sz="3200" dirty="0">
                <a:latin typeface="Comic Sans MS" pitchFamily="66" charset="0"/>
              </a:rPr>
              <a:t>La </a:t>
            </a:r>
            <a:r>
              <a:rPr lang="es-ES" sz="3200" b="1" dirty="0">
                <a:latin typeface="Comic Sans MS" pitchFamily="66" charset="0"/>
              </a:rPr>
              <a:t>partición</a:t>
            </a:r>
            <a:r>
              <a:rPr lang="es-ES" sz="3200" dirty="0">
                <a:latin typeface="Comic Sans MS" pitchFamily="66" charset="0"/>
              </a:rPr>
              <a:t> consiste en otorgar la categoría de </a:t>
            </a:r>
            <a:r>
              <a:rPr lang="es-ES" sz="3200" i="1" dirty="0">
                <a:latin typeface="Comic Sans MS" pitchFamily="66" charset="0"/>
              </a:rPr>
              <a:t>contado</a:t>
            </a:r>
            <a:r>
              <a:rPr lang="es-ES" sz="3200" dirty="0">
                <a:latin typeface="Comic Sans MS" pitchFamily="66" charset="0"/>
              </a:rPr>
              <a:t> o </a:t>
            </a:r>
            <a:r>
              <a:rPr lang="es-ES" sz="3200" i="1" dirty="0">
                <a:latin typeface="Comic Sans MS" pitchFamily="66" charset="0"/>
              </a:rPr>
              <a:t>no contado</a:t>
            </a:r>
            <a:r>
              <a:rPr lang="es-ES" sz="3200" dirty="0">
                <a:latin typeface="Comic Sans MS" pitchFamily="66" charset="0"/>
              </a:rPr>
              <a:t> formando dos grupos entre el conjunto de objetos que se quieren contar. Esto se realiza generalmente señalando el objeto, agrupándolo a un lado o bien a través de la memoria visual.</a:t>
            </a:r>
          </a:p>
        </p:txBody>
      </p:sp>
      <p:sp>
        <p:nvSpPr>
          <p:cNvPr id="3" name="AutoShape 2" descr="data:image/jpeg;base64,/9j/4AAQSkZJRgABAQAAAQABAAD/2wCEAAkGBhQSEBUUEBQUFRUUFhgXFRcYGRUXGRYWGBcXGBYWFRkXHCYeHRwlGxUXITEgJCcpLSwtFR4xNTAqNSYsLykBCQoKDgwOGg8PGiklHyQtKSosKjAuLCwsLDIqLywsLC8pLCwsKSkpKSo0LCwqLCkpLCwsLCwsLCwsLCwsLCwsLP/AABEIAKoBKAMBIgACEQEDEQH/xAAcAAACAgMBAQAAAAAAAAAAAAAABgUHAQMEAgj/xABNEAACAQMCBAMEBgYGBggHAAABAgMABBESIQUGEzEHQVEiYXGBFDJCUnKRI1NigqGxJDOSosHCFTRDY7LSFmRzdJPD0+EXVIOEo7PR/8QAGwEAAgMBAQEAAAAAAAAAAAAAAAQCAwUGAQf/xAAzEQACAgIBAwMBBgYBBQAAAAAAAQIDBBESBSExQVFhEyIjcYGx0QYykaHB8BUUUmLh8f/aAAwDAQACEQMRAD8AvGiitVzcKiM7kBUUsxPkqjJP5CgDhu+ZrWKTpTXMEcgAOh5ERsHscMQa6Lfi8Mn9XNE/4XRv5GqDe5N3M8zRtJLdyM6RhdbaMYjQD0WMLk9hXPc8KjVzHLalZcqOk0YEhLfV0jzBwdwcbHfan1hrS3NJ63ozJdQak+Ncmt62j6OBrNV34XwtZB7S6ieCWaR5oQ2lkeMIgKI6Mw1KASVODg5Gd6sSkWtM0k9rYUVz39+kMbSTMqIgLMzHAAHmaqrj/izPKSLJRBEO0sihpGH3gh9lB+LJ9woSb8DFGNZfLjWtluZrOa+fJuYb8hZJLm/VJD7Eh1xRuT2CEIEOfL1qV4VzrxWGL6QBLc2y51PLGCmB9YrIgD4GD7WGUYNScddxizBnCPPlF+nZou6il3lHnaG/Q6MpKgBkibGpc9mUjZkPkw+eDtTFUBGUXF6YUUUUHhycT4rFbxmSeRY0XuzHA9wHqT6Dc0i8c5/6/ThgWeCKaaOOS6bTEVjZsExhjrUtsusgY1Z9Kk+duT5biRLm3bXJCpAgkP6Nge5jP+zl8tRyDsDjvShHOkoeN1IZfZlhkXDLnydT5HyIyD5Gs7MyrKGmo7j6srnNx9DVxPgFxwS2aSK8kknnlZFX2iDCY3JfQxOZEwH1DtjG4avV/wAo29gsvE7e8J1hGsxkklyyEhn1EyhgGDAjszE7jNe7XhUUbakX2saQSWYhfuqWJwPcNqIeEwo+tIo1ff2gqg7998edKPq8NvUWQ+ui2rK9SVFkidXRhlWUhlI9xG1b6qKy4i3D5DcRZ6JObqIfVZftTIPKRRucfWAIO+DVtxuCAQcgjIPqD2NaeNkRvhyiWxkpLaPVFFK3OnNbWuEjKKem80kjqzrFDGUUsI1ILuzyKqrkeZJ2pkkb7rnq3WR41W4laNij9K3ncBhjK6gunzHn51p/6cE/Usb5vikKD/8AJKD/AApK4Rx+XUqRNHK/EpWmt59DIgwNNx1ISxIaPo5ChiGLjcV1ctc29V0KTm4hklaAs8KwyRyiNpUICEq0bKjejKQM96wsvKz61ZOuuPGPu3trzvRdGMHrbHbl7mY3Mk0bwSQNCIyQ7RtkSBiP6tmA2T1862S842SyNE91bpIh0sjyIhB9MMR61G8pLm74g3+8gT+zbo3/AJlR/L8CutyzKrB726O4B2EpQd/wVK/qjxsOGTOO3LXZdvK38gq+UnFDna8Rjl/qpEf8LK38jXRSJwzhUK8Yi6UUaFLWZ2KIq5LyRIudIGdg/wCZp7rQwslZVEbktb9CuceL0FFFYNNkTxPOqKWchVUFmJ2AAGST7gBSwOeWCCd7SdLQ4InJjyEPaV4Qdax7g57gHJAFJPN9o7X95C01wEcIyqJpQgSWLSw0BtONaPtjzqLm4rxF5ZAz4iktvo7LrBiGUCNKid9R9pgMd2wSQN1HmVRlKMnpr/ew2sS2UVKK2mWYvNVxKHls7QTW6MyhzMEebQSrNAmggjIIBZl1Y223qe4VxNLiFJojlJFDLkYOD5EeRHYjyIqkB9Oie1FvLiO01CMF2UMpYsBMgGGxnTnzXHY5NdVpYtHGqC4usAfZnmQZJyxCowAySTgetUz6jRFJ73+BbDp10m1rReFFJvhczm0lLvI/9JmCmR3kIVdKAanJOMqfzpyp+MuSTEZR4toKKKKkRCkTxb4votFtkOHu30H1EK4aY/lhf36e6SubvDtr25WcXTRaY+mqiNHAGdTHcjcnH5Cp18VJcvBXapODUPPoVPNYqbiCSQzLHGfa6OOoACCCoJHmuNtx3GcYqS8ROILxOdJEjdI4U0jVpSSUM2X2OQoA2GrzJyMGtd1ZNBdXFu8nV6LqofSEzmNXOwJ+96+Vc9/Lpikb0Rj/AANb7xab/v8Avprwcwsy/Gaxu20/JZXKsbXaWDxRSRWlouuN5mRpp2MTQpgIThArsSTjPsgDFPtRPKdp0rC1j+5BEp+IjXP8c1LVzp1Yu88cq/T7bphyjowkjO5QuucCVftLv8QcEdqo3iNpIhkhlTRKmzxt+Y380YDZh3Br6UpY515Jjv4wQRHPGD0pcdv2HH2kPp5dx75wlxNLBzXjtwl3jLz+6Kt5s41DdPLLFNc6riFIvorxsscBBXLlydBClSyhQTqOc4rXPxuF4rNnS5FxYxdFETQLeXA0q7sTlQftDGSMr766YPD7iLA/0ZV0kj2pkGojbKYzkehOM1CXNu8UjRTI0cifWRsZAPYgjIZT5MCRVihB9tmpRgYFz+nCxt+fb8vB44bPJbNFLA2JYQNJ8mAADI37LDYj358q+hOCcWS6t4p4/qyoGA8xkbqfeDkH3ivnura8IJyeHFT2juJlX4FtePzc0XRS7nvXcaEFCyP4fsPFFFFUHMBUHzHylFeAFsxzIP0cyYDp7vRk9UbIPuO9TlLvNfN30NokEDyvNr0YZEX2ACwZmOxwc4APY+lRnx0+XgGRZ8MvZ2vbrX6/0fTn8HS7e7PzpaMUkU0lvcaTJFpOpQQskb50OAd1PssCuTgr3IqbPiFd/wDycGPT6S+f/wBGKgZJ3Ly3N06dRwC5GQkaIDpRc74GScncljWFnSxpV6r1y9NC9ji12McSkCwyF/qiNyfhpOasvlaJlsbZZM6lt4Q2e+oRqDn50hcvcAfiDJI6lLIEP7WzXWDlQqncQ5AJJ3bGAMZNWiKb6bjyqg3P1J1RaXcKg+Y+WzcFJI3WOWNXTLIJY5I5MdSKaMkakOlTsQQV+IM5RWoWlY2vLxluLhJ3VZbQwx2zW6CFLdemswMKEtg6nIOonUFx22qV4fy8VkWSaXqlCxjVY44UVnGHkKR/WkI21E9icAZrdBtxO+HqLVvzidf8lSlfOOtZ2TXk20Rm+L12/JD1UIuKZy8jnJvW+9euP7EUKf5ajuTWzZq36ySeT+3cSt/jXo8tBXdobi6hMjtIwjl9kuxyx0OrKM/Cu7hPDVt4I4UJKxrpBbGT7zjbO9e9T6pRkYVdFe9x1vt7LQV1uMm2eOXRq4ldt+rhtoh8SZpW/wCJKbaRoLC8inne3mtgs8iuRJDI7LpjSMDKyqMYT086YOUOKvc2UM0unXIuptIIX6xAwCSRsB5mut6Nk02Y0a6pbcUt+ewtbFqW2TNFFFbJUVt4iW+jiEEnlNbvGfjE6uv8JW/KoKTODjvg4+ONqcPFO3/Q28v6q5QE/syq0R/vMn5UoVzPVI8blL3R0nTJcqXH2Zz8Iit3jjE/EpreZlXWs0EaIJMDUFdkCkZzj2qaV8N5iAUv1YHcE26sCPUFZRS8wyMHsfKjhd5NZNrsz7Ocvbk4ik9dI/2b+jLt6g1ZTlY03xsrS+Su7FyILddjfwWZynwA2dqsJcSMHkdnC6cmSRnPs5OMasd/Kpmo7gPG47uBJoSdLZyDsyMDhkceTAgg/CpGuhWtdjAe99wooor08Cg0Vg0AUVx9s8Svj/1jH5RRCoriseqIoO8hWMfvuq/41I8VbN9fH/rcn8Ao/wAK8WMOu8s0+9dQk/BG6h/4K6SD44W/g5GyPPqOv/JF9xrgADsNh8q9VgVmubOuCiioHm3nCKwjDSAu7kiKJcanI7nJ2VRkZY9sjuSBQexi5PS8k7VXeMqp1bMjHUPWB9elhDv7tenHxNR9x4t3zE6I7WMHsCJZCPnqUH8qVb69lnlaa4kMkjAAsQAAo7IijZVGTsPUk5NXQrlvbN/p/S8iN8ZzWku5zySBQSdgBk/AVdvhzwhrfh0KyDS76pXHmGlYvpPvAKj5VSNrd6bhGaEyxxnVpLaFdxugY4JKA7kAb4A7UxcU5/v58gzCFT9mBdJ+cjZf8tNTsTm9Ie6nVfmzVdUfsx9X2Wy8s1mkfwgjb6AzszMZLiZtTMzMdJEe7MST/V08UscnOPGTi/QKWfEHhRmsmaMZltyJ4x5kx5LKPxRl1/epmrBFeSSktMiVNBOrqrKchgGX3gjIP5V7pxHhxw4Lp+iQ/HB1j4PnUPkaSPo4hubi3VzIkDqqMx1MAyK5jZvtFCcZ74IzuK5jL6e6Ic1LaFZ18Vs7eVuIGzu441P9GuX0GP7MUzAlHjHkHI0so2yVPrm0KqW3gM15aQpu3WSdv2Y4DrLH3Fgij3tVsitjp05zoTmXVtuPczRRRWgWCHxbicdtxSczFlEtvblSEkcEq04IyincZH516/6ZWv35P/Auf/Tp5xRisDM6Dj5dzunKSb1416dvYvjc4rSEWTnS1UEs0oABJJguQAB3JPT2FTUcgYAjswBHwO4rPP8ALp4Xee+CRf7alP8ANXHxKfo20j/qonb+whP+Fct1jpFOE641Ntyb8/l8fJfVY572Ric8WxQOWkjUjKtJDMiMPIq+nQR86n/D9McLs/8Au8Z/NQf8a6eU7PpWFrGe6QRA/EIuf45qWC47V2fT+l1YHL6Tf2tefj/6Kzsc/JmiiitUrIXnHgzXVjNDHjWygx5OBrRldMnyGpRvSBJyzxAd7RG/BcRn8tYWrYNY1UtfjV365rwMU5NlO+DKYSY62jkR45UxqjkGlgD2PoVPkwJBrbUtz9xKGe8gSAh3txJ1nXcKHACwlhsWLANp8tPlmoaaZUUs5CqoySewHqa5nMojTbwh3OkxL5W1c59hj8M5ytzdxD6pWGbHkHbqRufmI0/KrEpM8NuDOkUlzKpR7kqVQ7MsKAiIMPJjqZyPLWB5U511GNGUaoxl50c1kSjK2Tj42FFFFXlAVg1moZ+aIxfLZlX6jJrDYXRjDHvnOfZPlQBTnFoZEvLvVBc4a6mZSIJmUqX2IIXBGBXdyRA0nFbU9OVVi6sjF45EAPSZV3dQO71ZnBOera5UnqLEwdlCSOiudIB1Aau3/wDDU80ygZLAA9iSMHPbBpx5ljq+l20ILAqV31++/PwbKKKKTHwqivEbiWvis+vOIljiQYY4XQHYjA83c/2RV61jFSi+L2M4uQ8exWJJte581ibPZZD8I5D/ACWvYVj2jmPwhmP+SvoaLi0LSGNZo2kHdA6lhjvlQc111Z9aRr/8/f8A9sf7/ufOS2sp7QXJ+EE5/wAlbF4bcHta3Z/+3n/5K+iaMUfWkRfXsj2j/f8AcXPDrh7w8MtkkUo+gsysCCGd2chgdwfapkooqkwm9vbCtN5OUjZgrOVUsFX6zEAnSvvOMfOt1QPFOd7O3lMU82l1xkaJDjIBG6qR2NB4VtHdXzL+nbiwdyWkRI5wgLEkojBMhRnAww2Fd3CuXLt1CW9r9HT9ZcELjPdumpMjt5+1pz5mrF4LzJb3YY2z6wmA3suuM5x9YD0NSdJyw4Te5tv4b7EHBPyQnLHKkdmrEMZJpMdWZsanx2UAbKgycKNhnzO9TlYrNNpJLSJhRRRXoBRS03iLYibpdcas6dWltGc4xrxp+fb30yZoAgeerKSawljhQyOxjwilQWAlQvjUQPqhu5pa5gnubi2lhSxu1aZTHluhpAcgMWKyk40k+VNnMnM0VnFrkIJJARMgF/aUNpz6Bsn3Cu224nFJjpyRtkBgAyklSAQcA5wQR+dIZWBTlThOxd490TjNxWkdKLgYHlXqsZrNPkAoorBNAHDx27kitpXhjaWRUYxou5Z8eyPzxn3ZqlYeBMFAktL5nO8hMNz7bndmYL7JySTVmX3ifYxlwJS7IDsqsQxH2VbGnf1zj31Jcu80xXcKSLhC+f0bFdXskgkDO427iqLqVakttfg9F9Nzq20k/wASuOH8Au2AS3sXjUdjL04EHyyX/JabOAeHIV1lvnE8inUkagiGNh2YKd5GHkzdvICnTNZzVdWHVU+SXf3fcsty7bVxb7eyM0UUU2KBRRRQAUj8yWckPFra9EbvEEMcnTVnZTiQAlVBODrH5GniigClk8PpGa1EySKJuu0mlcmMD2ow+xAJz2PrjvXJFwGRlgXibzQwCBuiemzaX1nEZXHsse+DuRpA916YrGKAFrw6gmTh8YudQb2tIbOoR59gHO49wPYYpmoooAK13EOtGU5GoEbbHcY2rZRQB88rwUxxLIkv9IW5MKwr/WZT/aLg5zqGO3pTCvNPFBGt71UMckpiWL2catwBoxkbj1z8jVtx8KhWQyLFGJDnLhFDHPfLAZrkTle1E3XEEYlzq1aftHuwHbV78ZrwBe8M7i4ZZxdyl3DrlGLF4zg7HI06WGlhpJFO1c9lw6OFSsMaRgnJCKqgk9yQo710V6AUUUUAFV94t8Gi+iGdY0ExkjBkx7RGCME/IflVg1ovLGOVdEqK65B0sAwyOxwaAKu5l5bktrq0i4c7QG4Ug4kkVTKg3ZtzvpbHauObjPFXmNs0zpLboDpjVnaQ7EZMaEHZh7Rwu2+53tyawjd0d0VmjJKMQCUJGCVz2OK5eIcuW87q80SM67Btwcd8EgjI9xoAROG33Em4lbfTH6KkAdPOEk9khhiPI6hwz4bH1du1WbXMeGxdUS9NOoBpEmkawvpq743/AI100AFcvFLdpIJUQ6WeN1U+hZSAfzNdVFAFI23KC/Q5kMU44hFltBDgdNXUExEDS/sn1JO+PKpCLjbPJDlLnp2/D3M0TF16zKrIxAJOoanHtEeXuq3sVjQM5xv60AUzBw6V+F3KRDqiG4jZFVhNpTQrv02UDPdc4A7HbvW264D/AKTv1df0HXtVm+rqCuh6RQ9tsp8dquEKB2FGKAKLvLGZWlaa7kF7BKscMXtmSVRgK8e/bG4xkbb96u6wL9JOr9fQuv8AFgav45rboGc4GfWvVABXDx20aW1mjjOGkidFPoWUgfzruooAqXlnlCBreVXSZL+OOU4YSKEYbRtGQNJ+zggk5J91Q8fKjTiyLlx14J2Z8FyDG0joDn1UqPnV44oxQBR9rw6e7a1gvZzBH0NUPUzhvbI0jJGX3xuchVHz1C2nDdUXDi/E4jFthteB2I3+p8tOBV4z2yOAHVWAORqAOD5EZ8696BnOBn186ABM4Ge/n8a9UUUAFFFFABRRRQAUUUZoAKKKKACiiigAooooAKKKKACiiigAoorReX8cS6pXSNc41OyqM+mWIFAG+ivCSgqGBBUjIIIII9QfSvSsDuKAM0UUUAFFFFABRXBxPj1vbjNxPFFntrdVz8ATk/KoyHxE4cxwLy3z73Cj82wKDzYxUVrhuFdQyMGU9iCCD8CNq90HpmiiigAooooAKKKKACiiigAooooAKKKKACg0UjeIfMLgrZwMVeRdczrs0cOcAKfJ3IIB8grH0qFk41xcpeETrg7JKMfLNvGebVuLuKwtJirO7ieZADoEaM7RROQV6pwAcZ0jV50ica5ou4eJCyhnvIITMsTSzlJThmRWljeSPITS2w1Hup27V6+gJoVFBQIQUKEqUI7MjDcH3++syWmslp3knZl0FpWLnR5oM7AeoA386yF1aHF7T2a3/FT5LTWjv5zvp+G3lvHY/SVEukPNLJLcRSFiQVZJSRrGNWVZTg+lNvJHN893JLFPEn6EDVNGSIyzdoyj7h8b4BYAYzjIzX0fDGeaKGDW875WLqPJIsCfbkw7HSij0xk4Xzq3+X+Bx2lusMWcLuWP1nc7s7nzYnf+HYU9RdK9812j8+olfTGlcH3l+hJVEc3XLx2F1JC2mSOCR0YYOGVCQcEEeXnUvUdzHDrs7hfvQSr+cbCnBMr+15m4goBFxDKCAcSwAdx96Fl/lW3gfiBdXl29oslpBNECd455hMVwWC+0gQDO+5PfHaofhV2rQRHUu8aHuPuCvVgHtp5J7Q24eYYcyRdQg7AmNlZWGcDKkkEjNYGNnzjY43Pt+AvCx7+0SNx4nvJeJYuwspQ/SlcIJw0xbSqw6jhYzsdTgn2gMdzTJwnmto7z6BeHXcbNFIiFVljKMwLjJCONDgjODgEd8BEg4SY5hcRyD6SCzNK8ccmtmJJYqRhSCTgqQQNu1TXI1g0nFZZpXaWSOAF5GAGXmbSoULsqrHCwAH3z6mtGnOrulxj5LVNS7Is6iiiniZpurpI0Z5GCIgLMzHAVRuSSfKq9i4vDc3lxLOiBjAv+jhdqERl0trdFfsWk05zh9GjYCpvnIdW4s7Zt43aSaRfJ+gEKIw811yK2P92K239vE6HrrGyL7R6gUqMbljq2GB51zvU+trCvjUo8trb/AMaL66ua2Vt4fo89yIeJaBaM0phhUoLaS5UprVQhKsoDMwQHQWDEDINSvLvFbuz4neRpaJ9GTDGC3ZcIpYiOSJdRXqMm5j9gtpzjIGZmfjFvNDpNpcTW2Bhhas0WkdmQEaio8iq/CpTgcduIVNmIxE246YAUnsScee2Dnfbek8nr19NXKdDi2+2/Gv30TjSm/Ix8J4tHcxLLAwZG7HcEEHBVgdwwOxB3BFdlJ3B/0PFGRNkuoGldfLrQvGhce9klUH16Ypxro8PJWVRG5LW0LzjxejBqued+f3EjWti2lkOmefY6G844gdi/qx2XtuezXzrxo2tjNMn1woWP/tJGCRn5MwPyqmLeHQoUEnHcnuSdyxPmSck/GtvBxVdJuXhGR1PMePBKH8z/ALG3h/A55+pLb20s+kkSTFkLsw+sA0ra5CPPHntWzg3DJ74sLSMSBANbOwjRSeyHIJL+7G3nitI45dRR20ULSottNJIOmyqJVkfqaJckbgl1zhgQ/bI3455bkQyRxyFevP8ASXMTGMiU51AHzTdSASMGMHemnPKXKMYaS+P09xNV4UnGU57b89/19ju4bcT2cr/Ry1tLG+mWI7xlhg4kQHSwIIIdcHBBBq3uT+bEvoSwGiWMhZo85KMRsQfNGG4bz38waqGe5eWWSabHUlYFgOwCqqKufPCqMnAyc9q7eWuKm1voJQcK7CCb0KSEBSfwyFT8C3rXuTicqfqNakvJ5iZyhkOlPcG9J/76F40UCsGsQ6IXec+cl4fHGxjMryvpVAwU4ClmbJ2wNvmwpdh8Z4ft2tyv4ei//mClXnriT3vFJEgjlmFqvSVY0Z8HOZnOO3t4Tfv06XrWJ5ZBFDHJJKSR01XDAr9bWGxpx56sYzVsYRa7s3sPAxbKed09Pz5XZFycB8SbW7nWCNZ1kcMVDx6RhRqb2gSO1Neap3w04dIvF2WeN43ht5CVcYILvGqkEEgggNuCRsa2+IPPTzyPa2rlIUJSaRThpXGzRow3CDsSPrHI7DePHb1ERlhqzI+jjvkvceOLeI1jbsUeYO67FIlaUg+jaAQD7iRXDb+LdgxwzSx++SGUL8yAQPnVPxxhRhQAB5DYV6q36Pybkf4fjx+1N7/DsfRVlfxzIJIXSRG7MhDKfgRtXRXz1wLjk1jL1bY9z+kiJwkw9CPJ/RxuPPI2q9uBcaju7dJ4TlJBkZ2KkbMrDyYEEEeoqqUXFmDm4NmJPjLw/DO+iiioCIGqZmuutc3M536k7qv/AGcJ6SAe72Cf3jVymqP4OMRAHuHlB+IlfP8AGsrqsmqUl6s1OlxTtb9kdVvHLNI0dtH1GQAyMWCRxA9uo5BwSN9IBON8YrxexSwjJkspyO8dvcKZR8EkA1fAHPuNR9jwpjGRcsXVpGk6Wf0YZjnLgbO2Aoy2cBQB237jw6IjT048emhcflisrni1rjxcn6vf6GpwyZvlyUV6LX6lh8jcrm2jMs+DczgGQjcIo3SFD91c7n7TEn0w01TnCeJzWDa7Ys0Q3ktiSVZfMw5/q39APZPYjzFs8N4gk8KSxNqSRQyn1BGfkfd5V0GLfXbD7v09PYwcqmyqf3nr6nVWGXIwdwe9ZopoVIRuSbA97K0/8CH/AJag+ceWbC2sZ5VsrbWqYjxEgzK5CRjYffZad6Q/Ee81zWtsO2priT8MXsxg/GR8/wD06qumq4Ob9DxvS2LthZiKJIx2RQvxwMZ+Z3+dNXhlbZiuJ/11w4U/sQgQr/eRz86Vr66EUTyH7CM39kE/4VYvKHDDb2FvEfrJEmv8ZGpz/aZqxekw5SlYyileWTFFFFb4wLnOHDZGENxApeW2Zm6Y7yxOumWNc/axpYepQDzqF4pIt9Yv9FKyZKnSfZ1GN1doZQd0LaShBG2d6k+O8dlkma1siEZADcTkBhCGGVjjU7NKRvvsoIJzkCtHCuX4rcsyBmkk3kldi8kh9XY/yGB7q4r+ILsaF0Jxf3sdfK91yG6VJrXodCeIVrpxIJ45POEwTmQH7oCIVb4qSPfUdwc9JLi4nAt0mmefQ5UdJCqLmQ50hmKFyM7F8d81N/nUbxvl+K6VRKGyjao2UkFHG4YfZJ2+0CKzczrn/XRjTbHjHa213f5eCcauHdHvlSBri4e9ZWWPp9G2DAhmjLB5Jip3AdggUHfSmfOm6lfgPHpVmFrekNIwJgmA0rOq7srKNllUbkDYjcYwQGiu7wVSseCoe467f77+4nPe+4l+LSn/AEeD5C4ty3w6gH8yKrOrt5l4MLu0mgJx1EIDfdbujfJgp+VUfHqBZZF0yRsUkT7rr3Hw8wfMEGun6VYvtQ9fJzXW6pPjYvHgkuXuX5L64MMbdNEUPNJgEqGJCIgO2ttLbnYBSd9hThfeEcfTP0e4nWQDYyMsiMfR10gge9SMVCeHXHo7W6lSdgi3Ij0O2yiSPUNDE7DUGBGfMEdyKtDifF4reIyzyLGijJZjgfAep9ANzSuZfarmtta8DuBj0PHi9J78lEpqBZZF0ujMki99LocMM+YyNj5giufixxBIR3Clh8V9ofxFdk92ZpppypXrzPIFPdVOAgb36VBPvJrmvYDInTXdpWWJR6mRgg/4q2+TePyn513/AKHO8IrK41+OXb+p9CQvlQfUA/nUVzbx0WdlNOcZRfYB+1I3sxr82I/jUui4GPStF7YRzLomjSRc50uquMjscMCK5M7lHz7yRdRWl+Li4mnwFJ/RL1BK5UhhKFOcEnV2OT6Y388aukuuKNeMs8UTSK2mLQJsRqgV8EhdTFMnfIyO+KdfFjgVvAtqYIIYmaZwTHGiEgQvsSoGRnFIlXwgpdzpsHAozYytaa9Nb8eB3u+eDN9PvYUaIxW8NpBq06y88jHqNpJA07EDJ7H1pGiiCqFHYDAqUWDHCXf9ZxONflHBgf3s1G1Opa2OdGohW7XH0lr8kFFSfLnLU19M0cBVFQAyysCVTV9VQoI1OcE4yAAMk9sy3M/hvPZwmZZRcRoMygJ03RfNwAxDKO5GxAGd6k7Ip6HbOqY9dv0pPv8A2QrU9eEHFSlzNbE+zInXQejqVSXHxDRn900ig0weHZP+lrfH3J8/Dp5/mBXlq3Eq6xXGeJJv000XlRRRShwgGqcv7Xo3l3CfKYyp70n/AEgx+8ZB+7Vx0g+JfCCpjvUBIjUx3GNz0SdSyfuNkn9l2PlSWdS7aWl58jmFcqrk348CndXGhcgFiSFVR3Z2IVFHvLED51NSch34i6ge2ZwM9AK4z+wsxbGryyUAz6VB3CsVVoiutHSWMndS0bB1zj7Jxj4Gm+XxSBi9i0uOvjZW0CIN6mUNgp7wMn0rJwK8eUJfV1v5NXOsyIzj9LevgUrS5EiK65wwzvsR6gj1ByPlTt4WSn6NPH9mK6kVPcrqkuB+9I1IUWLeAdRs6QSxx9ZmJJ0j1LMcD3irN5B4M9vZjqjTLM7TSr91pDsnxVAin3qat6XDVk5R/l8FfU5/dwUv5hkoooreMIDVU8QvOvfXU3dVcW8f4IMh8fGVpPyFWHzJxcWtpNOf9lGzKPVsewvzYgfOqy4ZaGKFEJyyr7R9XO7n5sSfnWR1W3jUoL1/wU2vtoL226rQwfr54oz+AN1JP7kbfnVwCqz5Vt+rxSP0t4JJT+OUiJP7olqzKt6ZXxoT9+57UtRCg0Vg1pFoi8m+1aLKfrzvLNIfV3kbOfgAF+Cit/FZJHmgtoX6Rn6jPKACyRxBSwjDbayXUAnOBk4OK0wf0G4a2l9mGaR5LRz9XMhLvbk+ThixUfaVtt1NdvFeF9YKVdopYm1xSrjVG2CDsdmUgkFTsQa+aXwWL1Nyy1uPJv8AFPw/nQ+nyr+ybv8A4fW2Nnug/wCt+k3GvPru+n5ace6uLg08gee3mbqPbOq9TAHUR0WRGYDYPhsHGxxnbNejd8SI09SyHl1OnNq+PTL6c/vYrdwrhYgVvaaR5GLyyPjVJIQAWONhsAAo2AAArS65nYF+Oo06cu2tLWv99iFUZp9zh5wOm2Eo+vBLDLGfRllQY+asy/BqeRSNL/TblLeL2ooJEkun+zqjIeO3B7Fy4VmH2VXfdhTyK1/4dosqxPvPVtpfH/sqvacuxmk/nTkJbs9aBhFcgY1EHRKo7JKBvt5ONx7xtThVc+J/MEqT28FvNJEQrTSMhwcf1canIIIJ6hwR9kV09Km5pQ8iV8q41t2fy+ok8T4ZNBlbu2kQdidBliYe50BGPjg+6o+ztoGw8SocdiBnH4c9vlUre8Zu5l0T3c7odioKRhh6N0lUke4nFcqIAAFAAHYDsPhXS0wtfe9L/JyGROhdsdy7/wBDNMPh7wQ3N6JSP0Voc58muCuEUfgVix9CUqJ4DwOa/k0W/sxg4lnIykfqqeTye4bDzq5uC8GjtYEhgXSiDbzJJ3ZmPmxOST6mkeoZaa+lD8zR6XgSUvrWLXsv8nfRRRWGdIVl40N/qY/bmP5Rgf5qrqrB8Zz+ksh/3g/wiH+NV474BPoCfypqr+U7XofbFb+WPNnwMy8sEoMuJJLpR5nROxIHvMakfOkdWBAI3BGR8D2q9eRrTp8MtE9LeMn4sgY/xJqq+eOUGsJi6D+iSNlG8oWY/wBU/oufqntvjuBmuqenpmZ0jOjXbKE32k9/mOHg1Iv0W4UY1i5YuPPBjj0H4YGPkad+KTIkEjS40LG5fPbSFJbPyzVBcJ4tNay9a1fQ5GlgRqSRe4V1yM48iCCMnfeu/mDnO7vU6c7RrFkFo4lZQ+Nx1GZmJGd9IwNt80Op7IZHR8ieQ+PeLe9/iL9gpESA99C/yFPfhHw0veyz49mCLpg/7yUhiB8EQf2xShZWUk8ywW665X7DyUebyH7KD18+wyTV68qcuJY2qQodRGWkc7GSRvrufj2A8gAPKpWy0uI51jKjCpY0Xt9t/kTFFFFLnKBXllBGD2NeqSfFfiE8VmpgLKrSASsuQQuk4GRuATgZ+A86ANHFPDLSxawlEQO/QkUvECf1ZBDRj3DI9AKjByNxHOMWY/a6kx/u9IH+NaOBc4T2NtHA0L3E8rGSIB9eYmAxumok6g/s+WK884c1re2EUoE0TJcFJEQj2XCagCSQe2SDjYg7UrPDpm+UorY1DLuguMZdhp5e8PVikWa6k68qHMY06Ioj95EySW/aYkjyxTeBSfy3zs9xeyW/RZY4gy9Q6mPUQgEOQNIzhj8qcaYhCMFqK0hec5Te5PbCiilrxDvJouHyPbEhhpDMv1lQn2mHpt5+QJPlUiJs514DLeQLFDIkeJUd9aswZYzqC4Ug/XCnv9moFfDu6P1r2Mfgtv8AnlNJidccJked5elJNE0bq6vk4kDK415A2U4ON8U2TeJjQhIobeSfowxmdmY5X2FLaiqntndjgZzVNlFdj3NJnjin5GXlblIWbSu0zTSTaAzMqLhYw2lVCjtl2PzphqtrjmIzcSsplnVIXhklUFBlFA/SoxzuSYmGR2xtmt1r4thpVL2zpbO/TWYk9/UjTp95UHIHrVkUorS8Huiw6KKKkBzcQ4dHPG0cyLIjDDKwyD/7+/ypbflK4h/1O6ynlFcqZgvuWVWWQD8Rau3nfmQ2VoZUUM5YIgPYM2TlvcApNInCvEa8t5o/9IqejKMgmPQwU9nTAGR22Oe/50X49V8eNsU18klJrwNf0HiXbTYfHqXH/D0/8a9pylcTf65dYTzitlMQYejSszSEfh0Ui8wc8Je3NrJ0njjt5xqYnUSrMjYKqNjiM7DNPN34nWi2xmRmk9rQI8aX1YJ3Ddhgd/8AGk6uk4dUuUa1v+v6knZN+oy8P4dHBGsUCLGijCqowB/7+/zrppb5Q53ivw4VWjkjwWRiDsdgykdxnbyxTJWmVhVfc0eHU9xdyXEVxF+kCLokjf2Qi4Ch1ftnUe3djVgmvnK65gmP0hdbaJ3LuuTjUJNYYehyMZHl8qnCcoPlF9yFlcbI8ZraHePwsvSfantVHqElc/kSv86muG+EkIObuWS4/Y2ii+ap7TfAsR7q18D8Q5Gt7gyQgmzhjLHWQZGIAOfZ23DHO9cVz4sTMc29qCsaK8xZmOnIBIBAGBvjJzk52q2eVbNalJlFeFRW9xgiyLa1SNAkaqiKMKqgKoHoANgK20hN4sxgEtCy5gEsepgOoSQNA2751jP+7NRj+LkxJkS0HQQqJCWOoMfINgAHvgYPypcaLQorTZ3IkjV1+q6hh8GAIz+dbqAE3n/kiW/eBoZY4+iJAQ6s2dejtpIxjR/Gk+48HbxlZfpFt7QIzplHcY99XFWCKkpNdkNVZl9UOEJNL2NVrAERUHZVCj4AAD+VeJGjk1xMUfbDodLey3k6nyPvFUdM18nWu+u+YJ+k5LtnXn7v1SvYY7b9sVMWXMH0a9vLpoCJOirEFzjXMYSNsDAJfJyTjTgVEVGXiXg9bOSbeSW3z9lSrx/JZASPgCBXHbeDCZ/TXczD0RI4yfnhj+WKOCc+Xs0hheOESSRM8LDdUIUsqzAOdIIBG5BGRtXdynzLfXN0Uf6O0EeepJEr6deNkR2OGOcZIBGPPtUuT9xmOXfGPFTevxGfgXLVvZpotowgO7Hcs59Xdssx+JqUooqIu3vuwooooPArh4xw9poiiStESQdShW7HJUq4IKnzFd1FACM/hZEFi6UhEkZbUzqHWQOSSHjBUAbnABHc5zU1xDk+Oa1SBtKBXRyY0VAWQ74QbDIyPnU/RQBD2nLqpdyXOti0i6dOEVQMg+1oUFyMbFskZNTFFFABXNxG1MkTIrtGWBAdcal94yCK6aKAFJPD2P6JPA0jMbhw8kmlF9oEEFUUaR2/jWLzw9RrozxsgD6epHJGJUJXHtKCwwcDzz3J2puooAWuZORILzpk5jaLZSgXGnOdBXGMZ9MdzXPwHkFLWTIZJIwWKLJErSJncASFtgD6KM53ptooAKKKKAI7j3A47uBoZgdLeY2KkdmU+opeufDzr4+m3Mk4jjZIhpSPRqGNZ0/WYYB39BmnKigBQ4dyZII7aOZosWcqyRNGpBkChgRKD2Y5ByCexqPPhgTLNMZl6rTieI6MqhDOxV1J9oHUPT6tP9FAC/y/yy0M81zO6vPPgNoXQiqoGAoJJOcDJJ8qYKKKACk668KrJx9WRTknKvuQTnScggjv7/fTjRQApca8Nba4eRx1I3kXDaGwudsMU7E7DbttnGay/h5CJ1miYowVFYFIpFbQAAwEinQ2FAJFNlFAETxnle3umiadNRibUvl+6cd12G3uqOtuQ4orpp4m0h21tGY4nGo5J0M6lkBJ3CmmeigDAFZoooAKKKKAIGXke0aYytGWLP1CpdzGZPvmMnTn5VtvOU7eV5mkQsbhESTc9k3UrjsQcb/sipmigCBs+UUjtpLbqzNHIujBMYKrjBClEHcdyck1y8vchR2U3UhmmI0suhypXDEHIwowcgU0UUAFFFFABRRRQB//2Q=="/>
          <p:cNvSpPr>
            <a:spLocks noChangeAspect="1" noChangeArrowheads="1"/>
          </p:cNvSpPr>
          <p:nvPr/>
        </p:nvSpPr>
        <p:spPr bwMode="auto">
          <a:xfrm>
            <a:off x="63500" y="-790575"/>
            <a:ext cx="2819400" cy="16192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3307636"/>
            <a:ext cx="4506022" cy="2587918"/>
          </a:xfrm>
          <a:prstGeom prst="roundRect">
            <a:avLst>
              <a:gd name="adj" fmla="val 0"/>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hlinkClick r:id="rId4" action="ppaction://hlinksldjump"/>
          </p:cNvPr>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308304" y="5831182"/>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1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9147"/>
        </a:solidFill>
        <a:effectLst/>
      </p:bgPr>
    </p:bg>
    <p:spTree>
      <p:nvGrpSpPr>
        <p:cNvPr id="1" name=""/>
        <p:cNvGrpSpPr/>
        <p:nvPr/>
      </p:nvGrpSpPr>
      <p:grpSpPr>
        <a:xfrm>
          <a:off x="0" y="0"/>
          <a:ext cx="0" cy="0"/>
          <a:chOff x="0" y="0"/>
          <a:chExt cx="0" cy="0"/>
        </a:xfrm>
      </p:grpSpPr>
      <p:sp>
        <p:nvSpPr>
          <p:cNvPr id="2" name="1 Rectángulo"/>
          <p:cNvSpPr/>
          <p:nvPr/>
        </p:nvSpPr>
        <p:spPr>
          <a:xfrm>
            <a:off x="107504" y="188641"/>
            <a:ext cx="8568952" cy="2677656"/>
          </a:xfrm>
          <a:prstGeom prst="rect">
            <a:avLst/>
          </a:prstGeom>
        </p:spPr>
        <p:txBody>
          <a:bodyPr wrap="square">
            <a:spAutoFit/>
          </a:bodyPr>
          <a:lstStyle/>
          <a:p>
            <a:pPr algn="just"/>
            <a:r>
              <a:rPr lang="es-ES" sz="2400" dirty="0">
                <a:solidFill>
                  <a:schemeClr val="bg2">
                    <a:lumMod val="25000"/>
                  </a:schemeClr>
                </a:solidFill>
                <a:latin typeface="Comic Sans MS" pitchFamily="66" charset="0"/>
              </a:rPr>
              <a:t>La </a:t>
            </a:r>
            <a:r>
              <a:rPr lang="es-ES" sz="2400" b="1" dirty="0">
                <a:solidFill>
                  <a:schemeClr val="bg2">
                    <a:lumMod val="25000"/>
                  </a:schemeClr>
                </a:solidFill>
                <a:latin typeface="Comic Sans MS" pitchFamily="66" charset="0"/>
              </a:rPr>
              <a:t>etiquetación</a:t>
            </a:r>
            <a:r>
              <a:rPr lang="es-ES" sz="2400" dirty="0">
                <a:solidFill>
                  <a:schemeClr val="bg2">
                    <a:lumMod val="25000"/>
                  </a:schemeClr>
                </a:solidFill>
                <a:latin typeface="Comic Sans MS" pitchFamily="66" charset="0"/>
              </a:rPr>
              <a:t> es el proceso por el que el niño asigna un cardinal a cada elemento del conjunto, que se rige además por el conjunto de orden estable.</a:t>
            </a:r>
          </a:p>
          <a:p>
            <a:pPr algn="just"/>
            <a:r>
              <a:rPr lang="es-ES" sz="2400" dirty="0">
                <a:solidFill>
                  <a:schemeClr val="bg2">
                    <a:lumMod val="25000"/>
                  </a:schemeClr>
                </a:solidFill>
                <a:latin typeface="Comic Sans MS" pitchFamily="66" charset="0"/>
              </a:rPr>
              <a:t>Los niños asignan un número a cada objeto desde los dos años, sin embargo, cuando no dominan esta habilidad pueden equivocarse, por ejemplo, dejando sin contar algún objeto o, por el contrario, contando otros varias veces.</a:t>
            </a:r>
          </a:p>
        </p:txBody>
      </p:sp>
      <p:sp>
        <p:nvSpPr>
          <p:cNvPr id="3" name="AutoShape 2" descr="data:image/jpeg;base64,/9j/4AAQSkZJRgABAQAAAQABAAD/2wCEAAkGBhQSEBQQEBQUFRQVFBgWFRUXFxUUFxgWFB4WFxcXGBcYHSYfGhwjGRcYIi8gJScpLSwsFx4xNTAqNSYrLCkBCQoKDgwOGg8PGi4kHyQtKS0sLCwsNSwvLCwsLSwqLCwpLy8sLCopLywsLCwxLCosLCwsLCwsLCksLCwsLCwsLP/AABEIALsBDgMBIgACEQEDEQH/xAAcAAACAgMBAQAAAAAAAAAAAAAABgUHAQMECAL/xABOEAACAQMCAwQFBgkJBwMFAAABAgMABBESIQUGMQcTQVEUImFxgRUyQnORsSM0NXSTobLB0QgzNlJUYnKi0xYkJkOCktIXhPAlRFNj4//EABoBAQADAQEBAAAAAAAAAAAAAAACAwQBBQb/xAA1EQABAwIDBQcDBAEFAAAAAAABAAIRAxIEITETQVFhcQUUIoGhsdEykeEjQsHwUhUkM1Ni/9oADAMBAAIRAxEAPwC8c0q8x87iGUWttG1xcn/lr0X/ABnw88fbiprj3EfR7aafr3cbMB5kDYfbio/lGFZIUvXijSe4RWkZBjUN9PX2YP8AHFVuJJtBWqi1rW7Wo2RoM4z574UMLnjbesI7RP7pJJHvwxpf5q7QL/h4HpclkrkZWNdbyEeekHYe04FO/PvNQ4dYS3RALABYlPRpH2UH2DqfYpryzw+zuOKX6x6jJPcSes7H4szeSqoJ26AYHgK5s+ZVnfB/1s+35Vp8S/lCEsPR10qFAbvIwxL/AEiNL7L5DrWzg/bfNPKsZltYskDMqOinfca8kD3nA9tMVh/J94ekQWUzyvj1pNejfzVVGAPYc+81VPan2YnhUiPE7SW8pIRmxrRhuUfGx23BAGcHbbfppyZkqLcVa23Zt6xn7q+uMScTMxNmLYw4BQuTqOQM9D0z0rVw9uL96nfi17rUO806tWnxxv1pD/k+c6vJr4bMxYIneQE9QoIDx58hkEDw9b2VdlLM5krgxUMtsb1jP3SfxBuL96/cC17rUdGrVq0+Gd+uK28Gbinfr6WLbud9ejOrocY388U10UszmShxUstsb1jP3STK3GtR0iz05OPndPDO/lXdwY8T1P6WLbT3baNGc95tpzn6PWmiigpwZko7FXNtsb1jP3SOG43/AFbP/N/GpDh54n3U3fi27zQO40506986/Z0poooKcbyuvxVwixo6D8pGa640g1GK1kH9VSQT7ssKYOXeOPcRap4Xt3DlND49Zl3JToSOvh4Hr1qYIpN7S7BvR1vIiRLauJFIJxgkBgR9nwyPGokFgmSVY17cS4Uy1rSTkRPzCcHfGPaceNaOIcQSGNpZWCooyxP/AM3PsrVZXgmhhlHSQI4/6hn99QXHeJd7fxcMaKOSKSJpJtYJIAzpK46HK/r8MVNzoErNSolzy07pJ6DVR8fN99d5bh1qoizgSznAbHiBkfqzXLxjj3FbSIz3T2EUa9WYt18AAN2PsAJqwoYQqhVACgAADYADYACvLXa/zc97xKVAx7m3dool8MqdLv72YHfyCjwqOzJ1cVoOLY3JlJsc8z5mU52v8oRlL96iyeqQmhCmG8GOpt19mxrVbdvU7MFLwJk41NE+ke/SxOPhW/s57DYJ7SO7v2kJmUOkSNoCo26ljjJJGDtjAI61A9rfZOnDY0urVnaFn0OjkMyMQSpDADKnBG/Q43Odu7PmVAYsBxOzbny9s1cnBb7iEtrJKTaO7KptmjJaNs51FiDuPdXLq435Wf8Am/jVbfyeeanW5fh7sTHIjSRg/RkTBbHkGTJPtQe2vQNDTneUbioJNjc+XtmleM8T9FbULb0nvBpxnu+72zn+9nP6qj9XG/Kz/wA38aeKKGnO8o3FWz4G58vyle4bifo0egW3pGpu9znRo306fb0zUfq435Wf+b+NPFFDTneUZirf2NPUflK/ETxPu4O4Ft3mg9/qzp17Y0ezrUeW435Wf+b+NPFFDTneUZirRFjT1H5Svxk8T1J6ILbT3a69ec95vqx/d6VxW3MPEYpUS8s1dHYL3kBzpJ2yQSdvacU618stCwzMlcbiWhtrqbTzzB+8rEcgPQg74233HUV90icqg2nE7mwBJidfSIgSTjVjUN/ef+2nuusdcFXXo7J0TIIBB5FQHPa54dcgbnujsPhW/lAYsLUHY9xH+yKObb94LKeaI4dIyVOAcHbwO1beW7tpbSCWQ5d4kZjgDJIBOwrmV/krZd3UcLvWFo5p5Rt+IRLDdqzIr6wA7J62CoJ0kZ2Y/bUVyz2V2Nhcek2yOJApUanZwA2MkA+NN9FWLGiqt/lESKOFIG+cbpNHvCyZP2Z+2rNubpY0aSRgqKCzMxAVVG5JJ6ACvLnaz2g/Kd0BFkW0OVizsXJxqkI8M4GB4ADxJoi39hKMeNQkdBHMW92gj7yK9Q1S38njk9o1l4lKuO8XuoM+KAgyP7iyqB/harpoiKKKKIiiiiiIooooiKiOa7ZJLKdJZBEjIQ0hGQo23x41L1Ac+fk26+qP7qi/6Sr8OJqsAMZj3XTwOFUtLZEcSKqIFfGAwA2YA+dQEyH/AGgRsHHoZ3wcdW8amOVfxC0+qj8/6tccvGZRxhLQMO5NsZCuB87JGdWM+FVmLW+S007hVqgZ5On5TQKV7nsv4ZISzWcOWJJIBUkncnYimgVmrl561W1usaLGgCqihVA6BVGAB7gKrvt+vFTg7I3zpJolQeOVJc/5VP2129oHa3DwuUW7wyyytGJFClFTBLKMuSSDlT9E1R3MPMN/x66GiF3CbRwxKzLGG6lj5nAyzY6eAGKIuzsItWfjULDpHHM7e4oU/acV6hqvOyLs1PDIWln0m5mADY3EaDcRg+JzuxG2QAOmTYdERUdxzjS2sXeyAkZA29uTk/ZUjUTzTwb0q0kgGNRGUJ/rruufYSMH2E1B82m3VRfNpt1Uha3IkjSRc4dQwz1wwBH31xcI4/HcSTxLs9vKY3U/5WHsOD8QaV+R+ax6K1tNtPbI4CNsWWIHA/xLjBHszSTyzzj3F3LcRp33eLiQl9C51ai2cHJzqx76zOxTW2zodeSoFcG3nM8oV40VVVh2wMbnNwmi2GRmNSx1HGCzMegGTsMnyq0Le4V1DIwZT0III+0VoZUDxIWoNdYHwYOh4rbWDWaKsXEryWEXywk3fgS+jlRBpOSuW9fVn9XspopHn/pFH+Zn73p4qtm/qtmKaRs5M+EfzkoPnWBn4fcIilmaMgKoJJO2wA61u5UhZLG2RwVZYUBUjBBAGQQehrVzpctHYXEkbFXWMlWU4IO24NbuVp2eyt3clmaFCzHckkDJJ86ZX+SeLuvK7zmFK1pvLtIo2llYIiKWZmOAqjcknyxW6vO/bh2jm5mbh1s34CJsTMP+ZKv0faiH7WBPgKsWNRnan2sPxFjbW+UtFbp0aYjoz+S+IT4nfAG/st7IJL5lurwFLQbgbh5/YviE828eg8xIdj3ZGLnTf3y/gM5hhP8AzSPpv/8Arz0H0vd870EiAAADAGwA2oi+beBURURQqqAqqBgADYAAdABWyiiiIooooiKKUuOc0XMEtx3duk0cEaSFQ7JIUbVlh6pU6dJyOu9SvLHM8V9CJYsg4GuNvnIWGQD5+w+NQDwTC6RCmKKKKmuIqJ5rWI2U4uCyxaDrKDLBdug86lqgOfPybdfVH91Rf9JV+HE1WDmPddPA1jFpbCEsY9CaC2AxXGxI23xULNZSfLqTaG7v0QrrwdOrLbaumfZUnyr+IWn1Uf7NRsvEJPlxINbd0bQsY8+rqy3rY86rMWtnktVMOFWqG8H68PlNwrNYFGauXnKve0TshTik63BuGhdYhGBoDrhS7ZIyDnLnx8KpHm7kK94PIsjMdBbEdxCzKNQ3wTsyNjfB8jgnBr1jS32i8KW44XdxuM/gHdfY8QMiH/uUfroir3sb7WZLmUcPv21yEHuZj85tIyY382wCQ3U4IOTirmrxdy7fGG8t5l2Mc0bj/pYGvaAoizUFzPb3ZQvZTJGQPWWQDTgb6lfB0H3gjp06mdpT5q5cuZo5Sl05AVmSAIgDMASqFhjIzgb5qurNpgT6KDwSIHwqP4xxmf0hiSDIx3YMSSemrV++vqGJYmjiYkZA1qNt/LPurZGwkUGUfhDqZ9sEBdsYPjsdq+Dw5FmilJ1r10/O65Gj27Eb14zG3fUNPVSwfZdRx2j2y0OAI45wY6KdEGlY7V2jMTHvC4GcH+qfHJ6fGmflzmV7eSScpi3kdEYZ3B6F1Gfb8cVA8MiXRJB6O5mY5DYJKr1GD0AA8K237266TEJnGnONyvef1jt+/G1bwYzC+6fQY9myI/v8cuiuq3nV1DoQyncEHIPxrZSh2X3BaxwQcrK4znIOcN6vsGce8Gm+tjTIlfGV6eyqOZwKV5Y7f5YQlpPSfRyAuB3fd5bcnHzuvjTRSPcf0ij/ADM/e9PFRpmZ6q7FNt2ef7R/KhebbR5rK4giXVI0ZCrsMnbxO1b+WrRorOCKQYdIkVhscEAAjao/nclbG6YEg90cEZB8OhFdfKLE2FsSSSYIySTknYeNMr/JDd3UcLvWFG9pvMxsOGT3CnEhAji+sk9UEf4Rqb/przFydwZbu/gglcJG75kZmCgRrln9Y7ZKgge0ir57cOWL2/htobKLvFWR3k9dEwQAqfPYZ2Z6qL/0W4t/ZD+lg/1KsWNel4ON2iKqJPbqqgKqiSMAAbAAZ6AV9/7RW39og/Sx/wAa8y/+i3Fv7If0sH+pR/6LcW/sh/Swf6lEXp6DjMDsEjmiZj0VZEYnG5wAc9K7a8/9lvZjxG04rBc3NuUiQSam1wtjVG6jZXJ6keFegKIisE1mo3mHPcFVONRVSfYTv+qqq1TZUy/guhQl3xuKK+aVmBjaAISN/WDZAx5YJ3qvTxOSyuRdW42zh4x814z9HbbGOh8CBVk3XL6GPGPCkLi3Dwj92OjDKj2+K/H78V80cdVvF+W/7qbxOatjhXE0uIUniOpHGQfvB8iDsR5iuuql7PeISW92sIYmCYkFD0DkbMPI5GD7/ZVtV9HQrCq2Qq0VE81vGLKczqzxCM61U4YjbYHIwalqgOfPybdfVH91Wv8ApKuw4uqsHMe66eBuhtLcwqyxlEKKTkhcbAkHc4qLl4RKeMrdBPwItTGXyPn5O2M58fKu3lX8Qs/qo/L+r7aiJpW/2gRNR0+hk6cnGctvjpmqyRa2eS102uFWqGnc/Xh8pvnjLKVBKkggEdRkYyPdXkzjHOfFIppIJr26DxuyMBNIvrKSp6EV63FVb2qdjvp7m8syqXOPXRtklxsDq+i+ABnocDOOtXLzk68kczpf2MVyjAkqBIPFJVADqR4b7jzBB8aiO1vmhLPhk4Zh3k8bQxLncmQaWYDyVSST7h4iqDj5P4zYyHuoL2JuhaDvCDj+9CSD9tEfIXF76XMlvdOx27y41Lt7XmI29lEUTyTwhrriNrAozrmTPsRTqc/BATXsYVX3ZZ2VrwtWmmZZLmQYYr8yNeulCRk5PVts4AwPGwqIisGs0UReeO0Plc8Ou10u5ilDMjYxpOTmMnoxAI8tiKgrS+j7rGCH1DD77Y/Vj2V6U49wOK8t3tpwSjjBxswI3DKfAg1UHHewy4SRjZSI8QXKiVtMmsDddlCnJ6HYb7+dZH0SDLV9Dge0WMYKdTKFCQ3Wl10XLDWvrnA/Vvt+utHFOaHx3Qf1U9UHPVT7KB2Y8T7xIzbkd59LUhRP8bKSF8/jtnpTLyj2MTSP3nEcxBGXEamNzIoyWBIJCr0HmcnpUAxxyXoVMfQa26QU99lNqV4ckjAjvmaQDyU4Vce8Ln4041hVwMCs1taIEL5KrUNR5ed6V5Zrf5YRDG/pPo5Ik1ep3eW9XTnr13xTRSPcf0ij/Mz9708VCmZnqtGKbbs+bQfdQXNFi01tcQpgM8eAWOFB26nwFdfLtmYrSCJiCyRIpKnIyoAOD4iovnof7hd/Un91dvJ/5PtfqI/2RTK/ySHd1mcrtPJTNFFFWLGiiiiiIooooiKiuYZMRgebD9W9StRUpEs2g/Nj6+01hx5/SLBq7IKTdVGPcyOuBnFLPHuASSEMNiPOrGFuvgK+bi3GOleBU7PrNBfIMK24HJVhZRqkiHPczrIrkuSYpMHffGUJ89x7qtdGyAfP40i8ycKVlZfZlT5Gs9m3HWYNayHJTdM9ceK/CtPZmLtds3b1W5sJ7qJ5ruFjsp3kjEqLGS0ZOAw22JqWqA58/Jt19Uf3V9E/6Sp4cB1VgPEe66eBTq9pbvGgjVkQqgJIUEbKDjcCo6XgrnjCXeU0C2MeNXr6ssc6cdN+ua6uVfxC0+qj/ZqEnH/EUf5mfvaqyfC2eS102na1Q06B/PJPFFFFXLzkYoxRRREUUUURFFFFERRRRRFjFZoooiKKKKIlea/j+WEh7hTKbcsJ8+sFy3qYx09ufGmike4P/EUf5mfveniq2GZ6rXimBopxvaD7qB5otVktriNpEiVoyDIw2XOPWPT767OXLcR2kEauJFWJFDr81gABqHsNRfPP4hd/Un91dvJ/5PtfqI/2RSfHHJdg91BnK7Ty1UwKCazWm8gDxuh6MpB+IqZ0WQLaDWaqe44C8NrbX9lI8TxlkmQM2hyutAxQnSTqUZ88569Xfk/m1L2I9FmTAlj8j4Mvmp8PiKqbVBdaddUcIMJhoooq5cRS3wO8HeygnB1N+ommSkrj9q1vOZV+Y5yD5MfnA/f8a8rtMOa1tRv7SpNTOLsedfFxfDFKT8czvnHnXLPx4edfPPxlVwLZyKtyUhxi8zmojkOAm/dh0AOa45+JasmnLkTgxiiMrjDSHPwqzAUjUrADqfJQcd6aaiear4w2c8wVWKISFcalPTYjxFS1QPPYzw65A/8AxH91fYP+kqWHANVgOkj3XRwO7MtpbSkKpdEbSowoyM4UeAqNl4cnywk/fR6xbFO4+mRk+v16fDwrs5WB9AtOv81H5/1ahJ/6Qx/mZ+9qrJ8LZ5LXTb+rVDTEB/24J3oopI7S7mSEW1wmdKS4fHvVgPiEYZ9tSqPsbcvLqPsbcU71gGo+/wCLItq1wDqTu9akfS1D1ce8kfbSv2a8e/3RobiRQYXZELMATGAGHU9FyR7gK4arQ8M5Sl4uDfNPNFR/DOPwXDOtvIJO7xrK5KgtnA1YwTt4GpCrAQcwpAg6Iooorq6sM2N657HiUcwLRMGAODjPXr4+w10MMjFV7yLdm0vLnh05wWfXGTtqIAG3+JApHuNVOeWuA3FVPfa4A709vfoJVhLASOrMq+YTAbHu1Dauiqs594+E4lBJq0i1dM4yThsGXYbnKsFxUzxLtbtowvdpI7PjAYd2Bnb1icn25ANVtxLCSCdDCNqgz1jqU9UVz2N/HNGJYnV0boynIPn+uuitKuIIyKWJeMsOMJa6I9Jty+vT+Ezltg2fm7dKZqSrhD/tDGcHHoZ38Or+NO1VsJz6rVimtbZbvaPvmoLmeONrW4SdzHGYzrcZcqpI3C4921dfLsaLaQLExeMRIEcjBZQBgkeGRUXzyv8AuF39SfvFdvJ35PtfqI/2RSfHHJdtPdbp/dp5aqZqL4zxYxaUQanbOPIAeJqUqGvwPSVLf1MfrNZcfVdToy0wSQJWVokpK4kJ44jFjMRYuVGcgsSxIJz4knFLEVzJaXCXluckfOXoHQ/OU+/HwIB8KtLjMqFcDeq2ux+FeMDxJTw3P0cnwP34r5unXeypm6Y3qTxvVs8vcwRXkImhJxnDKdmVhjKsPj7jUnVfdnP4GeW3cFGdFk0MCpypI6H3/qqwa+rw9Xa0w5VorXcW6upRwGU9Qa2UVcQDkUSlxHkMNkwvj+62f2h/Co+Dsy1HMspXyVN/tLfwp9orD/p+HuutXZSzwrkWKJgzsZMfNBAVR7cDqaZQKzRWmlQp0RDBCSiojmy/eCynmiOHSMspwDg7eBqXqE50t2ksLhI1LM0ZAVQSSdtgB1qx/wBJVuHANVt2kifutnArtpbS2lkOXdEZjgDcjJOPD4VHS20Hywkhlb0j0bAh0+qUyfW1Y69ds13ctwsllao4KsscYKnYghdwRioKf+kMf5mfvaqyfC2eS1UmzVq2mBDtOHDonelLnHmWzWOS0u9YLrgJpIJHVXRj6pwcHOdiN/KmtmwM/dufsqveeubomgaMwOV6NJNAyqmdhp1rsx6Z2+NcrvtYT+V5VU+GBr0mUgNzyyWMtlrDAkd3vujBg2R/dOD6vhnbyqMgJCt6pMgGXc74A8vKuZeE4kEmkOD6wTp6vX7a3cLmla5dsfNGvDbZwRtg+/xryQ3axw/uSrwGDdXqND5sJtJ9YU/y/Gbee3ktZzrYlpgfm48QRtkYwNz8elW7ytzMt3Gc6RKjMrKD1049YDrjeqtTh0xUXA0ZuCFMaY1ea56AdM+yt4mltGR0j7lrfOtiQ2suOh39brnNekx1nRfaYjs+nUphtOARkPJXRRXJwq7MsEUpGC8auR1wWAJH66661r5UiDBXNxGWRYy0KCRxvoLaNQ8QG6A+Wdvd1FJ9oHNMjzI81s9vImwBBDFc5GXJAbByQQPOri4zPdKB6LHE5PUySMmD4YULuPiKo/miZ5ruaK7/AJyE+uc5BJA0gbD1d/KvPxj4A1jeseJa57cgYGqiJOKSXEr3shyRoGWxvgaQfacAZNStpAFzcTx97HpxqG6q7ZGN/LzxUPe8Ok7nSrZVSNvFS2wHt6j3Zqd4HFETHHLMwj0AsBj54AyM+AzWemzxXO13L3eyOz9nVLq7fFAI8/5U7yzxVrHuUVnOpy0sQOoFHGSQM4yBjcfE1bXDuIJPEs0ZyrDIPT2EH2ggiqgtbbRG08U6LhiihgSShPUnw28BU12bcQC3b26yExmMlRvhnBBJHkQC321vpvgwvU7TwbXsNVuo1y14plm43KOMpaBh3JtjIVwM6ssM6uvgNqaaTp7CT5djm0N3YtSpk0nTqy22rpn2U41ayc54rxMSGCy3/ET1zUBzOY/Rbjvw3dd2dfd41YyOmfGu3lwp6JB3Oru+6TRqxq04GNWNs4qL55/ELvp/Mn7xXdyf+T7X6iP9kUnxxyXS3/ah0/u8tFMVAcSt2knIX6Kgfv8A31N3EulGbyBP2b1HcFb1C56s25rBjwKpbRJic/sszcs1yjgeepNRvE+VEIJIB9vQ/bTarVou3GK8nEYClTpF7XZqYdJhV2nFJLGVGcCWIHC6gCyA9dLdV93Q1Y9jerNGssZyrDINInM0QaN18+nw3rr7LrsmF4z0Vsj49an2XinBwpnQqDhmniiiivplBFFFFERRRRREVC853LR2FxJGxV1jJVhsQdtxU1UPzdZPNYzxRDU7xkKuwydtsnaov+kq7DxtW3aSJ+6xy5Oz2Vq7kszRxlmO5JK7k1Hym3+WEyJfSfRjg7d13eT8dWc1I8AtWis7aKQaXREVhscMBgjP8KgJv6Qx/mZ+9qrJhrfJaqTQ6rVg5Q45f3RO9QHPXB/SeH3EOgu3dlo1BwTInrJj26gNvHp41P0VaRIhYGktMheX/lMguCCCMAZBGnQfmkeGwqQ7w6kmlXKv1VDuSAANWN9wPDyp07VuzeWSRr6zDyPIyiWFQCdl0613yR6qgrv1zVUpevFJobKtGxUqeoZdiCPDBrzzTsyX1mBqUHUWtbu9+P5TpYcQRAyFJhKD+DyTiMdc4x5edY4zfRF8CR3ZtPziNJ88gDwpZTmd8ls7tsfdXbynyxNxC4SJRIsJZtcwQ6VUDLesdtR2AHmRQScgt1SsymC9xV+ckLjh9tsR+CBwd+uTn45zj21OVqtrdURY0GFVQqjyCjAH2CttegBAhfD1HXuLuJWKp/tn5flWT09AvdFI436BlZSwUkdWB1DffGPLFXDXLxLhsdxE0E6B43GGU9COvwOd8jpiovYHiCpUXim8OImCPTNea7K8DyESSFVYZOnxPTx6VI208ndAgQskbZAIHrHpnBH31382dkN1bFpbUd/EZCFSNWaVUOSNSnrjYZBPntSdcwTwFklilTu2xIGDKAT0yegz4b71iLHNX2NLGUagkFOt7xvGpp4ozJIBoAAYLp8MdM1Mdk9wZr9nUBQkTFlwMAMVCgY2ByCfgar7h/Bbu7ljgSOTXINSMwZV0EE6tWMacfSq+OzzkscOtdDBTPIdUzqSQSCdKgnwUHHvyfGrabSTJWHtDF02UjTbqVrm4jIOORwB27o2pYx59XVlt8ee1N1KsvB5TxpLoJ+BFsUL5X52W2xnPj5U11eyc54rwsSW+C3/ABE9c1Bc0zRpbXDzR94gjyyZK6httq8K6+XZUa0gaJNCGJCqZ1aVIGFz44FRnPK//T7s+PdHy8xXbyd+T7X6iP8AZFJ8ccl0tHdQ7/1HopG+iLROo6lGA95BxSxwDjGF7tutN1KXMHLrhjNAMgnLIOoPiVHiPZ/8Hm9pUajgKlPUT9llaYXd8rCuS84vtSrPxBx1BzUY/FJGOArbdTg4HvNfMG9+RVtyl+KXmQT7DTH2c8N7u3Mh6udvcKW+C8vyXLAEER59ZyCAfYM9asu1thGiouwUYFex2XhXX7RwyGnVVuK3UUUV9KoIooooiKKKKIioLnmQrw65KkgiI4IJBHTxFTtRPNdg09lPChUM8ZUajpXO3U+FRf8ASYV2HIFVhdpI91p5YcmwtCSSTFHkkkk+r4nxrjkvIflhIjD+H9GLCbUdkyfU0dPj7akuB2ZitLeJ8FkRFODkZAwcHbb20vTf0hT8zP3tVZJDW+S1U2tfVqndDiITvRRRVy89GKiuJ8rWtwGE9vE+sgsSgDEr0JYYbI9/jUrRRdBI0SrH2YcOEjyC1jy66Sp1FADjJVCcKduowan+F8Kit4lht0WONeiqMDfcn2knxrrorgACk57nalFFFFdUEUUUURGK+ZIwwwwBB6g7j7DX1RRFgCg1msGiJLnnb/aCNNTafRCdOTpzlt8dM060ry8EkPGEu8p3YtzGRq9fVlvo46b9aaKrYDnPFa8U5pst/wARPXNQPNFwIra4laNZFWMnQ4OlugwdtxXZy5ciS0gkCKgaJGCL81cgHSPYK4effybc/VH91b+Tvyfa/UR/sikm+OSFo7rdvu/hTNFFFWLIuW64ZFJvJGjHzIGft61strRI10xqqr5AYrdRULGzMZosAVmiipoiiq67Y+PtDDb2irveSGISCSSNomGjS40EFsF86ScHGK+pOXOOxrmLidvKQNkktkRTjwLKCRRFYdFIvZ72hveyTWV5EIL23z3iD5rAHSWXc4wSMjJHrKQTnbj5v56unv14PwlU9IxqmmkGpIVwG6dMgEEkg/OUAEnYisXNZqubvlbjcUZlg4oJ5VGTDJbxJG+N9IYZxnoOnvFSPIvaMt9ZzTSp3c9tqFxEM7FQTqUHfB0tsdwVI3xkkTrUBz5+Tbr6o/uqtuCcW41xO1m4naXSx6JGENmsUbKwTSSpd/HDbZzkj6ORVgXRkueEt6YFtZZIcTaiNMbZwx2J9XIyN+hFRfm0q7DkNqsJ4j3XXyr+IWf1Uf7NckvE1+V1t+5j1G2L99j8IBk+pn+rUlwK3EdpbRq4cKiAOudLAD5wx4Gl6b+kKfmR+9qrMhrfJaqYa+rVJ4PITsKzWBWauXnoooooiKKK+JwSpCnDYOCd8HwOPfRF90VT/PPEuNcMtPSpL6CQd4qaVt0U5bO+SPZTNyxY8WZoLi5vYJIGVXeNYFRirrkKGA2OSPsoieqKqKPmPil3xm9sLW6ihS3yy64Uf1QUXGcZz63U10cc5q4vwgJPf+jXlqXCO0SmKVCc422G+D4EZ2yMiiK1aKrvtY53mtOGwXlg4Heyx4YorgxyRyONmBxnC19x8D46QD8pW24B/FV8fhRFYNYpB515tueE8JWWZknu2fuhIE0R6m1tqKDGwRcY8TiuGyk45a3Fo87rfQTkC4WOJENvq07hlxkDVnPQ6SMDY0RSs/8ASKP8zP3vTxSvLwxTxhLjvo9Ytyncf8wjLeuN+m/l4U0VWwRPVa8U8O2cbmge6iOa79oLKeaPGpEJXUNQz7R41t5cvGltIJXxqeJGbAwMsATgeAo5j4cZ7SaAdXjZR/ixt+vFR3IM7nh8KyoyMgMZDAqSEOAd/AjH66Z3+SBrThp3h3oR+Ex0VjNZqxZEUUZozREUVjNZoiqXtz/n+E/nZ++Graqo+3l9MnDJCGKpcs7YBYhVMJOw9gqan7bLLB7mO7mf6MaQPlj4DLYoigpwE50TRt3lse8x4/gn6/8AYn2CjsoGvjnGpH+eJmUeYXvZBj3eon2Cu/s65YupuIXHG+Ix9zJKNEEB+ciHC5YdVwihRnBOWJA2ri4/YT8H4w/FoYXms7lcXKxjU8bHBZtP+JQwPT1mUkbGiK3DVP8AIcYHM3F4VwY3Riw8CxePII97v9pqdve3Cw7v/djLcTMMJAkUgcsegYlcDfrjJ8ga5+zLlO7t4rziNyo9OvNTrG2wX5zqr4+bqdtx9EBfHIoiXJIrrli4Z41a44XNJkr9KInYb/RcDAyfVcAA4OMWJzLxWO54NNcQNrjkg1I3TIOOo8CDsR4EGkLiva5HccMurO8geO/dZIBaiOQ5Z9kYZG2knJB3yuw3FTHL3DFteC23C76RoprnUAoXWyGRy4UqOnVQfIsag/6StGG/5mngQftmU58rfiFn9VH+zXJLxqQcYW09XuzbGQ+r62rLD53lt0qZsbIQwwwg5EYRAemdIxnx8qWuO2skfF7S6RGdHRoJNIJ09SGPkPWzn+6ai6Q0eSvpFlSrUneHR11CcxWa+VNZzVqwLNFYzRmiLNFYzRmiKs/5Qf5I/wDcRfdJT5y7+J2/1EX7C0h/ygvyR/7iL7pKe+XfxO3+oi/YWiKm+Fcyiy5k4nK0FxPqymm3j71h60ZyRkYG2M+ZFdnM3NM3MMXyfwy2lWMSobiabQgj0kkKQCfHfz9XAFdnIY/4o4t/gb9uKvnnzh8vB+ILxuzUmCZtF7COhLHdvZqO4Pg4/vYoiO3Xh4g4HaW6klYpoYwT1IjhlUE/AUxWPMfGfwYbhcQT1QW9LiOF2y2Pdvilztz4rHdcFtriBtcclzGykeRjm2I8CDsR4EEUwwdtnCgqgzvkKB/Mz+A/wURTnP3J68SsntWOlsh43xnTIucEjxBBIPsY0lcic/z2twnBuMqUmGEgnO6yDogZujZ6K469Dg70w8y9oxj4anE+Hw+lQlyHzrjKoCyl9JXOA6438welInP/AB6Djdxw+34ZqklWQyPJoZe5jbRnWWAxjGT4eqNySKInuf8ApFH+Zn73p4pT4KkF1fycQglZzGptyunCgg51K30sjP202VXTGp5rZi3SWN3hoB6rBpY5m5anllW6s7hopkXSFYkxMuc4I3xn3HOB5ZpooqTmhwgrPSqupOub65pNsb7i+tFmt7cpqUO6uM6cjUwGvrjPhW7ifEOKLM629tA8Qb1GaQBiMDcjWMb58KbKKjZlElX95F12zb0gx7pU4Vf8UaZFuLaBIifXZZAWAweg1nO+PCtFxxLi4dglpblQx0kyDJXJwT6/linKilmWpTvLbp2bemfyljgt7xJpSLu3hjj0MQyPqOoY0jGo7HeuD5U4z/Y7b9IP/OnailnMoMS0OJ2bemfyljhd7xJlm9It4UYRkwhXzqk3wrescDpvtXB8qcZ/slt+l/8A6U7UULOZQYloJOzb6/KWLW94ibeVpLeETgr3SB8qwPzix1bYHtFcHypxn+x236Uf+dO1FCzmVxuIaJ/Tbn1y6ZpVW44gLbvBbQC573GgMAvd4+dq1dc+Ga4/lPjP9jtv0g/86dqKFk7yjcQ1s/ptP3+UqXknEjBE0UNutw2oS6mysYz6pU6t8j3188vclNHMby9k7+5IwD9CMeSD4nfA6nbcmm2iu2CZKd6cGlrABOsDPpPBfDpnHsOa+LiDWjISRqBGVOlhnbII6H21uoqayjJIUPBuKWX4O1eO6gHzVlOl1HlnI+/4Cpa3veJG2kZ7eEThlEaBxpZTjUSdWxG/jTPRVYpxoStb8UX/AFMbPGInrBj0ST8qcZ/sdt+kH+pXe97xH0VXFvCbjvCGj1+oI98MDq65xtnxpnooGcyuOxDTH6bR9/lJPypxn+yW36Qf6ld97e8SEELRW8LTMG75C+FQjGnSdW+RnxNM9FAzmV04gEg7NuXXPrmkhuJcZP8A9nbfpB/qVIcWveIr3fo1vC+YwZNTgaZPFR6wyB50z0Us5lcOIBIOzb6/KSF4lxjP4nbe38IP/Ou/jd7xJZStrbQyRYGGdwpJ8RjUPH2U0UUsy1KHENuB2bemfyk20vuKmRFktLdYy41kSAkKT6xA19cZrZxS84mszrb2tu8QPqMzgMRgbkax458KbqKWZalO8C67Zt6Zx7pU4Re8TaZFubaBISTrZXBIGDjA1nO+PDxqNueXeIXLPExgtLZmIbuQO8kTJxkjzHtHXoafaKbORBJXRii11zWNB6acxJOa4ODcFjtYVghXSq/EknqxPiTXfRRUwIyCzOcXEucZJX//2Q=="/>
          <p:cNvSpPr>
            <a:spLocks noChangeAspect="1" noChangeArrowheads="1"/>
          </p:cNvSpPr>
          <p:nvPr/>
        </p:nvSpPr>
        <p:spPr bwMode="auto">
          <a:xfrm>
            <a:off x="63500" y="-866775"/>
            <a:ext cx="2571750" cy="17811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2866297"/>
            <a:ext cx="5028750" cy="348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hlinkClick r:id="rId3" action="ppaction://hlinksldjump"/>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668344" y="5817359"/>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660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93"/>
        </a:solidFill>
        <a:effectLst/>
      </p:bgPr>
    </p:bg>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0" b="94709" l="375" r="98502">
                        <a14:foregroundMark x1="85019" y1="20106" x2="81648" y2="9524"/>
                        <a14:backgroundMark x1="70037" y1="2116" x2="78652" y2="529"/>
                      </a14:backgroundRemoval>
                    </a14:imgEffect>
                  </a14:imgLayer>
                </a14:imgProps>
              </a:ext>
              <a:ext uri="{28A0092B-C50C-407E-A947-70E740481C1C}">
                <a14:useLocalDpi xmlns:a14="http://schemas.microsoft.com/office/drawing/2010/main" val="0"/>
              </a:ext>
            </a:extLst>
          </a:blip>
          <a:srcRect l="3251"/>
          <a:stretch/>
        </p:blipFill>
        <p:spPr bwMode="auto">
          <a:xfrm>
            <a:off x="5091459" y="1345316"/>
            <a:ext cx="4052541" cy="2965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Rectángulo"/>
          <p:cNvSpPr/>
          <p:nvPr/>
        </p:nvSpPr>
        <p:spPr>
          <a:xfrm>
            <a:off x="111487" y="1050995"/>
            <a:ext cx="5252601" cy="5016758"/>
          </a:xfrm>
          <a:prstGeom prst="rect">
            <a:avLst/>
          </a:prstGeom>
        </p:spPr>
        <p:txBody>
          <a:bodyPr wrap="square">
            <a:spAutoFit/>
          </a:bodyPr>
          <a:lstStyle/>
          <a:p>
            <a:pPr algn="just"/>
            <a:r>
              <a:rPr lang="es-ES" sz="2000" dirty="0">
                <a:latin typeface="Comic Sans MS" pitchFamily="66" charset="0"/>
              </a:rPr>
              <a:t>La secuencia de números a utilizar ha de ser estable y estar formada por etiquetas únicas, y poder repetirse en cualquier momento para facilitar su aprendizaje a los niños. De este modo, niños de muy corta edad son capaces de detectar muy fácilmente cuándo se produce una asignación completamente aleatoria en el conteo (</a:t>
            </a:r>
            <a:r>
              <a:rPr lang="es-ES" sz="2000" i="1" dirty="0">
                <a:latin typeface="Comic Sans MS" pitchFamily="66" charset="0"/>
              </a:rPr>
              <a:t>i.e.</a:t>
            </a:r>
            <a:r>
              <a:rPr lang="es-ES" sz="2000" dirty="0">
                <a:latin typeface="Comic Sans MS" pitchFamily="66" charset="0"/>
              </a:rPr>
              <a:t>: 2, 5, 3, 9, 24...), aunque les cuesta mayor dificultad si esta secuencia respeta un orden de menor a mayor (1, 2, 5, 6, 9, 10...). De este modo cuanto más se aleja la secuencia del orden convencional más fácil resulta detectar el error. Este principio se consigue en torno a los tres ó cuatro años. </a:t>
            </a:r>
          </a:p>
        </p:txBody>
      </p:sp>
      <p:sp>
        <p:nvSpPr>
          <p:cNvPr id="3" name="2 CuadroTexto"/>
          <p:cNvSpPr txBox="1"/>
          <p:nvPr/>
        </p:nvSpPr>
        <p:spPr>
          <a:xfrm>
            <a:off x="1187624" y="178249"/>
            <a:ext cx="6476737" cy="861774"/>
          </a:xfrm>
          <a:prstGeom prst="rect">
            <a:avLst/>
          </a:prstGeom>
          <a:noFill/>
        </p:spPr>
        <p:txBody>
          <a:bodyPr wrap="square" rtlCol="0">
            <a:spAutoFit/>
          </a:bodyPr>
          <a:lstStyle/>
          <a:p>
            <a:r>
              <a:rPr lang="es-ES" sz="3200" b="1" dirty="0">
                <a:latin typeface="Kristen ITC" pitchFamily="66" charset="0"/>
              </a:rPr>
              <a:t>Principio de orden estable</a:t>
            </a:r>
          </a:p>
          <a:p>
            <a:endParaRPr lang="es-MX" dirty="0"/>
          </a:p>
        </p:txBody>
      </p:sp>
      <p:pic>
        <p:nvPicPr>
          <p:cNvPr id="5" name="Picture 5">
            <a:hlinkClick r:id="rId4" action="ppaction://hlinksldjump"/>
          </p:cNvPr>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597886" y="5554344"/>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7182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A74F"/>
        </a:solidFill>
        <a:effectLst/>
      </p:bgPr>
    </p:bg>
    <p:spTree>
      <p:nvGrpSpPr>
        <p:cNvPr id="1" name=""/>
        <p:cNvGrpSpPr/>
        <p:nvPr/>
      </p:nvGrpSpPr>
      <p:grpSpPr>
        <a:xfrm>
          <a:off x="0" y="0"/>
          <a:ext cx="0" cy="0"/>
          <a:chOff x="0" y="0"/>
          <a:chExt cx="0" cy="0"/>
        </a:xfrm>
      </p:grpSpPr>
      <p:sp>
        <p:nvSpPr>
          <p:cNvPr id="2" name="1 Rectángulo"/>
          <p:cNvSpPr/>
          <p:nvPr/>
        </p:nvSpPr>
        <p:spPr>
          <a:xfrm>
            <a:off x="179512" y="2213493"/>
            <a:ext cx="8568952" cy="4154984"/>
          </a:xfrm>
          <a:prstGeom prst="rect">
            <a:avLst/>
          </a:prstGeom>
        </p:spPr>
        <p:txBody>
          <a:bodyPr wrap="square">
            <a:spAutoFit/>
          </a:bodyPr>
          <a:lstStyle/>
          <a:p>
            <a:pPr algn="just"/>
            <a:r>
              <a:rPr lang="es-ES" sz="2400" dirty="0">
                <a:latin typeface="Comic Sans MS" pitchFamily="66" charset="0"/>
              </a:rPr>
              <a:t>Este principio determina que los principios de orden estable, correspondencia </a:t>
            </a:r>
            <a:r>
              <a:rPr lang="es-ES" sz="2400" i="1" dirty="0">
                <a:latin typeface="Comic Sans MS" pitchFamily="66" charset="0"/>
              </a:rPr>
              <a:t>uno-a-uno</a:t>
            </a:r>
            <a:r>
              <a:rPr lang="es-ES" sz="2400" dirty="0">
                <a:latin typeface="Comic Sans MS" pitchFamily="66" charset="0"/>
              </a:rPr>
              <a:t> y </a:t>
            </a:r>
            <a:r>
              <a:rPr lang="es-ES" sz="2400" dirty="0" err="1">
                <a:latin typeface="Comic Sans MS" pitchFamily="66" charset="0"/>
              </a:rPr>
              <a:t>cardinalidad</a:t>
            </a:r>
            <a:r>
              <a:rPr lang="es-ES" sz="2400" dirty="0">
                <a:latin typeface="Comic Sans MS" pitchFamily="66" charset="0"/>
              </a:rPr>
              <a:t> puedan ser aplicados a cualquier conjunto de unidades, sea cual fuere el grado de heterogeneidad de sus elementos. Según este principio, el conteo puede ser aplicado a cualquier clase de objetos reales e imaginarios. De este modo, los cambios de color u otros atributos físicos de los objetos no deben redundar en los juicios cuantitativos de las personas en este caso niños que, habiendo logrado esta noción, los contarán como </a:t>
            </a:r>
            <a:r>
              <a:rPr lang="es-ES" sz="2400" i="1" dirty="0">
                <a:latin typeface="Comic Sans MS" pitchFamily="66" charset="0"/>
              </a:rPr>
              <a:t>cosas</a:t>
            </a:r>
            <a:r>
              <a:rPr lang="es-ES" sz="2400" dirty="0">
                <a:latin typeface="Comic Sans MS" pitchFamily="66" charset="0"/>
              </a:rPr>
              <a:t>. Este principio lo adquirirá el niño en torno a los tres años.</a:t>
            </a:r>
          </a:p>
        </p:txBody>
      </p:sp>
      <p:sp>
        <p:nvSpPr>
          <p:cNvPr id="3" name="2 CuadroTexto"/>
          <p:cNvSpPr txBox="1"/>
          <p:nvPr/>
        </p:nvSpPr>
        <p:spPr>
          <a:xfrm>
            <a:off x="3563888" y="855432"/>
            <a:ext cx="5760640" cy="861774"/>
          </a:xfrm>
          <a:prstGeom prst="rect">
            <a:avLst/>
          </a:prstGeom>
          <a:noFill/>
        </p:spPr>
        <p:txBody>
          <a:bodyPr wrap="square" rtlCol="0">
            <a:spAutoFit/>
          </a:bodyPr>
          <a:lstStyle/>
          <a:p>
            <a:r>
              <a:rPr lang="es-ES" sz="3200" b="1" dirty="0">
                <a:latin typeface="Kristen ITC" pitchFamily="66" charset="0"/>
              </a:rPr>
              <a:t>Principio de abstracción</a:t>
            </a:r>
          </a:p>
          <a:p>
            <a:endParaRPr lang="es-MX" dirty="0"/>
          </a:p>
        </p:txBody>
      </p:sp>
      <p:pic>
        <p:nvPicPr>
          <p:cNvPr id="819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1280"/>
          <a:stretch/>
        </p:blipFill>
        <p:spPr bwMode="auto">
          <a:xfrm>
            <a:off x="-21348" y="-25484"/>
            <a:ext cx="3369212" cy="2238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4" descr="data:image/jpeg;base64,/9j/4AAQSkZJRgABAQAAAQABAAD/2wCEAAkGBggGBQkUERQVFRUVFx0WGRYVGBocGBodHyAcKxYcIyEeJzIqIx8kJSIcKzsiJCcqOCw4ISoxNzcrNig3LCwBCQoKDQsNGQ4PGTEkHiQ1NS81NTU1NSk0MyotNTQ1NTYsLDQsNjUsLC0sKSw0NSwsNik2NCw1LCw0NSwpLDU0L//AABEIAFAAUAMBIgACEQEDEQH/xAAbAAACAwEBAQAAAAAAAAAAAAAABgQFBwIDAf/EAD4QAAIBAgQEBAEHCQkAAAAAAAECAwQRAAUGEhMhMUEiMlFhcSM2QnSBkbMHFDNSYqGxwdEVJTRDY3KCg5L/xAAZAQADAQEBAAAAAAAAAAAAAAACAwQABQH/xAAlEQACAgEDAwQDAAAAAAAAAAABAgADERMhQRIxYQQicfAUUYH/2gAMAwEAAhEDEQA/ANxwYMRcyzKnyqjZ5DYCwAAuzE+VQB1Y+gxppKwYzl6rWUjF/wA5jG7nwdiJw789vF2Sb9vlvsXd5uXQ9pn+rKRQLB+7OyRSf+dksJIt2Md739sJF9Z5jjTYOI7Z3mP9j5FXTbd3CieTbe19ik2vY2vbrY4Uq/U2quMvDhpwtrWUmY3ubkl3gsOlgA3Q3I5Xg5zq3NMwyCtgkgVeLE8XGcVCDxqRfhrFJa1+nEN7dRiPHqyJp1Uqm4kDaKiAOTfoI3ZZCT2UoGPLkCbYXba22nvDqrXfU2lzpbXdfm1XlqSxJtqAWWQMVa2wut4/GBcf6pPsOmHfGVaOFTk1flbVFPUIkNKY2YxFgsloACAtz0WQbgO/ocPK61yK/jmEQ9Z1eFT7BpQoJ9gb/dhtTFl37xVigN7e0vMGIWXZ3luccT83mim223cKRX23va+0m17Hr6Ym4bFziaaOngdnIVVBJZjYADqST0A9cZxqPVtPTVVJUVAcI0hhgQDy7v8AMYHozBeXdVNurNhl1mJP7vLfoOJ4x+2bCDd22Brn/dw+18Z5+VymL6IdxzMciP8Avt/PEl75YV8GVUp7TZ+oy5pntFk9G8lQ4SMG1/c9BYdcS4J0miRlN1YBgfUHocZrJKv5RdX0EI8VNTos0p7M5A5fvtb44n5l+USujqcwNJS8WnpjtllLWHLrtHt9uItE7Ad5bqjJPEfzKI2XcQLmwuRz9hiryfKamljmWdg4ZFQgs7hyN3EkIceEyXF4xdRt5E3wnZ7mkeoNV6O4d9rBqgDvb+vhOGem1plNRppqoOViBKkuOYINrWHc48Ksq/M3UrN8SeunssjJ2QrF68EtDf0vwiu63a97XNupx6Ll7p+jqKlAOg4pZR6cnBuPYk4iS6gyxIoTJPGgcBlDMAWB6EA9sWMDmRAQeR6Ed8B1OIfQh4lPqOKthy4SSfm1VtZRarpo32h3VSU2bbHmCQb32jmtufWmoJ6bWmW7WCq3E3QwKY4AAh58NSR5tnia/M9fFj21MLZMF7ySxID2B3q3P2spxI0t8+oPq034lNiqh2LKMya6tVViBH6aGOogdXAZWBBVhcEHqCD1B9MZzq3TUr5ZVUrt8nNdYZDc27rGxPPctjYkncO9xbGk4i5lltPmtGySC4NiCDZlI8rAjoQe4xdZWHHmRVuUMzPRek4dI5LwwQzsdzva249gPYDCfLpnVOX02Y0cCxNT1EhbjE+JVbzAi/W3scavVaUzaFDw5o5vQSqY2Prd47rYegi+3viumpswo2+Vp5gB9KLbKvLzHwndt7i6gkdr8sQFLkJOMy4PSwAziJeXaaqqbX+X2RuBTUoRZD0J7/bcnC9Saar6/WNZQtcUkc5qG9GBttHvf+uNJq9RUNHEArpvJA2SsYioP03DjcqD9bYe2J2XVS12XwyBbFr97jkSLg91Nrg2FwQeV8B1uo6iPH9hdCMcA+ZikkLZhqfORUy0sDbyl6lSWVR5RGLWtYDF1WUYlh0jRUVU5VmdxOtwepuQOwHOwxoma5DleazAzQRyMPpMoJ+/rj5Dp7LRm1HNstJCpRLclAPtj38gHH3ieaB3ivSaZzTTtXLxZnlhaph4e9tzEjduY+n88PWi4Vm1ZWsesdPGF/7ZJeJ8b8GP4WPriBqUgxZevc1CED2UMW+4AnFpoRGbPs3b6Ijgjv8AtA1DFfiFkjP/ACGDoJawEwbgFrIEdcGDBjpTnQwYMGNNFnXsEVTlNCrqrK1TECrAFSLnkQeRwp55lsOW5RM8DSRMGjHycj2s0iAqFYlQLHkABbla3TDfrfll+X/Wov4nCzqXnpup9jGx9gJIyx+AAJJ7AXxz/Uk6iiXenA0yYZLDnOY5hVoskUnCjjk+VTaW4jSjbuj5KBw73Mbk37YsZIs0oz8pSue26BlkUn28rW9yoxzo2dYNXVSnrLTqRbtwZH33+PHS1v1Wvbld6wddFdiAkQbLnrcgTLc3rUr8xywRLI7q7sYxG4k2mKQBtjAHbcgbyNt+V78sOOjsnqsrpqxpgFaaQPsuDsARFAJHIk7b8ul7c+uGHBh1dC1nIibLmsGDDBgwYfEwwYMGNNFzW/8AgMu+tRfxOFvUfzVzf6vN+G2HvNMqps4o9koJFwwIJDKw8rAjoRhfzHQklXQzxpVyhJFKMJFjkO1uUlmIDbiCbEkgeh6YlupZ2DCU03KilTzKrSvz6g+rTfiU2NBxTZPpTL8lqjIm95NpTfI7MwUlSVF+QF1B6YucOqQogUxVrh3LCGDBgwyLn//Z"/>
          <p:cNvSpPr>
            <a:spLocks noChangeAspect="1" noChangeArrowheads="1"/>
          </p:cNvSpPr>
          <p:nvPr/>
        </p:nvSpPr>
        <p:spPr bwMode="auto">
          <a:xfrm>
            <a:off x="63500" y="-379413"/>
            <a:ext cx="762000" cy="762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197" name="Picture 5">
            <a:hlinkClick r:id="rId3" action="ppaction://hlinksldjump"/>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3750" b="97500" l="0" r="97500"/>
                    </a14:imgEffect>
                  </a14:imgLayer>
                </a14:imgProps>
              </a:ext>
              <a:ext uri="{28A0092B-C50C-407E-A947-70E740481C1C}">
                <a14:useLocalDpi xmlns:a14="http://schemas.microsoft.com/office/drawing/2010/main" val="0"/>
              </a:ext>
            </a:extLst>
          </a:blip>
          <a:srcRect/>
          <a:stretch>
            <a:fillRect/>
          </a:stretch>
        </p:blipFill>
        <p:spPr bwMode="auto">
          <a:xfrm>
            <a:off x="7308304" y="5831182"/>
            <a:ext cx="1224136" cy="1026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85074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717</Words>
  <Application>Microsoft Office PowerPoint</Application>
  <PresentationFormat>Presentación en pantalla (4:3)</PresentationFormat>
  <Paragraphs>36</Paragraphs>
  <Slides>11</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Comic Sans MS</vt:lpstr>
      <vt:lpstr>Kristen ITC</vt:lpstr>
      <vt:lpstr>Tema de Office</vt:lpstr>
      <vt:lpstr>Presentación de PowerPoint</vt:lpstr>
      <vt:lpstr>Principios de  conteo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master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Principios de conteo</dc:title>
  <dc:creator>andrea</dc:creator>
  <cp:lastModifiedBy>Mónica Fernanda Fuentes Leal</cp:lastModifiedBy>
  <cp:revision>19</cp:revision>
  <dcterms:created xsi:type="dcterms:W3CDTF">2012-11-17T16:43:13Z</dcterms:created>
  <dcterms:modified xsi:type="dcterms:W3CDTF">2020-10-22T15:52:35Z</dcterms:modified>
</cp:coreProperties>
</file>