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3"/>
  </p:notesMasterIdLst>
  <p:sldIdLst>
    <p:sldId id="298" r:id="rId2"/>
    <p:sldId id="262" r:id="rId3"/>
    <p:sldId id="264" r:id="rId4"/>
    <p:sldId id="285" r:id="rId5"/>
    <p:sldId id="288" r:id="rId6"/>
    <p:sldId id="271" r:id="rId7"/>
    <p:sldId id="290" r:id="rId8"/>
    <p:sldId id="289" r:id="rId9"/>
    <p:sldId id="291" r:id="rId10"/>
    <p:sldId id="292" r:id="rId11"/>
    <p:sldId id="293" r:id="rId12"/>
    <p:sldId id="267" r:id="rId13"/>
    <p:sldId id="286" r:id="rId14"/>
    <p:sldId id="287" r:id="rId15"/>
    <p:sldId id="294" r:id="rId16"/>
    <p:sldId id="296" r:id="rId17"/>
    <p:sldId id="297" r:id="rId18"/>
    <p:sldId id="295" r:id="rId19"/>
    <p:sldId id="258" r:id="rId20"/>
    <p:sldId id="272" r:id="rId21"/>
    <p:sldId id="284" r:id="rId22"/>
  </p:sldIdLst>
  <p:sldSz cx="9144000" cy="5143500" type="screen16x9"/>
  <p:notesSz cx="6858000" cy="9144000"/>
  <p:embeddedFontLst>
    <p:embeddedFont>
      <p:font typeface="Perpetua" panose="02020502060401020303" pitchFamily="18" charset="0"/>
      <p:regular r:id="rId24"/>
      <p:bold r:id="rId25"/>
      <p:italic r:id="rId26"/>
      <p:boldItalic r:id="rId27"/>
    </p:embeddedFont>
    <p:embeddedFont>
      <p:font typeface="Playfair Display" panose="020B0604020202020204" charset="0"/>
      <p:regular r:id="rId28"/>
      <p:bold r:id="rId29"/>
      <p:italic r:id="rId30"/>
      <p:boldItalic r:id="rId31"/>
    </p:embeddedFont>
    <p:embeddedFont>
      <p:font typeface="Tino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052CD6-5476-4A6A-8022-3373C79146D9}">
  <a:tblStyle styleId="{F2052CD6-5476-4A6A-8022-3373C79146D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9205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10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74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51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47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28c84d8ba_57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28c84d8ba_57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66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29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62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952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522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110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31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823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616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3"/>
        <p:cNvGrpSpPr/>
        <p:nvPr/>
      </p:nvGrpSpPr>
      <p:grpSpPr>
        <a:xfrm>
          <a:off x="0" y="0"/>
          <a:ext cx="0" cy="0"/>
          <a:chOff x="0" y="0"/>
          <a:chExt cx="0" cy="0"/>
        </a:xfrm>
      </p:grpSpPr>
      <p:pic>
        <p:nvPicPr>
          <p:cNvPr id="64" name="Google Shape;64;p7" descr="11.png"/>
          <p:cNvPicPr preferRelativeResize="0"/>
          <p:nvPr/>
        </p:nvPicPr>
        <p:blipFill rotWithShape="1">
          <a:blip r:embed="rId2">
            <a:alphaModFix/>
          </a:blip>
          <a:srcRect l="45000" b="3157"/>
          <a:stretch/>
        </p:blipFill>
        <p:spPr>
          <a:xfrm>
            <a:off x="-11014" y="1333539"/>
            <a:ext cx="1181275" cy="3820974"/>
          </a:xfrm>
          <a:prstGeom prst="rect">
            <a:avLst/>
          </a:prstGeom>
          <a:noFill/>
          <a:ln>
            <a:noFill/>
          </a:ln>
        </p:spPr>
      </p:pic>
      <p:pic>
        <p:nvPicPr>
          <p:cNvPr id="65" name="Google Shape;65;p7" descr="4.png"/>
          <p:cNvPicPr preferRelativeResize="0"/>
          <p:nvPr/>
        </p:nvPicPr>
        <p:blipFill rotWithShape="1">
          <a:blip r:embed="rId3">
            <a:alphaModFix/>
          </a:blip>
          <a:srcRect l="-5401" t="-6270" r="32211" b="6270"/>
          <a:stretch/>
        </p:blipFill>
        <p:spPr>
          <a:xfrm rot="-5400000" flipH="1">
            <a:off x="6293387" y="2292888"/>
            <a:ext cx="2062675" cy="3638549"/>
          </a:xfrm>
          <a:prstGeom prst="rect">
            <a:avLst/>
          </a:prstGeom>
          <a:noFill/>
          <a:ln>
            <a:noFill/>
          </a:ln>
        </p:spPr>
      </p:pic>
      <p:grpSp>
        <p:nvGrpSpPr>
          <p:cNvPr id="66" name="Google Shape;66;p7"/>
          <p:cNvGrpSpPr/>
          <p:nvPr/>
        </p:nvGrpSpPr>
        <p:grpSpPr>
          <a:xfrm>
            <a:off x="615225" y="581250"/>
            <a:ext cx="7913400" cy="3981000"/>
            <a:chOff x="615225" y="581250"/>
            <a:chExt cx="7913400" cy="3981000"/>
          </a:xfrm>
        </p:grpSpPr>
        <p:sp>
          <p:nvSpPr>
            <p:cNvPr id="67" name="Google Shape;67;p7"/>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7"/>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0" name="Google Shape;70;p7"/>
          <p:cNvSpPr txBox="1">
            <a:spLocks noGrp="1"/>
          </p:cNvSpPr>
          <p:nvPr>
            <p:ph type="body" idx="1"/>
          </p:nvPr>
        </p:nvSpPr>
        <p:spPr>
          <a:xfrm>
            <a:off x="1176100" y="2127925"/>
            <a:ext cx="2168400" cy="23346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7"/>
          <p:cNvSpPr txBox="1">
            <a:spLocks noGrp="1"/>
          </p:cNvSpPr>
          <p:nvPr>
            <p:ph type="body" idx="2"/>
          </p:nvPr>
        </p:nvSpPr>
        <p:spPr>
          <a:xfrm>
            <a:off x="3455677" y="2127925"/>
            <a:ext cx="2168400" cy="23346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2" name="Google Shape;72;p7"/>
          <p:cNvSpPr txBox="1">
            <a:spLocks noGrp="1"/>
          </p:cNvSpPr>
          <p:nvPr>
            <p:ph type="body" idx="3"/>
          </p:nvPr>
        </p:nvSpPr>
        <p:spPr>
          <a:xfrm>
            <a:off x="5735254" y="2127925"/>
            <a:ext cx="2168400" cy="23346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73" name="Google Shape;73;p7" descr="1.png"/>
          <p:cNvPicPr preferRelativeResize="0"/>
          <p:nvPr/>
        </p:nvPicPr>
        <p:blipFill rotWithShape="1">
          <a:blip r:embed="rId4">
            <a:alphaModFix/>
          </a:blip>
          <a:srcRect l="-13090" t="-8865" r="39793" b="42702"/>
          <a:stretch/>
        </p:blipFill>
        <p:spPr>
          <a:xfrm rot="-5400000">
            <a:off x="6943724" y="-90783"/>
            <a:ext cx="2133601" cy="2305049"/>
          </a:xfrm>
          <a:prstGeom prst="rect">
            <a:avLst/>
          </a:prstGeom>
          <a:noFill/>
          <a:ln>
            <a:noFill/>
          </a:ln>
        </p:spPr>
      </p:pic>
      <p:sp>
        <p:nvSpPr>
          <p:cNvPr id="74" name="Google Shape;74;p7"/>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pic>
        <p:nvPicPr>
          <p:cNvPr id="76" name="Google Shape;76;p8" descr="7.png"/>
          <p:cNvPicPr preferRelativeResize="0"/>
          <p:nvPr/>
        </p:nvPicPr>
        <p:blipFill rotWithShape="1">
          <a:blip r:embed="rId2">
            <a:alphaModFix/>
          </a:blip>
          <a:srcRect l="49259" b="18374"/>
          <a:stretch/>
        </p:blipFill>
        <p:spPr>
          <a:xfrm rot="5400000">
            <a:off x="418138" y="-437188"/>
            <a:ext cx="1478299" cy="2333625"/>
          </a:xfrm>
          <a:prstGeom prst="rect">
            <a:avLst/>
          </a:prstGeom>
          <a:noFill/>
          <a:ln>
            <a:noFill/>
          </a:ln>
        </p:spPr>
      </p:pic>
      <p:grpSp>
        <p:nvGrpSpPr>
          <p:cNvPr id="77" name="Google Shape;77;p8"/>
          <p:cNvGrpSpPr/>
          <p:nvPr/>
        </p:nvGrpSpPr>
        <p:grpSpPr>
          <a:xfrm>
            <a:off x="615225" y="581250"/>
            <a:ext cx="7913400" cy="3981000"/>
            <a:chOff x="615225" y="581250"/>
            <a:chExt cx="7913400" cy="3981000"/>
          </a:xfrm>
        </p:grpSpPr>
        <p:sp>
          <p:nvSpPr>
            <p:cNvPr id="78" name="Google Shape;78;p8"/>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8"/>
          <p:cNvSpPr txBox="1">
            <a:spLocks noGrp="1"/>
          </p:cNvSpPr>
          <p:nvPr>
            <p:ph type="title"/>
          </p:nvPr>
        </p:nvSpPr>
        <p:spPr>
          <a:xfrm>
            <a:off x="1251600" y="1044175"/>
            <a:ext cx="6640800" cy="498900"/>
          </a:xfrm>
          <a:prstGeom prst="rect">
            <a:avLst/>
          </a:prstGeom>
        </p:spPr>
        <p:txBody>
          <a:bodyPr spcFirstLastPara="1" wrap="square" lIns="91425" tIns="91425" rIns="91425" bIns="91425" anchor="b" anchorCtr="0">
            <a:noAutofit/>
          </a:bodyPr>
          <a:lstStyle>
            <a:lvl1pPr lvl="0" algn="ctr">
              <a:spcBef>
                <a:spcPts val="0"/>
              </a:spcBef>
              <a:spcAft>
                <a:spcPts val="0"/>
              </a:spcAft>
              <a:buSzPts val="3000"/>
              <a:buNone/>
              <a:defRPr sz="3000"/>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pic>
        <p:nvPicPr>
          <p:cNvPr id="81" name="Google Shape;81;p8" descr="3.png"/>
          <p:cNvPicPr preferRelativeResize="0"/>
          <p:nvPr/>
        </p:nvPicPr>
        <p:blipFill rotWithShape="1">
          <a:blip r:embed="rId3">
            <a:alphaModFix/>
          </a:blip>
          <a:srcRect r="17197" b="18533"/>
          <a:stretch/>
        </p:blipFill>
        <p:spPr>
          <a:xfrm>
            <a:off x="6915150" y="2889625"/>
            <a:ext cx="2228850" cy="2253875"/>
          </a:xfrm>
          <a:prstGeom prst="rect">
            <a:avLst/>
          </a:prstGeom>
          <a:noFill/>
          <a:ln>
            <a:noFill/>
          </a:ln>
        </p:spPr>
      </p:pic>
      <p:sp>
        <p:nvSpPr>
          <p:cNvPr id="82" name="Google Shape;82;p8"/>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10" descr="5.png"/>
          <p:cNvPicPr preferRelativeResize="0"/>
          <p:nvPr/>
        </p:nvPicPr>
        <p:blipFill rotWithShape="1">
          <a:blip r:embed="rId2">
            <a:alphaModFix/>
          </a:blip>
          <a:srcRect r="40695" b="12701"/>
          <a:stretch/>
        </p:blipFill>
        <p:spPr>
          <a:xfrm>
            <a:off x="7727980" y="1889850"/>
            <a:ext cx="1416020" cy="3253650"/>
          </a:xfrm>
          <a:prstGeom prst="rect">
            <a:avLst/>
          </a:prstGeom>
          <a:noFill/>
          <a:ln>
            <a:noFill/>
          </a:ln>
        </p:spPr>
      </p:pic>
      <p:pic>
        <p:nvPicPr>
          <p:cNvPr id="93" name="Google Shape;93;p10" descr="11.png"/>
          <p:cNvPicPr preferRelativeResize="0"/>
          <p:nvPr/>
        </p:nvPicPr>
        <p:blipFill rotWithShape="1">
          <a:blip r:embed="rId3">
            <a:alphaModFix/>
          </a:blip>
          <a:srcRect l="43534" b="9942"/>
          <a:stretch/>
        </p:blipFill>
        <p:spPr>
          <a:xfrm rot="-5400000" flipH="1">
            <a:off x="6860725" y="-1130750"/>
            <a:ext cx="1162050" cy="3404500"/>
          </a:xfrm>
          <a:prstGeom prst="rect">
            <a:avLst/>
          </a:prstGeom>
          <a:noFill/>
          <a:ln>
            <a:noFill/>
          </a:ln>
        </p:spPr>
      </p:pic>
      <p:pic>
        <p:nvPicPr>
          <p:cNvPr id="94" name="Google Shape;94;p10" descr="11.png"/>
          <p:cNvPicPr preferRelativeResize="0"/>
          <p:nvPr/>
        </p:nvPicPr>
        <p:blipFill rotWithShape="1">
          <a:blip r:embed="rId3">
            <a:alphaModFix/>
          </a:blip>
          <a:srcRect r="35069" b="2780"/>
          <a:stretch/>
        </p:blipFill>
        <p:spPr>
          <a:xfrm rot="5400000">
            <a:off x="1236200" y="2474450"/>
            <a:ext cx="1423325" cy="3914775"/>
          </a:xfrm>
          <a:prstGeom prst="rect">
            <a:avLst/>
          </a:prstGeom>
          <a:noFill/>
          <a:ln>
            <a:noFill/>
          </a:ln>
        </p:spPr>
      </p:pic>
      <p:grpSp>
        <p:nvGrpSpPr>
          <p:cNvPr id="95" name="Google Shape;95;p10"/>
          <p:cNvGrpSpPr/>
          <p:nvPr/>
        </p:nvGrpSpPr>
        <p:grpSpPr>
          <a:xfrm>
            <a:off x="615225" y="581250"/>
            <a:ext cx="7913400" cy="3981000"/>
            <a:chOff x="615225" y="581250"/>
            <a:chExt cx="7913400" cy="3981000"/>
          </a:xfrm>
        </p:grpSpPr>
        <p:sp>
          <p:nvSpPr>
            <p:cNvPr id="96" name="Google Shape;96;p10"/>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Google Shape;98;p10" descr="2.png"/>
          <p:cNvPicPr preferRelativeResize="0"/>
          <p:nvPr/>
        </p:nvPicPr>
        <p:blipFill rotWithShape="1">
          <a:blip r:embed="rId4">
            <a:alphaModFix/>
          </a:blip>
          <a:srcRect l="45142" t="-12064" b="21353"/>
          <a:stretch/>
        </p:blipFill>
        <p:spPr>
          <a:xfrm rot="5400000">
            <a:off x="949199" y="-968250"/>
            <a:ext cx="1654426" cy="3571876"/>
          </a:xfrm>
          <a:prstGeom prst="rect">
            <a:avLst/>
          </a:prstGeom>
          <a:noFill/>
          <a:ln>
            <a:noFill/>
          </a:ln>
        </p:spPr>
      </p:pic>
      <p:pic>
        <p:nvPicPr>
          <p:cNvPr id="99" name="Google Shape;99;p10" descr="6.png"/>
          <p:cNvPicPr preferRelativeResize="0"/>
          <p:nvPr/>
        </p:nvPicPr>
        <p:blipFill rotWithShape="1">
          <a:blip r:embed="rId5">
            <a:alphaModFix/>
          </a:blip>
          <a:srcRect l="11090" r="-11089" b="16541"/>
          <a:stretch/>
        </p:blipFill>
        <p:spPr>
          <a:xfrm flipH="1">
            <a:off x="7639050" y="3602476"/>
            <a:ext cx="1504950" cy="1541023"/>
          </a:xfrm>
          <a:prstGeom prst="rect">
            <a:avLst/>
          </a:prstGeom>
          <a:noFill/>
          <a:ln>
            <a:noFill/>
          </a:ln>
        </p:spPr>
      </p:pic>
      <p:sp>
        <p:nvSpPr>
          <p:cNvPr id="100" name="Google Shape;100;p1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plants small">
  <p:cSld name="BLANK_1_1">
    <p:spTree>
      <p:nvGrpSpPr>
        <p:cNvPr id="1" name="Shape 110"/>
        <p:cNvGrpSpPr/>
        <p:nvPr/>
      </p:nvGrpSpPr>
      <p:grpSpPr>
        <a:xfrm>
          <a:off x="0" y="0"/>
          <a:ext cx="0" cy="0"/>
          <a:chOff x="0" y="0"/>
          <a:chExt cx="0" cy="0"/>
        </a:xfrm>
      </p:grpSpPr>
      <p:pic>
        <p:nvPicPr>
          <p:cNvPr id="111" name="Google Shape;111;p12" descr="11.png"/>
          <p:cNvPicPr preferRelativeResize="0"/>
          <p:nvPr/>
        </p:nvPicPr>
        <p:blipFill rotWithShape="1">
          <a:blip r:embed="rId2">
            <a:alphaModFix/>
          </a:blip>
          <a:srcRect l="43534"/>
          <a:stretch/>
        </p:blipFill>
        <p:spPr>
          <a:xfrm rot="-5400000" flipH="1">
            <a:off x="6449075" y="-876950"/>
            <a:ext cx="769994" cy="2504844"/>
          </a:xfrm>
          <a:prstGeom prst="rect">
            <a:avLst/>
          </a:prstGeom>
          <a:noFill/>
          <a:ln>
            <a:noFill/>
          </a:ln>
        </p:spPr>
      </p:pic>
      <p:pic>
        <p:nvPicPr>
          <p:cNvPr id="112" name="Google Shape;112;p12" descr="2.png"/>
          <p:cNvPicPr preferRelativeResize="0"/>
          <p:nvPr/>
        </p:nvPicPr>
        <p:blipFill rotWithShape="1">
          <a:blip r:embed="rId3">
            <a:alphaModFix/>
          </a:blip>
          <a:srcRect l="45142" t="-12064" b="21353"/>
          <a:stretch/>
        </p:blipFill>
        <p:spPr>
          <a:xfrm rot="5400000">
            <a:off x="721662" y="-740712"/>
            <a:ext cx="1261775" cy="2724150"/>
          </a:xfrm>
          <a:prstGeom prst="rect">
            <a:avLst/>
          </a:prstGeom>
          <a:noFill/>
          <a:ln>
            <a:noFill/>
          </a:ln>
        </p:spPr>
      </p:pic>
      <p:pic>
        <p:nvPicPr>
          <p:cNvPr id="113" name="Google Shape;113;p12" descr="11.png"/>
          <p:cNvPicPr preferRelativeResize="0"/>
          <p:nvPr/>
        </p:nvPicPr>
        <p:blipFill rotWithShape="1">
          <a:blip r:embed="rId2">
            <a:alphaModFix/>
          </a:blip>
          <a:srcRect r="35069" b="2780"/>
          <a:stretch/>
        </p:blipFill>
        <p:spPr>
          <a:xfrm rot="5400000">
            <a:off x="1477665" y="3663565"/>
            <a:ext cx="789205" cy="2170666"/>
          </a:xfrm>
          <a:prstGeom prst="rect">
            <a:avLst/>
          </a:prstGeom>
          <a:noFill/>
          <a:ln>
            <a:noFill/>
          </a:ln>
        </p:spPr>
      </p:pic>
      <p:pic>
        <p:nvPicPr>
          <p:cNvPr id="114" name="Google Shape;114;p12" descr="7.png"/>
          <p:cNvPicPr preferRelativeResize="0"/>
          <p:nvPr/>
        </p:nvPicPr>
        <p:blipFill rotWithShape="1">
          <a:blip r:embed="rId4">
            <a:alphaModFix/>
          </a:blip>
          <a:srcRect r="20660" b="38811"/>
          <a:stretch/>
        </p:blipFill>
        <p:spPr>
          <a:xfrm>
            <a:off x="6973325" y="3500784"/>
            <a:ext cx="2170675" cy="1642715"/>
          </a:xfrm>
          <a:prstGeom prst="rect">
            <a:avLst/>
          </a:prstGeom>
          <a:noFill/>
          <a:ln>
            <a:noFill/>
          </a:ln>
        </p:spPr>
      </p:pic>
      <p:pic>
        <p:nvPicPr>
          <p:cNvPr id="115" name="Google Shape;115;p12" descr="4.png"/>
          <p:cNvPicPr preferRelativeResize="0"/>
          <p:nvPr/>
        </p:nvPicPr>
        <p:blipFill rotWithShape="1">
          <a:blip r:embed="rId5">
            <a:alphaModFix/>
          </a:blip>
          <a:srcRect r="26809"/>
          <a:stretch/>
        </p:blipFill>
        <p:spPr>
          <a:xfrm rot="-5400000">
            <a:off x="7312293" y="-515832"/>
            <a:ext cx="1325400" cy="2338014"/>
          </a:xfrm>
          <a:prstGeom prst="rect">
            <a:avLst/>
          </a:prstGeom>
          <a:noFill/>
          <a:ln>
            <a:noFill/>
          </a:ln>
        </p:spPr>
      </p:pic>
      <p:pic>
        <p:nvPicPr>
          <p:cNvPr id="116" name="Google Shape;116;p12" descr="1.png"/>
          <p:cNvPicPr preferRelativeResize="0"/>
          <p:nvPr/>
        </p:nvPicPr>
        <p:blipFill rotWithShape="1">
          <a:blip r:embed="rId6">
            <a:alphaModFix/>
          </a:blip>
          <a:srcRect r="34262" b="14813"/>
          <a:stretch/>
        </p:blipFill>
        <p:spPr>
          <a:xfrm flipH="1">
            <a:off x="-1" y="2962275"/>
            <a:ext cx="1406427" cy="2181225"/>
          </a:xfrm>
          <a:prstGeom prst="rect">
            <a:avLst/>
          </a:prstGeom>
          <a:noFill/>
          <a:ln>
            <a:noFill/>
          </a:ln>
        </p:spPr>
      </p:pic>
      <p:pic>
        <p:nvPicPr>
          <p:cNvPr id="117" name="Google Shape;117;p12" descr="5.png"/>
          <p:cNvPicPr preferRelativeResize="0"/>
          <p:nvPr/>
        </p:nvPicPr>
        <p:blipFill rotWithShape="1">
          <a:blip r:embed="rId7">
            <a:alphaModFix/>
          </a:blip>
          <a:srcRect r="40695" b="12701"/>
          <a:stretch/>
        </p:blipFill>
        <p:spPr>
          <a:xfrm>
            <a:off x="8051794" y="2633848"/>
            <a:ext cx="1092207" cy="2509651"/>
          </a:xfrm>
          <a:prstGeom prst="rect">
            <a:avLst/>
          </a:prstGeom>
          <a:noFill/>
          <a:ln>
            <a:noFill/>
          </a:ln>
        </p:spPr>
      </p:pic>
      <p:sp>
        <p:nvSpPr>
          <p:cNvPr id="118" name="Google Shape;118;p12"/>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BFA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00" y="1044175"/>
            <a:ext cx="6640800" cy="954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251600" y="2122450"/>
            <a:ext cx="6640800" cy="2327400"/>
          </a:xfrm>
          <a:prstGeom prst="rect">
            <a:avLst/>
          </a:prstGeom>
          <a:noFill/>
          <a:ln>
            <a:noFill/>
          </a:ln>
        </p:spPr>
        <p:txBody>
          <a:bodyPr spcFirstLastPara="1" wrap="square" lIns="91425" tIns="91425" rIns="91425" bIns="91425" anchor="t" anchorCtr="0">
            <a:noAutofit/>
          </a:bodyPr>
          <a:lstStyle>
            <a:lvl1pPr marL="457200" lvl="0" indent="-317500">
              <a:spcBef>
                <a:spcPts val="600"/>
              </a:spcBef>
              <a:spcAft>
                <a:spcPts val="0"/>
              </a:spcAft>
              <a:buClr>
                <a:schemeClr val="dk2"/>
              </a:buClr>
              <a:buSzPts val="1400"/>
              <a:buFont typeface="Tinos"/>
              <a:buChar char="◉"/>
              <a:defRPr>
                <a:solidFill>
                  <a:schemeClr val="dk2"/>
                </a:solidFill>
                <a:latin typeface="Tinos"/>
                <a:ea typeface="Tinos"/>
                <a:cs typeface="Tinos"/>
                <a:sym typeface="Tinos"/>
              </a:defRPr>
            </a:lvl1pPr>
            <a:lvl2pPr marL="914400" lvl="1"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2pPr>
            <a:lvl3pPr marL="1371600" lvl="2"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3pPr>
            <a:lvl4pPr marL="1828800" lvl="3"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4pPr>
            <a:lvl5pPr marL="2286000" lvl="4"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5pPr>
            <a:lvl6pPr marL="2743200" lvl="5"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6pPr>
            <a:lvl7pPr marL="3200400" lvl="6"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7pPr>
            <a:lvl8pPr marL="3657600" lvl="7"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8pPr>
            <a:lvl9pPr marL="4114800" lvl="8"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4297650" y="4140250"/>
            <a:ext cx="548700" cy="245700"/>
          </a:xfrm>
          <a:prstGeom prst="rect">
            <a:avLst/>
          </a:prstGeom>
          <a:noFill/>
          <a:ln>
            <a:noFill/>
          </a:ln>
        </p:spPr>
        <p:txBody>
          <a:bodyPr spcFirstLastPara="1" wrap="square" lIns="91425" tIns="91425" rIns="91425" bIns="91425" anchor="ctr" anchorCtr="0">
            <a:noAutofit/>
          </a:bodyPr>
          <a:lstStyle>
            <a:lvl1pPr lvl="0" algn="ctr">
              <a:buNone/>
              <a:defRPr sz="1100">
                <a:solidFill>
                  <a:srgbClr val="999999"/>
                </a:solidFill>
                <a:latin typeface="Tinos"/>
                <a:ea typeface="Tinos"/>
                <a:cs typeface="Tinos"/>
                <a:sym typeface="Tinos"/>
              </a:defRPr>
            </a:lvl1pPr>
            <a:lvl2pPr lvl="1" algn="ctr">
              <a:buNone/>
              <a:defRPr sz="1100">
                <a:solidFill>
                  <a:srgbClr val="999999"/>
                </a:solidFill>
                <a:latin typeface="Tinos"/>
                <a:ea typeface="Tinos"/>
                <a:cs typeface="Tinos"/>
                <a:sym typeface="Tinos"/>
              </a:defRPr>
            </a:lvl2pPr>
            <a:lvl3pPr lvl="2" algn="ctr">
              <a:buNone/>
              <a:defRPr sz="1100">
                <a:solidFill>
                  <a:srgbClr val="999999"/>
                </a:solidFill>
                <a:latin typeface="Tinos"/>
                <a:ea typeface="Tinos"/>
                <a:cs typeface="Tinos"/>
                <a:sym typeface="Tinos"/>
              </a:defRPr>
            </a:lvl3pPr>
            <a:lvl4pPr lvl="3" algn="ctr">
              <a:buNone/>
              <a:defRPr sz="1100">
                <a:solidFill>
                  <a:srgbClr val="999999"/>
                </a:solidFill>
                <a:latin typeface="Tinos"/>
                <a:ea typeface="Tinos"/>
                <a:cs typeface="Tinos"/>
                <a:sym typeface="Tinos"/>
              </a:defRPr>
            </a:lvl4pPr>
            <a:lvl5pPr lvl="4" algn="ctr">
              <a:buNone/>
              <a:defRPr sz="1100">
                <a:solidFill>
                  <a:srgbClr val="999999"/>
                </a:solidFill>
                <a:latin typeface="Tinos"/>
                <a:ea typeface="Tinos"/>
                <a:cs typeface="Tinos"/>
                <a:sym typeface="Tinos"/>
              </a:defRPr>
            </a:lvl5pPr>
            <a:lvl6pPr lvl="5" algn="ctr">
              <a:buNone/>
              <a:defRPr sz="1100">
                <a:solidFill>
                  <a:srgbClr val="999999"/>
                </a:solidFill>
                <a:latin typeface="Tinos"/>
                <a:ea typeface="Tinos"/>
                <a:cs typeface="Tinos"/>
                <a:sym typeface="Tinos"/>
              </a:defRPr>
            </a:lvl6pPr>
            <a:lvl7pPr lvl="6" algn="ctr">
              <a:buNone/>
              <a:defRPr sz="1100">
                <a:solidFill>
                  <a:srgbClr val="999999"/>
                </a:solidFill>
                <a:latin typeface="Tinos"/>
                <a:ea typeface="Tinos"/>
                <a:cs typeface="Tinos"/>
                <a:sym typeface="Tinos"/>
              </a:defRPr>
            </a:lvl7pPr>
            <a:lvl8pPr lvl="7" algn="ctr">
              <a:buNone/>
              <a:defRPr sz="1100">
                <a:solidFill>
                  <a:srgbClr val="999999"/>
                </a:solidFill>
                <a:latin typeface="Tinos"/>
                <a:ea typeface="Tinos"/>
                <a:cs typeface="Tinos"/>
                <a:sym typeface="Tinos"/>
              </a:defRPr>
            </a:lvl8pPr>
            <a:lvl9pPr lvl="8" algn="ctr">
              <a:buNone/>
              <a:defRPr sz="1100">
                <a:solidFill>
                  <a:srgbClr val="999999"/>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6"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tm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AA07791-ECC1-4A35-94D4-01217B73099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a:t>
            </a:fld>
            <a:endParaRPr lang="es-MX"/>
          </a:p>
        </p:txBody>
      </p:sp>
      <p:pic>
        <p:nvPicPr>
          <p:cNvPr id="4" name="Picture 2">
            <a:extLst>
              <a:ext uri="{FF2B5EF4-FFF2-40B4-BE49-F238E27FC236}">
                <a16:creationId xmlns:a16="http://schemas.microsoft.com/office/drawing/2014/main" id="{645AF9E4-658D-4FA6-91C8-835B67FC6BD2}"/>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204595" y="147950"/>
            <a:ext cx="1283509" cy="208842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99374EB-C203-4A37-81E9-61666AD32304}"/>
              </a:ext>
            </a:extLst>
          </p:cNvPr>
          <p:cNvSpPr txBox="1"/>
          <p:nvPr/>
        </p:nvSpPr>
        <p:spPr>
          <a:xfrm>
            <a:off x="2475261" y="2236371"/>
            <a:ext cx="4742176" cy="2308324"/>
          </a:xfrm>
          <a:prstGeom prst="rect">
            <a:avLst/>
          </a:prstGeom>
          <a:noFill/>
        </p:spPr>
        <p:txBody>
          <a:bodyPr wrap="square">
            <a:spAutoFit/>
          </a:bodyPr>
          <a:lstStyle/>
          <a:p>
            <a:pPr algn="ctr"/>
            <a:r>
              <a:rPr lang="es-MX" sz="1600" dirty="0">
                <a:latin typeface="Arial" panose="020B0604020202020204" pitchFamily="34" charset="0"/>
                <a:cs typeface="Arial" panose="020B0604020202020204" pitchFamily="34" charset="0"/>
              </a:rPr>
              <a:t>Facultad de Psicología UADY</a:t>
            </a:r>
          </a:p>
          <a:p>
            <a:pPr algn="ctr"/>
            <a:endParaRPr lang="es-MX" sz="1600"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Compiladora  y responsable de la información:</a:t>
            </a:r>
          </a:p>
          <a:p>
            <a:pPr algn="ctr"/>
            <a:r>
              <a:rPr lang="es-MX" sz="1600" dirty="0">
                <a:latin typeface="Arial" panose="020B0604020202020204" pitchFamily="34" charset="0"/>
                <a:cs typeface="Arial" panose="020B0604020202020204" pitchFamily="34" charset="0"/>
              </a:rPr>
              <a:t>BRIANDA MISSHEL MAGAÑA QUERO | Estudiante de la Licenciatura en Psicología</a:t>
            </a:r>
          </a:p>
          <a:p>
            <a:pPr algn="ctr"/>
            <a:endParaRPr lang="es-MX" sz="1600" dirty="0">
              <a:latin typeface="Arial" panose="020B0604020202020204" pitchFamily="34" charset="0"/>
              <a:cs typeface="Arial" panose="020B0604020202020204" pitchFamily="34" charset="0"/>
            </a:endParaRPr>
          </a:p>
          <a:p>
            <a:pPr algn="ctr"/>
            <a:r>
              <a:rPr lang="es-MX" sz="1600" dirty="0">
                <a:latin typeface="Arial" panose="020B0604020202020204" pitchFamily="34" charset="0"/>
                <a:cs typeface="Arial" panose="020B0604020202020204" pitchFamily="34" charset="0"/>
              </a:rPr>
              <a:t>Información de contacto:  brianda.magana@hotmail.com brianda.magana@correo.uady.mx</a:t>
            </a:r>
          </a:p>
        </p:txBody>
      </p:sp>
      <p:pic>
        <p:nvPicPr>
          <p:cNvPr id="5" name="Imagen 4" descr="Imagen que contiene dibujo&#10;&#10;Descripción generada automáticamente">
            <a:extLst>
              <a:ext uri="{FF2B5EF4-FFF2-40B4-BE49-F238E27FC236}">
                <a16:creationId xmlns:a16="http://schemas.microsoft.com/office/drawing/2014/main" id="{CBD67F31-C4AD-4336-B550-A8D41BDD5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628" y="4508911"/>
            <a:ext cx="1754372" cy="634589"/>
          </a:xfrm>
          <a:prstGeom prst="rect">
            <a:avLst/>
          </a:prstGeom>
        </p:spPr>
      </p:pic>
    </p:spTree>
    <p:extLst>
      <p:ext uri="{BB962C8B-B14F-4D97-AF65-F5344CB8AC3E}">
        <p14:creationId xmlns:p14="http://schemas.microsoft.com/office/powerpoint/2010/main" val="3509675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10</a:t>
            </a:fld>
            <a:endParaRPr lang="es-MX"/>
          </a:p>
        </p:txBody>
      </p:sp>
      <p:pic>
        <p:nvPicPr>
          <p:cNvPr id="3" name="Imagen 2"/>
          <p:cNvPicPr>
            <a:picLocks noChangeAspect="1"/>
          </p:cNvPicPr>
          <p:nvPr/>
        </p:nvPicPr>
        <p:blipFill rotWithShape="1">
          <a:blip r:embed="rId2"/>
          <a:srcRect l="5107" t="7956" r="4678" b="12962"/>
          <a:stretch/>
        </p:blipFill>
        <p:spPr>
          <a:xfrm>
            <a:off x="503853" y="424103"/>
            <a:ext cx="8454076" cy="4166557"/>
          </a:xfrm>
          <a:prstGeom prst="rect">
            <a:avLst/>
          </a:prstGeom>
        </p:spPr>
      </p:pic>
    </p:spTree>
    <p:extLst>
      <p:ext uri="{BB962C8B-B14F-4D97-AF65-F5344CB8AC3E}">
        <p14:creationId xmlns:p14="http://schemas.microsoft.com/office/powerpoint/2010/main" val="260525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11</a:t>
            </a:fld>
            <a:endParaRPr lang="es-MX"/>
          </a:p>
        </p:txBody>
      </p:sp>
      <p:pic>
        <p:nvPicPr>
          <p:cNvPr id="3" name="Imagen 2"/>
          <p:cNvPicPr>
            <a:picLocks noChangeAspect="1"/>
          </p:cNvPicPr>
          <p:nvPr/>
        </p:nvPicPr>
        <p:blipFill rotWithShape="1">
          <a:blip r:embed="rId2"/>
          <a:srcRect l="4965" t="8466" r="4472" b="14503"/>
          <a:stretch/>
        </p:blipFill>
        <p:spPr>
          <a:xfrm>
            <a:off x="798143" y="648554"/>
            <a:ext cx="7747240" cy="3704785"/>
          </a:xfrm>
          <a:prstGeom prst="rect">
            <a:avLst/>
          </a:prstGeom>
        </p:spPr>
      </p:pic>
    </p:spTree>
    <p:extLst>
      <p:ext uri="{BB962C8B-B14F-4D97-AF65-F5344CB8AC3E}">
        <p14:creationId xmlns:p14="http://schemas.microsoft.com/office/powerpoint/2010/main" val="169411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6" name="Título 5">
            <a:extLst>
              <a:ext uri="{FF2B5EF4-FFF2-40B4-BE49-F238E27FC236}">
                <a16:creationId xmlns:a16="http://schemas.microsoft.com/office/drawing/2014/main" id="{501FC821-3348-43E7-AEDE-3C8FD88578C7}"/>
              </a:ext>
            </a:extLst>
          </p:cNvPr>
          <p:cNvSpPr>
            <a:spLocks noGrp="1"/>
          </p:cNvSpPr>
          <p:nvPr>
            <p:ph type="title"/>
          </p:nvPr>
        </p:nvSpPr>
        <p:spPr>
          <a:xfrm>
            <a:off x="1251600" y="757550"/>
            <a:ext cx="6640800" cy="498900"/>
          </a:xfrm>
        </p:spPr>
        <p:txBody>
          <a:bodyPr/>
          <a:lstStyle/>
          <a:p>
            <a:r>
              <a:rPr lang="es-MX" dirty="0"/>
              <a:t>Secuencia </a:t>
            </a:r>
            <a:r>
              <a:rPr lang="es-MX" dirty="0">
                <a:solidFill>
                  <a:srgbClr val="FFC000"/>
                </a:solidFill>
              </a:rPr>
              <a:t>didáctica </a:t>
            </a:r>
          </a:p>
        </p:txBody>
      </p:sp>
      <p:sp>
        <p:nvSpPr>
          <p:cNvPr id="210" name="Google Shape;210;p2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pic>
        <p:nvPicPr>
          <p:cNvPr id="2" name="Imagen 1"/>
          <p:cNvPicPr>
            <a:picLocks noChangeAspect="1"/>
          </p:cNvPicPr>
          <p:nvPr/>
        </p:nvPicPr>
        <p:blipFill rotWithShape="1">
          <a:blip r:embed="rId3"/>
          <a:srcRect l="3916" t="8287" r="37903" b="13435"/>
          <a:stretch/>
        </p:blipFill>
        <p:spPr>
          <a:xfrm>
            <a:off x="1454046" y="1256450"/>
            <a:ext cx="6250898" cy="35853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2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pic>
        <p:nvPicPr>
          <p:cNvPr id="3" name="Imagen 2"/>
          <p:cNvPicPr>
            <a:picLocks noChangeAspect="1"/>
          </p:cNvPicPr>
          <p:nvPr/>
        </p:nvPicPr>
        <p:blipFill rotWithShape="1">
          <a:blip r:embed="rId3"/>
          <a:srcRect l="4031" t="8491" r="38133" b="15689"/>
          <a:stretch/>
        </p:blipFill>
        <p:spPr>
          <a:xfrm>
            <a:off x="1379095" y="210304"/>
            <a:ext cx="6283847" cy="4631520"/>
          </a:xfrm>
          <a:prstGeom prst="rect">
            <a:avLst/>
          </a:prstGeom>
        </p:spPr>
      </p:pic>
    </p:spTree>
    <p:extLst>
      <p:ext uri="{BB962C8B-B14F-4D97-AF65-F5344CB8AC3E}">
        <p14:creationId xmlns:p14="http://schemas.microsoft.com/office/powerpoint/2010/main" val="234307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2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pic>
        <p:nvPicPr>
          <p:cNvPr id="3" name="Imagen 2"/>
          <p:cNvPicPr>
            <a:picLocks noChangeAspect="1"/>
          </p:cNvPicPr>
          <p:nvPr/>
        </p:nvPicPr>
        <p:blipFill rotWithShape="1">
          <a:blip r:embed="rId3"/>
          <a:srcRect l="3949" t="8695" r="37755" b="14667"/>
          <a:stretch/>
        </p:blipFill>
        <p:spPr>
          <a:xfrm>
            <a:off x="1466390" y="529899"/>
            <a:ext cx="6211219" cy="4047996"/>
          </a:xfrm>
          <a:prstGeom prst="rect">
            <a:avLst/>
          </a:prstGeom>
        </p:spPr>
      </p:pic>
    </p:spTree>
    <p:extLst>
      <p:ext uri="{BB962C8B-B14F-4D97-AF65-F5344CB8AC3E}">
        <p14:creationId xmlns:p14="http://schemas.microsoft.com/office/powerpoint/2010/main" val="160534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15</a:t>
            </a:fld>
            <a:endParaRPr lang="es-MX"/>
          </a:p>
        </p:txBody>
      </p:sp>
      <p:pic>
        <p:nvPicPr>
          <p:cNvPr id="5" name="Imagen 4"/>
          <p:cNvPicPr>
            <a:picLocks noChangeAspect="1"/>
          </p:cNvPicPr>
          <p:nvPr/>
        </p:nvPicPr>
        <p:blipFill rotWithShape="1">
          <a:blip r:embed="rId2"/>
          <a:srcRect l="4262" t="8492" r="37672" b="13845"/>
          <a:stretch/>
        </p:blipFill>
        <p:spPr>
          <a:xfrm>
            <a:off x="1251600" y="712448"/>
            <a:ext cx="6640800" cy="3673502"/>
          </a:xfrm>
          <a:prstGeom prst="rect">
            <a:avLst/>
          </a:prstGeom>
        </p:spPr>
      </p:pic>
    </p:spTree>
    <p:extLst>
      <p:ext uri="{BB962C8B-B14F-4D97-AF65-F5344CB8AC3E}">
        <p14:creationId xmlns:p14="http://schemas.microsoft.com/office/powerpoint/2010/main" val="258261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16</a:t>
            </a:fld>
            <a:endParaRPr lang="es-MX"/>
          </a:p>
        </p:txBody>
      </p:sp>
      <p:pic>
        <p:nvPicPr>
          <p:cNvPr id="4" name="Imagen 3"/>
          <p:cNvPicPr>
            <a:picLocks noChangeAspect="1"/>
          </p:cNvPicPr>
          <p:nvPr/>
        </p:nvPicPr>
        <p:blipFill rotWithShape="1">
          <a:blip r:embed="rId2"/>
          <a:srcRect l="3805" t="8671" r="37141" b="14506"/>
          <a:stretch/>
        </p:blipFill>
        <p:spPr>
          <a:xfrm>
            <a:off x="1011915" y="435770"/>
            <a:ext cx="6880485" cy="4329627"/>
          </a:xfrm>
          <a:prstGeom prst="rect">
            <a:avLst/>
          </a:prstGeom>
        </p:spPr>
      </p:pic>
    </p:spTree>
    <p:extLst>
      <p:ext uri="{BB962C8B-B14F-4D97-AF65-F5344CB8AC3E}">
        <p14:creationId xmlns:p14="http://schemas.microsoft.com/office/powerpoint/2010/main" val="278081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17</a:t>
            </a:fld>
            <a:endParaRPr lang="es-MX"/>
          </a:p>
        </p:txBody>
      </p:sp>
      <p:pic>
        <p:nvPicPr>
          <p:cNvPr id="4" name="Imagen 3"/>
          <p:cNvPicPr>
            <a:picLocks noChangeAspect="1"/>
          </p:cNvPicPr>
          <p:nvPr/>
        </p:nvPicPr>
        <p:blipFill rotWithShape="1">
          <a:blip r:embed="rId2"/>
          <a:srcRect l="3916" t="8287" r="36866" b="71221"/>
          <a:stretch/>
        </p:blipFill>
        <p:spPr>
          <a:xfrm>
            <a:off x="719527" y="593137"/>
            <a:ext cx="7704945" cy="2434876"/>
          </a:xfrm>
          <a:prstGeom prst="rect">
            <a:avLst/>
          </a:prstGeom>
        </p:spPr>
      </p:pic>
    </p:spTree>
    <p:extLst>
      <p:ext uri="{BB962C8B-B14F-4D97-AF65-F5344CB8AC3E}">
        <p14:creationId xmlns:p14="http://schemas.microsoft.com/office/powerpoint/2010/main" val="48235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18</a:t>
            </a:fld>
            <a:endParaRPr lang="es-MX"/>
          </a:p>
        </p:txBody>
      </p:sp>
      <p:pic>
        <p:nvPicPr>
          <p:cNvPr id="5" name="Imagen 4"/>
          <p:cNvPicPr>
            <a:picLocks noChangeAspect="1"/>
          </p:cNvPicPr>
          <p:nvPr/>
        </p:nvPicPr>
        <p:blipFill rotWithShape="1">
          <a:blip r:embed="rId2"/>
          <a:srcRect l="3526" t="7761" r="23925" b="13586"/>
          <a:stretch/>
        </p:blipFill>
        <p:spPr>
          <a:xfrm>
            <a:off x="1153338" y="566794"/>
            <a:ext cx="6837323" cy="3920799"/>
          </a:xfrm>
          <a:prstGeom prst="rect">
            <a:avLst/>
          </a:prstGeom>
        </p:spPr>
      </p:pic>
    </p:spTree>
    <p:extLst>
      <p:ext uri="{BB962C8B-B14F-4D97-AF65-F5344CB8AC3E}">
        <p14:creationId xmlns:p14="http://schemas.microsoft.com/office/powerpoint/2010/main" val="230378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idx="4294967295"/>
          </p:nvPr>
        </p:nvSpPr>
        <p:spPr>
          <a:xfrm>
            <a:off x="1275150" y="546676"/>
            <a:ext cx="6593700" cy="8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4000" dirty="0">
                <a:solidFill>
                  <a:srgbClr val="CC4125"/>
                </a:solidFill>
                <a:effectLst>
                  <a:glow rad="101600">
                    <a:schemeClr val="bg1">
                      <a:alpha val="60000"/>
                    </a:schemeClr>
                  </a:glow>
                </a:effectLst>
              </a:rPr>
              <a:t>Dificultades al realizar la secuencia didáctica </a:t>
            </a:r>
            <a:endParaRPr sz="4000" dirty="0">
              <a:solidFill>
                <a:srgbClr val="CC4125"/>
              </a:solidFill>
              <a:effectLst>
                <a:glow rad="101600">
                  <a:schemeClr val="bg1">
                    <a:alpha val="60000"/>
                  </a:schemeClr>
                </a:glow>
              </a:effectLst>
            </a:endParaRPr>
          </a:p>
        </p:txBody>
      </p:sp>
      <p:sp>
        <p:nvSpPr>
          <p:cNvPr id="143" name="Google Shape;143;p16"/>
          <p:cNvSpPr txBox="1">
            <a:spLocks noGrp="1"/>
          </p:cNvSpPr>
          <p:nvPr>
            <p:ph type="subTitle" idx="4294967295"/>
          </p:nvPr>
        </p:nvSpPr>
        <p:spPr>
          <a:xfrm>
            <a:off x="1275150" y="1685351"/>
            <a:ext cx="6593700" cy="2058874"/>
          </a:xfrm>
          <a:prstGeom prst="rect">
            <a:avLst/>
          </a:prstGeom>
        </p:spPr>
        <p:txBody>
          <a:bodyPr spcFirstLastPara="1" wrap="square" lIns="91425" tIns="91425" rIns="91425" bIns="91425" anchor="t" anchorCtr="0">
            <a:noAutofit/>
          </a:bodyPr>
          <a:lstStyle/>
          <a:p>
            <a:pPr marL="285750" lvl="0" indent="-285750" algn="just" rtl="0">
              <a:spcBef>
                <a:spcPts val="600"/>
              </a:spcBef>
              <a:spcAft>
                <a:spcPts val="0"/>
              </a:spcAft>
              <a:buClr>
                <a:schemeClr val="dk1"/>
              </a:buClr>
              <a:buSzPts val="1100"/>
              <a:buFont typeface="Wingdings" panose="05000000000000000000" pitchFamily="2" charset="2"/>
              <a:buChar char="§"/>
            </a:pPr>
            <a:r>
              <a:rPr lang="es-MX" dirty="0">
                <a:solidFill>
                  <a:schemeClr val="tx1"/>
                </a:solidFill>
              </a:rPr>
              <a:t>Al ser un tema complicado para el nivel en el que se encuentran los niños, la información debe de ser delimitada y reducida a conceptos centrales como las etapas y los agentes que intervienen en el ciclo del nitrógeno.</a:t>
            </a:r>
          </a:p>
          <a:p>
            <a:pPr marL="285750" lvl="0" indent="-285750" algn="just" rtl="0">
              <a:spcBef>
                <a:spcPts val="600"/>
              </a:spcBef>
              <a:spcAft>
                <a:spcPts val="0"/>
              </a:spcAft>
              <a:buClr>
                <a:schemeClr val="dk1"/>
              </a:buClr>
              <a:buSzPts val="1100"/>
              <a:buFont typeface="Wingdings" panose="05000000000000000000" pitchFamily="2" charset="2"/>
              <a:buChar char="§"/>
            </a:pPr>
            <a:r>
              <a:rPr lang="es-MX" dirty="0">
                <a:solidFill>
                  <a:schemeClr val="tx1"/>
                </a:solidFill>
              </a:rPr>
              <a:t>Las actividades deben estar diseñadas entorno a la modelación ya que es un tema que a los niños se les dificulte comprender, ya que, no son capaces de observar este fenómeno en el ambiente. </a:t>
            </a:r>
          </a:p>
          <a:p>
            <a:pPr marL="285750" lvl="0" indent="-285750" algn="just" rtl="0">
              <a:spcBef>
                <a:spcPts val="600"/>
              </a:spcBef>
              <a:spcAft>
                <a:spcPts val="0"/>
              </a:spcAft>
              <a:buClr>
                <a:schemeClr val="dk1"/>
              </a:buClr>
              <a:buSzPts val="1100"/>
              <a:buFont typeface="Wingdings" panose="05000000000000000000" pitchFamily="2" charset="2"/>
              <a:buChar char="§"/>
            </a:pPr>
            <a:r>
              <a:rPr lang="es-MX" dirty="0">
                <a:solidFill>
                  <a:schemeClr val="tx1"/>
                </a:solidFill>
              </a:rPr>
              <a:t>Los concetos no deben de tratarse como tales ya que conllevan un trasfondo demasiado científico para el nivel en el que se encuentran los niños, como por ejemplo: la oxidación del nitrógeno no puede tratarse como tal, debe de relacionarse con temas que el niño ya comprenda como el ciclo de la vida (naces, creces y mueres)</a:t>
            </a:r>
            <a:endParaRPr dirty="0">
              <a:solidFill>
                <a:schemeClr val="tx1"/>
              </a:solidFill>
            </a:endParaRPr>
          </a:p>
        </p:txBody>
      </p:sp>
      <p:sp>
        <p:nvSpPr>
          <p:cNvPr id="144" name="Google Shape;144;p16"/>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ctrTitle" idx="4294967295"/>
          </p:nvPr>
        </p:nvSpPr>
        <p:spPr>
          <a:xfrm>
            <a:off x="2209649" y="1683506"/>
            <a:ext cx="4724700" cy="1159800"/>
          </a:xfrm>
          <a:prstGeom prst="rect">
            <a:avLst/>
          </a:prstGeom>
        </p:spPr>
        <p:txBody>
          <a:bodyPr spcFirstLastPara="1" wrap="square" lIns="91425" tIns="91425" rIns="91425" bIns="91425" anchor="t" anchorCtr="0">
            <a:noAutofit/>
          </a:bodyPr>
          <a:lstStyle/>
          <a:p>
            <a:pPr lvl="0" algn="ctr"/>
            <a:r>
              <a:rPr lang="es-MX" sz="6000" dirty="0"/>
              <a:t>Ciclo del </a:t>
            </a:r>
            <a:r>
              <a:rPr lang="es-MX" sz="6000" dirty="0">
                <a:solidFill>
                  <a:srgbClr val="F1C232"/>
                </a:solidFill>
              </a:rPr>
              <a:t>nitrógeno</a:t>
            </a:r>
            <a:endParaRPr sz="6000" dirty="0"/>
          </a:p>
        </p:txBody>
      </p:sp>
      <p:pic>
        <p:nvPicPr>
          <p:cNvPr id="170" name="Google Shape;170;p20" descr="9.png"/>
          <p:cNvPicPr preferRelativeResize="0"/>
          <p:nvPr/>
        </p:nvPicPr>
        <p:blipFill>
          <a:blip r:embed="rId3">
            <a:alphaModFix/>
          </a:blip>
          <a:stretch>
            <a:fillRect/>
          </a:stretch>
        </p:blipFill>
        <p:spPr>
          <a:xfrm>
            <a:off x="3643755" y="241918"/>
            <a:ext cx="1856489" cy="1650677"/>
          </a:xfrm>
          <a:prstGeom prst="rect">
            <a:avLst/>
          </a:prstGeom>
          <a:noFill/>
          <a:ln>
            <a:noFill/>
          </a:ln>
        </p:spPr>
      </p:pic>
      <p:sp>
        <p:nvSpPr>
          <p:cNvPr id="171" name="Google Shape;171;p20"/>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6" name="Google Shape;373;p15">
            <a:extLst>
              <a:ext uri="{FF2B5EF4-FFF2-40B4-BE49-F238E27FC236}">
                <a16:creationId xmlns:a16="http://schemas.microsoft.com/office/drawing/2014/main" id="{C483CD74-0336-4AA2-A61C-14F66C1D985D}"/>
              </a:ext>
            </a:extLst>
          </p:cNvPr>
          <p:cNvSpPr txBox="1">
            <a:spLocks/>
          </p:cNvSpPr>
          <p:nvPr/>
        </p:nvSpPr>
        <p:spPr>
          <a:xfrm>
            <a:off x="1575149" y="3656987"/>
            <a:ext cx="5993700" cy="784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t-BR" sz="2000" dirty="0">
                <a:solidFill>
                  <a:schemeClr val="accent1">
                    <a:lumMod val="75000"/>
                  </a:schemeClr>
                </a:solidFill>
                <a:latin typeface="Perpetua" panose="02020502060401020303" pitchFamily="18" charset="0"/>
              </a:rPr>
              <a:t>Terapia de </a:t>
            </a:r>
            <a:r>
              <a:rPr lang="pt-BR" sz="2000" dirty="0" err="1">
                <a:solidFill>
                  <a:schemeClr val="accent1">
                    <a:lumMod val="75000"/>
                  </a:schemeClr>
                </a:solidFill>
                <a:latin typeface="Perpetua" panose="02020502060401020303" pitchFamily="18" charset="0"/>
              </a:rPr>
              <a:t>juego</a:t>
            </a:r>
            <a:endParaRPr lang="pt-BR" sz="2000" dirty="0">
              <a:solidFill>
                <a:schemeClr val="accent1">
                  <a:lumMod val="75000"/>
                </a:schemeClr>
              </a:solidFill>
              <a:latin typeface="Perpetua" panose="02020502060401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1251600" y="1044175"/>
            <a:ext cx="6640800" cy="49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Línea del tiempo</a:t>
            </a:r>
            <a:endParaRPr dirty="0"/>
          </a:p>
        </p:txBody>
      </p:sp>
      <p:sp>
        <p:nvSpPr>
          <p:cNvPr id="255" name="Google Shape;255;p30"/>
          <p:cNvSpPr/>
          <p:nvPr/>
        </p:nvSpPr>
        <p:spPr>
          <a:xfrm>
            <a:off x="1251600" y="2053912"/>
            <a:ext cx="2044500" cy="1234200"/>
          </a:xfrm>
          <a:prstGeom prst="homePlate">
            <a:avLst>
              <a:gd name="adj" fmla="val 30129"/>
            </a:avLst>
          </a:prstGeom>
          <a:noFill/>
          <a:ln w="19050" cap="flat" cmpd="sng">
            <a:solidFill>
              <a:srgbClr val="B6D7A8"/>
            </a:solidFill>
            <a:prstDash val="solid"/>
            <a:round/>
            <a:headEnd type="none" w="sm" len="sm"/>
            <a:tailEnd type="none" w="sm" len="sm"/>
          </a:ln>
        </p:spPr>
        <p:txBody>
          <a:bodyPr spcFirstLastPara="1" wrap="square" lIns="91425" tIns="91425" rIns="91425" bIns="91425" anchor="ctr" anchorCtr="0">
            <a:noAutofit/>
          </a:bodyPr>
          <a:lstStyle/>
          <a:p>
            <a:pPr lvl="0" algn="ctr"/>
            <a:r>
              <a:rPr lang="es-MX" dirty="0">
                <a:latin typeface="Times New Roman" panose="02020603050405020304" pitchFamily="18" charset="0"/>
                <a:cs typeface="Times New Roman" panose="02020603050405020304" pitchFamily="18" charset="0"/>
              </a:rPr>
              <a:t>Luengas, N. (2014)</a:t>
            </a:r>
          </a:p>
          <a:p>
            <a:pPr lvl="0" algn="ctr"/>
            <a:r>
              <a:rPr lang="es-MX" i="1" dirty="0">
                <a:latin typeface="Times New Roman" panose="02020603050405020304" pitchFamily="18" charset="0"/>
                <a:ea typeface="Playfair Display"/>
                <a:cs typeface="Times New Roman" panose="02020603050405020304" pitchFamily="18" charset="0"/>
                <a:sym typeface="Playfair Display"/>
              </a:rPr>
              <a:t>Comprensión de los elementos básicos del ciclo del nitrógeno</a:t>
            </a:r>
            <a:endParaRPr i="1" dirty="0">
              <a:latin typeface="Playfair Display"/>
              <a:ea typeface="Playfair Display"/>
              <a:cs typeface="Playfair Display"/>
              <a:sym typeface="Playfair Display"/>
            </a:endParaRPr>
          </a:p>
        </p:txBody>
      </p:sp>
      <p:sp>
        <p:nvSpPr>
          <p:cNvPr id="256" name="Google Shape;256;p30"/>
          <p:cNvSpPr/>
          <p:nvPr/>
        </p:nvSpPr>
        <p:spPr>
          <a:xfrm>
            <a:off x="3166751" y="2053912"/>
            <a:ext cx="2659367" cy="1234200"/>
          </a:xfrm>
          <a:prstGeom prst="chevron">
            <a:avLst>
              <a:gd name="adj" fmla="val 29853"/>
            </a:avLst>
          </a:prstGeom>
          <a:noFill/>
          <a:ln w="1905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algn="ctr"/>
            <a:r>
              <a:rPr lang="es-MX" dirty="0">
                <a:latin typeface="Times New Roman" panose="02020603050405020304" pitchFamily="18" charset="0"/>
                <a:cs typeface="Times New Roman" panose="02020603050405020304" pitchFamily="18" charset="0"/>
              </a:rPr>
              <a:t>Magisterio (julio, 2016)</a:t>
            </a:r>
          </a:p>
          <a:p>
            <a:pPr algn="ctr"/>
            <a:r>
              <a:rPr lang="es-MX" i="1" dirty="0">
                <a:latin typeface="Times New Roman" panose="02020603050405020304" pitchFamily="18" charset="0"/>
                <a:cs typeface="Times New Roman" panose="02020603050405020304" pitchFamily="18" charset="0"/>
              </a:rPr>
              <a:t>Uso de la modelización para entender los contenidos científicos </a:t>
            </a:r>
            <a:r>
              <a:rPr lang="es-MX" dirty="0">
                <a:latin typeface="Times New Roman" panose="02020603050405020304" pitchFamily="18" charset="0"/>
                <a:cs typeface="Times New Roman" panose="02020603050405020304" pitchFamily="18" charset="0"/>
              </a:rPr>
              <a:t> </a:t>
            </a:r>
            <a:endParaRPr lang="es-MX" dirty="0"/>
          </a:p>
          <a:p>
            <a:pPr marL="0" lvl="0" indent="0" algn="ctr" rtl="0">
              <a:spcBef>
                <a:spcPts val="0"/>
              </a:spcBef>
              <a:spcAft>
                <a:spcPts val="0"/>
              </a:spcAft>
              <a:buNone/>
            </a:pPr>
            <a:r>
              <a:rPr lang="en" i="1" dirty="0">
                <a:latin typeface="Playfair Display"/>
                <a:ea typeface="Playfair Display"/>
                <a:cs typeface="Playfair Display"/>
                <a:sym typeface="Playfair Display"/>
              </a:rPr>
              <a:t> </a:t>
            </a:r>
            <a:endParaRPr i="1" dirty="0">
              <a:latin typeface="Playfair Display"/>
              <a:ea typeface="Playfair Display"/>
              <a:cs typeface="Playfair Display"/>
              <a:sym typeface="Playfair Display"/>
            </a:endParaRPr>
          </a:p>
        </p:txBody>
      </p:sp>
      <p:sp>
        <p:nvSpPr>
          <p:cNvPr id="257" name="Google Shape;257;p30"/>
          <p:cNvSpPr/>
          <p:nvPr/>
        </p:nvSpPr>
        <p:spPr>
          <a:xfrm>
            <a:off x="5748546" y="2053912"/>
            <a:ext cx="2084100" cy="1234200"/>
          </a:xfrm>
          <a:prstGeom prst="chevron">
            <a:avLst>
              <a:gd name="adj" fmla="val 29853"/>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algn="ctr"/>
            <a:r>
              <a:rPr lang="es-MX" dirty="0">
                <a:latin typeface="Times New Roman" panose="02020603050405020304" pitchFamily="18" charset="0"/>
                <a:cs typeface="Times New Roman" panose="02020603050405020304" pitchFamily="18" charset="0"/>
              </a:rPr>
              <a:t>Ortega, B. (2016).</a:t>
            </a:r>
          </a:p>
          <a:p>
            <a:pPr algn="ctr"/>
            <a:r>
              <a:rPr lang="es-MX" i="1" dirty="0">
                <a:latin typeface="Times New Roman" panose="02020603050405020304" pitchFamily="18" charset="0"/>
                <a:cs typeface="Times New Roman" panose="02020603050405020304" pitchFamily="18" charset="0"/>
              </a:rPr>
              <a:t>La indagación en el fomento de las ciencias.</a:t>
            </a:r>
          </a:p>
          <a:p>
            <a:pPr marL="0" lvl="0" indent="0" algn="ctr" rtl="0">
              <a:spcBef>
                <a:spcPts val="0"/>
              </a:spcBef>
              <a:spcAft>
                <a:spcPts val="0"/>
              </a:spcAft>
              <a:buNone/>
            </a:pPr>
            <a:endParaRPr i="1" dirty="0">
              <a:latin typeface="Playfair Display"/>
              <a:ea typeface="Playfair Display"/>
              <a:cs typeface="Playfair Display"/>
              <a:sym typeface="Playfair Display"/>
            </a:endParaRPr>
          </a:p>
        </p:txBody>
      </p:sp>
      <p:sp>
        <p:nvSpPr>
          <p:cNvPr id="258" name="Google Shape;258;p3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616"/>
        <p:cNvGrpSpPr/>
        <p:nvPr/>
      </p:nvGrpSpPr>
      <p:grpSpPr>
        <a:xfrm>
          <a:off x="0" y="0"/>
          <a:ext cx="0" cy="0"/>
          <a:chOff x="0" y="0"/>
          <a:chExt cx="0" cy="0"/>
        </a:xfrm>
      </p:grpSpPr>
      <p:sp>
        <p:nvSpPr>
          <p:cNvPr id="2" name="CuadroTexto 1">
            <a:extLst>
              <a:ext uri="{FF2B5EF4-FFF2-40B4-BE49-F238E27FC236}">
                <a16:creationId xmlns:a16="http://schemas.microsoft.com/office/drawing/2014/main" id="{960AECA7-D56C-4F97-8926-A2117B168B59}"/>
              </a:ext>
            </a:extLst>
          </p:cNvPr>
          <p:cNvSpPr txBox="1"/>
          <p:nvPr/>
        </p:nvSpPr>
        <p:spPr>
          <a:xfrm>
            <a:off x="2179674" y="276447"/>
            <a:ext cx="2218877" cy="523220"/>
          </a:xfrm>
          <a:prstGeom prst="rect">
            <a:avLst/>
          </a:prstGeom>
          <a:noFill/>
        </p:spPr>
        <p:txBody>
          <a:bodyPr wrap="none" rtlCol="0">
            <a:spAutoFit/>
          </a:bodyPr>
          <a:lstStyle/>
          <a:p>
            <a:r>
              <a:rPr lang="es-MX" sz="2800" b="1" dirty="0">
                <a:latin typeface="Playfair Display" panose="020B0604020202020204" charset="0"/>
              </a:rPr>
              <a:t>Referencias </a:t>
            </a:r>
          </a:p>
        </p:txBody>
      </p:sp>
      <p:sp>
        <p:nvSpPr>
          <p:cNvPr id="3" name="CuadroTexto 2">
            <a:extLst>
              <a:ext uri="{FF2B5EF4-FFF2-40B4-BE49-F238E27FC236}">
                <a16:creationId xmlns:a16="http://schemas.microsoft.com/office/drawing/2014/main" id="{39FA3CA3-264E-401C-8CC0-7A70E864CD25}"/>
              </a:ext>
            </a:extLst>
          </p:cNvPr>
          <p:cNvSpPr txBox="1"/>
          <p:nvPr/>
        </p:nvSpPr>
        <p:spPr>
          <a:xfrm>
            <a:off x="1765005" y="1456660"/>
            <a:ext cx="5571460" cy="1169551"/>
          </a:xfrm>
          <a:prstGeom prst="rect">
            <a:avLst/>
          </a:prstGeom>
          <a:noFill/>
        </p:spPr>
        <p:txBody>
          <a:bodyPr wrap="square" rtlCol="0">
            <a:spAutoFit/>
          </a:bodyPr>
          <a:lstStyle/>
          <a:p>
            <a:r>
              <a:rPr lang="es-MX" dirty="0"/>
              <a:t>Centro de Información y Comunicación Ambiental de Norte América. CICEANA, A. C. </a:t>
            </a:r>
            <a:r>
              <a:rPr lang="es-MX" i="1" dirty="0"/>
              <a:t>Dinámica de la tierra: ciclo del nitrógeno. </a:t>
            </a:r>
            <a:r>
              <a:rPr lang="es-MX" dirty="0"/>
              <a:t>México: CICEANA. Recuperado de: http://www.divulgacion.ccg.unam.mx/webfm_send/109</a:t>
            </a:r>
          </a:p>
          <a:p>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22"/>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graphicFrame>
        <p:nvGraphicFramePr>
          <p:cNvPr id="6" name="Tabla 6">
            <a:extLst>
              <a:ext uri="{FF2B5EF4-FFF2-40B4-BE49-F238E27FC236}">
                <a16:creationId xmlns:a16="http://schemas.microsoft.com/office/drawing/2014/main" id="{0F6D768B-3CE2-4B3C-AC80-5E50BEC7EDFE}"/>
              </a:ext>
            </a:extLst>
          </p:cNvPr>
          <p:cNvGraphicFramePr>
            <a:graphicFrameLocks noGrp="1"/>
          </p:cNvGraphicFramePr>
          <p:nvPr>
            <p:extLst>
              <p:ext uri="{D42A27DB-BD31-4B8C-83A1-F6EECF244321}">
                <p14:modId xmlns:p14="http://schemas.microsoft.com/office/powerpoint/2010/main" val="2254124086"/>
              </p:ext>
            </p:extLst>
          </p:nvPr>
        </p:nvGraphicFramePr>
        <p:xfrm>
          <a:off x="1376918" y="1083310"/>
          <a:ext cx="6390164" cy="2976880"/>
        </p:xfrm>
        <a:graphic>
          <a:graphicData uri="http://schemas.openxmlformats.org/drawingml/2006/table">
            <a:tbl>
              <a:tblPr firstRow="1" bandRow="1">
                <a:tableStyleId>{F2052CD6-5476-4A6A-8022-3373C79146D9}</a:tableStyleId>
              </a:tblPr>
              <a:tblGrid>
                <a:gridCol w="1597541">
                  <a:extLst>
                    <a:ext uri="{9D8B030D-6E8A-4147-A177-3AD203B41FA5}">
                      <a16:colId xmlns:a16="http://schemas.microsoft.com/office/drawing/2014/main" val="4272162749"/>
                    </a:ext>
                  </a:extLst>
                </a:gridCol>
                <a:gridCol w="1597541">
                  <a:extLst>
                    <a:ext uri="{9D8B030D-6E8A-4147-A177-3AD203B41FA5}">
                      <a16:colId xmlns:a16="http://schemas.microsoft.com/office/drawing/2014/main" val="290313073"/>
                    </a:ext>
                  </a:extLst>
                </a:gridCol>
                <a:gridCol w="1597541">
                  <a:extLst>
                    <a:ext uri="{9D8B030D-6E8A-4147-A177-3AD203B41FA5}">
                      <a16:colId xmlns:a16="http://schemas.microsoft.com/office/drawing/2014/main" val="486732165"/>
                    </a:ext>
                  </a:extLst>
                </a:gridCol>
                <a:gridCol w="1597541">
                  <a:extLst>
                    <a:ext uri="{9D8B030D-6E8A-4147-A177-3AD203B41FA5}">
                      <a16:colId xmlns:a16="http://schemas.microsoft.com/office/drawing/2014/main" val="1784499265"/>
                    </a:ext>
                  </a:extLst>
                </a:gridCol>
              </a:tblGrid>
              <a:tr h="370840">
                <a:tc>
                  <a:txBody>
                    <a:bodyPr/>
                    <a:lstStyle/>
                    <a:p>
                      <a:pPr algn="just"/>
                      <a:endParaRPr lang="es-MX" dirty="0">
                        <a:latin typeface="Times New Roman" panose="02020603050405020304" pitchFamily="18" charset="0"/>
                        <a:cs typeface="Times New Roman" panose="02020603050405020304" pitchFamily="18" charset="0"/>
                      </a:endParaRPr>
                    </a:p>
                  </a:txBody>
                  <a:tcPr/>
                </a:tc>
                <a:tc>
                  <a:txBody>
                    <a:bodyPr/>
                    <a:lstStyle/>
                    <a:p>
                      <a:pPr algn="just"/>
                      <a:r>
                        <a:rPr lang="es-MX" b="1" dirty="0">
                          <a:latin typeface="Times New Roman" panose="02020603050405020304" pitchFamily="18" charset="0"/>
                          <a:cs typeface="Times New Roman" panose="02020603050405020304" pitchFamily="18" charset="0"/>
                        </a:rPr>
                        <a:t>Didáctica</a:t>
                      </a:r>
                    </a:p>
                  </a:txBody>
                  <a:tcPr/>
                </a:tc>
                <a:tc>
                  <a:txBody>
                    <a:bodyPr/>
                    <a:lstStyle/>
                    <a:p>
                      <a:pPr algn="just"/>
                      <a:r>
                        <a:rPr lang="es-MX" b="1" dirty="0">
                          <a:latin typeface="Times New Roman" panose="02020603050405020304" pitchFamily="18" charset="0"/>
                          <a:cs typeface="Times New Roman" panose="02020603050405020304" pitchFamily="18" charset="0"/>
                        </a:rPr>
                        <a:t>Enseñanza</a:t>
                      </a:r>
                    </a:p>
                  </a:txBody>
                  <a:tcPr/>
                </a:tc>
                <a:tc>
                  <a:txBody>
                    <a:bodyPr/>
                    <a:lstStyle/>
                    <a:p>
                      <a:pPr algn="just"/>
                      <a:r>
                        <a:rPr lang="es-MX" b="1" dirty="0">
                          <a:latin typeface="Times New Roman" panose="02020603050405020304" pitchFamily="18" charset="0"/>
                          <a:cs typeface="Times New Roman" panose="02020603050405020304" pitchFamily="18" charset="0"/>
                        </a:rPr>
                        <a:t>Aprendizaje </a:t>
                      </a:r>
                    </a:p>
                  </a:txBody>
                  <a:tcPr/>
                </a:tc>
                <a:extLst>
                  <a:ext uri="{0D108BD9-81ED-4DB2-BD59-A6C34878D82A}">
                    <a16:rowId xmlns:a16="http://schemas.microsoft.com/office/drawing/2014/main" val="1766201398"/>
                  </a:ext>
                </a:extLst>
              </a:tr>
              <a:tr h="370840">
                <a:tc>
                  <a:txBody>
                    <a:bodyPr/>
                    <a:lstStyle/>
                    <a:p>
                      <a:pPr algn="just"/>
                      <a:r>
                        <a:rPr lang="es-MX" sz="1100" dirty="0">
                          <a:latin typeface="Times New Roman" panose="02020603050405020304" pitchFamily="18" charset="0"/>
                          <a:cs typeface="Times New Roman" panose="02020603050405020304" pitchFamily="18" charset="0"/>
                        </a:rPr>
                        <a:t>Luengas, N. (2014). </a:t>
                      </a:r>
                      <a:r>
                        <a:rPr lang="es-MX" sz="1100" i="1" dirty="0">
                          <a:latin typeface="Times New Roman" panose="02020603050405020304" pitchFamily="18" charset="0"/>
                          <a:cs typeface="Times New Roman" panose="02020603050405020304" pitchFamily="18" charset="0"/>
                        </a:rPr>
                        <a:t>El ciclo del nitrógeno. Propuesta para ciclo tres de educación media rural </a:t>
                      </a:r>
                      <a:r>
                        <a:rPr lang="es-MX" sz="1100" i="0" dirty="0">
                          <a:latin typeface="Times New Roman" panose="02020603050405020304" pitchFamily="18" charset="0"/>
                          <a:cs typeface="Times New Roman" panose="02020603050405020304" pitchFamily="18" charset="0"/>
                        </a:rPr>
                        <a:t>(Tesis de Maestría en Enseñanza de las Ciencias Exactas y Naturales)</a:t>
                      </a:r>
                      <a:r>
                        <a:rPr lang="es-MX" sz="1100" i="1" dirty="0">
                          <a:latin typeface="Times New Roman" panose="02020603050405020304" pitchFamily="18" charset="0"/>
                          <a:cs typeface="Times New Roman" panose="02020603050405020304" pitchFamily="18" charset="0"/>
                        </a:rPr>
                        <a:t>. </a:t>
                      </a:r>
                      <a:r>
                        <a:rPr lang="es-MX" sz="1100" i="0" dirty="0">
                          <a:latin typeface="Times New Roman" panose="02020603050405020304" pitchFamily="18" charset="0"/>
                          <a:cs typeface="Times New Roman" panose="02020603050405020304" pitchFamily="18" charset="0"/>
                        </a:rPr>
                        <a:t>Colombia: Universidad Nacional de Colombia</a:t>
                      </a:r>
                      <a:endParaRPr lang="es-MX" sz="1100" i="1" dirty="0">
                        <a:latin typeface="Times New Roman" panose="02020603050405020304" pitchFamily="18" charset="0"/>
                        <a:cs typeface="Times New Roman" panose="02020603050405020304" pitchFamily="18" charset="0"/>
                      </a:endParaRPr>
                    </a:p>
                  </a:txBody>
                  <a:tcPr/>
                </a:tc>
                <a:tc>
                  <a:txBody>
                    <a:bodyPr/>
                    <a:lstStyle/>
                    <a:p>
                      <a:pPr algn="just"/>
                      <a:r>
                        <a:rPr lang="es-MX" sz="1100" dirty="0">
                          <a:latin typeface="Times New Roman" panose="02020603050405020304" pitchFamily="18" charset="0"/>
                          <a:cs typeface="Times New Roman" panose="02020603050405020304" pitchFamily="18" charset="0"/>
                        </a:rPr>
                        <a:t>La apropiación por parte de los estudiantes de los conceptos básicos del ciclo del nitrógeno es fundamental para alcanzar la posterior comprensión de las interacciones que tienen lugar en los ecosistemas, del flujo de materia en el sistema, de la nutrición y del desarrollo de los organismos, incluyendo la relación ambiente - estudiante.</a:t>
                      </a:r>
                    </a:p>
                  </a:txBody>
                  <a:tcPr/>
                </a:tc>
                <a:tc>
                  <a:txBody>
                    <a:bodyPr/>
                    <a:lstStyle/>
                    <a:p>
                      <a:pPr algn="just"/>
                      <a:r>
                        <a:rPr lang="es-MX" sz="1100" dirty="0">
                          <a:latin typeface="Times New Roman" panose="02020603050405020304" pitchFamily="18" charset="0"/>
                          <a:cs typeface="Times New Roman" panose="02020603050405020304" pitchFamily="18" charset="0"/>
                        </a:rPr>
                        <a:t>Delimitar los temas que se van a enseñar, con el objetivo de abarcar los puntos claves del nitrógeno de manera sencilla y adecuada a los procesos de aprendizaje de los alumnos, ejemplo: no se tratarán temas como la inmovilización y desnitrificación.</a:t>
                      </a:r>
                    </a:p>
                  </a:txBody>
                  <a:tcPr/>
                </a:tc>
                <a:tc>
                  <a:txBody>
                    <a:bodyPr/>
                    <a:lstStyle/>
                    <a:p>
                      <a:pPr algn="just"/>
                      <a:r>
                        <a:rPr lang="es-MX" sz="1100" dirty="0">
                          <a:latin typeface="Times New Roman" panose="02020603050405020304" pitchFamily="18" charset="0"/>
                          <a:cs typeface="Times New Roman" panose="02020603050405020304" pitchFamily="18" charset="0"/>
                        </a:rPr>
                        <a:t>Los niños son capaces de identificar las cinco etapas del ciclo del nitrógeno, de manera que sean capaces de comprender su medio natural e identificar los procedimientos que este implica. </a:t>
                      </a:r>
                    </a:p>
                  </a:txBody>
                  <a:tcPr/>
                </a:tc>
                <a:extLst>
                  <a:ext uri="{0D108BD9-81ED-4DB2-BD59-A6C34878D82A}">
                    <a16:rowId xmlns:a16="http://schemas.microsoft.com/office/drawing/2014/main" val="197451346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22"/>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graphicFrame>
        <p:nvGraphicFramePr>
          <p:cNvPr id="6" name="Tabla 6">
            <a:extLst>
              <a:ext uri="{FF2B5EF4-FFF2-40B4-BE49-F238E27FC236}">
                <a16:creationId xmlns:a16="http://schemas.microsoft.com/office/drawing/2014/main" id="{0F6D768B-3CE2-4B3C-AC80-5E50BEC7EDFE}"/>
              </a:ext>
            </a:extLst>
          </p:cNvPr>
          <p:cNvGraphicFramePr>
            <a:graphicFrameLocks noGrp="1"/>
          </p:cNvGraphicFramePr>
          <p:nvPr>
            <p:extLst>
              <p:ext uri="{D42A27DB-BD31-4B8C-83A1-F6EECF244321}">
                <p14:modId xmlns:p14="http://schemas.microsoft.com/office/powerpoint/2010/main" val="915334595"/>
              </p:ext>
            </p:extLst>
          </p:nvPr>
        </p:nvGraphicFramePr>
        <p:xfrm>
          <a:off x="808074" y="757550"/>
          <a:ext cx="7389628" cy="3312160"/>
        </p:xfrm>
        <a:graphic>
          <a:graphicData uri="http://schemas.openxmlformats.org/drawingml/2006/table">
            <a:tbl>
              <a:tblPr firstRow="1" bandRow="1">
                <a:tableStyleId>{F2052CD6-5476-4A6A-8022-3373C79146D9}</a:tableStyleId>
              </a:tblPr>
              <a:tblGrid>
                <a:gridCol w="2325842">
                  <a:extLst>
                    <a:ext uri="{9D8B030D-6E8A-4147-A177-3AD203B41FA5}">
                      <a16:colId xmlns:a16="http://schemas.microsoft.com/office/drawing/2014/main" val="4272162749"/>
                    </a:ext>
                  </a:extLst>
                </a:gridCol>
                <a:gridCol w="1874223">
                  <a:extLst>
                    <a:ext uri="{9D8B030D-6E8A-4147-A177-3AD203B41FA5}">
                      <a16:colId xmlns:a16="http://schemas.microsoft.com/office/drawing/2014/main" val="290313073"/>
                    </a:ext>
                  </a:extLst>
                </a:gridCol>
                <a:gridCol w="1594680">
                  <a:extLst>
                    <a:ext uri="{9D8B030D-6E8A-4147-A177-3AD203B41FA5}">
                      <a16:colId xmlns:a16="http://schemas.microsoft.com/office/drawing/2014/main" val="486732165"/>
                    </a:ext>
                  </a:extLst>
                </a:gridCol>
                <a:gridCol w="1594883">
                  <a:extLst>
                    <a:ext uri="{9D8B030D-6E8A-4147-A177-3AD203B41FA5}">
                      <a16:colId xmlns:a16="http://schemas.microsoft.com/office/drawing/2014/main" val="1784499265"/>
                    </a:ext>
                  </a:extLst>
                </a:gridCol>
              </a:tblGrid>
              <a:tr h="370840">
                <a:tc>
                  <a:txBody>
                    <a:bodyPr/>
                    <a:lstStyle/>
                    <a:p>
                      <a:pPr algn="just"/>
                      <a:endParaRPr lang="es-MX" dirty="0">
                        <a:latin typeface="Times New Roman" panose="02020603050405020304" pitchFamily="18" charset="0"/>
                        <a:cs typeface="Times New Roman" panose="02020603050405020304" pitchFamily="18" charset="0"/>
                      </a:endParaRPr>
                    </a:p>
                  </a:txBody>
                  <a:tcPr/>
                </a:tc>
                <a:tc>
                  <a:txBody>
                    <a:bodyPr/>
                    <a:lstStyle/>
                    <a:p>
                      <a:pPr algn="just"/>
                      <a:r>
                        <a:rPr lang="es-MX" b="1" dirty="0">
                          <a:latin typeface="Times New Roman" panose="02020603050405020304" pitchFamily="18" charset="0"/>
                          <a:cs typeface="Times New Roman" panose="02020603050405020304" pitchFamily="18" charset="0"/>
                        </a:rPr>
                        <a:t>Didáctica</a:t>
                      </a:r>
                    </a:p>
                  </a:txBody>
                  <a:tcPr/>
                </a:tc>
                <a:tc>
                  <a:txBody>
                    <a:bodyPr/>
                    <a:lstStyle/>
                    <a:p>
                      <a:pPr algn="just"/>
                      <a:r>
                        <a:rPr lang="es-MX" b="1" dirty="0">
                          <a:latin typeface="Times New Roman" panose="02020603050405020304" pitchFamily="18" charset="0"/>
                          <a:cs typeface="Times New Roman" panose="02020603050405020304" pitchFamily="18" charset="0"/>
                        </a:rPr>
                        <a:t>Enseñanza</a:t>
                      </a:r>
                    </a:p>
                  </a:txBody>
                  <a:tcPr/>
                </a:tc>
                <a:tc>
                  <a:txBody>
                    <a:bodyPr/>
                    <a:lstStyle/>
                    <a:p>
                      <a:pPr algn="just"/>
                      <a:r>
                        <a:rPr lang="es-MX" b="1" dirty="0">
                          <a:latin typeface="Times New Roman" panose="02020603050405020304" pitchFamily="18" charset="0"/>
                          <a:cs typeface="Times New Roman" panose="02020603050405020304" pitchFamily="18" charset="0"/>
                        </a:rPr>
                        <a:t>Aprendizaje </a:t>
                      </a:r>
                    </a:p>
                  </a:txBody>
                  <a:tcPr/>
                </a:tc>
                <a:extLst>
                  <a:ext uri="{0D108BD9-81ED-4DB2-BD59-A6C34878D82A}">
                    <a16:rowId xmlns:a16="http://schemas.microsoft.com/office/drawing/2014/main" val="1766201398"/>
                  </a:ext>
                </a:extLst>
              </a:tr>
              <a:tr h="370840">
                <a:tc>
                  <a:txBody>
                    <a:bodyPr/>
                    <a:lstStyle/>
                    <a:p>
                      <a:pPr algn="just"/>
                      <a:r>
                        <a:rPr lang="es-MX" sz="1100" dirty="0">
                          <a:latin typeface="Times New Roman" panose="02020603050405020304" pitchFamily="18" charset="0"/>
                          <a:cs typeface="Times New Roman" panose="02020603050405020304" pitchFamily="18" charset="0"/>
                        </a:rPr>
                        <a:t>Magisterio (julio, 2016). La construcción y uso de los modelos en las Ciencias Naturales y su Didáctica. </a:t>
                      </a:r>
                      <a:r>
                        <a:rPr lang="es-MX" sz="1100" i="1" dirty="0">
                          <a:latin typeface="Times New Roman" panose="02020603050405020304" pitchFamily="18" charset="0"/>
                          <a:cs typeface="Times New Roman" panose="02020603050405020304" pitchFamily="18" charset="0"/>
                        </a:rPr>
                        <a:t>Magisterio.com.co. </a:t>
                      </a:r>
                      <a:r>
                        <a:rPr lang="es-MX" sz="1100" i="0" dirty="0">
                          <a:latin typeface="Times New Roman" panose="02020603050405020304" pitchFamily="18" charset="0"/>
                          <a:cs typeface="Times New Roman" panose="02020603050405020304" pitchFamily="18" charset="0"/>
                        </a:rPr>
                        <a:t>Recuperado de: https://www.magisterio.com.co/articulo/la-construccion-y-uso-de-los-modelos-en-las-ciencias-naturales-y-su-didactica#:~:text=La%20construcci%C3%B3n%20y%20uso%20de%20los%20modelos,Ciencias%20Naturales%20y%20su%20Did%C3%A1ctica&amp;text=La%20principal%20actividad%20cient%C3%ADfica%20consiste,por%20bi%C3%B3logos%2C%20f%C3%ADsicos%20y%20qu%C3%ADmicos.</a:t>
                      </a:r>
                    </a:p>
                  </a:txBody>
                  <a:tcPr/>
                </a:tc>
                <a:tc>
                  <a:txBody>
                    <a:bodyPr/>
                    <a:lstStyle/>
                    <a:p>
                      <a:pPr algn="just"/>
                      <a:r>
                        <a:rPr lang="es-MX" sz="1100" dirty="0">
                          <a:latin typeface="Times New Roman" panose="02020603050405020304" pitchFamily="18" charset="0"/>
                          <a:cs typeface="Times New Roman" panose="02020603050405020304" pitchFamily="18" charset="0"/>
                        </a:rPr>
                        <a:t>La modelización es una estrategia que ha llegado a los aulas de tal manera que se reconoce que los estudiantes presentan rasgos de pensamiento ajenos a los conceptos elaborados por las ciencias. Abordar la construcción de modelos en la ciencia como elemento fundamental de las representaciones científicas dará elementos para proponer, aplicar y evaluar nuevas propuestas curriculares en la enseñanza y aprendizaje de las ciencias.</a:t>
                      </a:r>
                    </a:p>
                  </a:txBody>
                  <a:tcPr/>
                </a:tc>
                <a:tc>
                  <a:txBody>
                    <a:bodyPr/>
                    <a:lstStyle/>
                    <a:p>
                      <a:pPr algn="just"/>
                      <a:r>
                        <a:rPr lang="es-MX" sz="1100" dirty="0">
                          <a:latin typeface="Times New Roman" panose="02020603050405020304" pitchFamily="18" charset="0"/>
                          <a:cs typeface="Times New Roman" panose="02020603050405020304" pitchFamily="18" charset="0"/>
                        </a:rPr>
                        <a:t>La mayoría de las secuencias didácticas diseñadas implementan la modelización ya que se considera un tema ajeno a la observación de los alumnos. Ejemplo: se realiza un cuento que será narrado con ayuda de una maqueta para captar la atención de los niños y que los conocimos puedan ser relacionados con el material de apoyo y ser más accesibles a su aprendizaje.</a:t>
                      </a:r>
                    </a:p>
                  </a:txBody>
                  <a:tcPr/>
                </a:tc>
                <a:tc>
                  <a:txBody>
                    <a:bodyPr/>
                    <a:lstStyle/>
                    <a:p>
                      <a:pPr algn="just"/>
                      <a:r>
                        <a:rPr lang="es-MX" sz="1100" dirty="0">
                          <a:latin typeface="Times New Roman" panose="02020603050405020304" pitchFamily="18" charset="0"/>
                          <a:cs typeface="Times New Roman" panose="02020603050405020304" pitchFamily="18" charset="0"/>
                        </a:rPr>
                        <a:t>Los niños son capaces de identificar las etapas del ciclo del nitrógeno por medio de la modelización del mismo.</a:t>
                      </a:r>
                    </a:p>
                  </a:txBody>
                  <a:tcPr/>
                </a:tc>
                <a:extLst>
                  <a:ext uri="{0D108BD9-81ED-4DB2-BD59-A6C34878D82A}">
                    <a16:rowId xmlns:a16="http://schemas.microsoft.com/office/drawing/2014/main" val="1974513464"/>
                  </a:ext>
                </a:extLst>
              </a:tr>
            </a:tbl>
          </a:graphicData>
        </a:graphic>
      </p:graphicFrame>
    </p:spTree>
    <p:extLst>
      <p:ext uri="{BB962C8B-B14F-4D97-AF65-F5344CB8AC3E}">
        <p14:creationId xmlns:p14="http://schemas.microsoft.com/office/powerpoint/2010/main" val="377371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p22"/>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graphicFrame>
        <p:nvGraphicFramePr>
          <p:cNvPr id="6" name="Tabla 6">
            <a:extLst>
              <a:ext uri="{FF2B5EF4-FFF2-40B4-BE49-F238E27FC236}">
                <a16:creationId xmlns:a16="http://schemas.microsoft.com/office/drawing/2014/main" id="{0F6D768B-3CE2-4B3C-AC80-5E50BEC7EDFE}"/>
              </a:ext>
            </a:extLst>
          </p:cNvPr>
          <p:cNvGraphicFramePr>
            <a:graphicFrameLocks noGrp="1"/>
          </p:cNvGraphicFramePr>
          <p:nvPr>
            <p:extLst>
              <p:ext uri="{D42A27DB-BD31-4B8C-83A1-F6EECF244321}">
                <p14:modId xmlns:p14="http://schemas.microsoft.com/office/powerpoint/2010/main" val="4040095415"/>
              </p:ext>
            </p:extLst>
          </p:nvPr>
        </p:nvGraphicFramePr>
        <p:xfrm>
          <a:off x="1376918" y="915670"/>
          <a:ext cx="6390164" cy="3312160"/>
        </p:xfrm>
        <a:graphic>
          <a:graphicData uri="http://schemas.openxmlformats.org/drawingml/2006/table">
            <a:tbl>
              <a:tblPr firstRow="1" bandRow="1">
                <a:tableStyleId>{F2052CD6-5476-4A6A-8022-3373C79146D9}</a:tableStyleId>
              </a:tblPr>
              <a:tblGrid>
                <a:gridCol w="1597541">
                  <a:extLst>
                    <a:ext uri="{9D8B030D-6E8A-4147-A177-3AD203B41FA5}">
                      <a16:colId xmlns:a16="http://schemas.microsoft.com/office/drawing/2014/main" val="4272162749"/>
                    </a:ext>
                  </a:extLst>
                </a:gridCol>
                <a:gridCol w="1597541">
                  <a:extLst>
                    <a:ext uri="{9D8B030D-6E8A-4147-A177-3AD203B41FA5}">
                      <a16:colId xmlns:a16="http://schemas.microsoft.com/office/drawing/2014/main" val="290313073"/>
                    </a:ext>
                  </a:extLst>
                </a:gridCol>
                <a:gridCol w="1597541">
                  <a:extLst>
                    <a:ext uri="{9D8B030D-6E8A-4147-A177-3AD203B41FA5}">
                      <a16:colId xmlns:a16="http://schemas.microsoft.com/office/drawing/2014/main" val="486732165"/>
                    </a:ext>
                  </a:extLst>
                </a:gridCol>
                <a:gridCol w="1597541">
                  <a:extLst>
                    <a:ext uri="{9D8B030D-6E8A-4147-A177-3AD203B41FA5}">
                      <a16:colId xmlns:a16="http://schemas.microsoft.com/office/drawing/2014/main" val="1784499265"/>
                    </a:ext>
                  </a:extLst>
                </a:gridCol>
              </a:tblGrid>
              <a:tr h="370840">
                <a:tc>
                  <a:txBody>
                    <a:bodyPr/>
                    <a:lstStyle/>
                    <a:p>
                      <a:pPr algn="just"/>
                      <a:endParaRPr lang="es-MX" dirty="0">
                        <a:latin typeface="Times New Roman" panose="02020603050405020304" pitchFamily="18" charset="0"/>
                        <a:cs typeface="Times New Roman" panose="02020603050405020304" pitchFamily="18" charset="0"/>
                      </a:endParaRPr>
                    </a:p>
                  </a:txBody>
                  <a:tcPr/>
                </a:tc>
                <a:tc>
                  <a:txBody>
                    <a:bodyPr/>
                    <a:lstStyle/>
                    <a:p>
                      <a:pPr algn="just"/>
                      <a:r>
                        <a:rPr lang="es-MX" b="1" dirty="0">
                          <a:latin typeface="Times New Roman" panose="02020603050405020304" pitchFamily="18" charset="0"/>
                          <a:cs typeface="Times New Roman" panose="02020603050405020304" pitchFamily="18" charset="0"/>
                        </a:rPr>
                        <a:t>Didáctica</a:t>
                      </a:r>
                    </a:p>
                  </a:txBody>
                  <a:tcPr/>
                </a:tc>
                <a:tc>
                  <a:txBody>
                    <a:bodyPr/>
                    <a:lstStyle/>
                    <a:p>
                      <a:pPr algn="just"/>
                      <a:r>
                        <a:rPr lang="es-MX" b="1" dirty="0">
                          <a:latin typeface="Times New Roman" panose="02020603050405020304" pitchFamily="18" charset="0"/>
                          <a:cs typeface="Times New Roman" panose="02020603050405020304" pitchFamily="18" charset="0"/>
                        </a:rPr>
                        <a:t>Enseñanza</a:t>
                      </a:r>
                    </a:p>
                  </a:txBody>
                  <a:tcPr/>
                </a:tc>
                <a:tc>
                  <a:txBody>
                    <a:bodyPr/>
                    <a:lstStyle/>
                    <a:p>
                      <a:pPr algn="just"/>
                      <a:r>
                        <a:rPr lang="es-MX" b="1" dirty="0">
                          <a:latin typeface="Times New Roman" panose="02020603050405020304" pitchFamily="18" charset="0"/>
                          <a:cs typeface="Times New Roman" panose="02020603050405020304" pitchFamily="18" charset="0"/>
                        </a:rPr>
                        <a:t>Aprendizaje </a:t>
                      </a:r>
                    </a:p>
                  </a:txBody>
                  <a:tcPr/>
                </a:tc>
                <a:extLst>
                  <a:ext uri="{0D108BD9-81ED-4DB2-BD59-A6C34878D82A}">
                    <a16:rowId xmlns:a16="http://schemas.microsoft.com/office/drawing/2014/main" val="1766201398"/>
                  </a:ext>
                </a:extLst>
              </a:tr>
              <a:tr h="370840">
                <a:tc>
                  <a:txBody>
                    <a:bodyPr/>
                    <a:lstStyle/>
                    <a:p>
                      <a:pPr algn="just"/>
                      <a:r>
                        <a:rPr lang="es-MX" sz="1100" dirty="0">
                          <a:latin typeface="Times New Roman" panose="02020603050405020304" pitchFamily="18" charset="0"/>
                          <a:cs typeface="Times New Roman" panose="02020603050405020304" pitchFamily="18" charset="0"/>
                        </a:rPr>
                        <a:t>Ortega, B. (2016).</a:t>
                      </a:r>
                    </a:p>
                    <a:p>
                      <a:pPr algn="just"/>
                      <a:r>
                        <a:rPr lang="es-MX" sz="1100" dirty="0">
                          <a:latin typeface="Times New Roman" panose="02020603050405020304" pitchFamily="18" charset="0"/>
                          <a:cs typeface="Times New Roman" panose="02020603050405020304" pitchFamily="18" charset="0"/>
                        </a:rPr>
                        <a:t>“Yo juego, Yo aprendo, y Observo. Una propuesta innovadora de carácter Didáctico”</a:t>
                      </a:r>
                      <a:endParaRPr lang="es-MX" sz="1100" i="1" dirty="0">
                        <a:latin typeface="Times New Roman" panose="02020603050405020304" pitchFamily="18" charset="0"/>
                        <a:cs typeface="Times New Roman" panose="02020603050405020304" pitchFamily="18" charset="0"/>
                      </a:endParaRPr>
                    </a:p>
                  </a:txBody>
                  <a:tcPr/>
                </a:tc>
                <a:tc>
                  <a:txBody>
                    <a:bodyPr/>
                    <a:lstStyle/>
                    <a:p>
                      <a:pPr algn="just"/>
                      <a:r>
                        <a:rPr lang="es-MX" sz="1100" dirty="0">
                          <a:latin typeface="Times New Roman" panose="02020603050405020304" pitchFamily="18" charset="0"/>
                          <a:cs typeface="Times New Roman" panose="02020603050405020304" pitchFamily="18" charset="0"/>
                        </a:rPr>
                        <a:t>La innovación didáctica tiene como objetivo</a:t>
                      </a:r>
                    </a:p>
                    <a:p>
                      <a:pPr algn="just"/>
                      <a:r>
                        <a:rPr lang="es-MX" sz="1100" dirty="0">
                          <a:latin typeface="Times New Roman" panose="02020603050405020304" pitchFamily="18" charset="0"/>
                          <a:cs typeface="Times New Roman" panose="02020603050405020304" pitchFamily="18" charset="0"/>
                        </a:rPr>
                        <a:t>fomentar las actitudes científicas, como la curiosidad, a través del método de la indagación</a:t>
                      </a:r>
                    </a:p>
                    <a:p>
                      <a:pPr algn="just"/>
                      <a:r>
                        <a:rPr lang="es-MX" sz="1100" dirty="0">
                          <a:latin typeface="Times New Roman" panose="02020603050405020304" pitchFamily="18" charset="0"/>
                          <a:cs typeface="Times New Roman" panose="02020603050405020304" pitchFamily="18" charset="0"/>
                        </a:rPr>
                        <a:t>en los/as alumnos/as. Se pretende abrir un espacio de creatividad y despliegue a través del</a:t>
                      </a:r>
                    </a:p>
                    <a:p>
                      <a:pPr algn="just"/>
                      <a:r>
                        <a:rPr lang="es-MX" sz="1100" dirty="0">
                          <a:latin typeface="Times New Roman" panose="02020603050405020304" pitchFamily="18" charset="0"/>
                          <a:cs typeface="Times New Roman" panose="02020603050405020304" pitchFamily="18" charset="0"/>
                        </a:rPr>
                        <a:t>juego, en las aulas, utilizando las ciencias de la naturaleza, para generar estudiantes con</a:t>
                      </a:r>
                    </a:p>
                    <a:p>
                      <a:pPr algn="just"/>
                      <a:r>
                        <a:rPr lang="es-MX" sz="1100" dirty="0">
                          <a:latin typeface="Times New Roman" panose="02020603050405020304" pitchFamily="18" charset="0"/>
                          <a:cs typeface="Times New Roman" panose="02020603050405020304" pitchFamily="18" charset="0"/>
                        </a:rPr>
                        <a:t>mayor curiosidad y motivación en esta asignatura. </a:t>
                      </a:r>
                    </a:p>
                  </a:txBody>
                  <a:tcPr/>
                </a:tc>
                <a:tc>
                  <a:txBody>
                    <a:bodyPr/>
                    <a:lstStyle/>
                    <a:p>
                      <a:pPr algn="just"/>
                      <a:r>
                        <a:rPr lang="es-MX" sz="1100" dirty="0">
                          <a:latin typeface="Times New Roman" panose="02020603050405020304" pitchFamily="18" charset="0"/>
                          <a:cs typeface="Times New Roman" panose="02020603050405020304" pitchFamily="18" charset="0"/>
                        </a:rPr>
                        <a:t>Los niños indagan sobre el ciclo del nitrógeno al preguntarle a sus demás maestra de qué trata y registran la información para hacer uso de ella en las actividades siguientes. </a:t>
                      </a:r>
                    </a:p>
                  </a:txBody>
                  <a:tcPr/>
                </a:tc>
                <a:tc>
                  <a:txBody>
                    <a:bodyPr/>
                    <a:lstStyle/>
                    <a:p>
                      <a:pPr algn="just"/>
                      <a:r>
                        <a:rPr lang="es-MX" sz="1100" dirty="0">
                          <a:latin typeface="Times New Roman" panose="02020603050405020304" pitchFamily="18" charset="0"/>
                          <a:cs typeface="Times New Roman" panose="02020603050405020304" pitchFamily="18" charset="0"/>
                        </a:rPr>
                        <a:t>Los niños sientes interés por conocer el ciclo del nitrógeno y realizan indagación con el objetivo de adquirir conocimientos científicos. </a:t>
                      </a:r>
                    </a:p>
                  </a:txBody>
                  <a:tcPr/>
                </a:tc>
                <a:extLst>
                  <a:ext uri="{0D108BD9-81ED-4DB2-BD59-A6C34878D82A}">
                    <a16:rowId xmlns:a16="http://schemas.microsoft.com/office/drawing/2014/main" val="1974513464"/>
                  </a:ext>
                </a:extLst>
              </a:tr>
            </a:tbl>
          </a:graphicData>
        </a:graphic>
      </p:graphicFrame>
    </p:spTree>
    <p:extLst>
      <p:ext uri="{BB962C8B-B14F-4D97-AF65-F5344CB8AC3E}">
        <p14:creationId xmlns:p14="http://schemas.microsoft.com/office/powerpoint/2010/main" val="324984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5" name="Google Shape;245;p29"/>
          <p:cNvSpPr txBox="1">
            <a:spLocks noGrp="1"/>
          </p:cNvSpPr>
          <p:nvPr>
            <p:ph type="ctrTitle" idx="4294967295"/>
          </p:nvPr>
        </p:nvSpPr>
        <p:spPr>
          <a:xfrm>
            <a:off x="505047" y="267208"/>
            <a:ext cx="7772400" cy="894900"/>
          </a:xfrm>
          <a:prstGeom prst="rect">
            <a:avLst/>
          </a:prstGeom>
          <a:effectLst>
            <a:glow rad="101600">
              <a:schemeClr val="tx1">
                <a:alpha val="60000"/>
              </a:schemeClr>
            </a:glow>
          </a:effectLst>
        </p:spPr>
        <p:txBody>
          <a:bodyPr spcFirstLastPara="1" wrap="square" lIns="91425" tIns="91425" rIns="91425" bIns="91425" anchor="t" anchorCtr="0">
            <a:noAutofit/>
          </a:bodyPr>
          <a:lstStyle/>
          <a:p>
            <a:pPr marL="0" lvl="0" indent="0" algn="ctr" rtl="0">
              <a:spcBef>
                <a:spcPts val="0"/>
              </a:spcBef>
              <a:spcAft>
                <a:spcPts val="0"/>
              </a:spcAft>
              <a:buNone/>
            </a:pPr>
            <a:r>
              <a:rPr lang="es-MX" dirty="0">
                <a:solidFill>
                  <a:srgbClr val="F1C232"/>
                </a:solidFill>
              </a:rPr>
              <a:t>Análisis científico</a:t>
            </a:r>
            <a:endParaRPr dirty="0">
              <a:solidFill>
                <a:srgbClr val="F1C232"/>
              </a:solidFill>
            </a:endParaRPr>
          </a:p>
        </p:txBody>
      </p:sp>
      <p:sp>
        <p:nvSpPr>
          <p:cNvPr id="249" name="Google Shape;249;p29"/>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pic>
        <p:nvPicPr>
          <p:cNvPr id="5" name="Imagen 4">
            <a:extLst>
              <a:ext uri="{FF2B5EF4-FFF2-40B4-BE49-F238E27FC236}">
                <a16:creationId xmlns:a16="http://schemas.microsoft.com/office/drawing/2014/main" id="{59026C8D-9B0E-4372-8F68-6A2FDBD6023E}"/>
              </a:ext>
            </a:extLst>
          </p:cNvPr>
          <p:cNvPicPr>
            <a:picLocks noChangeAspect="1"/>
          </p:cNvPicPr>
          <p:nvPr/>
        </p:nvPicPr>
        <p:blipFill>
          <a:blip r:embed="rId3"/>
          <a:stretch>
            <a:fillRect/>
          </a:stretch>
        </p:blipFill>
        <p:spPr>
          <a:xfrm>
            <a:off x="261773" y="1459487"/>
            <a:ext cx="4310227" cy="3290363"/>
          </a:xfrm>
          <a:prstGeom prst="rect">
            <a:avLst/>
          </a:prstGeom>
        </p:spPr>
      </p:pic>
      <p:pic>
        <p:nvPicPr>
          <p:cNvPr id="9" name="Imagen 8">
            <a:extLst>
              <a:ext uri="{FF2B5EF4-FFF2-40B4-BE49-F238E27FC236}">
                <a16:creationId xmlns:a16="http://schemas.microsoft.com/office/drawing/2014/main" id="{1AEC3E2C-89D9-4895-8B53-5C5A869ECF97}"/>
              </a:ext>
            </a:extLst>
          </p:cNvPr>
          <p:cNvPicPr>
            <a:picLocks noChangeAspect="1"/>
          </p:cNvPicPr>
          <p:nvPr/>
        </p:nvPicPr>
        <p:blipFill>
          <a:blip r:embed="rId4"/>
          <a:stretch>
            <a:fillRect/>
          </a:stretch>
        </p:blipFill>
        <p:spPr>
          <a:xfrm>
            <a:off x="4688960" y="2016210"/>
            <a:ext cx="4152835" cy="23175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9" name="Google Shape;249;p29"/>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pic>
        <p:nvPicPr>
          <p:cNvPr id="3" name="Imagen 2">
            <a:extLst>
              <a:ext uri="{FF2B5EF4-FFF2-40B4-BE49-F238E27FC236}">
                <a16:creationId xmlns:a16="http://schemas.microsoft.com/office/drawing/2014/main" id="{10AB19C7-2738-4B9E-8FE9-B1B32BD02F22}"/>
              </a:ext>
            </a:extLst>
          </p:cNvPr>
          <p:cNvPicPr>
            <a:picLocks noChangeAspect="1"/>
          </p:cNvPicPr>
          <p:nvPr/>
        </p:nvPicPr>
        <p:blipFill>
          <a:blip r:embed="rId3"/>
          <a:stretch>
            <a:fillRect/>
          </a:stretch>
        </p:blipFill>
        <p:spPr>
          <a:xfrm>
            <a:off x="148697" y="547391"/>
            <a:ext cx="4455123" cy="4048718"/>
          </a:xfrm>
          <a:prstGeom prst="rect">
            <a:avLst/>
          </a:prstGeom>
        </p:spPr>
      </p:pic>
      <p:pic>
        <p:nvPicPr>
          <p:cNvPr id="6" name="Imagen 5">
            <a:extLst>
              <a:ext uri="{FF2B5EF4-FFF2-40B4-BE49-F238E27FC236}">
                <a16:creationId xmlns:a16="http://schemas.microsoft.com/office/drawing/2014/main" id="{CB6FC85D-4B9E-4349-85E8-C5E3CF8A8723}"/>
              </a:ext>
            </a:extLst>
          </p:cNvPr>
          <p:cNvPicPr>
            <a:picLocks noChangeAspect="1"/>
          </p:cNvPicPr>
          <p:nvPr/>
        </p:nvPicPr>
        <p:blipFill>
          <a:blip r:embed="rId4"/>
          <a:stretch>
            <a:fillRect/>
          </a:stretch>
        </p:blipFill>
        <p:spPr>
          <a:xfrm>
            <a:off x="4572000" y="1059277"/>
            <a:ext cx="4423303" cy="2481365"/>
          </a:xfrm>
          <a:prstGeom prst="rect">
            <a:avLst/>
          </a:prstGeom>
        </p:spPr>
      </p:pic>
    </p:spTree>
    <p:extLst>
      <p:ext uri="{BB962C8B-B14F-4D97-AF65-F5344CB8AC3E}">
        <p14:creationId xmlns:p14="http://schemas.microsoft.com/office/powerpoint/2010/main" val="45897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5" name="Google Shape;245;p29"/>
          <p:cNvSpPr txBox="1">
            <a:spLocks noGrp="1"/>
          </p:cNvSpPr>
          <p:nvPr>
            <p:ph type="ctrTitle" idx="4294967295"/>
          </p:nvPr>
        </p:nvSpPr>
        <p:spPr>
          <a:xfrm>
            <a:off x="568842" y="426696"/>
            <a:ext cx="7772400" cy="894900"/>
          </a:xfrm>
          <a:prstGeom prst="rect">
            <a:avLst/>
          </a:prstGeom>
          <a:effectLst>
            <a:glow rad="101600">
              <a:schemeClr val="tx1">
                <a:alpha val="60000"/>
              </a:schemeClr>
            </a:glow>
          </a:effectLst>
        </p:spPr>
        <p:txBody>
          <a:bodyPr spcFirstLastPara="1" wrap="square" lIns="91425" tIns="91425" rIns="91425" bIns="91425" anchor="t" anchorCtr="0">
            <a:noAutofit/>
          </a:bodyPr>
          <a:lstStyle/>
          <a:p>
            <a:pPr marL="0" lvl="0" indent="0" algn="ctr" rtl="0">
              <a:spcBef>
                <a:spcPts val="0"/>
              </a:spcBef>
              <a:spcAft>
                <a:spcPts val="0"/>
              </a:spcAft>
              <a:buNone/>
            </a:pPr>
            <a:r>
              <a:rPr lang="es-MX" dirty="0">
                <a:solidFill>
                  <a:srgbClr val="F1C232"/>
                </a:solidFill>
              </a:rPr>
              <a:t>Análisis didáctico</a:t>
            </a:r>
            <a:endParaRPr dirty="0">
              <a:solidFill>
                <a:srgbClr val="F1C232"/>
              </a:solidFill>
            </a:endParaRPr>
          </a:p>
        </p:txBody>
      </p:sp>
      <p:sp>
        <p:nvSpPr>
          <p:cNvPr id="249" name="Google Shape;249;p29"/>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3" name="Imagen 2"/>
          <p:cNvPicPr>
            <a:picLocks noChangeAspect="1"/>
          </p:cNvPicPr>
          <p:nvPr/>
        </p:nvPicPr>
        <p:blipFill rotWithShape="1">
          <a:blip r:embed="rId3"/>
          <a:srcRect l="3412" t="4728" r="3523" b="17532"/>
          <a:stretch/>
        </p:blipFill>
        <p:spPr>
          <a:xfrm>
            <a:off x="646313" y="1320144"/>
            <a:ext cx="7302674" cy="3429706"/>
          </a:xfrm>
          <a:prstGeom prst="rect">
            <a:avLst/>
          </a:prstGeom>
        </p:spPr>
      </p:pic>
    </p:spTree>
    <p:extLst>
      <p:ext uri="{BB962C8B-B14F-4D97-AF65-F5344CB8AC3E}">
        <p14:creationId xmlns:p14="http://schemas.microsoft.com/office/powerpoint/2010/main" val="402668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MX" smtClean="0"/>
              <a:t>9</a:t>
            </a:fld>
            <a:endParaRPr lang="es-MX"/>
          </a:p>
        </p:txBody>
      </p:sp>
      <p:pic>
        <p:nvPicPr>
          <p:cNvPr id="3" name="Imagen 2"/>
          <p:cNvPicPr>
            <a:picLocks noChangeAspect="1"/>
          </p:cNvPicPr>
          <p:nvPr/>
        </p:nvPicPr>
        <p:blipFill rotWithShape="1">
          <a:blip r:embed="rId2"/>
          <a:srcRect l="4480" t="7742" r="4478" b="10440"/>
          <a:stretch/>
        </p:blipFill>
        <p:spPr>
          <a:xfrm>
            <a:off x="952498" y="706581"/>
            <a:ext cx="7609177" cy="3844637"/>
          </a:xfrm>
          <a:prstGeom prst="rect">
            <a:avLst/>
          </a:prstGeom>
        </p:spPr>
      </p:pic>
    </p:spTree>
    <p:extLst>
      <p:ext uri="{BB962C8B-B14F-4D97-AF65-F5344CB8AC3E}">
        <p14:creationId xmlns:p14="http://schemas.microsoft.com/office/powerpoint/2010/main" val="577143119"/>
      </p:ext>
    </p:extLst>
  </p:cSld>
  <p:clrMapOvr>
    <a:masterClrMapping/>
  </p:clrMapOvr>
</p:sld>
</file>

<file path=ppt/theme/theme1.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918</Words>
  <Application>Microsoft Office PowerPoint</Application>
  <PresentationFormat>Presentación en pantalla (16:9)</PresentationFormat>
  <Paragraphs>71</Paragraphs>
  <Slides>21</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Tinos</vt:lpstr>
      <vt:lpstr>Perpetua</vt:lpstr>
      <vt:lpstr>Wingdings</vt:lpstr>
      <vt:lpstr>Arial</vt:lpstr>
      <vt:lpstr>Times New Roman</vt:lpstr>
      <vt:lpstr>Playfair Display</vt:lpstr>
      <vt:lpstr>Constance template</vt:lpstr>
      <vt:lpstr>Presentación de PowerPoint</vt:lpstr>
      <vt:lpstr>Ciclo del nitrógeno</vt:lpstr>
      <vt:lpstr>Presentación de PowerPoint</vt:lpstr>
      <vt:lpstr>Presentación de PowerPoint</vt:lpstr>
      <vt:lpstr>Presentación de PowerPoint</vt:lpstr>
      <vt:lpstr>Análisis científico</vt:lpstr>
      <vt:lpstr>Presentación de PowerPoint</vt:lpstr>
      <vt:lpstr>Análisis didáctico</vt:lpstr>
      <vt:lpstr>Presentación de PowerPoint</vt:lpstr>
      <vt:lpstr>Presentación de PowerPoint</vt:lpstr>
      <vt:lpstr>Presentación de PowerPoint</vt:lpstr>
      <vt:lpstr>Secuencia didáctica </vt:lpstr>
      <vt:lpstr>Presentación de PowerPoint</vt:lpstr>
      <vt:lpstr>Presentación de PowerPoint</vt:lpstr>
      <vt:lpstr>Presentación de PowerPoint</vt:lpstr>
      <vt:lpstr>Presentación de PowerPoint</vt:lpstr>
      <vt:lpstr>Presentación de PowerPoint</vt:lpstr>
      <vt:lpstr>Presentación de PowerPoint</vt:lpstr>
      <vt:lpstr>Dificultades al realizar la secuencia didáctica </vt:lpstr>
      <vt:lpstr>Línea del tiempo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Ciclo del nitrógeno</dc:title>
  <dc:creator>admn1</dc:creator>
  <cp:lastModifiedBy>Mónica Fernanda Fuentes Leal</cp:lastModifiedBy>
  <cp:revision>19</cp:revision>
  <dcterms:modified xsi:type="dcterms:W3CDTF">2020-10-22T15:49:13Z</dcterms:modified>
</cp:coreProperties>
</file>