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1"/>
  </p:notesMasterIdLst>
  <p:sldIdLst>
    <p:sldId id="34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ina Palm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3-25T17:55:50.438" idx="1">
    <p:pos x="6000" y="0"/>
    <p:text>Se ha hecho un comentario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6"/>
        <p:cNvGrpSpPr/>
        <p:nvPr/>
      </p:nvGrpSpPr>
      <p:grpSpPr>
        <a:xfrm>
          <a:off x="0" y="0"/>
          <a:ext cx="0" cy="0"/>
          <a:chOff x="0" y="0"/>
          <a:chExt cx="0" cy="0"/>
        </a:xfrm>
      </p:grpSpPr>
      <p:sp>
        <p:nvSpPr>
          <p:cNvPr id="737" name="Google Shape;737;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8" name="Google Shape;738;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646633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7" name="Google Shape;8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624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8" name="Google Shape;8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245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5" name="Google Shape;8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41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2" name="Google Shape;9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023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7" name="Google Shape;9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390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3" name="Google Shape;9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001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0" name="Google Shape;9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451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7" name="Google Shape;9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6309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4" name="Google Shape;93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83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3" name="Google Shape;94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242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9" name="Google Shape;94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940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3" name="Google Shape;83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5274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8" name="Google Shape;95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150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8" name="Google Shape;96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1985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4" name="Google Shape;97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3452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1" name="Google Shape;98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296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9" name="Google Shape;98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096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5" name="Google Shape;99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353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4" name="Google Shape;100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75317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0" name="Google Shape;101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8018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7" name="Google Shape;101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5367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4" name="Google Shape;102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819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8" name="Google Shape;8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958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 name="Google Shape;103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3770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6" name="Google Shape;103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4336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3" name="Google Shape;104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51824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1" name="Google Shape;105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261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8" name="Google Shape;105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2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6" name="Google Shape;106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733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2" name="Google Shape;107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805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8" name="Google Shape;107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850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4" name="Google Shape;108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59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0" name="Google Shape;109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72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3" name="Google Shape;8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249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5" name="Google Shape;109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5866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1" name="Google Shape;110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301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7" name="Google Shape;110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8278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6" name="Google Shape;111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507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2" name="Google Shape;112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63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8" name="Google Shape;112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5179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4" name="Google Shape;113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5536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0" name="Google Shape;114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1643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6" name="Google Shape;114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5150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3" name="Google Shape;1153;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66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4458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8" name="Google Shape;1158;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87507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4" name="Google Shape;116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311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9" name="Google Shape;116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455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5" name="Google Shape;1175;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89538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0" name="Google Shape;118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6469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8" name="Google Shape;118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4796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4" name="Google Shape;1194;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41295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9" name="Google Shape;1199;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01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7" name="Google Shape;1207;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7781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5" name="Google Shape;1215;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8767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2" name="Google Shape;8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0945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1" name="Google Shape;1221;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0288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7" name="Google Shape;1227;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5732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4" name="Google Shape;1234;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602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8" name="Google Shape;1258;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1481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5" name="Google Shape;1265;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66019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2" name="Google Shape;127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61086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9" name="Google Shape;1279;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6846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683ad0b0a8f4192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6" name="Google Shape;1286;g683ad0b0a8f41929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41054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683ad0b0a8f41929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2" name="Google Shape;1292;g683ad0b0a8f41929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8924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683ad0b0a8f41929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9" name="Google Shape;1299;g683ad0b0a8f41929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4559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9" name="Google Shape;8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9142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683ad0b0a8f41929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5" name="Google Shape;1305;g683ad0b0a8f41929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471201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683ad0b0a8f41929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0" name="Google Shape;1310;g683ad0b0a8f41929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87044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683ad0b0a8f41929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6" name="Google Shape;1316;g683ad0b0a8f41929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26366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683ad0b0a8f41929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4" name="Google Shape;1324;g683ad0b0a8f41929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1509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g683ad0b0a8f41929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4" name="Google Shape;1334;g683ad0b0a8f41929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240377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683ad0b0a8f41929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0" name="Google Shape;1340;g683ad0b0a8f41929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18368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683ad0b0a8f41929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6" name="Google Shape;1346;g683ad0b0a8f41929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44499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2" name="Google Shape;1352;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7237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8" name="Google Shape;1358;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8357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4" name="Google Shape;1364;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61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5" name="Google Shape;8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193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0" name="Google Shape;1380;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85975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5" name="Google Shape;1405;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33286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1" name="Google Shape;1411;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042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7" name="Google Shape;1417;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48219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4" name="Google Shape;1424;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77061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0" name="Google Shape;143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7869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1" name="Google Shape;1441;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9840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9" name="Google Shape;1449;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6631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0" name="Google Shape;1460;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116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2" name="Google Shape;8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8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bg>
      <p:bgPr>
        <a:solidFill>
          <a:schemeClr val="accent1"/>
        </a:solidFill>
        <a:effectLst/>
      </p:bgPr>
    </p:bg>
    <p:spTree>
      <p:nvGrpSpPr>
        <p:cNvPr id="1" name="Shape 747"/>
        <p:cNvGrpSpPr/>
        <p:nvPr/>
      </p:nvGrpSpPr>
      <p:grpSpPr>
        <a:xfrm>
          <a:off x="0" y="0"/>
          <a:ext cx="0" cy="0"/>
          <a:chOff x="0" y="0"/>
          <a:chExt cx="0" cy="0"/>
        </a:xfrm>
      </p:grpSpPr>
      <p:sp>
        <p:nvSpPr>
          <p:cNvPr id="748" name="Google Shape;748;p2" title="scalloped circle"/>
          <p:cNvSpPr/>
          <p:nvPr/>
        </p:nvSpPr>
        <p:spPr>
          <a:xfrm>
            <a:off x="3557016" y="630936"/>
            <a:ext cx="523557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749" name="Google Shape;749;p2"/>
          <p:cNvSpPr txBox="1">
            <a:spLocks noGrp="1"/>
          </p:cNvSpPr>
          <p:nvPr>
            <p:ph type="ctrTitle"/>
          </p:nvPr>
        </p:nvSpPr>
        <p:spPr>
          <a:xfrm>
            <a:off x="1078523" y="1098388"/>
            <a:ext cx="10318500" cy="4395000"/>
          </a:xfrm>
          <a:prstGeom prst="rect">
            <a:avLst/>
          </a:prstGeom>
          <a:noFill/>
          <a:ln>
            <a:noFill/>
          </a:ln>
        </p:spPr>
        <p:txBody>
          <a:bodyPr spcFirstLastPara="1" wrap="square" lIns="91425" tIns="45700" rIns="91425" bIns="45700" anchor="ctr" anchorCtr="0"/>
          <a:lstStyle>
            <a:lvl1pPr lvl="0" algn="ctr" rtl="0">
              <a:lnSpc>
                <a:spcPct val="90000"/>
              </a:lnSpc>
              <a:spcBef>
                <a:spcPts val="0"/>
              </a:spcBef>
              <a:spcAft>
                <a:spcPts val="0"/>
              </a:spcAft>
              <a:buClr>
                <a:schemeClr val="dk2"/>
              </a:buClr>
              <a:buSzPts val="10000"/>
              <a:buFont typeface="Impact"/>
              <a:buNone/>
              <a:defRPr sz="10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0" name="Google Shape;750;p2"/>
          <p:cNvSpPr txBox="1">
            <a:spLocks noGrp="1"/>
          </p:cNvSpPr>
          <p:nvPr>
            <p:ph type="subTitle" idx="1"/>
          </p:nvPr>
        </p:nvSpPr>
        <p:spPr>
          <a:xfrm>
            <a:off x="2215045" y="5979196"/>
            <a:ext cx="8045400" cy="7422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700"/>
              </a:spcBef>
              <a:spcAft>
                <a:spcPts val="0"/>
              </a:spcAft>
              <a:buSzPts val="2000"/>
              <a:buNone/>
              <a:defRPr sz="2000" b="1" i="0" cap="none">
                <a:solidFill>
                  <a:schemeClr val="dk2"/>
                </a:solidFill>
              </a:defRPr>
            </a:lvl1pPr>
            <a:lvl2pPr lvl="1" algn="ctr" rtl="0">
              <a:lnSpc>
                <a:spcPct val="110000"/>
              </a:lnSpc>
              <a:spcBef>
                <a:spcPts val="700"/>
              </a:spcBef>
              <a:spcAft>
                <a:spcPts val="0"/>
              </a:spcAft>
              <a:buSzPts val="2000"/>
              <a:buNone/>
              <a:defRPr sz="2000"/>
            </a:lvl2pPr>
            <a:lvl3pPr lvl="2" algn="ctr" rtl="0">
              <a:lnSpc>
                <a:spcPct val="110000"/>
              </a:lnSpc>
              <a:spcBef>
                <a:spcPts val="700"/>
              </a:spcBef>
              <a:spcAft>
                <a:spcPts val="0"/>
              </a:spcAft>
              <a:buSzPts val="1800"/>
              <a:buNone/>
              <a:defRPr sz="1800"/>
            </a:lvl3pPr>
            <a:lvl4pPr lvl="3" algn="ctr" rtl="0">
              <a:lnSpc>
                <a:spcPct val="110000"/>
              </a:lnSpc>
              <a:spcBef>
                <a:spcPts val="700"/>
              </a:spcBef>
              <a:spcAft>
                <a:spcPts val="0"/>
              </a:spcAft>
              <a:buSzPts val="1600"/>
              <a:buNone/>
              <a:defRPr sz="1600"/>
            </a:lvl4pPr>
            <a:lvl5pPr lvl="4" algn="ctr" rtl="0">
              <a:lnSpc>
                <a:spcPct val="110000"/>
              </a:lnSpc>
              <a:spcBef>
                <a:spcPts val="700"/>
              </a:spcBef>
              <a:spcAft>
                <a:spcPts val="0"/>
              </a:spcAft>
              <a:buSzPts val="1600"/>
              <a:buNone/>
              <a:defRPr sz="1600"/>
            </a:lvl5pPr>
            <a:lvl6pPr lvl="5" algn="ctr" rtl="0">
              <a:lnSpc>
                <a:spcPct val="110000"/>
              </a:lnSpc>
              <a:spcBef>
                <a:spcPts val="700"/>
              </a:spcBef>
              <a:spcAft>
                <a:spcPts val="0"/>
              </a:spcAft>
              <a:buSzPts val="1600"/>
              <a:buNone/>
              <a:defRPr sz="1600"/>
            </a:lvl6pPr>
            <a:lvl7pPr lvl="6" algn="ctr" rtl="0">
              <a:lnSpc>
                <a:spcPct val="110000"/>
              </a:lnSpc>
              <a:spcBef>
                <a:spcPts val="700"/>
              </a:spcBef>
              <a:spcAft>
                <a:spcPts val="0"/>
              </a:spcAft>
              <a:buSzPts val="1600"/>
              <a:buNone/>
              <a:defRPr sz="1600"/>
            </a:lvl7pPr>
            <a:lvl8pPr lvl="7" algn="ctr" rtl="0">
              <a:lnSpc>
                <a:spcPct val="110000"/>
              </a:lnSpc>
              <a:spcBef>
                <a:spcPts val="700"/>
              </a:spcBef>
              <a:spcAft>
                <a:spcPts val="0"/>
              </a:spcAft>
              <a:buSzPts val="1600"/>
              <a:buNone/>
              <a:defRPr sz="1600"/>
            </a:lvl8pPr>
            <a:lvl9pPr lvl="8" algn="ctr" rtl="0">
              <a:lnSpc>
                <a:spcPct val="110000"/>
              </a:lnSpc>
              <a:spcBef>
                <a:spcPts val="700"/>
              </a:spcBef>
              <a:spcAft>
                <a:spcPts val="0"/>
              </a:spcAft>
              <a:buSzPts val="1600"/>
              <a:buNone/>
              <a:defRPr sz="1600"/>
            </a:lvl9pPr>
          </a:lstStyle>
          <a:p>
            <a:endParaRPr/>
          </a:p>
        </p:txBody>
      </p:sp>
      <p:sp>
        <p:nvSpPr>
          <p:cNvPr id="751" name="Google Shape;751;p2"/>
          <p:cNvSpPr txBox="1">
            <a:spLocks noGrp="1"/>
          </p:cNvSpPr>
          <p:nvPr>
            <p:ph type="dt" idx="10"/>
          </p:nvPr>
        </p:nvSpPr>
        <p:spPr>
          <a:xfrm>
            <a:off x="1078523" y="6375679"/>
            <a:ext cx="2329800" cy="3486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rgbClr val="895E04"/>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2" name="Google Shape;752;p2"/>
          <p:cNvSpPr txBox="1">
            <a:spLocks noGrp="1"/>
          </p:cNvSpPr>
          <p:nvPr>
            <p:ph type="ftr" idx="11"/>
          </p:nvPr>
        </p:nvSpPr>
        <p:spPr>
          <a:xfrm>
            <a:off x="4180332" y="6375679"/>
            <a:ext cx="4114800" cy="345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solidFill>
                  <a:srgbClr val="895E04"/>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3" name="Google Shape;753;p2"/>
          <p:cNvSpPr txBox="1">
            <a:spLocks noGrp="1"/>
          </p:cNvSpPr>
          <p:nvPr>
            <p:ph type="sldNum" idx="12"/>
          </p:nvPr>
        </p:nvSpPr>
        <p:spPr>
          <a:xfrm>
            <a:off x="9067218" y="6375679"/>
            <a:ext cx="2329800" cy="345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rgbClr val="895E04"/>
                </a:solidFill>
                <a:latin typeface="Cabin"/>
                <a:ea typeface="Cabin"/>
                <a:cs typeface="Cabin"/>
                <a:sym typeface="Cabin"/>
              </a:defRPr>
            </a:lvl1pPr>
            <a:lvl2pPr marL="0" lvl="1" indent="0" algn="r" rtl="0">
              <a:spcBef>
                <a:spcPts val="0"/>
              </a:spcBef>
              <a:buNone/>
              <a:defRPr sz="1200" b="0" i="0" u="none" strike="noStrike" cap="none">
                <a:solidFill>
                  <a:srgbClr val="895E04"/>
                </a:solidFill>
                <a:latin typeface="Cabin"/>
                <a:ea typeface="Cabin"/>
                <a:cs typeface="Cabin"/>
                <a:sym typeface="Cabin"/>
              </a:defRPr>
            </a:lvl2pPr>
            <a:lvl3pPr marL="0" lvl="2" indent="0" algn="r" rtl="0">
              <a:spcBef>
                <a:spcPts val="0"/>
              </a:spcBef>
              <a:buNone/>
              <a:defRPr sz="1200" b="0" i="0" u="none" strike="noStrike" cap="none">
                <a:solidFill>
                  <a:srgbClr val="895E04"/>
                </a:solidFill>
                <a:latin typeface="Cabin"/>
                <a:ea typeface="Cabin"/>
                <a:cs typeface="Cabin"/>
                <a:sym typeface="Cabin"/>
              </a:defRPr>
            </a:lvl3pPr>
            <a:lvl4pPr marL="0" lvl="3" indent="0" algn="r" rtl="0">
              <a:spcBef>
                <a:spcPts val="0"/>
              </a:spcBef>
              <a:buNone/>
              <a:defRPr sz="1200" b="0" i="0" u="none" strike="noStrike" cap="none">
                <a:solidFill>
                  <a:srgbClr val="895E04"/>
                </a:solidFill>
                <a:latin typeface="Cabin"/>
                <a:ea typeface="Cabin"/>
                <a:cs typeface="Cabin"/>
                <a:sym typeface="Cabin"/>
              </a:defRPr>
            </a:lvl4pPr>
            <a:lvl5pPr marL="0" lvl="4" indent="0" algn="r" rtl="0">
              <a:spcBef>
                <a:spcPts val="0"/>
              </a:spcBef>
              <a:buNone/>
              <a:defRPr sz="1200" b="0" i="0" u="none" strike="noStrike" cap="none">
                <a:solidFill>
                  <a:srgbClr val="895E04"/>
                </a:solidFill>
                <a:latin typeface="Cabin"/>
                <a:ea typeface="Cabin"/>
                <a:cs typeface="Cabin"/>
                <a:sym typeface="Cabin"/>
              </a:defRPr>
            </a:lvl5pPr>
            <a:lvl6pPr marL="0" lvl="5" indent="0" algn="r" rtl="0">
              <a:spcBef>
                <a:spcPts val="0"/>
              </a:spcBef>
              <a:buNone/>
              <a:defRPr sz="1200" b="0" i="0" u="none" strike="noStrike" cap="none">
                <a:solidFill>
                  <a:srgbClr val="895E04"/>
                </a:solidFill>
                <a:latin typeface="Cabin"/>
                <a:ea typeface="Cabin"/>
                <a:cs typeface="Cabin"/>
                <a:sym typeface="Cabin"/>
              </a:defRPr>
            </a:lvl6pPr>
            <a:lvl7pPr marL="0" lvl="6" indent="0" algn="r" rtl="0">
              <a:spcBef>
                <a:spcPts val="0"/>
              </a:spcBef>
              <a:buNone/>
              <a:defRPr sz="1200" b="0" i="0" u="none" strike="noStrike" cap="none">
                <a:solidFill>
                  <a:srgbClr val="895E04"/>
                </a:solidFill>
                <a:latin typeface="Cabin"/>
                <a:ea typeface="Cabin"/>
                <a:cs typeface="Cabin"/>
                <a:sym typeface="Cabin"/>
              </a:defRPr>
            </a:lvl7pPr>
            <a:lvl8pPr marL="0" lvl="7" indent="0" algn="r" rtl="0">
              <a:spcBef>
                <a:spcPts val="0"/>
              </a:spcBef>
              <a:buNone/>
              <a:defRPr sz="1200" b="0" i="0" u="none" strike="noStrike" cap="none">
                <a:solidFill>
                  <a:srgbClr val="895E04"/>
                </a:solidFill>
                <a:latin typeface="Cabin"/>
                <a:ea typeface="Cabin"/>
                <a:cs typeface="Cabin"/>
                <a:sym typeface="Cabin"/>
              </a:defRPr>
            </a:lvl8pPr>
            <a:lvl9pPr marL="0" lvl="8" indent="0" algn="r" rtl="0">
              <a:spcBef>
                <a:spcPts val="0"/>
              </a:spcBef>
              <a:buNone/>
              <a:defRPr sz="1200" b="0" i="0" u="none" strike="noStrike" cap="none">
                <a:solidFill>
                  <a:srgbClr val="895E04"/>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s-ES"/>
              <a:t>‹Nº›</a:t>
            </a:fld>
            <a:endParaRPr/>
          </a:p>
        </p:txBody>
      </p:sp>
      <p:sp>
        <p:nvSpPr>
          <p:cNvPr id="754" name="Google Shape;754;p2" title="left edge border"/>
          <p:cNvSpPr/>
          <p:nvPr/>
        </p:nvSpPr>
        <p:spPr>
          <a:xfrm>
            <a:off x="0" y="0"/>
            <a:ext cx="2835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13"/>
        <p:cNvGrpSpPr/>
        <p:nvPr/>
      </p:nvGrpSpPr>
      <p:grpSpPr>
        <a:xfrm>
          <a:off x="0" y="0"/>
          <a:ext cx="0" cy="0"/>
          <a:chOff x="0" y="0"/>
          <a:chExt cx="0" cy="0"/>
        </a:xfrm>
      </p:grpSpPr>
      <p:sp>
        <p:nvSpPr>
          <p:cNvPr id="814" name="Google Shape;814;p11"/>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5" name="Google Shape;815;p11"/>
          <p:cNvSpPr txBox="1">
            <a:spLocks noGrp="1"/>
          </p:cNvSpPr>
          <p:nvPr>
            <p:ph type="body" idx="1"/>
          </p:nvPr>
        </p:nvSpPr>
        <p:spPr>
          <a:xfrm rot="5400000">
            <a:off x="4543950" y="-1006349"/>
            <a:ext cx="3593700" cy="101784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816" name="Google Shape;816;p11"/>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7" name="Google Shape;817;p11"/>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8" name="Google Shape;818;p11"/>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19"/>
        <p:cNvGrpSpPr/>
        <p:nvPr/>
      </p:nvGrpSpPr>
      <p:grpSpPr>
        <a:xfrm>
          <a:off x="0" y="0"/>
          <a:ext cx="0" cy="0"/>
          <a:chOff x="0" y="0"/>
          <a:chExt cx="0" cy="0"/>
        </a:xfrm>
      </p:grpSpPr>
      <p:sp>
        <p:nvSpPr>
          <p:cNvPr id="820" name="Google Shape;820;p12"/>
          <p:cNvSpPr txBox="1">
            <a:spLocks noGrp="1"/>
          </p:cNvSpPr>
          <p:nvPr>
            <p:ph type="title"/>
          </p:nvPr>
        </p:nvSpPr>
        <p:spPr>
          <a:xfrm rot="5400000">
            <a:off x="8012153" y="2436486"/>
            <a:ext cx="5600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1" name="Google Shape;821;p12"/>
          <p:cNvSpPr txBox="1">
            <a:spLocks noGrp="1"/>
          </p:cNvSpPr>
          <p:nvPr>
            <p:ph type="body" idx="1"/>
          </p:nvPr>
        </p:nvSpPr>
        <p:spPr>
          <a:xfrm rot="5400000">
            <a:off x="2653435" y="-1013665"/>
            <a:ext cx="5600400" cy="83925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822" name="Google Shape;822;p12"/>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3" name="Google Shape;823;p12"/>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4" name="Google Shape;824;p12"/>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55"/>
        <p:cNvGrpSpPr/>
        <p:nvPr/>
      </p:nvGrpSpPr>
      <p:grpSpPr>
        <a:xfrm>
          <a:off x="0" y="0"/>
          <a:ext cx="0" cy="0"/>
          <a:chOff x="0" y="0"/>
          <a:chExt cx="0" cy="0"/>
        </a:xfrm>
      </p:grpSpPr>
      <p:sp>
        <p:nvSpPr>
          <p:cNvPr id="756" name="Google Shape;756;p3"/>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7" name="Google Shape;757;p3"/>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758" name="Google Shape;758;p3"/>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9" name="Google Shape;759;p3"/>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0" name="Google Shape;760;p3"/>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61"/>
        <p:cNvGrpSpPr/>
        <p:nvPr/>
      </p:nvGrpSpPr>
      <p:grpSpPr>
        <a:xfrm>
          <a:off x="0" y="0"/>
          <a:ext cx="0" cy="0"/>
          <a:chOff x="0" y="0"/>
          <a:chExt cx="0" cy="0"/>
        </a:xfrm>
      </p:grpSpPr>
      <p:sp>
        <p:nvSpPr>
          <p:cNvPr id="762" name="Google Shape;762;p4"/>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3" name="Google Shape;763;p4"/>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764" name="Google Shape;764;p4"/>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765" name="Google Shape;765;p4"/>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6" name="Google Shape;766;p4"/>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7" name="Google Shape;767;p4"/>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spTree>
      <p:nvGrpSpPr>
        <p:cNvPr id="1" name="Shape 768"/>
        <p:cNvGrpSpPr/>
        <p:nvPr/>
      </p:nvGrpSpPr>
      <p:grpSpPr>
        <a:xfrm>
          <a:off x="0" y="0"/>
          <a:ext cx="0" cy="0"/>
          <a:chOff x="0" y="0"/>
          <a:chExt cx="0" cy="0"/>
        </a:xfrm>
      </p:grpSpPr>
      <p:sp>
        <p:nvSpPr>
          <p:cNvPr id="769" name="Google Shape;769;p5"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0" name="Google Shape;770;p5"/>
          <p:cNvSpPr txBox="1">
            <a:spLocks noGrp="1"/>
          </p:cNvSpPr>
          <p:nvPr>
            <p:ph type="title"/>
          </p:nvPr>
        </p:nvSpPr>
        <p:spPr>
          <a:xfrm>
            <a:off x="8337884" y="457199"/>
            <a:ext cx="3092100" cy="11967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1900"/>
              <a:buFont typeface="Cabin"/>
              <a:buNone/>
              <a:defRPr sz="1900" b="1" i="0" cap="none">
                <a:solidFill>
                  <a:schemeClr val="accent1"/>
                </a:solidFill>
                <a:latin typeface="Cabin"/>
                <a:ea typeface="Cabin"/>
                <a:cs typeface="Cabin"/>
                <a:sym typeface="Cab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1" name="Google Shape;771;p5"/>
          <p:cNvSpPr txBox="1">
            <a:spLocks noGrp="1"/>
          </p:cNvSpPr>
          <p:nvPr>
            <p:ph type="body" idx="1"/>
          </p:nvPr>
        </p:nvSpPr>
        <p:spPr>
          <a:xfrm>
            <a:off x="765051" y="920377"/>
            <a:ext cx="6158400" cy="4985100"/>
          </a:xfrm>
          <a:prstGeom prst="rect">
            <a:avLst/>
          </a:prstGeom>
          <a:noFill/>
          <a:ln>
            <a:noFill/>
          </a:ln>
        </p:spPr>
        <p:txBody>
          <a:bodyPr spcFirstLastPara="1" wrap="square" lIns="91425" tIns="45700" rIns="91425" bIns="45700" anchor="t" anchorCtr="0">
            <a:normAutofit/>
          </a:bodyPr>
          <a:lstStyle>
            <a:lvl1pPr marL="457200" lvl="0" indent="-431800" algn="l" rtl="0">
              <a:lnSpc>
                <a:spcPct val="110000"/>
              </a:lnSpc>
              <a:spcBef>
                <a:spcPts val="700"/>
              </a:spcBef>
              <a:spcAft>
                <a:spcPts val="0"/>
              </a:spcAft>
              <a:buSzPts val="3200"/>
              <a:buChar char="•"/>
              <a:defRPr sz="3200"/>
            </a:lvl1pPr>
            <a:lvl2pPr marL="914400" lvl="1" indent="-406400" algn="l" rtl="0">
              <a:lnSpc>
                <a:spcPct val="110000"/>
              </a:lnSpc>
              <a:spcBef>
                <a:spcPts val="700"/>
              </a:spcBef>
              <a:spcAft>
                <a:spcPts val="0"/>
              </a:spcAft>
              <a:buSzPts val="2800"/>
              <a:buChar char="–"/>
              <a:defRPr sz="2800"/>
            </a:lvl2pPr>
            <a:lvl3pPr marL="1371600" lvl="2" indent="-381000" algn="l" rtl="0">
              <a:lnSpc>
                <a:spcPct val="110000"/>
              </a:lnSpc>
              <a:spcBef>
                <a:spcPts val="700"/>
              </a:spcBef>
              <a:spcAft>
                <a:spcPts val="0"/>
              </a:spcAft>
              <a:buSzPts val="2400"/>
              <a:buChar char="•"/>
              <a:defRPr sz="2400"/>
            </a:lvl3pPr>
            <a:lvl4pPr marL="1828800" lvl="3" indent="-355600" algn="l" rtl="0">
              <a:lnSpc>
                <a:spcPct val="110000"/>
              </a:lnSpc>
              <a:spcBef>
                <a:spcPts val="700"/>
              </a:spcBef>
              <a:spcAft>
                <a:spcPts val="0"/>
              </a:spcAft>
              <a:buSzPts val="2000"/>
              <a:buChar char="–"/>
              <a:defRPr sz="2000"/>
            </a:lvl4pPr>
            <a:lvl5pPr marL="2286000" lvl="4" indent="-355600" algn="l" rtl="0">
              <a:lnSpc>
                <a:spcPct val="110000"/>
              </a:lnSpc>
              <a:spcBef>
                <a:spcPts val="700"/>
              </a:spcBef>
              <a:spcAft>
                <a:spcPts val="0"/>
              </a:spcAft>
              <a:buSzPts val="2000"/>
              <a:buChar char="•"/>
              <a:defRPr sz="2000"/>
            </a:lvl5pPr>
            <a:lvl6pPr marL="2743200" lvl="5" indent="-355600" algn="l" rtl="0">
              <a:lnSpc>
                <a:spcPct val="110000"/>
              </a:lnSpc>
              <a:spcBef>
                <a:spcPts val="700"/>
              </a:spcBef>
              <a:spcAft>
                <a:spcPts val="0"/>
              </a:spcAft>
              <a:buSzPts val="2000"/>
              <a:buChar char="–"/>
              <a:defRPr sz="2000"/>
            </a:lvl6pPr>
            <a:lvl7pPr marL="3200400" lvl="6" indent="-355600" algn="l" rtl="0">
              <a:lnSpc>
                <a:spcPct val="110000"/>
              </a:lnSpc>
              <a:spcBef>
                <a:spcPts val="700"/>
              </a:spcBef>
              <a:spcAft>
                <a:spcPts val="0"/>
              </a:spcAft>
              <a:buSzPts val="2000"/>
              <a:buChar char="•"/>
              <a:defRPr sz="2000"/>
            </a:lvl7pPr>
            <a:lvl8pPr marL="3657600" lvl="7" indent="-355600" algn="l" rtl="0">
              <a:lnSpc>
                <a:spcPct val="110000"/>
              </a:lnSpc>
              <a:spcBef>
                <a:spcPts val="700"/>
              </a:spcBef>
              <a:spcAft>
                <a:spcPts val="0"/>
              </a:spcAft>
              <a:buSzPts val="2000"/>
              <a:buChar char="–"/>
              <a:defRPr sz="2000"/>
            </a:lvl8pPr>
            <a:lvl9pPr marL="4114800" lvl="8" indent="-355600" algn="l" rtl="0">
              <a:lnSpc>
                <a:spcPct val="110000"/>
              </a:lnSpc>
              <a:spcBef>
                <a:spcPts val="700"/>
              </a:spcBef>
              <a:spcAft>
                <a:spcPts val="0"/>
              </a:spcAft>
              <a:buSzPts val="2000"/>
              <a:buChar char="•"/>
              <a:defRPr sz="2000"/>
            </a:lvl9pPr>
          </a:lstStyle>
          <a:p>
            <a:endParaRPr/>
          </a:p>
        </p:txBody>
      </p:sp>
      <p:sp>
        <p:nvSpPr>
          <p:cNvPr id="772" name="Google Shape;772;p5"/>
          <p:cNvSpPr txBox="1">
            <a:spLocks noGrp="1"/>
          </p:cNvSpPr>
          <p:nvPr>
            <p:ph type="body" idx="2"/>
          </p:nvPr>
        </p:nvSpPr>
        <p:spPr>
          <a:xfrm>
            <a:off x="8337885" y="1741336"/>
            <a:ext cx="3092100" cy="41643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200"/>
              </a:spcBef>
              <a:spcAft>
                <a:spcPts val="0"/>
              </a:spcAft>
              <a:buSzPts val="1600"/>
              <a:buNone/>
              <a:defRPr sz="1600">
                <a:solidFill>
                  <a:schemeClr val="lt2"/>
                </a:solidFill>
              </a:defRPr>
            </a:lvl1pPr>
            <a:lvl2pPr marL="914400" lvl="1" indent="-228600" algn="l" rtl="0">
              <a:lnSpc>
                <a:spcPct val="110000"/>
              </a:lnSpc>
              <a:spcBef>
                <a:spcPts val="700"/>
              </a:spcBef>
              <a:spcAft>
                <a:spcPts val="0"/>
              </a:spcAft>
              <a:buSzPts val="1400"/>
              <a:buNone/>
              <a:defRPr sz="1400"/>
            </a:lvl2pPr>
            <a:lvl3pPr marL="1371600" lvl="2" indent="-228600" algn="l" rtl="0">
              <a:lnSpc>
                <a:spcPct val="110000"/>
              </a:lnSpc>
              <a:spcBef>
                <a:spcPts val="700"/>
              </a:spcBef>
              <a:spcAft>
                <a:spcPts val="0"/>
              </a:spcAft>
              <a:buSzPts val="1200"/>
              <a:buNone/>
              <a:defRPr sz="1200"/>
            </a:lvl3pPr>
            <a:lvl4pPr marL="1828800" lvl="3" indent="-228600" algn="l" rtl="0">
              <a:lnSpc>
                <a:spcPct val="110000"/>
              </a:lnSpc>
              <a:spcBef>
                <a:spcPts val="700"/>
              </a:spcBef>
              <a:spcAft>
                <a:spcPts val="0"/>
              </a:spcAft>
              <a:buSzPts val="1000"/>
              <a:buNone/>
              <a:defRPr sz="1000"/>
            </a:lvl4pPr>
            <a:lvl5pPr marL="2286000" lvl="4" indent="-228600" algn="l" rtl="0">
              <a:lnSpc>
                <a:spcPct val="110000"/>
              </a:lnSpc>
              <a:spcBef>
                <a:spcPts val="700"/>
              </a:spcBef>
              <a:spcAft>
                <a:spcPts val="0"/>
              </a:spcAft>
              <a:buSzPts val="1000"/>
              <a:buNone/>
              <a:defRPr sz="1000"/>
            </a:lvl5pPr>
            <a:lvl6pPr marL="2743200" lvl="5" indent="-228600" algn="l" rtl="0">
              <a:lnSpc>
                <a:spcPct val="110000"/>
              </a:lnSpc>
              <a:spcBef>
                <a:spcPts val="700"/>
              </a:spcBef>
              <a:spcAft>
                <a:spcPts val="0"/>
              </a:spcAft>
              <a:buSzPts val="1000"/>
              <a:buNone/>
              <a:defRPr sz="1000"/>
            </a:lvl6pPr>
            <a:lvl7pPr marL="3200400" lvl="6" indent="-228600" algn="l" rtl="0">
              <a:lnSpc>
                <a:spcPct val="110000"/>
              </a:lnSpc>
              <a:spcBef>
                <a:spcPts val="700"/>
              </a:spcBef>
              <a:spcAft>
                <a:spcPts val="0"/>
              </a:spcAft>
              <a:buSzPts val="1000"/>
              <a:buNone/>
              <a:defRPr sz="1000"/>
            </a:lvl7pPr>
            <a:lvl8pPr marL="3657600" lvl="7" indent="-228600" algn="l" rtl="0">
              <a:lnSpc>
                <a:spcPct val="110000"/>
              </a:lnSpc>
              <a:spcBef>
                <a:spcPts val="700"/>
              </a:spcBef>
              <a:spcAft>
                <a:spcPts val="0"/>
              </a:spcAft>
              <a:buSzPts val="1000"/>
              <a:buNone/>
              <a:defRPr sz="1000"/>
            </a:lvl8pPr>
            <a:lvl9pPr marL="4114800" lvl="8" indent="-228600" algn="l" rtl="0">
              <a:lnSpc>
                <a:spcPct val="110000"/>
              </a:lnSpc>
              <a:spcBef>
                <a:spcPts val="700"/>
              </a:spcBef>
              <a:spcAft>
                <a:spcPts val="0"/>
              </a:spcAft>
              <a:buSzPts val="1000"/>
              <a:buNone/>
              <a:defRPr sz="1000"/>
            </a:lvl9pPr>
          </a:lstStyle>
          <a:p>
            <a:endParaRPr/>
          </a:p>
        </p:txBody>
      </p:sp>
      <p:sp>
        <p:nvSpPr>
          <p:cNvPr id="773" name="Google Shape;773;p5"/>
          <p:cNvSpPr txBox="1">
            <a:spLocks noGrp="1"/>
          </p:cNvSpPr>
          <p:nvPr>
            <p:ph type="dt" idx="10"/>
          </p:nvPr>
        </p:nvSpPr>
        <p:spPr>
          <a:xfrm>
            <a:off x="765051" y="6375679"/>
            <a:ext cx="1233300" cy="3486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4" name="Google Shape;774;p5"/>
          <p:cNvSpPr txBox="1">
            <a:spLocks noGrp="1"/>
          </p:cNvSpPr>
          <p:nvPr>
            <p:ph type="ftr" idx="11"/>
          </p:nvPr>
        </p:nvSpPr>
        <p:spPr>
          <a:xfrm>
            <a:off x="2103620" y="6375679"/>
            <a:ext cx="3482100" cy="345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5" name="Google Shape;775;p5"/>
          <p:cNvSpPr txBox="1">
            <a:spLocks noGrp="1"/>
          </p:cNvSpPr>
          <p:nvPr>
            <p:ph type="sldNum" idx="12"/>
          </p:nvPr>
        </p:nvSpPr>
        <p:spPr>
          <a:xfrm>
            <a:off x="5691014" y="6375679"/>
            <a:ext cx="1232400" cy="345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776" name="Google Shape;776;p5" title="left edge border"/>
          <p:cNvSpPr/>
          <p:nvPr/>
        </p:nvSpPr>
        <p:spPr>
          <a:xfrm>
            <a:off x="0" y="0"/>
            <a:ext cx="2835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777"/>
        <p:cNvGrpSpPr/>
        <p:nvPr/>
      </p:nvGrpSpPr>
      <p:grpSpPr>
        <a:xfrm>
          <a:off x="0" y="0"/>
          <a:ext cx="0" cy="0"/>
          <a:chOff x="0" y="0"/>
          <a:chExt cx="0" cy="0"/>
        </a:xfrm>
      </p:grpSpPr>
      <p:sp>
        <p:nvSpPr>
          <p:cNvPr id="778" name="Google Shape;778;p6"/>
          <p:cNvSpPr txBox="1">
            <a:spLocks noGrp="1"/>
          </p:cNvSpPr>
          <p:nvPr>
            <p:ph type="title"/>
          </p:nvPr>
        </p:nvSpPr>
        <p:spPr>
          <a:xfrm>
            <a:off x="1252728" y="381000"/>
            <a:ext cx="10172700" cy="1493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9" name="Google Shape;779;p6"/>
          <p:cNvSpPr txBox="1">
            <a:spLocks noGrp="1"/>
          </p:cNvSpPr>
          <p:nvPr>
            <p:ph type="body" idx="1"/>
          </p:nvPr>
        </p:nvSpPr>
        <p:spPr>
          <a:xfrm>
            <a:off x="1251678" y="2199633"/>
            <a:ext cx="4800600" cy="632400"/>
          </a:xfrm>
          <a:prstGeom prst="rect">
            <a:avLst/>
          </a:prstGeom>
          <a:noFill/>
          <a:ln>
            <a:noFill/>
          </a:ln>
        </p:spPr>
        <p:txBody>
          <a:bodyPr spcFirstLastPara="1" wrap="square" lIns="91425" tIns="45700" rIns="91425" bIns="45700" anchor="b" anchorCtr="0"/>
          <a:lstStyle>
            <a:lvl1pPr marL="457200" lvl="0" indent="-228600" algn="l" rtl="0">
              <a:lnSpc>
                <a:spcPct val="100000"/>
              </a:lnSpc>
              <a:spcBef>
                <a:spcPts val="700"/>
              </a:spcBef>
              <a:spcAft>
                <a:spcPts val="0"/>
              </a:spcAft>
              <a:buSzPts val="1900"/>
              <a:buNone/>
              <a:defRPr sz="1900" b="1" cap="none">
                <a:solidFill>
                  <a:schemeClr val="dk2"/>
                </a:solidFill>
              </a:defRPr>
            </a:lvl1pPr>
            <a:lvl2pPr marL="914400" lvl="1" indent="-228600" algn="l" rtl="0">
              <a:lnSpc>
                <a:spcPct val="110000"/>
              </a:lnSpc>
              <a:spcBef>
                <a:spcPts val="700"/>
              </a:spcBef>
              <a:spcAft>
                <a:spcPts val="0"/>
              </a:spcAft>
              <a:buSzPts val="1900"/>
              <a:buNone/>
              <a:defRPr sz="1900" b="1"/>
            </a:lvl2pPr>
            <a:lvl3pPr marL="1371600" lvl="2" indent="-228600" algn="l" rtl="0">
              <a:lnSpc>
                <a:spcPct val="110000"/>
              </a:lnSpc>
              <a:spcBef>
                <a:spcPts val="700"/>
              </a:spcBef>
              <a:spcAft>
                <a:spcPts val="0"/>
              </a:spcAft>
              <a:buSzPts val="1800"/>
              <a:buNone/>
              <a:defRPr sz="1800" b="1"/>
            </a:lvl3pPr>
            <a:lvl4pPr marL="1828800" lvl="3" indent="-228600" algn="l" rtl="0">
              <a:lnSpc>
                <a:spcPct val="110000"/>
              </a:lnSpc>
              <a:spcBef>
                <a:spcPts val="700"/>
              </a:spcBef>
              <a:spcAft>
                <a:spcPts val="0"/>
              </a:spcAft>
              <a:buSzPts val="1600"/>
              <a:buNone/>
              <a:defRPr sz="1600" b="1"/>
            </a:lvl4pPr>
            <a:lvl5pPr marL="2286000" lvl="4" indent="-228600" algn="l" rtl="0">
              <a:lnSpc>
                <a:spcPct val="110000"/>
              </a:lnSpc>
              <a:spcBef>
                <a:spcPts val="700"/>
              </a:spcBef>
              <a:spcAft>
                <a:spcPts val="0"/>
              </a:spcAft>
              <a:buSzPts val="1600"/>
              <a:buNone/>
              <a:defRPr sz="1600" b="1"/>
            </a:lvl5pPr>
            <a:lvl6pPr marL="2743200" lvl="5" indent="-228600" algn="l" rtl="0">
              <a:lnSpc>
                <a:spcPct val="110000"/>
              </a:lnSpc>
              <a:spcBef>
                <a:spcPts val="700"/>
              </a:spcBef>
              <a:spcAft>
                <a:spcPts val="0"/>
              </a:spcAft>
              <a:buSzPts val="1600"/>
              <a:buNone/>
              <a:defRPr sz="1600" b="1"/>
            </a:lvl6pPr>
            <a:lvl7pPr marL="3200400" lvl="6" indent="-228600" algn="l" rtl="0">
              <a:lnSpc>
                <a:spcPct val="110000"/>
              </a:lnSpc>
              <a:spcBef>
                <a:spcPts val="700"/>
              </a:spcBef>
              <a:spcAft>
                <a:spcPts val="0"/>
              </a:spcAft>
              <a:buSzPts val="1600"/>
              <a:buNone/>
              <a:defRPr sz="1600" b="1"/>
            </a:lvl7pPr>
            <a:lvl8pPr marL="3657600" lvl="7" indent="-228600" algn="l" rtl="0">
              <a:lnSpc>
                <a:spcPct val="110000"/>
              </a:lnSpc>
              <a:spcBef>
                <a:spcPts val="700"/>
              </a:spcBef>
              <a:spcAft>
                <a:spcPts val="0"/>
              </a:spcAft>
              <a:buSzPts val="1600"/>
              <a:buNone/>
              <a:defRPr sz="1600" b="1"/>
            </a:lvl8pPr>
            <a:lvl9pPr marL="4114800" lvl="8" indent="-228600" algn="l" rtl="0">
              <a:lnSpc>
                <a:spcPct val="110000"/>
              </a:lnSpc>
              <a:spcBef>
                <a:spcPts val="700"/>
              </a:spcBef>
              <a:spcAft>
                <a:spcPts val="0"/>
              </a:spcAft>
              <a:buSzPts val="1600"/>
              <a:buNone/>
              <a:defRPr sz="1600" b="1"/>
            </a:lvl9pPr>
          </a:lstStyle>
          <a:p>
            <a:endParaRPr/>
          </a:p>
        </p:txBody>
      </p:sp>
      <p:sp>
        <p:nvSpPr>
          <p:cNvPr id="780" name="Google Shape;780;p6"/>
          <p:cNvSpPr txBox="1">
            <a:spLocks noGrp="1"/>
          </p:cNvSpPr>
          <p:nvPr>
            <p:ph type="body" idx="2"/>
          </p:nvPr>
        </p:nvSpPr>
        <p:spPr>
          <a:xfrm>
            <a:off x="1257300" y="2909102"/>
            <a:ext cx="4800600" cy="29964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781" name="Google Shape;781;p6"/>
          <p:cNvSpPr txBox="1">
            <a:spLocks noGrp="1"/>
          </p:cNvSpPr>
          <p:nvPr>
            <p:ph type="body" idx="3"/>
          </p:nvPr>
        </p:nvSpPr>
        <p:spPr>
          <a:xfrm>
            <a:off x="6633864" y="2199633"/>
            <a:ext cx="4800600" cy="632400"/>
          </a:xfrm>
          <a:prstGeom prst="rect">
            <a:avLst/>
          </a:prstGeom>
          <a:noFill/>
          <a:ln>
            <a:noFill/>
          </a:ln>
        </p:spPr>
        <p:txBody>
          <a:bodyPr spcFirstLastPara="1" wrap="square" lIns="91425" tIns="45700" rIns="91425" bIns="45700" anchor="b" anchorCtr="0"/>
          <a:lstStyle>
            <a:lvl1pPr marL="457200" lvl="0" indent="-228600" algn="l" rtl="0">
              <a:lnSpc>
                <a:spcPct val="100000"/>
              </a:lnSpc>
              <a:spcBef>
                <a:spcPts val="700"/>
              </a:spcBef>
              <a:spcAft>
                <a:spcPts val="0"/>
              </a:spcAft>
              <a:buSzPts val="1900"/>
              <a:buNone/>
              <a:defRPr sz="1900" b="1" cap="none">
                <a:solidFill>
                  <a:schemeClr val="dk2"/>
                </a:solidFill>
              </a:defRPr>
            </a:lvl1pPr>
            <a:lvl2pPr marL="914400" lvl="1" indent="-228600" algn="l" rtl="0">
              <a:lnSpc>
                <a:spcPct val="110000"/>
              </a:lnSpc>
              <a:spcBef>
                <a:spcPts val="700"/>
              </a:spcBef>
              <a:spcAft>
                <a:spcPts val="0"/>
              </a:spcAft>
              <a:buSzPts val="1900"/>
              <a:buNone/>
              <a:defRPr sz="1900" b="1"/>
            </a:lvl2pPr>
            <a:lvl3pPr marL="1371600" lvl="2" indent="-228600" algn="l" rtl="0">
              <a:lnSpc>
                <a:spcPct val="110000"/>
              </a:lnSpc>
              <a:spcBef>
                <a:spcPts val="700"/>
              </a:spcBef>
              <a:spcAft>
                <a:spcPts val="0"/>
              </a:spcAft>
              <a:buSzPts val="1800"/>
              <a:buNone/>
              <a:defRPr sz="1800" b="1"/>
            </a:lvl3pPr>
            <a:lvl4pPr marL="1828800" lvl="3" indent="-228600" algn="l" rtl="0">
              <a:lnSpc>
                <a:spcPct val="110000"/>
              </a:lnSpc>
              <a:spcBef>
                <a:spcPts val="700"/>
              </a:spcBef>
              <a:spcAft>
                <a:spcPts val="0"/>
              </a:spcAft>
              <a:buSzPts val="1600"/>
              <a:buNone/>
              <a:defRPr sz="1600" b="1"/>
            </a:lvl4pPr>
            <a:lvl5pPr marL="2286000" lvl="4" indent="-228600" algn="l" rtl="0">
              <a:lnSpc>
                <a:spcPct val="110000"/>
              </a:lnSpc>
              <a:spcBef>
                <a:spcPts val="700"/>
              </a:spcBef>
              <a:spcAft>
                <a:spcPts val="0"/>
              </a:spcAft>
              <a:buSzPts val="1600"/>
              <a:buNone/>
              <a:defRPr sz="1600" b="1"/>
            </a:lvl5pPr>
            <a:lvl6pPr marL="2743200" lvl="5" indent="-228600" algn="l" rtl="0">
              <a:lnSpc>
                <a:spcPct val="110000"/>
              </a:lnSpc>
              <a:spcBef>
                <a:spcPts val="700"/>
              </a:spcBef>
              <a:spcAft>
                <a:spcPts val="0"/>
              </a:spcAft>
              <a:buSzPts val="1600"/>
              <a:buNone/>
              <a:defRPr sz="1600" b="1"/>
            </a:lvl6pPr>
            <a:lvl7pPr marL="3200400" lvl="6" indent="-228600" algn="l" rtl="0">
              <a:lnSpc>
                <a:spcPct val="110000"/>
              </a:lnSpc>
              <a:spcBef>
                <a:spcPts val="700"/>
              </a:spcBef>
              <a:spcAft>
                <a:spcPts val="0"/>
              </a:spcAft>
              <a:buSzPts val="1600"/>
              <a:buNone/>
              <a:defRPr sz="1600" b="1"/>
            </a:lvl7pPr>
            <a:lvl8pPr marL="3657600" lvl="7" indent="-228600" algn="l" rtl="0">
              <a:lnSpc>
                <a:spcPct val="110000"/>
              </a:lnSpc>
              <a:spcBef>
                <a:spcPts val="700"/>
              </a:spcBef>
              <a:spcAft>
                <a:spcPts val="0"/>
              </a:spcAft>
              <a:buSzPts val="1600"/>
              <a:buNone/>
              <a:defRPr sz="1600" b="1"/>
            </a:lvl8pPr>
            <a:lvl9pPr marL="4114800" lvl="8" indent="-228600" algn="l" rtl="0">
              <a:lnSpc>
                <a:spcPct val="110000"/>
              </a:lnSpc>
              <a:spcBef>
                <a:spcPts val="700"/>
              </a:spcBef>
              <a:spcAft>
                <a:spcPts val="0"/>
              </a:spcAft>
              <a:buSzPts val="1600"/>
              <a:buNone/>
              <a:defRPr sz="1600" b="1"/>
            </a:lvl9pPr>
          </a:lstStyle>
          <a:p>
            <a:endParaRPr/>
          </a:p>
        </p:txBody>
      </p:sp>
      <p:sp>
        <p:nvSpPr>
          <p:cNvPr id="782" name="Google Shape;782;p6"/>
          <p:cNvSpPr txBox="1">
            <a:spLocks noGrp="1"/>
          </p:cNvSpPr>
          <p:nvPr>
            <p:ph type="body" idx="4"/>
          </p:nvPr>
        </p:nvSpPr>
        <p:spPr>
          <a:xfrm>
            <a:off x="6633864" y="2909102"/>
            <a:ext cx="4800600" cy="29964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783" name="Google Shape;783;p6"/>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4" name="Google Shape;784;p6"/>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5" name="Google Shape;785;p6"/>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bg>
      <p:bgPr>
        <a:solidFill>
          <a:schemeClr val="dk2"/>
        </a:solidFill>
        <a:effectLst/>
      </p:bgPr>
    </p:bg>
    <p:spTree>
      <p:nvGrpSpPr>
        <p:cNvPr id="1" name="Shape 786"/>
        <p:cNvGrpSpPr/>
        <p:nvPr/>
      </p:nvGrpSpPr>
      <p:grpSpPr>
        <a:xfrm>
          <a:off x="0" y="0"/>
          <a:ext cx="0" cy="0"/>
          <a:chOff x="0" y="0"/>
          <a:chExt cx="0" cy="0"/>
        </a:xfrm>
      </p:grpSpPr>
      <p:sp>
        <p:nvSpPr>
          <p:cNvPr id="787" name="Google Shape;787;p7"/>
          <p:cNvSpPr txBox="1">
            <a:spLocks noGrp="1"/>
          </p:cNvSpPr>
          <p:nvPr>
            <p:ph type="title"/>
          </p:nvPr>
        </p:nvSpPr>
        <p:spPr>
          <a:xfrm>
            <a:off x="3242929" y="1073888"/>
            <a:ext cx="8187000" cy="4064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2"/>
              </a:buClr>
              <a:buSzPts val="8400"/>
              <a:buFont typeface="Impact"/>
              <a:buNone/>
              <a:defRPr sz="84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8" name="Google Shape;788;p7"/>
          <p:cNvSpPr txBox="1">
            <a:spLocks noGrp="1"/>
          </p:cNvSpPr>
          <p:nvPr>
            <p:ph type="body" idx="1"/>
          </p:nvPr>
        </p:nvSpPr>
        <p:spPr>
          <a:xfrm>
            <a:off x="3242930" y="5159781"/>
            <a:ext cx="7017600" cy="951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700"/>
              </a:spcBef>
              <a:spcAft>
                <a:spcPts val="0"/>
              </a:spcAft>
              <a:buSzPts val="2000"/>
              <a:buNone/>
              <a:defRPr sz="2000" b="1" i="0" cap="none">
                <a:solidFill>
                  <a:schemeClr val="accent1"/>
                </a:solidFill>
              </a:defRPr>
            </a:lvl1pPr>
            <a:lvl2pPr marL="914400" lvl="1" indent="-228600" algn="l" rtl="0">
              <a:lnSpc>
                <a:spcPct val="110000"/>
              </a:lnSpc>
              <a:spcBef>
                <a:spcPts val="700"/>
              </a:spcBef>
              <a:spcAft>
                <a:spcPts val="0"/>
              </a:spcAft>
              <a:buSzPts val="2000"/>
              <a:buNone/>
              <a:defRPr sz="2000">
                <a:solidFill>
                  <a:schemeClr val="lt1"/>
                </a:solidFill>
              </a:defRPr>
            </a:lvl2pPr>
            <a:lvl3pPr marL="1371600" lvl="2" indent="-228600" algn="l" rtl="0">
              <a:lnSpc>
                <a:spcPct val="110000"/>
              </a:lnSpc>
              <a:spcBef>
                <a:spcPts val="700"/>
              </a:spcBef>
              <a:spcAft>
                <a:spcPts val="0"/>
              </a:spcAft>
              <a:buSzPts val="1800"/>
              <a:buNone/>
              <a:defRPr sz="1800">
                <a:solidFill>
                  <a:schemeClr val="lt1"/>
                </a:solidFill>
              </a:defRPr>
            </a:lvl3pPr>
            <a:lvl4pPr marL="1828800" lvl="3" indent="-228600" algn="l" rtl="0">
              <a:lnSpc>
                <a:spcPct val="110000"/>
              </a:lnSpc>
              <a:spcBef>
                <a:spcPts val="700"/>
              </a:spcBef>
              <a:spcAft>
                <a:spcPts val="0"/>
              </a:spcAft>
              <a:buSzPts val="1600"/>
              <a:buNone/>
              <a:defRPr sz="1600">
                <a:solidFill>
                  <a:schemeClr val="lt1"/>
                </a:solidFill>
              </a:defRPr>
            </a:lvl4pPr>
            <a:lvl5pPr marL="2286000" lvl="4" indent="-228600" algn="l" rtl="0">
              <a:lnSpc>
                <a:spcPct val="110000"/>
              </a:lnSpc>
              <a:spcBef>
                <a:spcPts val="700"/>
              </a:spcBef>
              <a:spcAft>
                <a:spcPts val="0"/>
              </a:spcAft>
              <a:buSzPts val="1600"/>
              <a:buNone/>
              <a:defRPr sz="1600">
                <a:solidFill>
                  <a:schemeClr val="lt1"/>
                </a:solidFill>
              </a:defRPr>
            </a:lvl5pPr>
            <a:lvl6pPr marL="2743200" lvl="5" indent="-228600" algn="l" rtl="0">
              <a:lnSpc>
                <a:spcPct val="110000"/>
              </a:lnSpc>
              <a:spcBef>
                <a:spcPts val="700"/>
              </a:spcBef>
              <a:spcAft>
                <a:spcPts val="0"/>
              </a:spcAft>
              <a:buSzPts val="1600"/>
              <a:buNone/>
              <a:defRPr sz="1600">
                <a:solidFill>
                  <a:schemeClr val="lt1"/>
                </a:solidFill>
              </a:defRPr>
            </a:lvl6pPr>
            <a:lvl7pPr marL="3200400" lvl="6" indent="-228600" algn="l" rtl="0">
              <a:lnSpc>
                <a:spcPct val="110000"/>
              </a:lnSpc>
              <a:spcBef>
                <a:spcPts val="700"/>
              </a:spcBef>
              <a:spcAft>
                <a:spcPts val="0"/>
              </a:spcAft>
              <a:buSzPts val="1600"/>
              <a:buNone/>
              <a:defRPr sz="1600">
                <a:solidFill>
                  <a:schemeClr val="lt1"/>
                </a:solidFill>
              </a:defRPr>
            </a:lvl7pPr>
            <a:lvl8pPr marL="3657600" lvl="7" indent="-228600" algn="l" rtl="0">
              <a:lnSpc>
                <a:spcPct val="110000"/>
              </a:lnSpc>
              <a:spcBef>
                <a:spcPts val="700"/>
              </a:spcBef>
              <a:spcAft>
                <a:spcPts val="0"/>
              </a:spcAft>
              <a:buSzPts val="1600"/>
              <a:buNone/>
              <a:defRPr sz="1600">
                <a:solidFill>
                  <a:schemeClr val="lt1"/>
                </a:solidFill>
              </a:defRPr>
            </a:lvl8pPr>
            <a:lvl9pPr marL="4114800" lvl="8" indent="-228600" algn="l" rtl="0">
              <a:lnSpc>
                <a:spcPct val="110000"/>
              </a:lnSpc>
              <a:spcBef>
                <a:spcPts val="700"/>
              </a:spcBef>
              <a:spcAft>
                <a:spcPts val="0"/>
              </a:spcAft>
              <a:buSzPts val="1600"/>
              <a:buNone/>
              <a:defRPr sz="1600">
                <a:solidFill>
                  <a:schemeClr val="lt1"/>
                </a:solidFill>
              </a:defRPr>
            </a:lvl9pPr>
          </a:lstStyle>
          <a:p>
            <a:endParaRPr/>
          </a:p>
        </p:txBody>
      </p:sp>
      <p:sp>
        <p:nvSpPr>
          <p:cNvPr id="789" name="Google Shape;789;p7"/>
          <p:cNvSpPr txBox="1">
            <a:spLocks noGrp="1"/>
          </p:cNvSpPr>
          <p:nvPr>
            <p:ph type="dt" idx="10"/>
          </p:nvPr>
        </p:nvSpPr>
        <p:spPr>
          <a:xfrm>
            <a:off x="3236546" y="6375679"/>
            <a:ext cx="1494000" cy="3486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0" name="Google Shape;790;p7"/>
          <p:cNvSpPr txBox="1">
            <a:spLocks noGrp="1"/>
          </p:cNvSpPr>
          <p:nvPr>
            <p:ph type="ftr" idx="11"/>
          </p:nvPr>
        </p:nvSpPr>
        <p:spPr>
          <a:xfrm>
            <a:off x="5279064" y="6375679"/>
            <a:ext cx="4114800" cy="345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1" name="Google Shape;791;p7"/>
          <p:cNvSpPr txBox="1">
            <a:spLocks noGrp="1"/>
          </p:cNvSpPr>
          <p:nvPr>
            <p:ph type="sldNum" idx="12"/>
          </p:nvPr>
        </p:nvSpPr>
        <p:spPr>
          <a:xfrm>
            <a:off x="9942434" y="6375679"/>
            <a:ext cx="1487700" cy="345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lt2"/>
                </a:solidFill>
                <a:latin typeface="Cabin"/>
                <a:ea typeface="Cabin"/>
                <a:cs typeface="Cabin"/>
                <a:sym typeface="Cabin"/>
              </a:defRPr>
            </a:lvl1pPr>
            <a:lvl2pPr marL="0" lvl="1" indent="0" algn="r" rtl="0">
              <a:spcBef>
                <a:spcPts val="0"/>
              </a:spcBef>
              <a:buNone/>
              <a:defRPr sz="1200">
                <a:solidFill>
                  <a:schemeClr val="lt2"/>
                </a:solidFill>
                <a:latin typeface="Cabin"/>
                <a:ea typeface="Cabin"/>
                <a:cs typeface="Cabin"/>
                <a:sym typeface="Cabin"/>
              </a:defRPr>
            </a:lvl2pPr>
            <a:lvl3pPr marL="0" lvl="2" indent="0" algn="r" rtl="0">
              <a:spcBef>
                <a:spcPts val="0"/>
              </a:spcBef>
              <a:buNone/>
              <a:defRPr sz="1200">
                <a:solidFill>
                  <a:schemeClr val="lt2"/>
                </a:solidFill>
                <a:latin typeface="Cabin"/>
                <a:ea typeface="Cabin"/>
                <a:cs typeface="Cabin"/>
                <a:sym typeface="Cabin"/>
              </a:defRPr>
            </a:lvl3pPr>
            <a:lvl4pPr marL="0" lvl="3" indent="0" algn="r" rtl="0">
              <a:spcBef>
                <a:spcPts val="0"/>
              </a:spcBef>
              <a:buNone/>
              <a:defRPr sz="1200">
                <a:solidFill>
                  <a:schemeClr val="lt2"/>
                </a:solidFill>
                <a:latin typeface="Cabin"/>
                <a:ea typeface="Cabin"/>
                <a:cs typeface="Cabin"/>
                <a:sym typeface="Cabin"/>
              </a:defRPr>
            </a:lvl4pPr>
            <a:lvl5pPr marL="0" lvl="4" indent="0" algn="r" rtl="0">
              <a:spcBef>
                <a:spcPts val="0"/>
              </a:spcBef>
              <a:buNone/>
              <a:defRPr sz="1200">
                <a:solidFill>
                  <a:schemeClr val="lt2"/>
                </a:solidFill>
                <a:latin typeface="Cabin"/>
                <a:ea typeface="Cabin"/>
                <a:cs typeface="Cabin"/>
                <a:sym typeface="Cabin"/>
              </a:defRPr>
            </a:lvl5pPr>
            <a:lvl6pPr marL="0" lvl="5" indent="0" algn="r" rtl="0">
              <a:spcBef>
                <a:spcPts val="0"/>
              </a:spcBef>
              <a:buNone/>
              <a:defRPr sz="1200">
                <a:solidFill>
                  <a:schemeClr val="lt2"/>
                </a:solidFill>
                <a:latin typeface="Cabin"/>
                <a:ea typeface="Cabin"/>
                <a:cs typeface="Cabin"/>
                <a:sym typeface="Cabin"/>
              </a:defRPr>
            </a:lvl6pPr>
            <a:lvl7pPr marL="0" lvl="6" indent="0" algn="r" rtl="0">
              <a:spcBef>
                <a:spcPts val="0"/>
              </a:spcBef>
              <a:buNone/>
              <a:defRPr sz="1200">
                <a:solidFill>
                  <a:schemeClr val="lt2"/>
                </a:solidFill>
                <a:latin typeface="Cabin"/>
                <a:ea typeface="Cabin"/>
                <a:cs typeface="Cabin"/>
                <a:sym typeface="Cabin"/>
              </a:defRPr>
            </a:lvl7pPr>
            <a:lvl8pPr marL="0" lvl="7" indent="0" algn="r" rtl="0">
              <a:spcBef>
                <a:spcPts val="0"/>
              </a:spcBef>
              <a:buNone/>
              <a:defRPr sz="1200">
                <a:solidFill>
                  <a:schemeClr val="lt2"/>
                </a:solidFill>
                <a:latin typeface="Cabin"/>
                <a:ea typeface="Cabin"/>
                <a:cs typeface="Cabin"/>
                <a:sym typeface="Cabin"/>
              </a:defRPr>
            </a:lvl8pPr>
            <a:lvl9pPr marL="0" lvl="8" indent="0" algn="r" rtl="0">
              <a:spcBef>
                <a:spcPts val="0"/>
              </a:spcBef>
              <a:buNone/>
              <a:defRPr sz="1200">
                <a:solidFill>
                  <a:schemeClr val="lt2"/>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s-ES"/>
              <a:t>‹Nº›</a:t>
            </a:fld>
            <a:endParaRPr/>
          </a:p>
        </p:txBody>
      </p:sp>
      <p:grpSp>
        <p:nvGrpSpPr>
          <p:cNvPr id="792" name="Google Shape;792;p7" title="left scallop shape"/>
          <p:cNvGrpSpPr/>
          <p:nvPr/>
        </p:nvGrpSpPr>
        <p:grpSpPr>
          <a:xfrm>
            <a:off x="0" y="0"/>
            <a:ext cx="2814638" cy="6858000"/>
            <a:chOff x="0" y="0"/>
            <a:chExt cx="2814638" cy="6858000"/>
          </a:xfrm>
        </p:grpSpPr>
        <p:sp>
          <p:nvSpPr>
            <p:cNvPr id="793" name="Google Shape;793;p7"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794" name="Google Shape;794;p7"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95"/>
        <p:cNvGrpSpPr/>
        <p:nvPr/>
      </p:nvGrpSpPr>
      <p:grpSpPr>
        <a:xfrm>
          <a:off x="0" y="0"/>
          <a:ext cx="0" cy="0"/>
          <a:chOff x="0" y="0"/>
          <a:chExt cx="0" cy="0"/>
        </a:xfrm>
      </p:grpSpPr>
      <p:sp>
        <p:nvSpPr>
          <p:cNvPr id="796" name="Google Shape;796;p8"/>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7" name="Google Shape;797;p8"/>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8" name="Google Shape;798;p8"/>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9" name="Google Shape;799;p8"/>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0"/>
        <p:cNvGrpSpPr/>
        <p:nvPr/>
      </p:nvGrpSpPr>
      <p:grpSpPr>
        <a:xfrm>
          <a:off x="0" y="0"/>
          <a:ext cx="0" cy="0"/>
          <a:chOff x="0" y="0"/>
          <a:chExt cx="0" cy="0"/>
        </a:xfrm>
      </p:grpSpPr>
      <p:sp>
        <p:nvSpPr>
          <p:cNvPr id="801" name="Google Shape;801;p9"/>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2" name="Google Shape;802;p9"/>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3" name="Google Shape;803;p9"/>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spTree>
      <p:nvGrpSpPr>
        <p:cNvPr id="1" name="Shape 804"/>
        <p:cNvGrpSpPr/>
        <p:nvPr/>
      </p:nvGrpSpPr>
      <p:grpSpPr>
        <a:xfrm>
          <a:off x="0" y="0"/>
          <a:ext cx="0" cy="0"/>
          <a:chOff x="0" y="0"/>
          <a:chExt cx="0" cy="0"/>
        </a:xfrm>
      </p:grpSpPr>
      <p:sp>
        <p:nvSpPr>
          <p:cNvPr id="805" name="Google Shape;805;p10"/>
          <p:cNvSpPr>
            <a:spLocks noGrp="1"/>
          </p:cNvSpPr>
          <p:nvPr>
            <p:ph type="pic" idx="2"/>
          </p:nvPr>
        </p:nvSpPr>
        <p:spPr>
          <a:xfrm>
            <a:off x="283464" y="0"/>
            <a:ext cx="7355700" cy="6858000"/>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700"/>
              </a:spcBef>
              <a:spcAft>
                <a:spcPts val="0"/>
              </a:spcAft>
              <a:buClr>
                <a:schemeClr val="dk2"/>
              </a:buClr>
              <a:buSzPts val="3200"/>
              <a:buFont typeface="Arial"/>
              <a:buNone/>
              <a:defRPr sz="3200" b="0" i="0" u="none" strike="noStrike" cap="none">
                <a:solidFill>
                  <a:srgbClr val="595959"/>
                </a:solidFill>
                <a:latin typeface="Cabin"/>
                <a:ea typeface="Cabin"/>
                <a:cs typeface="Cabin"/>
                <a:sym typeface="Cabin"/>
              </a:defRPr>
            </a:lvl1pPr>
            <a:lvl2pPr marR="0" lvl="1" algn="l" rtl="0">
              <a:lnSpc>
                <a:spcPct val="110000"/>
              </a:lnSpc>
              <a:spcBef>
                <a:spcPts val="700"/>
              </a:spcBef>
              <a:spcAft>
                <a:spcPts val="0"/>
              </a:spcAft>
              <a:buClr>
                <a:schemeClr val="dk2"/>
              </a:buClr>
              <a:buSzPts val="2800"/>
              <a:buFont typeface="Cabin"/>
              <a:buNone/>
              <a:defRPr sz="2800" b="0" i="0" u="none" strike="noStrike" cap="none">
                <a:solidFill>
                  <a:srgbClr val="595959"/>
                </a:solidFill>
                <a:latin typeface="Cabin"/>
                <a:ea typeface="Cabin"/>
                <a:cs typeface="Cabin"/>
                <a:sym typeface="Cabin"/>
              </a:defRPr>
            </a:lvl2pPr>
            <a:lvl3pPr marR="0" lvl="2" algn="l" rtl="0">
              <a:lnSpc>
                <a:spcPct val="110000"/>
              </a:lnSpc>
              <a:spcBef>
                <a:spcPts val="700"/>
              </a:spcBef>
              <a:spcAft>
                <a:spcPts val="0"/>
              </a:spcAft>
              <a:buClr>
                <a:schemeClr val="dk2"/>
              </a:buClr>
              <a:buSzPts val="2400"/>
              <a:buFont typeface="Arial"/>
              <a:buNone/>
              <a:defRPr sz="2400" b="0" i="0" u="none" strike="noStrike" cap="none">
                <a:solidFill>
                  <a:srgbClr val="595959"/>
                </a:solidFill>
                <a:latin typeface="Cabin"/>
                <a:ea typeface="Cabin"/>
                <a:cs typeface="Cabin"/>
                <a:sym typeface="Cabin"/>
              </a:defRPr>
            </a:lvl3pPr>
            <a:lvl4pPr marR="0" lvl="3" algn="l" rtl="0">
              <a:lnSpc>
                <a:spcPct val="110000"/>
              </a:lnSpc>
              <a:spcBef>
                <a:spcPts val="700"/>
              </a:spcBef>
              <a:spcAft>
                <a:spcPts val="0"/>
              </a:spcAft>
              <a:buClr>
                <a:schemeClr val="dk2"/>
              </a:buClr>
              <a:buSzPts val="2000"/>
              <a:buFont typeface="Cabin"/>
              <a:buNone/>
              <a:defRPr sz="2000" b="0" i="0" u="none" strike="noStrike" cap="none">
                <a:solidFill>
                  <a:srgbClr val="595959"/>
                </a:solidFill>
                <a:latin typeface="Cabin"/>
                <a:ea typeface="Cabin"/>
                <a:cs typeface="Cabin"/>
                <a:sym typeface="Cabin"/>
              </a:defRPr>
            </a:lvl4pPr>
            <a:lvl5pPr marR="0" lvl="4"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Cabin"/>
                <a:ea typeface="Cabin"/>
                <a:cs typeface="Cabin"/>
                <a:sym typeface="Cabin"/>
              </a:defRPr>
            </a:lvl5pPr>
            <a:lvl6pPr marR="0" lvl="5" algn="l" rtl="0">
              <a:lnSpc>
                <a:spcPct val="110000"/>
              </a:lnSpc>
              <a:spcBef>
                <a:spcPts val="700"/>
              </a:spcBef>
              <a:spcAft>
                <a:spcPts val="0"/>
              </a:spcAft>
              <a:buClr>
                <a:schemeClr val="dk2"/>
              </a:buClr>
              <a:buSzPts val="2000"/>
              <a:buFont typeface="Cabin"/>
              <a:buNone/>
              <a:defRPr sz="2000" b="0" i="0" u="none" strike="noStrike" cap="none">
                <a:solidFill>
                  <a:srgbClr val="595959"/>
                </a:solidFill>
                <a:latin typeface="Cabin"/>
                <a:ea typeface="Cabin"/>
                <a:cs typeface="Cabin"/>
                <a:sym typeface="Cabin"/>
              </a:defRPr>
            </a:lvl6pPr>
            <a:lvl7pPr marR="0" lvl="6"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Cabin"/>
                <a:ea typeface="Cabin"/>
                <a:cs typeface="Cabin"/>
                <a:sym typeface="Cabin"/>
              </a:defRPr>
            </a:lvl7pPr>
            <a:lvl8pPr marR="0" lvl="7" algn="l" rtl="0">
              <a:lnSpc>
                <a:spcPct val="110000"/>
              </a:lnSpc>
              <a:spcBef>
                <a:spcPts val="700"/>
              </a:spcBef>
              <a:spcAft>
                <a:spcPts val="0"/>
              </a:spcAft>
              <a:buClr>
                <a:schemeClr val="dk2"/>
              </a:buClr>
              <a:buSzPts val="2000"/>
              <a:buFont typeface="Cabin"/>
              <a:buNone/>
              <a:defRPr sz="2000" b="0" i="0" u="none" strike="noStrike" cap="none">
                <a:solidFill>
                  <a:srgbClr val="595959"/>
                </a:solidFill>
                <a:latin typeface="Cabin"/>
                <a:ea typeface="Cabin"/>
                <a:cs typeface="Cabin"/>
                <a:sym typeface="Cabin"/>
              </a:defRPr>
            </a:lvl8pPr>
            <a:lvl9pPr marR="0" lvl="8"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Cabin"/>
                <a:ea typeface="Cabin"/>
                <a:cs typeface="Cabin"/>
                <a:sym typeface="Cabin"/>
              </a:defRPr>
            </a:lvl9pPr>
          </a:lstStyle>
          <a:p>
            <a:endParaRPr/>
          </a:p>
        </p:txBody>
      </p:sp>
      <p:sp>
        <p:nvSpPr>
          <p:cNvPr id="806" name="Google Shape;806;p10"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807" name="Google Shape;807;p10" title="left edge border"/>
          <p:cNvSpPr/>
          <p:nvPr/>
        </p:nvSpPr>
        <p:spPr>
          <a:xfrm>
            <a:off x="0" y="0"/>
            <a:ext cx="2835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0"/>
          <p:cNvSpPr txBox="1">
            <a:spLocks noGrp="1"/>
          </p:cNvSpPr>
          <p:nvPr>
            <p:ph type="title"/>
          </p:nvPr>
        </p:nvSpPr>
        <p:spPr>
          <a:xfrm>
            <a:off x="8337883" y="457200"/>
            <a:ext cx="3092100" cy="11967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1900"/>
              <a:buFont typeface="Cabin"/>
              <a:buNone/>
              <a:defRPr sz="1900" b="1" i="0">
                <a:solidFill>
                  <a:schemeClr val="accent1"/>
                </a:solidFill>
                <a:latin typeface="Cabin"/>
                <a:ea typeface="Cabin"/>
                <a:cs typeface="Cabin"/>
                <a:sym typeface="Cab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9" name="Google Shape;809;p10"/>
          <p:cNvSpPr txBox="1">
            <a:spLocks noGrp="1"/>
          </p:cNvSpPr>
          <p:nvPr>
            <p:ph type="body" idx="1"/>
          </p:nvPr>
        </p:nvSpPr>
        <p:spPr>
          <a:xfrm>
            <a:off x="8337883" y="1741336"/>
            <a:ext cx="3092100" cy="41643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200"/>
              </a:spcBef>
              <a:spcAft>
                <a:spcPts val="0"/>
              </a:spcAft>
              <a:buSzPts val="1600"/>
              <a:buNone/>
              <a:defRPr sz="1600">
                <a:solidFill>
                  <a:schemeClr val="lt2"/>
                </a:solidFill>
              </a:defRPr>
            </a:lvl1pPr>
            <a:lvl2pPr marL="914400" lvl="1" indent="-228600" algn="l" rtl="0">
              <a:lnSpc>
                <a:spcPct val="110000"/>
              </a:lnSpc>
              <a:spcBef>
                <a:spcPts val="700"/>
              </a:spcBef>
              <a:spcAft>
                <a:spcPts val="0"/>
              </a:spcAft>
              <a:buSzPts val="1400"/>
              <a:buNone/>
              <a:defRPr sz="1400"/>
            </a:lvl2pPr>
            <a:lvl3pPr marL="1371600" lvl="2" indent="-228600" algn="l" rtl="0">
              <a:lnSpc>
                <a:spcPct val="110000"/>
              </a:lnSpc>
              <a:spcBef>
                <a:spcPts val="700"/>
              </a:spcBef>
              <a:spcAft>
                <a:spcPts val="0"/>
              </a:spcAft>
              <a:buSzPts val="1200"/>
              <a:buNone/>
              <a:defRPr sz="1200"/>
            </a:lvl3pPr>
            <a:lvl4pPr marL="1828800" lvl="3" indent="-228600" algn="l" rtl="0">
              <a:lnSpc>
                <a:spcPct val="110000"/>
              </a:lnSpc>
              <a:spcBef>
                <a:spcPts val="700"/>
              </a:spcBef>
              <a:spcAft>
                <a:spcPts val="0"/>
              </a:spcAft>
              <a:buSzPts val="1000"/>
              <a:buNone/>
              <a:defRPr sz="1000"/>
            </a:lvl4pPr>
            <a:lvl5pPr marL="2286000" lvl="4" indent="-228600" algn="l" rtl="0">
              <a:lnSpc>
                <a:spcPct val="110000"/>
              </a:lnSpc>
              <a:spcBef>
                <a:spcPts val="700"/>
              </a:spcBef>
              <a:spcAft>
                <a:spcPts val="0"/>
              </a:spcAft>
              <a:buSzPts val="1000"/>
              <a:buNone/>
              <a:defRPr sz="1000"/>
            </a:lvl5pPr>
            <a:lvl6pPr marL="2743200" lvl="5" indent="-228600" algn="l" rtl="0">
              <a:lnSpc>
                <a:spcPct val="110000"/>
              </a:lnSpc>
              <a:spcBef>
                <a:spcPts val="700"/>
              </a:spcBef>
              <a:spcAft>
                <a:spcPts val="0"/>
              </a:spcAft>
              <a:buSzPts val="1000"/>
              <a:buNone/>
              <a:defRPr sz="1000"/>
            </a:lvl6pPr>
            <a:lvl7pPr marL="3200400" lvl="6" indent="-228600" algn="l" rtl="0">
              <a:lnSpc>
                <a:spcPct val="110000"/>
              </a:lnSpc>
              <a:spcBef>
                <a:spcPts val="700"/>
              </a:spcBef>
              <a:spcAft>
                <a:spcPts val="0"/>
              </a:spcAft>
              <a:buSzPts val="1000"/>
              <a:buNone/>
              <a:defRPr sz="1000"/>
            </a:lvl7pPr>
            <a:lvl8pPr marL="3657600" lvl="7" indent="-228600" algn="l" rtl="0">
              <a:lnSpc>
                <a:spcPct val="110000"/>
              </a:lnSpc>
              <a:spcBef>
                <a:spcPts val="700"/>
              </a:spcBef>
              <a:spcAft>
                <a:spcPts val="0"/>
              </a:spcAft>
              <a:buSzPts val="1000"/>
              <a:buNone/>
              <a:defRPr sz="1000"/>
            </a:lvl8pPr>
            <a:lvl9pPr marL="4114800" lvl="8" indent="-228600" algn="l" rtl="0">
              <a:lnSpc>
                <a:spcPct val="110000"/>
              </a:lnSpc>
              <a:spcBef>
                <a:spcPts val="700"/>
              </a:spcBef>
              <a:spcAft>
                <a:spcPts val="0"/>
              </a:spcAft>
              <a:buSzPts val="1000"/>
              <a:buNone/>
              <a:defRPr sz="1000"/>
            </a:lvl9pPr>
          </a:lstStyle>
          <a:p>
            <a:endParaRPr/>
          </a:p>
        </p:txBody>
      </p:sp>
      <p:sp>
        <p:nvSpPr>
          <p:cNvPr id="810" name="Google Shape;810;p10"/>
          <p:cNvSpPr txBox="1">
            <a:spLocks noGrp="1"/>
          </p:cNvSpPr>
          <p:nvPr>
            <p:ph type="dt" idx="10"/>
          </p:nvPr>
        </p:nvSpPr>
        <p:spPr>
          <a:xfrm>
            <a:off x="765950" y="6375679"/>
            <a:ext cx="1232400" cy="3486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1" name="Google Shape;811;p10"/>
          <p:cNvSpPr txBox="1">
            <a:spLocks noGrp="1"/>
          </p:cNvSpPr>
          <p:nvPr>
            <p:ph type="ftr" idx="11"/>
          </p:nvPr>
        </p:nvSpPr>
        <p:spPr>
          <a:xfrm>
            <a:off x="2103621" y="6375679"/>
            <a:ext cx="3482100" cy="3459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2" name="Google Shape;812;p10"/>
          <p:cNvSpPr txBox="1">
            <a:spLocks noGrp="1"/>
          </p:cNvSpPr>
          <p:nvPr>
            <p:ph type="sldNum" idx="12"/>
          </p:nvPr>
        </p:nvSpPr>
        <p:spPr>
          <a:xfrm>
            <a:off x="5687568" y="6375679"/>
            <a:ext cx="1234500" cy="345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39"/>
        <p:cNvGrpSpPr/>
        <p:nvPr/>
      </p:nvGrpSpPr>
      <p:grpSpPr>
        <a:xfrm>
          <a:off x="0" y="0"/>
          <a:ext cx="0" cy="0"/>
          <a:chOff x="0" y="0"/>
          <a:chExt cx="0" cy="0"/>
        </a:xfrm>
      </p:grpSpPr>
      <p:sp>
        <p:nvSpPr>
          <p:cNvPr id="740" name="Google Shape;740;p1"/>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41" name="Google Shape;741;p1"/>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1pPr>
            <a:lvl2pPr marL="914400" marR="0" lvl="1" indent="-342900" algn="l" rtl="0">
              <a:lnSpc>
                <a:spcPct val="110000"/>
              </a:lnSpc>
              <a:spcBef>
                <a:spcPts val="700"/>
              </a:spcBef>
              <a:spcAft>
                <a:spcPts val="0"/>
              </a:spcAft>
              <a:buClr>
                <a:schemeClr val="dk2"/>
              </a:buClr>
              <a:buSzPts val="1800"/>
              <a:buFont typeface="Cabin"/>
              <a:buChar char="–"/>
              <a:defRPr sz="1800" b="0" i="0" u="none" strike="noStrike" cap="none">
                <a:solidFill>
                  <a:srgbClr val="595959"/>
                </a:solidFill>
                <a:latin typeface="Cabin"/>
                <a:ea typeface="Cabin"/>
                <a:cs typeface="Cabin"/>
                <a:sym typeface="Cabin"/>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Cabin"/>
                <a:ea typeface="Cabin"/>
                <a:cs typeface="Cabin"/>
                <a:sym typeface="Cabin"/>
              </a:defRPr>
            </a:lvl3pPr>
            <a:lvl4pPr marL="1828800" marR="0" lvl="3" indent="-317500" algn="l" rtl="0">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5pPr>
            <a:lvl6pPr marL="2743200" marR="0" lvl="5" indent="-317500" algn="l" rtl="0">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7pPr>
            <a:lvl8pPr marL="3657600" marR="0" lvl="7" indent="-317500" algn="l" rtl="0">
              <a:lnSpc>
                <a:spcPct val="110000"/>
              </a:lnSpc>
              <a:spcBef>
                <a:spcPts val="7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9pPr>
          </a:lstStyle>
          <a:p>
            <a:endParaRPr/>
          </a:p>
        </p:txBody>
      </p:sp>
      <p:sp>
        <p:nvSpPr>
          <p:cNvPr id="742" name="Google Shape;742;p1"/>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43" name="Google Shape;743;p1"/>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44" name="Google Shape;744;p1"/>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bin"/>
                <a:ea typeface="Cabin"/>
                <a:cs typeface="Cabin"/>
                <a:sym typeface="Cabin"/>
              </a:defRPr>
            </a:lvl1pPr>
            <a:lvl2pPr marL="0" marR="0" lvl="1" indent="0" algn="r" rtl="0">
              <a:spcBef>
                <a:spcPts val="0"/>
              </a:spcBef>
              <a:buNone/>
              <a:defRPr sz="1200" b="0" i="0" u="none" strike="noStrike" cap="none">
                <a:solidFill>
                  <a:srgbClr val="595959"/>
                </a:solidFill>
                <a:latin typeface="Cabin"/>
                <a:ea typeface="Cabin"/>
                <a:cs typeface="Cabin"/>
                <a:sym typeface="Cabin"/>
              </a:defRPr>
            </a:lvl2pPr>
            <a:lvl3pPr marL="0" marR="0" lvl="2" indent="0" algn="r" rtl="0">
              <a:spcBef>
                <a:spcPts val="0"/>
              </a:spcBef>
              <a:buNone/>
              <a:defRPr sz="1200" b="0" i="0" u="none" strike="noStrike" cap="none">
                <a:solidFill>
                  <a:srgbClr val="595959"/>
                </a:solidFill>
                <a:latin typeface="Cabin"/>
                <a:ea typeface="Cabin"/>
                <a:cs typeface="Cabin"/>
                <a:sym typeface="Cabin"/>
              </a:defRPr>
            </a:lvl3pPr>
            <a:lvl4pPr marL="0" marR="0" lvl="3" indent="0" algn="r" rtl="0">
              <a:spcBef>
                <a:spcPts val="0"/>
              </a:spcBef>
              <a:buNone/>
              <a:defRPr sz="1200" b="0" i="0" u="none" strike="noStrike" cap="none">
                <a:solidFill>
                  <a:srgbClr val="595959"/>
                </a:solidFill>
                <a:latin typeface="Cabin"/>
                <a:ea typeface="Cabin"/>
                <a:cs typeface="Cabin"/>
                <a:sym typeface="Cabin"/>
              </a:defRPr>
            </a:lvl4pPr>
            <a:lvl5pPr marL="0" marR="0" lvl="4" indent="0" algn="r" rtl="0">
              <a:spcBef>
                <a:spcPts val="0"/>
              </a:spcBef>
              <a:buNone/>
              <a:defRPr sz="1200" b="0" i="0" u="none" strike="noStrike" cap="none">
                <a:solidFill>
                  <a:srgbClr val="595959"/>
                </a:solidFill>
                <a:latin typeface="Cabin"/>
                <a:ea typeface="Cabin"/>
                <a:cs typeface="Cabin"/>
                <a:sym typeface="Cabin"/>
              </a:defRPr>
            </a:lvl5pPr>
            <a:lvl6pPr marL="0" marR="0" lvl="5" indent="0" algn="r" rtl="0">
              <a:spcBef>
                <a:spcPts val="0"/>
              </a:spcBef>
              <a:buNone/>
              <a:defRPr sz="1200" b="0" i="0" u="none" strike="noStrike" cap="none">
                <a:solidFill>
                  <a:srgbClr val="595959"/>
                </a:solidFill>
                <a:latin typeface="Cabin"/>
                <a:ea typeface="Cabin"/>
                <a:cs typeface="Cabin"/>
                <a:sym typeface="Cabin"/>
              </a:defRPr>
            </a:lvl6pPr>
            <a:lvl7pPr marL="0" marR="0" lvl="6" indent="0" algn="r" rtl="0">
              <a:spcBef>
                <a:spcPts val="0"/>
              </a:spcBef>
              <a:buNone/>
              <a:defRPr sz="1200" b="0" i="0" u="none" strike="noStrike" cap="none">
                <a:solidFill>
                  <a:srgbClr val="595959"/>
                </a:solidFill>
                <a:latin typeface="Cabin"/>
                <a:ea typeface="Cabin"/>
                <a:cs typeface="Cabin"/>
                <a:sym typeface="Cabin"/>
              </a:defRPr>
            </a:lvl7pPr>
            <a:lvl8pPr marL="0" marR="0" lvl="7" indent="0" algn="r" rtl="0">
              <a:spcBef>
                <a:spcPts val="0"/>
              </a:spcBef>
              <a:buNone/>
              <a:defRPr sz="1200" b="0" i="0" u="none" strike="noStrike" cap="none">
                <a:solidFill>
                  <a:srgbClr val="595959"/>
                </a:solidFill>
                <a:latin typeface="Cabin"/>
                <a:ea typeface="Cabin"/>
                <a:cs typeface="Cabin"/>
                <a:sym typeface="Cabin"/>
              </a:defRPr>
            </a:lvl8pPr>
            <a:lvl9pPr marL="0" marR="0" lvl="8" indent="0" algn="r" rtl="0">
              <a:spcBef>
                <a:spcPts val="0"/>
              </a:spcBef>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s-ES"/>
              <a:t>‹Nº›</a:t>
            </a:fld>
            <a:endParaRPr/>
          </a:p>
        </p:txBody>
      </p:sp>
      <p:sp>
        <p:nvSpPr>
          <p:cNvPr id="745" name="Google Shape;745;p1"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746" name="Google Shape;746;p1" title="right edge border"/>
          <p:cNvSpPr/>
          <p:nvPr/>
        </p:nvSpPr>
        <p:spPr>
          <a:xfrm>
            <a:off x="11908536" y="0"/>
            <a:ext cx="2835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FA27173-1C3B-43D6-AF57-F6DF560EFD2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813295" y="696930"/>
            <a:ext cx="1283509" cy="208842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AFDDCBD6-1D82-458A-BB00-33A0D460158E}"/>
              </a:ext>
            </a:extLst>
          </p:cNvPr>
          <p:cNvSpPr txBox="1"/>
          <p:nvPr/>
        </p:nvSpPr>
        <p:spPr>
          <a:xfrm>
            <a:off x="2144336" y="3429000"/>
            <a:ext cx="8621425" cy="1600438"/>
          </a:xfrm>
          <a:prstGeom prst="rect">
            <a:avLst/>
          </a:prstGeom>
          <a:noFill/>
        </p:spPr>
        <p:txBody>
          <a:bodyPr wrap="square">
            <a:spAutoFit/>
          </a:bodyPr>
          <a:lstStyle/>
          <a:p>
            <a:pPr algn="ctr"/>
            <a:r>
              <a:rPr lang="es-MX" sz="1800" dirty="0">
                <a:latin typeface="Arial" panose="020B0604020202020204" pitchFamily="34" charset="0"/>
                <a:cs typeface="Arial" panose="020B0604020202020204" pitchFamily="34" charset="0"/>
              </a:rPr>
              <a:t>Facultad de Psicología UADY</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Compiladora  y responsable de la información:</a:t>
            </a:r>
          </a:p>
          <a:p>
            <a:r>
              <a:rPr lang="es-MX" sz="1600" dirty="0">
                <a:latin typeface="Arial" panose="020B0604020202020204" pitchFamily="34" charset="0"/>
                <a:cs typeface="Arial" panose="020B0604020202020204" pitchFamily="34" charset="0"/>
              </a:rPr>
              <a:t>BRIANDA MISSHEL MAGAÑA QUERO | Estudiante de la Licenciatura en Psicología</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Información de contacto:  brianda.magana@hotmail.com, brianda.magana@correo.uady.mx</a:t>
            </a:r>
          </a:p>
        </p:txBody>
      </p:sp>
      <p:pic>
        <p:nvPicPr>
          <p:cNvPr id="4" name="Imagen 3" descr="Imagen que contiene dibujo&#10;&#10;Descripción generada automáticamente">
            <a:extLst>
              <a:ext uri="{FF2B5EF4-FFF2-40B4-BE49-F238E27FC236}">
                <a16:creationId xmlns:a16="http://schemas.microsoft.com/office/drawing/2014/main" id="{CBD67F31-C4AD-4336-B550-A8D41BDD5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5349" y="6264608"/>
            <a:ext cx="1640481" cy="593392"/>
          </a:xfrm>
          <a:prstGeom prst="rect">
            <a:avLst/>
          </a:prstGeom>
        </p:spPr>
      </p:pic>
    </p:spTree>
    <p:extLst>
      <p:ext uri="{BB962C8B-B14F-4D97-AF65-F5344CB8AC3E}">
        <p14:creationId xmlns:p14="http://schemas.microsoft.com/office/powerpoint/2010/main" val="408161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21"/>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ts val="4410"/>
              <a:buFont typeface="Impact"/>
              <a:buNone/>
            </a:pPr>
            <a:r>
              <a:rPr lang="es-ES" sz="4410" i="1"/>
              <a:t>6. </a:t>
            </a:r>
            <a:r>
              <a:rPr lang="es-ES" sz="4410" b="1" i="1"/>
              <a:t>LOS CAMBIOS REALES REQUIEREN TIEMPO; LAS INTERVENCIONES BREVES SON SUPERFICIALES Y NO DURAN</a:t>
            </a:r>
            <a:br>
              <a:rPr lang="es-ES" sz="4590"/>
            </a:br>
            <a:endParaRPr sz="4590"/>
          </a:p>
        </p:txBody>
      </p:sp>
      <p:sp>
        <p:nvSpPr>
          <p:cNvPr id="885" name="Google Shape;885;p21"/>
          <p:cNvSpPr txBox="1">
            <a:spLocks noGrp="1"/>
          </p:cNvSpPr>
          <p:nvPr>
            <p:ph type="body" idx="1"/>
          </p:nvPr>
        </p:nvSpPr>
        <p:spPr>
          <a:xfrm>
            <a:off x="1251678" y="2286001"/>
            <a:ext cx="10178400" cy="44385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t>Puesto que los problemas y la patología están profundamente arraigados, constituyen pautas repetitivas que están en la base de los sistemas individuales o sociales, es poco lo que se puede esperar de intervenciones breves. </a:t>
            </a:r>
            <a:endParaRPr/>
          </a:p>
          <a:p>
            <a:pPr marL="228600" lvl="0" indent="-228600" algn="l" rtl="0">
              <a:lnSpc>
                <a:spcPct val="110000"/>
              </a:lnSpc>
              <a:spcBef>
                <a:spcPts val="700"/>
              </a:spcBef>
              <a:spcAft>
                <a:spcPts val="0"/>
              </a:spcAft>
              <a:buSzPts val="2000"/>
              <a:buChar char="•"/>
            </a:pPr>
            <a:r>
              <a:rPr lang="es-ES"/>
              <a:t>Incluso si el síntoma desaparece en un corto espacio de tiempo, él o algún síntoma sustitutorio aparecerán en el futuro. </a:t>
            </a:r>
            <a:endParaRPr/>
          </a:p>
          <a:p>
            <a:pPr marL="228600" lvl="0" indent="-228600" algn="l" rtl="0">
              <a:lnSpc>
                <a:spcPct val="110000"/>
              </a:lnSpc>
              <a:spcBef>
                <a:spcPts val="700"/>
              </a:spcBef>
              <a:spcAft>
                <a:spcPts val="0"/>
              </a:spcAft>
              <a:buSzPts val="2000"/>
              <a:buChar char="•"/>
            </a:pPr>
            <a:r>
              <a:rPr lang="es-ES"/>
              <a:t>Los cambios que resultan de intervenciones breves no duran, ya que el cambio real sucede de la misma forma que la patología; a lo largo de un prolongado período de tiempo. </a:t>
            </a:r>
            <a:endParaRPr/>
          </a:p>
          <a:p>
            <a:pPr marL="228600" lvl="0" indent="-228600" algn="l" rtl="0">
              <a:lnSpc>
                <a:spcPct val="110000"/>
              </a:lnSpc>
              <a:spcBef>
                <a:spcPts val="700"/>
              </a:spcBef>
              <a:spcAft>
                <a:spcPts val="0"/>
              </a:spcAft>
              <a:buSzPts val="2000"/>
              <a:buChar char="•"/>
            </a:pPr>
            <a:r>
              <a:rPr lang="es-ES"/>
              <a:t>En las terapias enfocadas a la relación terapeuta-cliente se tarda bastante en construir esta relación.</a:t>
            </a:r>
            <a:endParaRPr/>
          </a:p>
          <a:p>
            <a:pPr marL="228600" lvl="0" indent="-228600" algn="l" rtl="0">
              <a:lnSpc>
                <a:spcPct val="110000"/>
              </a:lnSpc>
              <a:spcBef>
                <a:spcPts val="700"/>
              </a:spcBef>
              <a:spcAft>
                <a:spcPts val="0"/>
              </a:spcAft>
              <a:buSzPts val="2000"/>
              <a:buChar char="•"/>
            </a:pPr>
            <a:r>
              <a:rPr lang="es-ES"/>
              <a:t> La mayoría de las terapias están orientadas hacia la evaluación y el tratamiento a largo plazo. </a:t>
            </a:r>
            <a:endParaRPr/>
          </a:p>
          <a:p>
            <a:pPr marL="228600" lvl="0" indent="-228600" algn="l" rtl="0">
              <a:lnSpc>
                <a:spcPct val="110000"/>
              </a:lnSpc>
              <a:spcBef>
                <a:spcPts val="700"/>
              </a:spcBef>
              <a:spcAft>
                <a:spcPts val="0"/>
              </a:spcAft>
              <a:buSzPts val="2000"/>
              <a:buChar char="•"/>
            </a:pPr>
            <a:r>
              <a:rPr lang="es-ES"/>
              <a:t>Se acusa a las terapias breves de ser superficiales</a:t>
            </a:r>
            <a:endParaRPr/>
          </a:p>
          <a:p>
            <a:pPr marL="228600" lvl="0" indent="-101600" algn="l" rtl="0">
              <a:lnSpc>
                <a:spcPct val="110000"/>
              </a:lnSpc>
              <a:spcBef>
                <a:spcPts val="700"/>
              </a:spcBef>
              <a:spcAft>
                <a:spcPts val="0"/>
              </a:spcAft>
              <a:buSzPts val="2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89"/>
        <p:cNvGrpSpPr/>
        <p:nvPr/>
      </p:nvGrpSpPr>
      <p:grpSpPr>
        <a:xfrm>
          <a:off x="0" y="0"/>
          <a:ext cx="0" cy="0"/>
          <a:chOff x="0" y="0"/>
          <a:chExt cx="0" cy="0"/>
        </a:xfrm>
      </p:grpSpPr>
      <p:sp>
        <p:nvSpPr>
          <p:cNvPr id="890" name="Google Shape;890;p22"/>
          <p:cNvSpPr txBox="1">
            <a:spLocks noGrp="1"/>
          </p:cNvSpPr>
          <p:nvPr>
            <p:ph type="title"/>
          </p:nvPr>
        </p:nvSpPr>
        <p:spPr>
          <a:xfrm>
            <a:off x="755989" y="631155"/>
            <a:ext cx="11225100" cy="2187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600"/>
              <a:buFont typeface="Impact"/>
              <a:buNone/>
            </a:pPr>
            <a:r>
              <a:rPr lang="es-ES" sz="3600" b="1" i="1"/>
              <a:t>7. CENTRARSE EN IDENTIFICAR Y CORREGIR PATOLOGÍAS Y DÉFICITS</a:t>
            </a:r>
            <a:br>
              <a:rPr lang="es-ES" sz="2200"/>
            </a:br>
            <a:endParaRPr sz="2200"/>
          </a:p>
        </p:txBody>
      </p:sp>
      <p:sp>
        <p:nvSpPr>
          <p:cNvPr id="891" name="Google Shape;891;p22"/>
          <p:cNvSpPr txBox="1">
            <a:spLocks noGrp="1"/>
          </p:cNvSpPr>
          <p:nvPr>
            <p:ph type="body" idx="1"/>
          </p:nvPr>
        </p:nvSpPr>
        <p:spPr>
          <a:xfrm>
            <a:off x="1251679" y="2286001"/>
            <a:ext cx="3384300" cy="39408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t>La gran mayoría de las terapias dan gran importancia a la patología y los déficits. </a:t>
            </a:r>
            <a:endParaRPr/>
          </a:p>
          <a:p>
            <a:pPr marL="228600" lvl="0" indent="-228600" algn="l" rtl="0">
              <a:lnSpc>
                <a:spcPct val="110000"/>
              </a:lnSpc>
              <a:spcBef>
                <a:spcPts val="700"/>
              </a:spcBef>
              <a:spcAft>
                <a:spcPts val="0"/>
              </a:spcAft>
              <a:buSzPts val="2000"/>
              <a:buChar char="•"/>
            </a:pPr>
            <a:r>
              <a:rPr lang="es-ES"/>
              <a:t>A menudo los terapeutas buscan patologías incluso debajo de las piedras. </a:t>
            </a:r>
            <a:endParaRPr/>
          </a:p>
          <a:p>
            <a:pPr marL="228600" lvl="0" indent="-228600" algn="l" rtl="0">
              <a:lnSpc>
                <a:spcPct val="110000"/>
              </a:lnSpc>
              <a:spcBef>
                <a:spcPts val="700"/>
              </a:spcBef>
              <a:spcAft>
                <a:spcPts val="0"/>
              </a:spcAft>
              <a:buSzPts val="2000"/>
              <a:buChar char="•"/>
            </a:pPr>
            <a:r>
              <a:rPr lang="es-ES"/>
              <a:t>Si las buscas, seguro las encuentras. </a:t>
            </a:r>
            <a:endParaRPr/>
          </a:p>
          <a:p>
            <a:pPr marL="228600" lvl="0" indent="-101600" algn="l" rtl="0">
              <a:lnSpc>
                <a:spcPct val="110000"/>
              </a:lnSpc>
              <a:spcBef>
                <a:spcPts val="700"/>
              </a:spcBef>
              <a:spcAft>
                <a:spcPts val="0"/>
              </a:spcAft>
              <a:buSzPts val="2000"/>
              <a:buNone/>
            </a:pPr>
            <a:endParaRPr/>
          </a:p>
        </p:txBody>
      </p:sp>
      <p:pic>
        <p:nvPicPr>
          <p:cNvPr id="892" name="Google Shape;892;p22" descr="Resultado de imagen para problemas mentales"/>
          <p:cNvPicPr preferRelativeResize="0"/>
          <p:nvPr/>
        </p:nvPicPr>
        <p:blipFill rotWithShape="1">
          <a:blip r:embed="rId3">
            <a:alphaModFix/>
          </a:blip>
          <a:srcRect l="23337" r="23343"/>
          <a:stretch/>
        </p:blipFill>
        <p:spPr>
          <a:xfrm>
            <a:off x="5279472" y="1659988"/>
            <a:ext cx="5995466" cy="45791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6"/>
        <p:cNvGrpSpPr/>
        <p:nvPr/>
      </p:nvGrpSpPr>
      <p:grpSpPr>
        <a:xfrm>
          <a:off x="0" y="0"/>
          <a:ext cx="0" cy="0"/>
          <a:chOff x="0" y="0"/>
          <a:chExt cx="0" cy="0"/>
        </a:xfrm>
      </p:grpSpPr>
      <p:sp>
        <p:nvSpPr>
          <p:cNvPr id="897" name="Google Shape;897;p23"/>
          <p:cNvSpPr txBox="1">
            <a:spLocks noGrp="1"/>
          </p:cNvSpPr>
          <p:nvPr>
            <p:ph type="title"/>
          </p:nvPr>
        </p:nvSpPr>
        <p:spPr>
          <a:xfrm>
            <a:off x="1251677" y="645105"/>
            <a:ext cx="4357500" cy="132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800"/>
              <a:buFont typeface="Impact"/>
              <a:buNone/>
            </a:pPr>
            <a:r>
              <a:rPr lang="es-ES" sz="2800" b="1" i="1"/>
              <a:t>MÁS ALLÁ DE LAS CREENCIAS</a:t>
            </a:r>
            <a:br>
              <a:rPr lang="es-ES" sz="2800"/>
            </a:br>
            <a:endParaRPr sz="2800"/>
          </a:p>
        </p:txBody>
      </p:sp>
      <p:sp>
        <p:nvSpPr>
          <p:cNvPr id="898" name="Google Shape;898;p23"/>
          <p:cNvSpPr txBox="1">
            <a:spLocks noGrp="1"/>
          </p:cNvSpPr>
          <p:nvPr>
            <p:ph type="body" idx="1"/>
          </p:nvPr>
        </p:nvSpPr>
        <p:spPr>
          <a:xfrm>
            <a:off x="1251678" y="2286001"/>
            <a:ext cx="43635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1900"/>
              <a:buChar char="•"/>
            </a:pPr>
            <a:r>
              <a:rPr lang="es-ES" sz="1900">
                <a:solidFill>
                  <a:schemeClr val="dk1"/>
                </a:solidFill>
              </a:rPr>
              <a:t>Muchos terapeutas consideran que estas ideas no son simplemente presupuestos sino “verdades”. </a:t>
            </a:r>
            <a:endParaRPr/>
          </a:p>
          <a:p>
            <a:pPr marL="228600" lvl="0" indent="-228600" algn="l" rtl="0">
              <a:lnSpc>
                <a:spcPct val="110000"/>
              </a:lnSpc>
              <a:spcBef>
                <a:spcPts val="700"/>
              </a:spcBef>
              <a:spcAft>
                <a:spcPts val="0"/>
              </a:spcAft>
              <a:buSzPts val="1900"/>
              <a:buChar char="•"/>
            </a:pPr>
            <a:r>
              <a:rPr lang="es-ES" sz="1900">
                <a:solidFill>
                  <a:schemeClr val="dk1"/>
                </a:solidFill>
              </a:rPr>
              <a:t>La realidad es que sólo son creencias, muchas parecen incluso supersticiones debido a la falta de evidencia empírica. </a:t>
            </a:r>
            <a:endParaRPr/>
          </a:p>
          <a:p>
            <a:pPr marL="228600" lvl="0" indent="-228600" algn="l" rtl="0">
              <a:lnSpc>
                <a:spcPct val="110000"/>
              </a:lnSpc>
              <a:spcBef>
                <a:spcPts val="700"/>
              </a:spcBef>
              <a:spcAft>
                <a:spcPts val="0"/>
              </a:spcAft>
              <a:buSzPts val="1900"/>
              <a:buChar char="•"/>
            </a:pPr>
            <a:r>
              <a:rPr lang="es-ES" sz="1900">
                <a:solidFill>
                  <a:schemeClr val="dk1"/>
                </a:solidFill>
              </a:rPr>
              <a:t>Los terapeutas creamos a veces (sin quererlo) profecías autocumplidas en nuestros clientes debido a nuestras creencias sobre éstos. </a:t>
            </a:r>
            <a:endParaRPr/>
          </a:p>
          <a:p>
            <a:pPr marL="228600" lvl="0" indent="-107950" algn="l" rtl="0">
              <a:lnSpc>
                <a:spcPct val="110000"/>
              </a:lnSpc>
              <a:spcBef>
                <a:spcPts val="700"/>
              </a:spcBef>
              <a:spcAft>
                <a:spcPts val="0"/>
              </a:spcAft>
              <a:buSzPts val="1900"/>
              <a:buNone/>
            </a:pPr>
            <a:endParaRPr sz="1900">
              <a:solidFill>
                <a:schemeClr val="dk1"/>
              </a:solidFill>
            </a:endParaRPr>
          </a:p>
        </p:txBody>
      </p:sp>
      <p:pic>
        <p:nvPicPr>
          <p:cNvPr id="899" name="Google Shape;899;p23"/>
          <p:cNvPicPr preferRelativeResize="0"/>
          <p:nvPr/>
        </p:nvPicPr>
        <p:blipFill rotWithShape="1">
          <a:blip r:embed="rId3">
            <a:alphaModFix/>
          </a:blip>
          <a:srcRect/>
          <a:stretch/>
        </p:blipFill>
        <p:spPr>
          <a:xfrm>
            <a:off x="6693686" y="645106"/>
            <a:ext cx="3985758" cy="55940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24"/>
          <p:cNvSpPr txBox="1">
            <a:spLocks noGrp="1"/>
          </p:cNvSpPr>
          <p:nvPr>
            <p:ph type="ctrTitle"/>
          </p:nvPr>
        </p:nvSpPr>
        <p:spPr>
          <a:xfrm>
            <a:off x="936750" y="1506351"/>
            <a:ext cx="10318500" cy="439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5400"/>
              <a:buFont typeface="Impact"/>
              <a:buNone/>
            </a:pPr>
            <a:r>
              <a:rPr lang="es-ES" sz="5400" b="1">
                <a:highlight>
                  <a:srgbClr val="F1C232"/>
                </a:highlight>
              </a:rPr>
              <a:t>DE LA PATOLOGÍA A LA SALUD: LAS PREMISAS DE LA TERAPIA ORIENTADA A SOLUCIONES</a:t>
            </a:r>
            <a:br>
              <a:rPr lang="es-ES">
                <a:highlight>
                  <a:srgbClr val="F1C232"/>
                </a:highlight>
              </a:rPr>
            </a:br>
            <a:endParaRPr sz="4800">
              <a:highlight>
                <a:srgbClr val="F1C232"/>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08"/>
        <p:cNvGrpSpPr/>
        <p:nvPr/>
      </p:nvGrpSpPr>
      <p:grpSpPr>
        <a:xfrm>
          <a:off x="0" y="0"/>
          <a:ext cx="0" cy="0"/>
          <a:chOff x="0" y="0"/>
          <a:chExt cx="0" cy="0"/>
        </a:xfrm>
      </p:grpSpPr>
      <p:sp>
        <p:nvSpPr>
          <p:cNvPr id="909" name="Google Shape;909;p25"/>
          <p:cNvSpPr txBox="1">
            <a:spLocks noGrp="1"/>
          </p:cNvSpPr>
          <p:nvPr>
            <p:ph type="body" idx="1"/>
          </p:nvPr>
        </p:nvSpPr>
        <p:spPr>
          <a:xfrm>
            <a:off x="1256367" y="653202"/>
            <a:ext cx="4516200" cy="58329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es-ES"/>
              <a:t>La información que obtiene un terapeuta sobre un cliente antes de empezar la terapia puede influir sobre las expectativas de éxito de ésta. </a:t>
            </a:r>
            <a:endParaRPr/>
          </a:p>
          <a:p>
            <a:pPr marL="228600" lvl="0" indent="-228600" algn="l" rtl="0">
              <a:lnSpc>
                <a:spcPct val="100000"/>
              </a:lnSpc>
              <a:spcBef>
                <a:spcPts val="700"/>
              </a:spcBef>
              <a:spcAft>
                <a:spcPts val="0"/>
              </a:spcAft>
              <a:buSzPts val="2000"/>
              <a:buChar char="•"/>
            </a:pPr>
            <a:r>
              <a:rPr lang="es-ES"/>
              <a:t>Los prejuicios que se derivan de las expectativas del terapeuta, tanto negativas como positivas, influirán sobre el curso y resultado de la terapia. </a:t>
            </a:r>
            <a:endParaRPr/>
          </a:p>
          <a:p>
            <a:pPr marL="228600" lvl="0" indent="-228600" algn="l" rtl="0">
              <a:lnSpc>
                <a:spcPct val="100000"/>
              </a:lnSpc>
              <a:spcBef>
                <a:spcPts val="700"/>
              </a:spcBef>
              <a:spcAft>
                <a:spcPts val="0"/>
              </a:spcAft>
              <a:buSzPts val="2000"/>
              <a:buChar char="•"/>
            </a:pPr>
            <a:r>
              <a:rPr lang="es-ES"/>
              <a:t>Debido a esto, los terapeutas centrados en soluciones mantienen aquellas suposiciones que aumentan la cooperación, fortalecen a los clientes y hacen más eficaz y feliz el proceso. </a:t>
            </a:r>
            <a:endParaRPr/>
          </a:p>
          <a:p>
            <a:pPr marL="228600" lvl="0" indent="-228600" algn="l" rtl="0">
              <a:lnSpc>
                <a:spcPct val="100000"/>
              </a:lnSpc>
              <a:spcBef>
                <a:spcPts val="700"/>
              </a:spcBef>
              <a:spcAft>
                <a:spcPts val="0"/>
              </a:spcAft>
              <a:buSzPts val="2000"/>
              <a:buChar char="•"/>
            </a:pPr>
            <a:r>
              <a:rPr lang="es-ES"/>
              <a:t>Se mantienen las premisas que se centran en los recursos y las posibilidades, esperando crear profecías autocumplidoras positivas.</a:t>
            </a:r>
            <a:endParaRPr/>
          </a:p>
          <a:p>
            <a:pPr marL="228600" lvl="0" indent="-146050" algn="l" rtl="0">
              <a:lnSpc>
                <a:spcPct val="100000"/>
              </a:lnSpc>
              <a:spcBef>
                <a:spcPts val="700"/>
              </a:spcBef>
              <a:spcAft>
                <a:spcPts val="0"/>
              </a:spcAft>
              <a:buSzPts val="1300"/>
              <a:buNone/>
            </a:pPr>
            <a:endParaRPr sz="1300"/>
          </a:p>
        </p:txBody>
      </p:sp>
      <p:pic>
        <p:nvPicPr>
          <p:cNvPr id="910" name="Google Shape;910;p25" descr="Resultado de imagen para terapia orientada a soluciÃ³n"/>
          <p:cNvPicPr preferRelativeResize="0"/>
          <p:nvPr/>
        </p:nvPicPr>
        <p:blipFill rotWithShape="1">
          <a:blip r:embed="rId3">
            <a:alphaModFix/>
          </a:blip>
          <a:srcRect/>
          <a:stretch/>
        </p:blipFill>
        <p:spPr>
          <a:xfrm>
            <a:off x="6096000" y="1673468"/>
            <a:ext cx="5178938" cy="35373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4"/>
        <p:cNvGrpSpPr/>
        <p:nvPr/>
      </p:nvGrpSpPr>
      <p:grpSpPr>
        <a:xfrm>
          <a:off x="0" y="0"/>
          <a:ext cx="0" cy="0"/>
          <a:chOff x="0" y="0"/>
          <a:chExt cx="0" cy="0"/>
        </a:xfrm>
      </p:grpSpPr>
      <p:sp>
        <p:nvSpPr>
          <p:cNvPr id="915" name="Google Shape;915;p26"/>
          <p:cNvSpPr txBox="1">
            <a:spLocks noGrp="1"/>
          </p:cNvSpPr>
          <p:nvPr>
            <p:ph type="title"/>
          </p:nvPr>
        </p:nvSpPr>
        <p:spPr>
          <a:xfrm>
            <a:off x="1251677" y="645105"/>
            <a:ext cx="5008500" cy="132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ts val="2790"/>
              <a:buFont typeface="Impact"/>
              <a:buNone/>
            </a:pPr>
            <a:r>
              <a:rPr lang="es-ES" sz="2790" b="1" i="1"/>
              <a:t>1. LOS CLIENTES TIENEN RECURSOS Y FUERZAS PARA RESOLVER SUS QUEJAS</a:t>
            </a:r>
            <a:br>
              <a:rPr lang="es-ES" sz="1890"/>
            </a:br>
            <a:endParaRPr sz="1890"/>
          </a:p>
        </p:txBody>
      </p:sp>
      <p:sp>
        <p:nvSpPr>
          <p:cNvPr id="916" name="Google Shape;916;p26"/>
          <p:cNvSpPr txBox="1">
            <a:spLocks noGrp="1"/>
          </p:cNvSpPr>
          <p:nvPr>
            <p:ph type="body" idx="1"/>
          </p:nvPr>
        </p:nvSpPr>
        <p:spPr>
          <a:xfrm>
            <a:off x="1087555" y="2114505"/>
            <a:ext cx="5008500" cy="42696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es-ES">
                <a:solidFill>
                  <a:schemeClr val="dk1"/>
                </a:solidFill>
              </a:rPr>
              <a:t>Todas las personas ya disponen de habilidades y recursos que pueden usarse para resolver las quejas. </a:t>
            </a:r>
            <a:endParaRPr/>
          </a:p>
          <a:p>
            <a:pPr marL="228600" lvl="0" indent="-228600" algn="l" rtl="0">
              <a:lnSpc>
                <a:spcPct val="100000"/>
              </a:lnSpc>
              <a:spcBef>
                <a:spcPts val="700"/>
              </a:spcBef>
              <a:spcAft>
                <a:spcPts val="0"/>
              </a:spcAft>
              <a:buSzPts val="2000"/>
              <a:buChar char="•"/>
            </a:pPr>
            <a:r>
              <a:rPr lang="es-ES">
                <a:solidFill>
                  <a:schemeClr val="dk1"/>
                </a:solidFill>
              </a:rPr>
              <a:t>La tarea del terapeuta es acceder a esas capacidades y lograr que sean utilizadas.</a:t>
            </a:r>
            <a:endParaRPr/>
          </a:p>
          <a:p>
            <a:pPr marL="228600" lvl="0" indent="-228600" algn="l" rtl="0">
              <a:lnSpc>
                <a:spcPct val="100000"/>
              </a:lnSpc>
              <a:spcBef>
                <a:spcPts val="700"/>
              </a:spcBef>
              <a:spcAft>
                <a:spcPts val="0"/>
              </a:spcAft>
              <a:buSzPts val="2000"/>
              <a:buChar char="•"/>
            </a:pPr>
            <a:r>
              <a:rPr lang="es-ES">
                <a:solidFill>
                  <a:schemeClr val="dk1"/>
                </a:solidFill>
              </a:rPr>
              <a:t>El cliente sólo necesita que se le recuerde las herramientas de las que dispone para desarrollar soluciones satisfactorias y duraderas. </a:t>
            </a:r>
            <a:endParaRPr/>
          </a:p>
          <a:p>
            <a:pPr marL="228600" lvl="0" indent="-228600" algn="l" rtl="0">
              <a:lnSpc>
                <a:spcPct val="100000"/>
              </a:lnSpc>
              <a:spcBef>
                <a:spcPts val="700"/>
              </a:spcBef>
              <a:spcAft>
                <a:spcPts val="0"/>
              </a:spcAft>
              <a:buSzPts val="2000"/>
              <a:buChar char="•"/>
            </a:pPr>
            <a:r>
              <a:rPr lang="es-ES">
                <a:solidFill>
                  <a:schemeClr val="dk1"/>
                </a:solidFill>
              </a:rPr>
              <a:t>Otras veces, puede que tengan aptitudes que puedan ser aumentadas o perfiladas para ayudarles a superar la situación.</a:t>
            </a:r>
            <a:endParaRPr/>
          </a:p>
          <a:p>
            <a:pPr marL="228600" lvl="0" indent="-139700" algn="l" rtl="0">
              <a:lnSpc>
                <a:spcPct val="100000"/>
              </a:lnSpc>
              <a:spcBef>
                <a:spcPts val="700"/>
              </a:spcBef>
              <a:spcAft>
                <a:spcPts val="0"/>
              </a:spcAft>
              <a:buSzPts val="1400"/>
              <a:buNone/>
            </a:pPr>
            <a:endParaRPr sz="1400">
              <a:solidFill>
                <a:schemeClr val="dk1"/>
              </a:solidFill>
            </a:endParaRPr>
          </a:p>
        </p:txBody>
      </p:sp>
      <p:pic>
        <p:nvPicPr>
          <p:cNvPr id="917" name="Google Shape;917;p26" descr="Resultado de imagen para tendencia actualizante"/>
          <p:cNvPicPr preferRelativeResize="0"/>
          <p:nvPr/>
        </p:nvPicPr>
        <p:blipFill rotWithShape="1">
          <a:blip r:embed="rId3">
            <a:alphaModFix/>
          </a:blip>
          <a:srcRect/>
          <a:stretch/>
        </p:blipFill>
        <p:spPr>
          <a:xfrm>
            <a:off x="6447693" y="2114505"/>
            <a:ext cx="5176744" cy="3497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1"/>
        <p:cNvGrpSpPr/>
        <p:nvPr/>
      </p:nvGrpSpPr>
      <p:grpSpPr>
        <a:xfrm>
          <a:off x="0" y="0"/>
          <a:ext cx="0" cy="0"/>
          <a:chOff x="0" y="0"/>
          <a:chExt cx="0" cy="0"/>
        </a:xfrm>
      </p:grpSpPr>
      <p:sp>
        <p:nvSpPr>
          <p:cNvPr id="922" name="Google Shape;922;p27"/>
          <p:cNvSpPr txBox="1">
            <a:spLocks noGrp="1"/>
          </p:cNvSpPr>
          <p:nvPr>
            <p:ph type="title"/>
          </p:nvPr>
        </p:nvSpPr>
        <p:spPr>
          <a:xfrm>
            <a:off x="1251677" y="645105"/>
            <a:ext cx="4357500" cy="132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4400"/>
              <a:buFont typeface="Impact"/>
              <a:buNone/>
            </a:pPr>
            <a:r>
              <a:rPr lang="es-ES" sz="4400" i="1"/>
              <a:t>2. EL CAMBIO ES CONSTANTE</a:t>
            </a:r>
            <a:endParaRPr/>
          </a:p>
        </p:txBody>
      </p:sp>
      <p:sp>
        <p:nvSpPr>
          <p:cNvPr id="923" name="Google Shape;923;p27"/>
          <p:cNvSpPr txBox="1">
            <a:spLocks noGrp="1"/>
          </p:cNvSpPr>
          <p:nvPr>
            <p:ph type="body" idx="1"/>
          </p:nvPr>
        </p:nvSpPr>
        <p:spPr>
          <a:xfrm>
            <a:off x="1251678" y="1965960"/>
            <a:ext cx="4558200" cy="44001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80000"/>
              </a:lnSpc>
              <a:spcBef>
                <a:spcPts val="0"/>
              </a:spcBef>
              <a:spcAft>
                <a:spcPts val="0"/>
              </a:spcAft>
              <a:buSzPts val="2125"/>
              <a:buChar char="•"/>
            </a:pPr>
            <a:r>
              <a:rPr lang="es-ES" sz="2125">
                <a:solidFill>
                  <a:schemeClr val="dk1"/>
                </a:solidFill>
              </a:rPr>
              <a:t>Si el terapeuta admite esto y se comporta como si el cambio fuera inevitable, hará que los clientes reciban la impresión de que sería sorprendente que la queja que presentan persistiera. </a:t>
            </a:r>
            <a:endParaRPr/>
          </a:p>
          <a:p>
            <a:pPr marL="228600" lvl="0" indent="-228600" algn="l" rtl="0">
              <a:lnSpc>
                <a:spcPct val="80000"/>
              </a:lnSpc>
              <a:spcBef>
                <a:spcPts val="700"/>
              </a:spcBef>
              <a:spcAft>
                <a:spcPts val="0"/>
              </a:spcAft>
              <a:buSzPts val="2125"/>
              <a:buChar char="•"/>
            </a:pPr>
            <a:r>
              <a:rPr lang="es-ES" sz="2125">
                <a:solidFill>
                  <a:schemeClr val="dk1"/>
                </a:solidFill>
              </a:rPr>
              <a:t>Las situaciones de las personas están siempre cambiando. Cuando informan que nada ha cambiado, es </a:t>
            </a:r>
            <a:r>
              <a:rPr lang="es-ES" sz="2125" i="1">
                <a:solidFill>
                  <a:schemeClr val="dk1"/>
                </a:solidFill>
              </a:rPr>
              <a:t>su forma de ver </a:t>
            </a:r>
            <a:r>
              <a:rPr lang="es-ES" sz="2125">
                <a:solidFill>
                  <a:schemeClr val="dk1"/>
                </a:solidFill>
              </a:rPr>
              <a:t>la situación lo que ha quedado igual. </a:t>
            </a:r>
            <a:endParaRPr/>
          </a:p>
          <a:p>
            <a:pPr marL="228600" lvl="0" indent="-228600" algn="l" rtl="0">
              <a:lnSpc>
                <a:spcPct val="80000"/>
              </a:lnSpc>
              <a:spcBef>
                <a:spcPts val="700"/>
              </a:spcBef>
              <a:spcAft>
                <a:spcPts val="0"/>
              </a:spcAft>
              <a:buSzPts val="2125"/>
              <a:buChar char="•"/>
            </a:pPr>
            <a:r>
              <a:rPr lang="es-ES" sz="2125">
                <a:solidFill>
                  <a:schemeClr val="dk1"/>
                </a:solidFill>
              </a:rPr>
              <a:t>El terapeuta puede hacer mucho para influir sobre las percepciones de los clientes respecto a la inevitabilidad del cambio y lo que “debería” suceder durante la sesión.</a:t>
            </a:r>
            <a:endParaRPr/>
          </a:p>
          <a:p>
            <a:pPr marL="228600" lvl="0" indent="-165100" algn="l" rtl="0">
              <a:lnSpc>
                <a:spcPct val="80000"/>
              </a:lnSpc>
              <a:spcBef>
                <a:spcPts val="700"/>
              </a:spcBef>
              <a:spcAft>
                <a:spcPts val="0"/>
              </a:spcAft>
              <a:buSzPts val="1000"/>
              <a:buNone/>
            </a:pPr>
            <a:endParaRPr sz="1000">
              <a:solidFill>
                <a:schemeClr val="dk1"/>
              </a:solidFill>
            </a:endParaRPr>
          </a:p>
        </p:txBody>
      </p:sp>
      <p:pic>
        <p:nvPicPr>
          <p:cNvPr id="924" name="Google Shape;924;p27" descr="Resultado de imagen para cambio"/>
          <p:cNvPicPr preferRelativeResize="0"/>
          <p:nvPr/>
        </p:nvPicPr>
        <p:blipFill rotWithShape="1">
          <a:blip r:embed="rId3">
            <a:alphaModFix/>
          </a:blip>
          <a:srcRect/>
          <a:stretch/>
        </p:blipFill>
        <p:spPr>
          <a:xfrm>
            <a:off x="6098193" y="1242013"/>
            <a:ext cx="5176745" cy="44002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28"/>
        <p:cNvGrpSpPr/>
        <p:nvPr/>
      </p:nvGrpSpPr>
      <p:grpSpPr>
        <a:xfrm>
          <a:off x="0" y="0"/>
          <a:ext cx="0" cy="0"/>
          <a:chOff x="0" y="0"/>
          <a:chExt cx="0" cy="0"/>
        </a:xfrm>
      </p:grpSpPr>
      <p:sp>
        <p:nvSpPr>
          <p:cNvPr id="929" name="Google Shape;929;p28"/>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b="1" i="1"/>
              <a:t>3. EL OBJETIVO DEL TERAPEUTA ES IDENTIFICAR Y AMPLIAR EL CAMBIO</a:t>
            </a:r>
            <a:endParaRPr/>
          </a:p>
        </p:txBody>
      </p:sp>
      <p:pic>
        <p:nvPicPr>
          <p:cNvPr id="930" name="Google Shape;930;p28" descr="Resultado de imagen para cambio"/>
          <p:cNvPicPr preferRelativeResize="0"/>
          <p:nvPr/>
        </p:nvPicPr>
        <p:blipFill rotWithShape="1">
          <a:blip r:embed="rId3">
            <a:alphaModFix/>
          </a:blip>
          <a:srcRect/>
          <a:stretch/>
        </p:blipFill>
        <p:spPr>
          <a:xfrm>
            <a:off x="1251678" y="2473735"/>
            <a:ext cx="3871985" cy="3139274"/>
          </a:xfrm>
          <a:prstGeom prst="rect">
            <a:avLst/>
          </a:prstGeom>
          <a:noFill/>
          <a:ln>
            <a:noFill/>
          </a:ln>
        </p:spPr>
      </p:pic>
      <p:sp>
        <p:nvSpPr>
          <p:cNvPr id="931" name="Google Shape;931;p28"/>
          <p:cNvSpPr txBox="1">
            <a:spLocks noGrp="1"/>
          </p:cNvSpPr>
          <p:nvPr>
            <p:ph type="body" idx="1"/>
          </p:nvPr>
        </p:nvSpPr>
        <p:spPr>
          <a:xfrm>
            <a:off x="5375804" y="2286001"/>
            <a:ext cx="6054300" cy="4189500"/>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SzPts val="2405"/>
              <a:buChar char="•"/>
            </a:pPr>
            <a:r>
              <a:rPr lang="es-ES" sz="2405"/>
              <a:t>Como terapeutas ayudamos a crear una realidad determinada por medio de las preguntas que hacemos y los temas en que elegimos centrarnos, así como los que elegimos ignorar. </a:t>
            </a:r>
            <a:endParaRPr/>
          </a:p>
          <a:p>
            <a:pPr marL="228600" lvl="0" indent="-228600" algn="l" rtl="0">
              <a:lnSpc>
                <a:spcPct val="80000"/>
              </a:lnSpc>
              <a:spcBef>
                <a:spcPts val="700"/>
              </a:spcBef>
              <a:spcAft>
                <a:spcPts val="0"/>
              </a:spcAft>
              <a:buSzPts val="2405"/>
              <a:buChar char="•"/>
            </a:pPr>
            <a:r>
              <a:rPr lang="es-ES" sz="2405"/>
              <a:t>La Terapia Centrada en Soluciones considera importante que el terapeuta se centre en lo que parece estar funcionando, por pequeño que sea, calificarlo como valioso y trabajar para ampliarlo. </a:t>
            </a:r>
            <a:endParaRPr/>
          </a:p>
          <a:p>
            <a:pPr marL="228600" lvl="0" indent="-228600" algn="l" rtl="0">
              <a:lnSpc>
                <a:spcPct val="80000"/>
              </a:lnSpc>
              <a:spcBef>
                <a:spcPts val="700"/>
              </a:spcBef>
              <a:spcAft>
                <a:spcPts val="0"/>
              </a:spcAft>
              <a:buSzPts val="2405"/>
              <a:buChar char="•"/>
            </a:pPr>
            <a:r>
              <a:rPr lang="es-ES" sz="2405"/>
              <a:t>Si el cambio se da en un área crucial, lo que parece pequeño puede cambiar todo el sistema.</a:t>
            </a:r>
            <a:endParaRPr/>
          </a:p>
          <a:p>
            <a:pPr marL="228600" lvl="0" indent="-111125" algn="l" rtl="0">
              <a:lnSpc>
                <a:spcPct val="80000"/>
              </a:lnSpc>
              <a:spcBef>
                <a:spcPts val="700"/>
              </a:spcBef>
              <a:spcAft>
                <a:spcPts val="0"/>
              </a:spcAft>
              <a:buSzPts val="1850"/>
              <a:buNone/>
            </a:pPr>
            <a:endParaRPr sz="185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35"/>
        <p:cNvGrpSpPr/>
        <p:nvPr/>
      </p:nvGrpSpPr>
      <p:grpSpPr>
        <a:xfrm>
          <a:off x="0" y="0"/>
          <a:ext cx="0" cy="0"/>
          <a:chOff x="0" y="0"/>
          <a:chExt cx="0" cy="0"/>
        </a:xfrm>
      </p:grpSpPr>
      <p:pic>
        <p:nvPicPr>
          <p:cNvPr id="936" name="Google Shape;936;p29"/>
          <p:cNvPicPr preferRelativeResize="0"/>
          <p:nvPr/>
        </p:nvPicPr>
        <p:blipFill rotWithShape="1">
          <a:blip r:embed="rId3">
            <a:alphaModFix/>
          </a:blip>
          <a:srcRect l="13443" r="49755"/>
          <a:stretch/>
        </p:blipFill>
        <p:spPr>
          <a:xfrm>
            <a:off x="7338646" y="10"/>
            <a:ext cx="4853352" cy="6857989"/>
          </a:xfrm>
          <a:prstGeom prst="rect">
            <a:avLst/>
          </a:prstGeom>
          <a:noFill/>
          <a:ln>
            <a:noFill/>
          </a:ln>
        </p:spPr>
      </p:pic>
      <p:sp>
        <p:nvSpPr>
          <p:cNvPr id="937" name="Google Shape;937;p29"/>
          <p:cNvSpPr/>
          <p:nvPr/>
        </p:nvSpPr>
        <p:spPr>
          <a:xfrm>
            <a:off x="0" y="0"/>
            <a:ext cx="7569200" cy="6858000"/>
          </a:xfrm>
          <a:custGeom>
            <a:avLst/>
            <a:gdLst/>
            <a:ahLst/>
            <a:cxnLst/>
            <a:rect l="l" t="t" r="r" b="b"/>
            <a:pathLst>
              <a:path w="7569200" h="6858000" extrusionOk="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lt2"/>
          </a:solidFill>
          <a:ln>
            <a:noFill/>
          </a:ln>
        </p:spPr>
      </p:sp>
      <p:sp>
        <p:nvSpPr>
          <p:cNvPr id="938" name="Google Shape;938;p29"/>
          <p:cNvSpPr txBox="1">
            <a:spLocks noGrp="1"/>
          </p:cNvSpPr>
          <p:nvPr>
            <p:ph type="title"/>
          </p:nvPr>
        </p:nvSpPr>
        <p:spPr>
          <a:xfrm>
            <a:off x="562709" y="382385"/>
            <a:ext cx="6775800" cy="1903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ts val="3600"/>
              <a:buFont typeface="Impact"/>
              <a:buNone/>
            </a:pPr>
            <a:r>
              <a:rPr lang="es-ES" sz="3600" b="1" i="1"/>
              <a:t>4. HABITUALMENTE NO ES NECESARIO SABER MUCHO SOBRE LA QUEJA PARA RESOLVERLA</a:t>
            </a:r>
            <a:br>
              <a:rPr lang="es-ES" sz="2880"/>
            </a:br>
            <a:endParaRPr sz="2880" b="1" i="1"/>
          </a:p>
        </p:txBody>
      </p:sp>
      <p:sp>
        <p:nvSpPr>
          <p:cNvPr id="939" name="Google Shape;939;p29"/>
          <p:cNvSpPr/>
          <p:nvPr/>
        </p:nvSpPr>
        <p:spPr>
          <a:xfrm>
            <a:off x="0" y="0"/>
            <a:ext cx="2835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9"/>
          <p:cNvSpPr txBox="1">
            <a:spLocks noGrp="1"/>
          </p:cNvSpPr>
          <p:nvPr>
            <p:ph type="body" idx="1"/>
          </p:nvPr>
        </p:nvSpPr>
        <p:spPr>
          <a:xfrm>
            <a:off x="765051" y="2286001"/>
            <a:ext cx="6015900" cy="4072500"/>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SzPts val="2170"/>
              <a:buChar char="•"/>
            </a:pPr>
            <a:r>
              <a:rPr lang="es-ES" sz="2170"/>
              <a:t>A veces sólo es necesario un mínimo de información para resolver la queja. </a:t>
            </a:r>
            <a:endParaRPr/>
          </a:p>
          <a:p>
            <a:pPr marL="228600" lvl="0" indent="-228600" algn="l" rtl="0">
              <a:lnSpc>
                <a:spcPct val="80000"/>
              </a:lnSpc>
              <a:spcBef>
                <a:spcPts val="700"/>
              </a:spcBef>
              <a:spcAft>
                <a:spcPts val="0"/>
              </a:spcAft>
              <a:buSzPts val="2170"/>
              <a:buChar char="•"/>
            </a:pPr>
            <a:r>
              <a:rPr lang="es-ES" sz="2170"/>
              <a:t>A menudo los terapeutas quedan atascados por tener demasiada información acerca del problema y demasiado poca acerca de la solución. </a:t>
            </a:r>
            <a:endParaRPr/>
          </a:p>
          <a:p>
            <a:pPr marL="228600" lvl="0" indent="-228600" algn="l" rtl="0">
              <a:lnSpc>
                <a:spcPct val="80000"/>
              </a:lnSpc>
              <a:spcBef>
                <a:spcPts val="700"/>
              </a:spcBef>
              <a:spcAft>
                <a:spcPts val="0"/>
              </a:spcAft>
              <a:buSzPts val="2170"/>
              <a:buChar char="•"/>
            </a:pPr>
            <a:r>
              <a:rPr lang="es-ES" sz="2170"/>
              <a:t>Lo que es importante para los terapeutas orientados a soluciones es lo que los clientes hacen y que les da buenos resultados. </a:t>
            </a:r>
            <a:endParaRPr/>
          </a:p>
          <a:p>
            <a:pPr marL="228600" lvl="0" indent="-228600" algn="l" rtl="0">
              <a:lnSpc>
                <a:spcPct val="80000"/>
              </a:lnSpc>
              <a:spcBef>
                <a:spcPts val="700"/>
              </a:spcBef>
              <a:spcAft>
                <a:spcPts val="0"/>
              </a:spcAft>
              <a:buSzPts val="2170"/>
              <a:buChar char="•"/>
            </a:pPr>
            <a:r>
              <a:rPr lang="es-ES" sz="2170"/>
              <a:t>Si se consigue que los clientes perciban o actúen sobre los recursos y soluciones fuera de la sesión, esa percepción o experiencia llenará sus vidas también fuera de la terapia.</a:t>
            </a:r>
            <a:endParaRPr/>
          </a:p>
          <a:p>
            <a:pPr marL="0" lvl="0" indent="0" algn="l" rtl="0">
              <a:lnSpc>
                <a:spcPct val="80000"/>
              </a:lnSpc>
              <a:spcBef>
                <a:spcPts val="700"/>
              </a:spcBef>
              <a:spcAft>
                <a:spcPts val="0"/>
              </a:spcAft>
              <a:buSzPts val="1190"/>
              <a:buNone/>
            </a:pPr>
            <a:endParaRPr sz="119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30"/>
          <p:cNvSpPr txBox="1">
            <a:spLocks noGrp="1"/>
          </p:cNvSpPr>
          <p:nvPr>
            <p:ph type="title"/>
          </p:nvPr>
        </p:nvSpPr>
        <p:spPr>
          <a:xfrm>
            <a:off x="1251678" y="382385"/>
            <a:ext cx="10466700" cy="1492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ts val="4410"/>
              <a:buFont typeface="Impact"/>
              <a:buNone/>
            </a:pPr>
            <a:r>
              <a:rPr lang="es-ES" sz="4410" b="1" i="1"/>
              <a:t>5. NO ES NECESARIO CONOCER LA CAUSA O LA FUNCIÓN DE UNA QUEJA PARA RESOLVERLA</a:t>
            </a:r>
            <a:br>
              <a:rPr lang="es-ES" sz="4590"/>
            </a:br>
            <a:endParaRPr sz="4590"/>
          </a:p>
        </p:txBody>
      </p:sp>
      <p:sp>
        <p:nvSpPr>
          <p:cNvPr id="946" name="Google Shape;946;p30"/>
          <p:cNvSpPr txBox="1">
            <a:spLocks noGrp="1"/>
          </p:cNvSpPr>
          <p:nvPr>
            <p:ph type="body" idx="1"/>
          </p:nvPr>
        </p:nvSpPr>
        <p:spPr>
          <a:xfrm>
            <a:off x="1251678" y="2286001"/>
            <a:ext cx="10178400" cy="41895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t>La Terapia Centrada en Soluciones no acepta la creencia de que, en los individuos, relaciones o familias, los “síntomas” (quejas, para esta teoría) cumplen determinadas funciones. Incluso las hipótesis más perceptivas y creativas sobre la posible función de un síntoma no ofrecerán a los terapeutas pistas para cambiar, ya que sólo son sugerencias de como las vidas de las personas se han vuelto estáticas. </a:t>
            </a:r>
            <a:endParaRPr/>
          </a:p>
          <a:p>
            <a:pPr marL="228600" lvl="0" indent="-228600" algn="l" rtl="0">
              <a:lnSpc>
                <a:spcPct val="110000"/>
              </a:lnSpc>
              <a:spcBef>
                <a:spcPts val="700"/>
              </a:spcBef>
              <a:spcAft>
                <a:spcPts val="0"/>
              </a:spcAft>
              <a:buSzPts val="2000"/>
              <a:buChar char="•"/>
            </a:pPr>
            <a:r>
              <a:rPr lang="es-ES"/>
              <a:t>La idea de que los síntomas cumplen determinadas funciones es esencialmente freudiana, y aunque nunca se ha demostrado empíricamente que la eliminación de síntomas tenga que llevar inevitablemente a la aparición de nuevos síntomas, un terapeuta que crea que los síntomas tienen funciones pueden de hecho fomentar una ruptura familiar. </a:t>
            </a:r>
            <a:endParaRPr/>
          </a:p>
          <a:p>
            <a:pPr marL="228600" lvl="0" indent="-228600" algn="l" rtl="0">
              <a:lnSpc>
                <a:spcPct val="110000"/>
              </a:lnSpc>
              <a:spcBef>
                <a:spcPts val="700"/>
              </a:spcBef>
              <a:spcAft>
                <a:spcPts val="0"/>
              </a:spcAft>
              <a:buSzPts val="2000"/>
              <a:buChar char="•"/>
            </a:pPr>
            <a:r>
              <a:rPr lang="es-ES"/>
              <a:t>Antes de empezar el tratamiento, la mayoría de los clientes ha especulado miles de veces sobre las causas de sus dificultades. Rara vez les acerca este tipo de análisis a la solución.</a:t>
            </a:r>
            <a:endParaRPr/>
          </a:p>
          <a:p>
            <a:pPr marL="228600" lvl="0" indent="-101600" algn="l" rtl="0">
              <a:lnSpc>
                <a:spcPct val="110000"/>
              </a:lnSpc>
              <a:spcBef>
                <a:spcPts val="700"/>
              </a:spcBef>
              <a:spcAft>
                <a:spcPts val="0"/>
              </a:spcAft>
              <a:buSzPts val="2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3"/>
          <p:cNvSpPr txBox="1">
            <a:spLocks noGrp="1"/>
          </p:cNvSpPr>
          <p:nvPr>
            <p:ph type="ctrTitle"/>
          </p:nvPr>
        </p:nvSpPr>
        <p:spPr>
          <a:xfrm>
            <a:off x="984738" y="1098388"/>
            <a:ext cx="10412400" cy="323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0"/>
              <a:buFont typeface="Impact"/>
              <a:buNone/>
            </a:pPr>
            <a:r>
              <a:rPr lang="es-ES"/>
              <a:t>TERAPIA CENTRADA EN SOLUCIONES</a:t>
            </a:r>
            <a:endParaRPr/>
          </a:p>
        </p:txBody>
      </p:sp>
      <p:sp>
        <p:nvSpPr>
          <p:cNvPr id="830" name="Google Shape;830;p13"/>
          <p:cNvSpPr txBox="1">
            <a:spLocks noGrp="1"/>
          </p:cNvSpPr>
          <p:nvPr>
            <p:ph type="subTitle" idx="1"/>
          </p:nvPr>
        </p:nvSpPr>
        <p:spPr>
          <a:xfrm>
            <a:off x="2186909" y="4712678"/>
            <a:ext cx="8045400" cy="1671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700"/>
              </a:spcBef>
              <a:spcAft>
                <a:spcPts val="0"/>
              </a:spcAft>
              <a:buSzPts val="1800"/>
              <a:buNone/>
            </a:pPr>
            <a:r>
              <a:rPr lang="es-ES" sz="1800"/>
              <a:t>JAKELINE DURÁN</a:t>
            </a:r>
            <a:endParaRPr/>
          </a:p>
          <a:p>
            <a:pPr marL="0" lvl="0" indent="0" algn="ctr" rtl="0">
              <a:lnSpc>
                <a:spcPct val="100000"/>
              </a:lnSpc>
              <a:spcBef>
                <a:spcPts val="700"/>
              </a:spcBef>
              <a:spcAft>
                <a:spcPts val="0"/>
              </a:spcAft>
              <a:buSzPts val="1800"/>
              <a:buNone/>
            </a:pPr>
            <a:r>
              <a:rPr lang="es-ES" sz="1800"/>
              <a:t>IRENE MARTÍN</a:t>
            </a:r>
            <a:endParaRPr/>
          </a:p>
          <a:p>
            <a:pPr marL="0" lvl="0" indent="0" algn="ctr" rtl="0">
              <a:lnSpc>
                <a:spcPct val="100000"/>
              </a:lnSpc>
              <a:spcBef>
                <a:spcPts val="700"/>
              </a:spcBef>
              <a:spcAft>
                <a:spcPts val="0"/>
              </a:spcAft>
              <a:buSzPts val="1800"/>
              <a:buNone/>
            </a:pPr>
            <a:r>
              <a:rPr lang="es-ES" sz="1800"/>
              <a:t>GEORGINA PALMA</a:t>
            </a:r>
            <a:endParaRPr/>
          </a:p>
          <a:p>
            <a:pPr marL="0" lvl="0" indent="0" algn="ctr" rtl="0">
              <a:lnSpc>
                <a:spcPct val="100000"/>
              </a:lnSpc>
              <a:spcBef>
                <a:spcPts val="700"/>
              </a:spcBef>
              <a:spcAft>
                <a:spcPts val="0"/>
              </a:spcAft>
              <a:buSzPts val="1800"/>
              <a:buNone/>
            </a:pPr>
            <a:r>
              <a:rPr lang="es-ES" sz="1800"/>
              <a:t>MAURICIO PENICHE</a:t>
            </a:r>
            <a:endParaRPr/>
          </a:p>
          <a:p>
            <a:pPr marL="0" lvl="0" indent="0" algn="ctr" rtl="0">
              <a:lnSpc>
                <a:spcPct val="100000"/>
              </a:lnSpc>
              <a:spcBef>
                <a:spcPts val="700"/>
              </a:spcBef>
              <a:spcAft>
                <a:spcPts val="0"/>
              </a:spcAft>
              <a:buSzPts val="1800"/>
              <a:buNone/>
            </a:pPr>
            <a:r>
              <a:rPr lang="es-ES" sz="1800"/>
              <a:t>ALDO SAMUEL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0"/>
        <p:cNvGrpSpPr/>
        <p:nvPr/>
      </p:nvGrpSpPr>
      <p:grpSpPr>
        <a:xfrm>
          <a:off x="0" y="0"/>
          <a:ext cx="0" cy="0"/>
          <a:chOff x="0" y="0"/>
          <a:chExt cx="0" cy="0"/>
        </a:xfrm>
      </p:grpSpPr>
      <p:pic>
        <p:nvPicPr>
          <p:cNvPr id="951" name="Google Shape;951;p31"/>
          <p:cNvPicPr preferRelativeResize="0"/>
          <p:nvPr/>
        </p:nvPicPr>
        <p:blipFill rotWithShape="1">
          <a:blip r:embed="rId3">
            <a:alphaModFix/>
          </a:blip>
          <a:srcRect l="35874" r="27677"/>
          <a:stretch/>
        </p:blipFill>
        <p:spPr>
          <a:xfrm>
            <a:off x="7338646" y="10"/>
            <a:ext cx="4853354" cy="6857990"/>
          </a:xfrm>
          <a:prstGeom prst="rect">
            <a:avLst/>
          </a:prstGeom>
          <a:noFill/>
          <a:ln>
            <a:noFill/>
          </a:ln>
        </p:spPr>
      </p:pic>
      <p:sp>
        <p:nvSpPr>
          <p:cNvPr id="952" name="Google Shape;952;p31"/>
          <p:cNvSpPr/>
          <p:nvPr/>
        </p:nvSpPr>
        <p:spPr>
          <a:xfrm>
            <a:off x="0" y="0"/>
            <a:ext cx="7569200" cy="6858000"/>
          </a:xfrm>
          <a:custGeom>
            <a:avLst/>
            <a:gdLst/>
            <a:ahLst/>
            <a:cxnLst/>
            <a:rect l="l" t="t" r="r" b="b"/>
            <a:pathLst>
              <a:path w="7569200" h="6858000" extrusionOk="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lt2"/>
          </a:solidFill>
          <a:ln>
            <a:noFill/>
          </a:ln>
        </p:spPr>
      </p:sp>
      <p:sp>
        <p:nvSpPr>
          <p:cNvPr id="953" name="Google Shape;953;p31"/>
          <p:cNvSpPr txBox="1">
            <a:spLocks noGrp="1"/>
          </p:cNvSpPr>
          <p:nvPr>
            <p:ph type="title"/>
          </p:nvPr>
        </p:nvSpPr>
        <p:spPr>
          <a:xfrm>
            <a:off x="765050" y="145476"/>
            <a:ext cx="6015900" cy="1728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ts val="2790"/>
              <a:buFont typeface="Impact"/>
              <a:buNone/>
            </a:pPr>
            <a:r>
              <a:rPr lang="es-ES" sz="2790" b="1" i="1"/>
              <a:t>6. SÓLO ES NECESARIO UN CAMBIO PEQUEÑO; UN CAMBIO EN UNA PARTE DEL SISTEMA PUEDE PRODUCIR CAMBIO EN OTRA PARTE DEL SISTEMA</a:t>
            </a:r>
            <a:br>
              <a:rPr lang="es-ES" sz="1800"/>
            </a:br>
            <a:endParaRPr sz="1800"/>
          </a:p>
        </p:txBody>
      </p:sp>
      <p:sp>
        <p:nvSpPr>
          <p:cNvPr id="954" name="Google Shape;954;p31"/>
          <p:cNvSpPr/>
          <p:nvPr/>
        </p:nvSpPr>
        <p:spPr>
          <a:xfrm>
            <a:off x="0" y="0"/>
            <a:ext cx="2835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txBox="1">
            <a:spLocks noGrp="1"/>
          </p:cNvSpPr>
          <p:nvPr>
            <p:ph type="body" idx="1"/>
          </p:nvPr>
        </p:nvSpPr>
        <p:spPr>
          <a:xfrm>
            <a:off x="765049" y="2212457"/>
            <a:ext cx="6015900" cy="4601100"/>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SzPts val="1870"/>
              <a:buChar char="•"/>
            </a:pPr>
            <a:r>
              <a:rPr lang="es-ES" sz="1870"/>
              <a:t>Los pensamientos y acciones tienen una tendencia a escalarse.</a:t>
            </a:r>
            <a:endParaRPr/>
          </a:p>
          <a:p>
            <a:pPr marL="228600" lvl="0" indent="-228600" algn="l" rtl="0">
              <a:lnSpc>
                <a:spcPct val="80000"/>
              </a:lnSpc>
              <a:spcBef>
                <a:spcPts val="700"/>
              </a:spcBef>
              <a:spcAft>
                <a:spcPts val="0"/>
              </a:spcAft>
              <a:buSzPts val="1870"/>
              <a:buChar char="•"/>
            </a:pPr>
            <a:r>
              <a:rPr lang="es-ES" sz="1870"/>
              <a:t> Una vez que se hace un pequeño cambio positivo, la gente se siente optimista y con más confianza para abordar nuevos cambios. </a:t>
            </a:r>
            <a:endParaRPr/>
          </a:p>
          <a:p>
            <a:pPr marL="228600" lvl="0" indent="-228600" algn="l" rtl="0">
              <a:lnSpc>
                <a:spcPct val="80000"/>
              </a:lnSpc>
              <a:spcBef>
                <a:spcPts val="700"/>
              </a:spcBef>
              <a:spcAft>
                <a:spcPts val="0"/>
              </a:spcAft>
              <a:buSzPts val="1870"/>
              <a:buChar char="•"/>
            </a:pPr>
            <a:r>
              <a:rPr lang="es-ES" sz="1870"/>
              <a:t>Erickson empleó la metáfora de una bola de nieve rodando por una montaña para describir la importancia de los cambios pequeños. Esto se contrapone al modelo “Sísifo” tradicional.</a:t>
            </a:r>
            <a:endParaRPr/>
          </a:p>
          <a:p>
            <a:pPr marL="228600" lvl="0" indent="-228600" algn="l" rtl="0">
              <a:lnSpc>
                <a:spcPct val="80000"/>
              </a:lnSpc>
              <a:spcBef>
                <a:spcPts val="700"/>
              </a:spcBef>
              <a:spcAft>
                <a:spcPts val="0"/>
              </a:spcAft>
              <a:buSzPts val="1870"/>
              <a:buChar char="•"/>
            </a:pPr>
            <a:r>
              <a:rPr lang="es-ES" sz="1870"/>
              <a:t>Otra característica del cambio es que es contagioso, un cambio en una parte del sistema produce un cambio en otra parte del sistema. </a:t>
            </a:r>
            <a:endParaRPr/>
          </a:p>
          <a:p>
            <a:pPr marL="228600" lvl="0" indent="-228600" algn="l" rtl="0">
              <a:lnSpc>
                <a:spcPct val="80000"/>
              </a:lnSpc>
              <a:spcBef>
                <a:spcPts val="700"/>
              </a:spcBef>
              <a:spcAft>
                <a:spcPts val="0"/>
              </a:spcAft>
              <a:buSzPts val="1870"/>
              <a:buChar char="•"/>
            </a:pPr>
            <a:r>
              <a:rPr lang="es-ES" sz="1870"/>
              <a:t>Es por esto que los terapeutas orientados en soluciones vislumbran un futuro aún más brillante que la situación del cliente al terminar la terapia, en lugar de preocuparse por la sustitución de síntomas o recaídas al final del proceso. </a:t>
            </a:r>
            <a:endParaRPr/>
          </a:p>
          <a:p>
            <a:pPr marL="228600" lvl="0" indent="-142240" algn="l" rtl="0">
              <a:lnSpc>
                <a:spcPct val="80000"/>
              </a:lnSpc>
              <a:spcBef>
                <a:spcPts val="700"/>
              </a:spcBef>
              <a:spcAft>
                <a:spcPts val="0"/>
              </a:spcAft>
              <a:buSzPts val="1360"/>
              <a:buNone/>
            </a:pPr>
            <a:endParaRPr sz="136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9"/>
        <p:cNvGrpSpPr/>
        <p:nvPr/>
      </p:nvGrpSpPr>
      <p:grpSpPr>
        <a:xfrm>
          <a:off x="0" y="0"/>
          <a:ext cx="0" cy="0"/>
          <a:chOff x="0" y="0"/>
          <a:chExt cx="0" cy="0"/>
        </a:xfrm>
      </p:grpSpPr>
      <p:pic>
        <p:nvPicPr>
          <p:cNvPr id="960" name="Google Shape;960;p32" descr="Resultado de imagen para definiendo objetivos"/>
          <p:cNvPicPr preferRelativeResize="0"/>
          <p:nvPr/>
        </p:nvPicPr>
        <p:blipFill rotWithShape="1">
          <a:blip r:embed="rId3">
            <a:alphaModFix/>
          </a:blip>
          <a:srcRect t="5595" b="1605"/>
          <a:stretch/>
        </p:blipFill>
        <p:spPr>
          <a:xfrm>
            <a:off x="7197126" y="2243321"/>
            <a:ext cx="4261588" cy="3954707"/>
          </a:xfrm>
          <a:prstGeom prst="rect">
            <a:avLst/>
          </a:prstGeom>
          <a:noFill/>
          <a:ln>
            <a:noFill/>
          </a:ln>
        </p:spPr>
      </p:pic>
      <p:sp>
        <p:nvSpPr>
          <p:cNvPr id="961" name="Google Shape;961;p32"/>
          <p:cNvSpPr/>
          <p:nvPr/>
        </p:nvSpPr>
        <p:spPr>
          <a:xfrm>
            <a:off x="-1"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9528486" y="2197353"/>
                </a:moveTo>
                <a:lnTo>
                  <a:pt x="9491031" y="2200864"/>
                </a:lnTo>
                <a:lnTo>
                  <a:pt x="9454747" y="2210228"/>
                </a:lnTo>
                <a:lnTo>
                  <a:pt x="9419633" y="2224273"/>
                </a:lnTo>
                <a:lnTo>
                  <a:pt x="9383349" y="2241830"/>
                </a:lnTo>
                <a:lnTo>
                  <a:pt x="9349405" y="2261728"/>
                </a:lnTo>
                <a:lnTo>
                  <a:pt x="9314292" y="2282796"/>
                </a:lnTo>
                <a:lnTo>
                  <a:pt x="9279178" y="2301524"/>
                </a:lnTo>
                <a:lnTo>
                  <a:pt x="9244064" y="2320251"/>
                </a:lnTo>
                <a:lnTo>
                  <a:pt x="9208950" y="2334296"/>
                </a:lnTo>
                <a:lnTo>
                  <a:pt x="9172666" y="2343660"/>
                </a:lnTo>
                <a:lnTo>
                  <a:pt x="9136382" y="2348342"/>
                </a:lnTo>
                <a:lnTo>
                  <a:pt x="9097757" y="2348342"/>
                </a:lnTo>
                <a:lnTo>
                  <a:pt x="9057961" y="2346001"/>
                </a:lnTo>
                <a:lnTo>
                  <a:pt x="9018166" y="2341319"/>
                </a:lnTo>
                <a:lnTo>
                  <a:pt x="8978370" y="2335467"/>
                </a:lnTo>
                <a:lnTo>
                  <a:pt x="8938575" y="2330785"/>
                </a:lnTo>
                <a:lnTo>
                  <a:pt x="8898779" y="2327274"/>
                </a:lnTo>
                <a:lnTo>
                  <a:pt x="8861324" y="2328444"/>
                </a:lnTo>
                <a:lnTo>
                  <a:pt x="8825040" y="2333126"/>
                </a:lnTo>
                <a:lnTo>
                  <a:pt x="8789926" y="2343660"/>
                </a:lnTo>
                <a:lnTo>
                  <a:pt x="8760665" y="2358876"/>
                </a:lnTo>
                <a:lnTo>
                  <a:pt x="8732574" y="2378774"/>
                </a:lnTo>
                <a:lnTo>
                  <a:pt x="8707994" y="2402183"/>
                </a:lnTo>
                <a:lnTo>
                  <a:pt x="8683415" y="2429103"/>
                </a:lnTo>
                <a:lnTo>
                  <a:pt x="8661176" y="2457194"/>
                </a:lnTo>
                <a:lnTo>
                  <a:pt x="8638937" y="2486456"/>
                </a:lnTo>
                <a:lnTo>
                  <a:pt x="8616699" y="2515717"/>
                </a:lnTo>
                <a:lnTo>
                  <a:pt x="8594460" y="2543808"/>
                </a:lnTo>
                <a:lnTo>
                  <a:pt x="8571051" y="2570729"/>
                </a:lnTo>
                <a:lnTo>
                  <a:pt x="8544130" y="2594138"/>
                </a:lnTo>
                <a:lnTo>
                  <a:pt x="8518380" y="2615206"/>
                </a:lnTo>
                <a:lnTo>
                  <a:pt x="8489119" y="2631593"/>
                </a:lnTo>
                <a:lnTo>
                  <a:pt x="8457516" y="2645638"/>
                </a:lnTo>
                <a:lnTo>
                  <a:pt x="8423573" y="2657343"/>
                </a:lnTo>
                <a:lnTo>
                  <a:pt x="8388459" y="2667877"/>
                </a:lnTo>
                <a:lnTo>
                  <a:pt x="8353346" y="2677241"/>
                </a:lnTo>
                <a:lnTo>
                  <a:pt x="8317062" y="2686604"/>
                </a:lnTo>
                <a:lnTo>
                  <a:pt x="8283118" y="2697138"/>
                </a:lnTo>
                <a:lnTo>
                  <a:pt x="8249175" y="2708843"/>
                </a:lnTo>
                <a:lnTo>
                  <a:pt x="8217573" y="2722888"/>
                </a:lnTo>
                <a:lnTo>
                  <a:pt x="8189482" y="2740445"/>
                </a:lnTo>
                <a:lnTo>
                  <a:pt x="8163732" y="2761514"/>
                </a:lnTo>
                <a:lnTo>
                  <a:pt x="8142663" y="2787264"/>
                </a:lnTo>
                <a:lnTo>
                  <a:pt x="8125106" y="2815355"/>
                </a:lnTo>
                <a:lnTo>
                  <a:pt x="8111061" y="2846957"/>
                </a:lnTo>
                <a:lnTo>
                  <a:pt x="8099356" y="2880900"/>
                </a:lnTo>
                <a:lnTo>
                  <a:pt x="8088822" y="2914844"/>
                </a:lnTo>
                <a:lnTo>
                  <a:pt x="8079459" y="2951128"/>
                </a:lnTo>
                <a:lnTo>
                  <a:pt x="8070095" y="2986242"/>
                </a:lnTo>
                <a:lnTo>
                  <a:pt x="8059561" y="3021355"/>
                </a:lnTo>
                <a:lnTo>
                  <a:pt x="8047856" y="3055299"/>
                </a:lnTo>
                <a:lnTo>
                  <a:pt x="8033811" y="3086901"/>
                </a:lnTo>
                <a:lnTo>
                  <a:pt x="8017424" y="3116162"/>
                </a:lnTo>
                <a:lnTo>
                  <a:pt x="7996356" y="3141913"/>
                </a:lnTo>
                <a:lnTo>
                  <a:pt x="7972947" y="3168833"/>
                </a:lnTo>
                <a:lnTo>
                  <a:pt x="7946026" y="3192242"/>
                </a:lnTo>
                <a:lnTo>
                  <a:pt x="7916765" y="3214481"/>
                </a:lnTo>
                <a:lnTo>
                  <a:pt x="7887503" y="3236720"/>
                </a:lnTo>
                <a:lnTo>
                  <a:pt x="7858242" y="3258958"/>
                </a:lnTo>
                <a:lnTo>
                  <a:pt x="7830151" y="3281197"/>
                </a:lnTo>
                <a:lnTo>
                  <a:pt x="7803230" y="3305777"/>
                </a:lnTo>
                <a:lnTo>
                  <a:pt x="7779821" y="3330356"/>
                </a:lnTo>
                <a:lnTo>
                  <a:pt x="7759923" y="3358447"/>
                </a:lnTo>
                <a:lnTo>
                  <a:pt x="7744708" y="3387709"/>
                </a:lnTo>
                <a:lnTo>
                  <a:pt x="7734173" y="3422822"/>
                </a:lnTo>
                <a:lnTo>
                  <a:pt x="7729492" y="3459107"/>
                </a:lnTo>
                <a:lnTo>
                  <a:pt x="7728321" y="3496561"/>
                </a:lnTo>
                <a:lnTo>
                  <a:pt x="7731832" y="3536357"/>
                </a:lnTo>
                <a:lnTo>
                  <a:pt x="7736514" y="3576152"/>
                </a:lnTo>
                <a:lnTo>
                  <a:pt x="7742367" y="3615948"/>
                </a:lnTo>
                <a:lnTo>
                  <a:pt x="7747048" y="3655744"/>
                </a:lnTo>
                <a:lnTo>
                  <a:pt x="7749389" y="3695539"/>
                </a:lnTo>
                <a:lnTo>
                  <a:pt x="7749389" y="3734164"/>
                </a:lnTo>
                <a:lnTo>
                  <a:pt x="7744708" y="3770449"/>
                </a:lnTo>
                <a:lnTo>
                  <a:pt x="7735344" y="3806733"/>
                </a:lnTo>
                <a:lnTo>
                  <a:pt x="7721298" y="3840676"/>
                </a:lnTo>
                <a:lnTo>
                  <a:pt x="7703741" y="3875790"/>
                </a:lnTo>
                <a:lnTo>
                  <a:pt x="7683844" y="3910903"/>
                </a:lnTo>
                <a:lnTo>
                  <a:pt x="7662775" y="3946017"/>
                </a:lnTo>
                <a:lnTo>
                  <a:pt x="7642878" y="3979961"/>
                </a:lnTo>
                <a:lnTo>
                  <a:pt x="7625321" y="4016245"/>
                </a:lnTo>
                <a:lnTo>
                  <a:pt x="7611275" y="4051358"/>
                </a:lnTo>
                <a:lnTo>
                  <a:pt x="7601912" y="4087643"/>
                </a:lnTo>
                <a:lnTo>
                  <a:pt x="7598400" y="4125097"/>
                </a:lnTo>
                <a:lnTo>
                  <a:pt x="7601912" y="4162552"/>
                </a:lnTo>
                <a:lnTo>
                  <a:pt x="7611275" y="4198836"/>
                </a:lnTo>
                <a:lnTo>
                  <a:pt x="7625321" y="4233950"/>
                </a:lnTo>
                <a:lnTo>
                  <a:pt x="7642878" y="4270234"/>
                </a:lnTo>
                <a:lnTo>
                  <a:pt x="7662775" y="4304177"/>
                </a:lnTo>
                <a:lnTo>
                  <a:pt x="7683844" y="4339291"/>
                </a:lnTo>
                <a:lnTo>
                  <a:pt x="7703741" y="4374405"/>
                </a:lnTo>
                <a:lnTo>
                  <a:pt x="7721298" y="4409519"/>
                </a:lnTo>
                <a:lnTo>
                  <a:pt x="7735344" y="4443462"/>
                </a:lnTo>
                <a:lnTo>
                  <a:pt x="7744708" y="4479746"/>
                </a:lnTo>
                <a:lnTo>
                  <a:pt x="7749389" y="4516030"/>
                </a:lnTo>
                <a:lnTo>
                  <a:pt x="7749389" y="4554655"/>
                </a:lnTo>
                <a:lnTo>
                  <a:pt x="7747048" y="4594451"/>
                </a:lnTo>
                <a:lnTo>
                  <a:pt x="7742367" y="4634247"/>
                </a:lnTo>
                <a:lnTo>
                  <a:pt x="7736514" y="4674042"/>
                </a:lnTo>
                <a:lnTo>
                  <a:pt x="7731832" y="4713838"/>
                </a:lnTo>
                <a:lnTo>
                  <a:pt x="7728321" y="4753633"/>
                </a:lnTo>
                <a:lnTo>
                  <a:pt x="7729492" y="4791088"/>
                </a:lnTo>
                <a:lnTo>
                  <a:pt x="7734173" y="4827372"/>
                </a:lnTo>
                <a:lnTo>
                  <a:pt x="7744708" y="4862486"/>
                </a:lnTo>
                <a:lnTo>
                  <a:pt x="7759923" y="4891747"/>
                </a:lnTo>
                <a:lnTo>
                  <a:pt x="7779821" y="4919838"/>
                </a:lnTo>
                <a:lnTo>
                  <a:pt x="7803230" y="4944418"/>
                </a:lnTo>
                <a:lnTo>
                  <a:pt x="7830151" y="4968998"/>
                </a:lnTo>
                <a:lnTo>
                  <a:pt x="7858242" y="4991236"/>
                </a:lnTo>
                <a:lnTo>
                  <a:pt x="7887503" y="5013475"/>
                </a:lnTo>
                <a:lnTo>
                  <a:pt x="7916765" y="5035714"/>
                </a:lnTo>
                <a:lnTo>
                  <a:pt x="7946026" y="5057952"/>
                </a:lnTo>
                <a:lnTo>
                  <a:pt x="7972947" y="5081362"/>
                </a:lnTo>
                <a:lnTo>
                  <a:pt x="7996356" y="5108282"/>
                </a:lnTo>
                <a:lnTo>
                  <a:pt x="8017424" y="5134032"/>
                </a:lnTo>
                <a:lnTo>
                  <a:pt x="8033811" y="5163294"/>
                </a:lnTo>
                <a:lnTo>
                  <a:pt x="8047856" y="5194896"/>
                </a:lnTo>
                <a:lnTo>
                  <a:pt x="8059561" y="5228839"/>
                </a:lnTo>
                <a:lnTo>
                  <a:pt x="8070095" y="5263953"/>
                </a:lnTo>
                <a:lnTo>
                  <a:pt x="8079459" y="5299067"/>
                </a:lnTo>
                <a:lnTo>
                  <a:pt x="8088822" y="5335351"/>
                </a:lnTo>
                <a:lnTo>
                  <a:pt x="8099356" y="5369294"/>
                </a:lnTo>
                <a:lnTo>
                  <a:pt x="8111061" y="5403238"/>
                </a:lnTo>
                <a:lnTo>
                  <a:pt x="8125106" y="5434840"/>
                </a:lnTo>
                <a:lnTo>
                  <a:pt x="8142663" y="5462931"/>
                </a:lnTo>
                <a:lnTo>
                  <a:pt x="8163732" y="5488681"/>
                </a:lnTo>
                <a:lnTo>
                  <a:pt x="8189482" y="5509749"/>
                </a:lnTo>
                <a:lnTo>
                  <a:pt x="8217573" y="5527306"/>
                </a:lnTo>
                <a:lnTo>
                  <a:pt x="8249175" y="5541352"/>
                </a:lnTo>
                <a:lnTo>
                  <a:pt x="8283118" y="5553056"/>
                </a:lnTo>
                <a:lnTo>
                  <a:pt x="8317062" y="5563590"/>
                </a:lnTo>
                <a:lnTo>
                  <a:pt x="8353346" y="5572954"/>
                </a:lnTo>
                <a:lnTo>
                  <a:pt x="8388459" y="5582318"/>
                </a:lnTo>
                <a:lnTo>
                  <a:pt x="8423573" y="5592852"/>
                </a:lnTo>
                <a:lnTo>
                  <a:pt x="8457516" y="5604556"/>
                </a:lnTo>
                <a:lnTo>
                  <a:pt x="8489119" y="5618602"/>
                </a:lnTo>
                <a:lnTo>
                  <a:pt x="8518380" y="5634988"/>
                </a:lnTo>
                <a:lnTo>
                  <a:pt x="8544130" y="5656057"/>
                </a:lnTo>
                <a:lnTo>
                  <a:pt x="8571051" y="5679466"/>
                </a:lnTo>
                <a:lnTo>
                  <a:pt x="8594460" y="5706386"/>
                </a:lnTo>
                <a:lnTo>
                  <a:pt x="8616699" y="5734477"/>
                </a:lnTo>
                <a:lnTo>
                  <a:pt x="8638937" y="5763739"/>
                </a:lnTo>
                <a:lnTo>
                  <a:pt x="8661176" y="5793000"/>
                </a:lnTo>
                <a:lnTo>
                  <a:pt x="8683415" y="5821091"/>
                </a:lnTo>
                <a:lnTo>
                  <a:pt x="8707994" y="5848012"/>
                </a:lnTo>
                <a:lnTo>
                  <a:pt x="8732574" y="5871421"/>
                </a:lnTo>
                <a:lnTo>
                  <a:pt x="8760665" y="5891319"/>
                </a:lnTo>
                <a:lnTo>
                  <a:pt x="8789926" y="5906535"/>
                </a:lnTo>
                <a:lnTo>
                  <a:pt x="8825040" y="5917069"/>
                </a:lnTo>
                <a:lnTo>
                  <a:pt x="8861324" y="5921751"/>
                </a:lnTo>
                <a:lnTo>
                  <a:pt x="8898779" y="5922921"/>
                </a:lnTo>
                <a:lnTo>
                  <a:pt x="8938575" y="5919410"/>
                </a:lnTo>
                <a:lnTo>
                  <a:pt x="8978370" y="5914728"/>
                </a:lnTo>
                <a:lnTo>
                  <a:pt x="9018166" y="5908876"/>
                </a:lnTo>
                <a:lnTo>
                  <a:pt x="9057961" y="5904194"/>
                </a:lnTo>
                <a:lnTo>
                  <a:pt x="9097757" y="5901853"/>
                </a:lnTo>
                <a:lnTo>
                  <a:pt x="9136382" y="5901853"/>
                </a:lnTo>
                <a:lnTo>
                  <a:pt x="9172666" y="5906535"/>
                </a:lnTo>
                <a:lnTo>
                  <a:pt x="9208950" y="5915898"/>
                </a:lnTo>
                <a:lnTo>
                  <a:pt x="9244064" y="5929944"/>
                </a:lnTo>
                <a:lnTo>
                  <a:pt x="9279178" y="5948671"/>
                </a:lnTo>
                <a:lnTo>
                  <a:pt x="9314292" y="5967398"/>
                </a:lnTo>
                <a:lnTo>
                  <a:pt x="9349405" y="5988467"/>
                </a:lnTo>
                <a:lnTo>
                  <a:pt x="9383349" y="6008364"/>
                </a:lnTo>
                <a:lnTo>
                  <a:pt x="9419633" y="6025921"/>
                </a:lnTo>
                <a:lnTo>
                  <a:pt x="9454747" y="6039967"/>
                </a:lnTo>
                <a:lnTo>
                  <a:pt x="9491031" y="6049331"/>
                </a:lnTo>
                <a:lnTo>
                  <a:pt x="9528486" y="6052842"/>
                </a:lnTo>
                <a:lnTo>
                  <a:pt x="9565940" y="6049331"/>
                </a:lnTo>
                <a:lnTo>
                  <a:pt x="9602224" y="6039967"/>
                </a:lnTo>
                <a:lnTo>
                  <a:pt x="9637338" y="6025921"/>
                </a:lnTo>
                <a:lnTo>
                  <a:pt x="9673622" y="6008364"/>
                </a:lnTo>
                <a:lnTo>
                  <a:pt x="9707566" y="5988467"/>
                </a:lnTo>
                <a:lnTo>
                  <a:pt x="9742679" y="5967398"/>
                </a:lnTo>
                <a:lnTo>
                  <a:pt x="9777793" y="5948671"/>
                </a:lnTo>
                <a:lnTo>
                  <a:pt x="9812907" y="5929944"/>
                </a:lnTo>
                <a:lnTo>
                  <a:pt x="9846850" y="5915898"/>
                </a:lnTo>
                <a:lnTo>
                  <a:pt x="9884305" y="5906535"/>
                </a:lnTo>
                <a:lnTo>
                  <a:pt x="9920589" y="5901853"/>
                </a:lnTo>
                <a:lnTo>
                  <a:pt x="9959214" y="5901853"/>
                </a:lnTo>
                <a:lnTo>
                  <a:pt x="9999010" y="5904194"/>
                </a:lnTo>
                <a:lnTo>
                  <a:pt x="10038805" y="5908876"/>
                </a:lnTo>
                <a:lnTo>
                  <a:pt x="10078601" y="5914728"/>
                </a:lnTo>
                <a:lnTo>
                  <a:pt x="10118396" y="5919410"/>
                </a:lnTo>
                <a:lnTo>
                  <a:pt x="10158192" y="5922921"/>
                </a:lnTo>
                <a:lnTo>
                  <a:pt x="10195647" y="5921751"/>
                </a:lnTo>
                <a:lnTo>
                  <a:pt x="10231931" y="5917069"/>
                </a:lnTo>
                <a:lnTo>
                  <a:pt x="10267044" y="5906535"/>
                </a:lnTo>
                <a:lnTo>
                  <a:pt x="10296306" y="5891319"/>
                </a:lnTo>
                <a:lnTo>
                  <a:pt x="10324397" y="5871421"/>
                </a:lnTo>
                <a:lnTo>
                  <a:pt x="10348977" y="5848012"/>
                </a:lnTo>
                <a:lnTo>
                  <a:pt x="10373556" y="5821091"/>
                </a:lnTo>
                <a:lnTo>
                  <a:pt x="10395795" y="5793000"/>
                </a:lnTo>
                <a:lnTo>
                  <a:pt x="10418034" y="5763739"/>
                </a:lnTo>
                <a:lnTo>
                  <a:pt x="10440272" y="5734477"/>
                </a:lnTo>
                <a:lnTo>
                  <a:pt x="10462511" y="5706386"/>
                </a:lnTo>
                <a:lnTo>
                  <a:pt x="10485920" y="5679466"/>
                </a:lnTo>
                <a:lnTo>
                  <a:pt x="10512841" y="5656057"/>
                </a:lnTo>
                <a:lnTo>
                  <a:pt x="10538591" y="5634988"/>
                </a:lnTo>
                <a:lnTo>
                  <a:pt x="10567852" y="5618602"/>
                </a:lnTo>
                <a:lnTo>
                  <a:pt x="10599455" y="5604556"/>
                </a:lnTo>
                <a:lnTo>
                  <a:pt x="10633398" y="5592852"/>
                </a:lnTo>
                <a:lnTo>
                  <a:pt x="10668512" y="5582318"/>
                </a:lnTo>
                <a:lnTo>
                  <a:pt x="10703626" y="5572954"/>
                </a:lnTo>
                <a:lnTo>
                  <a:pt x="10739910" y="5563590"/>
                </a:lnTo>
                <a:lnTo>
                  <a:pt x="10773853" y="5553056"/>
                </a:lnTo>
                <a:lnTo>
                  <a:pt x="10807796" y="5541352"/>
                </a:lnTo>
                <a:lnTo>
                  <a:pt x="10839399" y="5527306"/>
                </a:lnTo>
                <a:lnTo>
                  <a:pt x="10867490" y="5509749"/>
                </a:lnTo>
                <a:lnTo>
                  <a:pt x="10893240" y="5488681"/>
                </a:lnTo>
                <a:lnTo>
                  <a:pt x="10914308" y="5462931"/>
                </a:lnTo>
                <a:lnTo>
                  <a:pt x="10931865" y="5434840"/>
                </a:lnTo>
                <a:lnTo>
                  <a:pt x="10945910" y="5403238"/>
                </a:lnTo>
                <a:lnTo>
                  <a:pt x="10957615" y="5369294"/>
                </a:lnTo>
                <a:lnTo>
                  <a:pt x="10968149" y="5335351"/>
                </a:lnTo>
                <a:lnTo>
                  <a:pt x="10977513" y="5299067"/>
                </a:lnTo>
                <a:lnTo>
                  <a:pt x="10986876" y="5263953"/>
                </a:lnTo>
                <a:lnTo>
                  <a:pt x="10997410" y="5228839"/>
                </a:lnTo>
                <a:lnTo>
                  <a:pt x="11009115" y="5194896"/>
                </a:lnTo>
                <a:lnTo>
                  <a:pt x="11023160" y="5163294"/>
                </a:lnTo>
                <a:lnTo>
                  <a:pt x="11039547" y="5134032"/>
                </a:lnTo>
                <a:lnTo>
                  <a:pt x="11060615" y="5108282"/>
                </a:lnTo>
                <a:lnTo>
                  <a:pt x="11084024" y="5081362"/>
                </a:lnTo>
                <a:lnTo>
                  <a:pt x="11110945" y="5057952"/>
                </a:lnTo>
                <a:lnTo>
                  <a:pt x="11139036" y="5035714"/>
                </a:lnTo>
                <a:lnTo>
                  <a:pt x="11169468" y="5013475"/>
                </a:lnTo>
                <a:lnTo>
                  <a:pt x="11198729" y="4991236"/>
                </a:lnTo>
                <a:lnTo>
                  <a:pt x="11226820" y="4968998"/>
                </a:lnTo>
                <a:lnTo>
                  <a:pt x="11253741" y="4944418"/>
                </a:lnTo>
                <a:lnTo>
                  <a:pt x="11277150" y="4919838"/>
                </a:lnTo>
                <a:lnTo>
                  <a:pt x="11297048" y="4891747"/>
                </a:lnTo>
                <a:lnTo>
                  <a:pt x="11312264" y="4862486"/>
                </a:lnTo>
                <a:lnTo>
                  <a:pt x="11322798" y="4827372"/>
                </a:lnTo>
                <a:lnTo>
                  <a:pt x="11327480" y="4791088"/>
                </a:lnTo>
                <a:lnTo>
                  <a:pt x="11328650" y="4753633"/>
                </a:lnTo>
                <a:lnTo>
                  <a:pt x="11325139" y="4713838"/>
                </a:lnTo>
                <a:lnTo>
                  <a:pt x="11320457" y="4674042"/>
                </a:lnTo>
                <a:lnTo>
                  <a:pt x="11314605" y="4634247"/>
                </a:lnTo>
                <a:lnTo>
                  <a:pt x="11309923" y="4594451"/>
                </a:lnTo>
                <a:lnTo>
                  <a:pt x="11307582" y="4554655"/>
                </a:lnTo>
                <a:lnTo>
                  <a:pt x="11307582" y="4516030"/>
                </a:lnTo>
                <a:lnTo>
                  <a:pt x="11312264" y="4479746"/>
                </a:lnTo>
                <a:lnTo>
                  <a:pt x="11321628" y="4443462"/>
                </a:lnTo>
                <a:lnTo>
                  <a:pt x="11335673" y="4409519"/>
                </a:lnTo>
                <a:lnTo>
                  <a:pt x="11354400" y="4374405"/>
                </a:lnTo>
                <a:lnTo>
                  <a:pt x="11373128" y="4339291"/>
                </a:lnTo>
                <a:lnTo>
                  <a:pt x="11394196" y="4304177"/>
                </a:lnTo>
                <a:lnTo>
                  <a:pt x="11414094" y="4270234"/>
                </a:lnTo>
                <a:lnTo>
                  <a:pt x="11431650" y="4233950"/>
                </a:lnTo>
                <a:lnTo>
                  <a:pt x="11445696" y="4198836"/>
                </a:lnTo>
                <a:lnTo>
                  <a:pt x="11455060" y="4162552"/>
                </a:lnTo>
                <a:lnTo>
                  <a:pt x="11458571" y="4125097"/>
                </a:lnTo>
                <a:lnTo>
                  <a:pt x="11455060" y="4087643"/>
                </a:lnTo>
                <a:lnTo>
                  <a:pt x="11445696" y="4051358"/>
                </a:lnTo>
                <a:lnTo>
                  <a:pt x="11431650" y="4016245"/>
                </a:lnTo>
                <a:lnTo>
                  <a:pt x="11414094" y="3979961"/>
                </a:lnTo>
                <a:lnTo>
                  <a:pt x="11394196" y="3946017"/>
                </a:lnTo>
                <a:lnTo>
                  <a:pt x="11373128" y="3910903"/>
                </a:lnTo>
                <a:lnTo>
                  <a:pt x="11354400" y="3875790"/>
                </a:lnTo>
                <a:lnTo>
                  <a:pt x="11335673" y="3840676"/>
                </a:lnTo>
                <a:lnTo>
                  <a:pt x="11321628" y="3806733"/>
                </a:lnTo>
                <a:lnTo>
                  <a:pt x="11312264" y="3770449"/>
                </a:lnTo>
                <a:lnTo>
                  <a:pt x="11307582" y="3734164"/>
                </a:lnTo>
                <a:lnTo>
                  <a:pt x="11307582" y="3695539"/>
                </a:lnTo>
                <a:lnTo>
                  <a:pt x="11309923" y="3655744"/>
                </a:lnTo>
                <a:lnTo>
                  <a:pt x="11314605" y="3615948"/>
                </a:lnTo>
                <a:lnTo>
                  <a:pt x="11320457" y="3576152"/>
                </a:lnTo>
                <a:lnTo>
                  <a:pt x="11325139" y="3536357"/>
                </a:lnTo>
                <a:lnTo>
                  <a:pt x="11328650" y="3496561"/>
                </a:lnTo>
                <a:lnTo>
                  <a:pt x="11327480" y="3459107"/>
                </a:lnTo>
                <a:lnTo>
                  <a:pt x="11322798" y="3422822"/>
                </a:lnTo>
                <a:lnTo>
                  <a:pt x="11312264" y="3387709"/>
                </a:lnTo>
                <a:lnTo>
                  <a:pt x="11297048" y="3358447"/>
                </a:lnTo>
                <a:lnTo>
                  <a:pt x="11277150" y="3330356"/>
                </a:lnTo>
                <a:lnTo>
                  <a:pt x="11253741" y="3305777"/>
                </a:lnTo>
                <a:lnTo>
                  <a:pt x="11226820" y="3281197"/>
                </a:lnTo>
                <a:lnTo>
                  <a:pt x="11198729" y="3258958"/>
                </a:lnTo>
                <a:lnTo>
                  <a:pt x="11169468" y="3236720"/>
                </a:lnTo>
                <a:lnTo>
                  <a:pt x="11139036" y="3214481"/>
                </a:lnTo>
                <a:lnTo>
                  <a:pt x="11110945" y="3192242"/>
                </a:lnTo>
                <a:lnTo>
                  <a:pt x="11084024" y="3168833"/>
                </a:lnTo>
                <a:lnTo>
                  <a:pt x="11060615" y="3141913"/>
                </a:lnTo>
                <a:lnTo>
                  <a:pt x="11039547" y="3116162"/>
                </a:lnTo>
                <a:lnTo>
                  <a:pt x="11023160" y="3086901"/>
                </a:lnTo>
                <a:lnTo>
                  <a:pt x="11009115" y="3055299"/>
                </a:lnTo>
                <a:lnTo>
                  <a:pt x="10997410" y="3021355"/>
                </a:lnTo>
                <a:lnTo>
                  <a:pt x="10986876" y="2986242"/>
                </a:lnTo>
                <a:lnTo>
                  <a:pt x="10977513" y="2951128"/>
                </a:lnTo>
                <a:lnTo>
                  <a:pt x="10968149" y="2914844"/>
                </a:lnTo>
                <a:lnTo>
                  <a:pt x="10957615" y="2880900"/>
                </a:lnTo>
                <a:lnTo>
                  <a:pt x="10945910" y="2846957"/>
                </a:lnTo>
                <a:lnTo>
                  <a:pt x="10931865" y="2815355"/>
                </a:lnTo>
                <a:lnTo>
                  <a:pt x="10914308" y="2787264"/>
                </a:lnTo>
                <a:lnTo>
                  <a:pt x="10893240" y="2761514"/>
                </a:lnTo>
                <a:lnTo>
                  <a:pt x="10867490" y="2740445"/>
                </a:lnTo>
                <a:lnTo>
                  <a:pt x="10839399" y="2722888"/>
                </a:lnTo>
                <a:lnTo>
                  <a:pt x="10807796" y="2708843"/>
                </a:lnTo>
                <a:lnTo>
                  <a:pt x="10773853" y="2697138"/>
                </a:lnTo>
                <a:lnTo>
                  <a:pt x="10739910" y="2686604"/>
                </a:lnTo>
                <a:lnTo>
                  <a:pt x="10703626" y="2677241"/>
                </a:lnTo>
                <a:lnTo>
                  <a:pt x="10668512" y="2667877"/>
                </a:lnTo>
                <a:lnTo>
                  <a:pt x="10633398" y="2657343"/>
                </a:lnTo>
                <a:lnTo>
                  <a:pt x="10599455" y="2645638"/>
                </a:lnTo>
                <a:lnTo>
                  <a:pt x="10567852" y="2631593"/>
                </a:lnTo>
                <a:lnTo>
                  <a:pt x="10538591" y="2615206"/>
                </a:lnTo>
                <a:lnTo>
                  <a:pt x="10512841" y="2594138"/>
                </a:lnTo>
                <a:lnTo>
                  <a:pt x="10485920" y="2570729"/>
                </a:lnTo>
                <a:lnTo>
                  <a:pt x="10462511" y="2543808"/>
                </a:lnTo>
                <a:lnTo>
                  <a:pt x="10440272" y="2515717"/>
                </a:lnTo>
                <a:lnTo>
                  <a:pt x="10418034" y="2486456"/>
                </a:lnTo>
                <a:lnTo>
                  <a:pt x="10395795" y="2457194"/>
                </a:lnTo>
                <a:lnTo>
                  <a:pt x="10373556" y="2429103"/>
                </a:lnTo>
                <a:lnTo>
                  <a:pt x="10348977" y="2402183"/>
                </a:lnTo>
                <a:lnTo>
                  <a:pt x="10324397" y="2378774"/>
                </a:lnTo>
                <a:lnTo>
                  <a:pt x="10296306" y="2358876"/>
                </a:lnTo>
                <a:lnTo>
                  <a:pt x="10267044" y="2343660"/>
                </a:lnTo>
                <a:lnTo>
                  <a:pt x="10231931" y="2333126"/>
                </a:lnTo>
                <a:lnTo>
                  <a:pt x="10195647" y="2328444"/>
                </a:lnTo>
                <a:lnTo>
                  <a:pt x="10158192" y="2327274"/>
                </a:lnTo>
                <a:lnTo>
                  <a:pt x="10118396" y="2330785"/>
                </a:lnTo>
                <a:lnTo>
                  <a:pt x="10078601" y="2335467"/>
                </a:lnTo>
                <a:lnTo>
                  <a:pt x="10038805" y="2341319"/>
                </a:lnTo>
                <a:lnTo>
                  <a:pt x="9999010" y="2346001"/>
                </a:lnTo>
                <a:lnTo>
                  <a:pt x="9959214" y="2348342"/>
                </a:lnTo>
                <a:lnTo>
                  <a:pt x="9920589" y="2348342"/>
                </a:lnTo>
                <a:lnTo>
                  <a:pt x="9884305" y="2343660"/>
                </a:lnTo>
                <a:lnTo>
                  <a:pt x="9846850" y="2334296"/>
                </a:lnTo>
                <a:lnTo>
                  <a:pt x="9812907" y="2320251"/>
                </a:lnTo>
                <a:lnTo>
                  <a:pt x="9777793" y="2301524"/>
                </a:lnTo>
                <a:lnTo>
                  <a:pt x="9742679" y="2282796"/>
                </a:lnTo>
                <a:lnTo>
                  <a:pt x="9707566" y="2261728"/>
                </a:lnTo>
                <a:lnTo>
                  <a:pt x="9673622" y="2241830"/>
                </a:lnTo>
                <a:lnTo>
                  <a:pt x="9637338" y="2224273"/>
                </a:lnTo>
                <a:lnTo>
                  <a:pt x="9602224" y="2210228"/>
                </a:lnTo>
                <a:lnTo>
                  <a:pt x="9565940" y="2200864"/>
                </a:lnTo>
                <a:lnTo>
                  <a:pt x="9528486" y="2197353"/>
                </a:lnTo>
                <a:close/>
              </a:path>
            </a:pathLst>
          </a:custGeom>
          <a:solidFill>
            <a:schemeClr val="lt2"/>
          </a:solidFill>
          <a:ln>
            <a:noFill/>
          </a:ln>
        </p:spPr>
      </p:sp>
      <p:sp>
        <p:nvSpPr>
          <p:cNvPr id="962" name="Google Shape;962;p32"/>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4300"/>
              <a:buFont typeface="Impact"/>
              <a:buNone/>
            </a:pPr>
            <a:r>
              <a:rPr lang="es-ES" sz="4300" b="1" i="1"/>
              <a:t>7. LOS CLIENTES DEFINEN LOS OBJETIVOS </a:t>
            </a:r>
            <a:br>
              <a:rPr lang="es-ES" sz="4300"/>
            </a:br>
            <a:endParaRPr sz="4300" b="1" i="1"/>
          </a:p>
        </p:txBody>
      </p:sp>
      <p:sp>
        <p:nvSpPr>
          <p:cNvPr id="963" name="Google Shape;963;p32"/>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964" name="Google Shape;964;p32"/>
          <p:cNvSpPr txBox="1">
            <a:spLocks noGrp="1"/>
          </p:cNvSpPr>
          <p:nvPr>
            <p:ph type="body" idx="1"/>
          </p:nvPr>
        </p:nvSpPr>
        <p:spPr>
          <a:xfrm>
            <a:off x="1082865" y="1488148"/>
            <a:ext cx="6738900" cy="4572000"/>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SzPts val="2220"/>
              <a:buChar char="•"/>
            </a:pPr>
            <a:r>
              <a:rPr lang="es-ES" sz="2220"/>
              <a:t>La Terapia Centrada en Soluciones no cree que haya una única forma “correcta” o “válida” de vivir la propia vida. </a:t>
            </a:r>
            <a:endParaRPr/>
          </a:p>
          <a:p>
            <a:pPr marL="228600" lvl="0" indent="-228600" algn="l" rtl="0">
              <a:lnSpc>
                <a:spcPct val="80000"/>
              </a:lnSpc>
              <a:spcBef>
                <a:spcPts val="700"/>
              </a:spcBef>
              <a:spcAft>
                <a:spcPts val="0"/>
              </a:spcAft>
              <a:buSzPts val="2220"/>
              <a:buChar char="•"/>
            </a:pPr>
            <a:r>
              <a:rPr lang="es-ES" sz="2220"/>
              <a:t>Es por esto por lo que son los clientes, y no los terapeutas, los que identifican los objetivos a seguir en el tratamiento. </a:t>
            </a:r>
            <a:endParaRPr/>
          </a:p>
          <a:p>
            <a:pPr marL="228600" lvl="0" indent="-228600" algn="l" rtl="0">
              <a:lnSpc>
                <a:spcPct val="80000"/>
              </a:lnSpc>
              <a:spcBef>
                <a:spcPts val="700"/>
              </a:spcBef>
              <a:spcAft>
                <a:spcPts val="0"/>
              </a:spcAft>
              <a:buSzPts val="2220"/>
              <a:buChar char="•"/>
            </a:pPr>
            <a:r>
              <a:rPr lang="es-ES" sz="2220"/>
              <a:t>Se piensa que lo mejor es dejar la decisión en manos de las personas involucradas, y que se puede trabajar para conseguir los objetivos indicados sin que el terapeuta imponga sus ideas de cómo deberían vivir una vez el tratamiento haya tenido éxito. </a:t>
            </a:r>
            <a:endParaRPr/>
          </a:p>
          <a:p>
            <a:pPr marL="228600" lvl="0" indent="-228600" algn="l" rtl="0">
              <a:lnSpc>
                <a:spcPct val="80000"/>
              </a:lnSpc>
              <a:spcBef>
                <a:spcPts val="700"/>
              </a:spcBef>
              <a:spcAft>
                <a:spcPts val="0"/>
              </a:spcAft>
              <a:buSzPts val="2220"/>
              <a:buChar char="•"/>
            </a:pPr>
            <a:r>
              <a:rPr lang="es-ES" sz="2220"/>
              <a:t>Sólo en circunstancias poco frecuentes se hacen sugerencias alternativas a los objetivos del cliente</a:t>
            </a:r>
            <a:endParaRPr/>
          </a:p>
          <a:p>
            <a:pPr marL="228600" lvl="0" indent="-228600" algn="l" rtl="0">
              <a:lnSpc>
                <a:spcPct val="80000"/>
              </a:lnSpc>
              <a:spcBef>
                <a:spcPts val="700"/>
              </a:spcBef>
              <a:spcAft>
                <a:spcPts val="0"/>
              </a:spcAft>
              <a:buSzPts val="2220"/>
              <a:buChar char="•"/>
            </a:pPr>
            <a:r>
              <a:rPr lang="es-ES" sz="2220"/>
              <a:t>. Las excepciones obvias son cuando los objetivos involucran algo ilegal o son imposibles de realizar.</a:t>
            </a:r>
            <a:endParaRPr/>
          </a:p>
          <a:p>
            <a:pPr marL="228600" lvl="0" indent="-134620" algn="l" rtl="0">
              <a:lnSpc>
                <a:spcPct val="80000"/>
              </a:lnSpc>
              <a:spcBef>
                <a:spcPts val="700"/>
              </a:spcBef>
              <a:spcAft>
                <a:spcPts val="0"/>
              </a:spcAft>
              <a:buSzPts val="1480"/>
              <a:buNone/>
            </a:pPr>
            <a:endParaRPr sz="1480"/>
          </a:p>
        </p:txBody>
      </p:sp>
      <p:sp>
        <p:nvSpPr>
          <p:cNvPr id="965" name="Google Shape;965;p32"/>
          <p:cNvSpPr/>
          <p:nvPr/>
        </p:nvSpPr>
        <p:spPr>
          <a:xfrm>
            <a:off x="11908536" y="0"/>
            <a:ext cx="2835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33"/>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ts val="4590"/>
              <a:buFont typeface="Impact"/>
              <a:buNone/>
            </a:pPr>
            <a:r>
              <a:rPr lang="es-ES" sz="4590" b="1" i="1"/>
              <a:t>8. EL CAMBIO O LA RESOLUCIÓN DE PROBLEMAS PUEDEN SER RÁPIDOS</a:t>
            </a:r>
            <a:br>
              <a:rPr lang="es-ES" sz="4590"/>
            </a:br>
            <a:endParaRPr sz="4590" b="1" i="1"/>
          </a:p>
        </p:txBody>
      </p:sp>
      <p:sp>
        <p:nvSpPr>
          <p:cNvPr id="971" name="Google Shape;971;p33"/>
          <p:cNvSpPr txBox="1">
            <a:spLocks noGrp="1"/>
          </p:cNvSpPr>
          <p:nvPr>
            <p:ph type="body" idx="1"/>
          </p:nvPr>
        </p:nvSpPr>
        <p:spPr>
          <a:xfrm>
            <a:off x="1125069" y="1874517"/>
            <a:ext cx="10178400" cy="43434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t>Se espera que, como resultado de la interacción durante la primera sesión, los clientes obtengan una visión nueva, más productiva y optimista, de su situación. </a:t>
            </a:r>
            <a:endParaRPr/>
          </a:p>
          <a:p>
            <a:pPr marL="228600" lvl="0" indent="-228600" algn="l" rtl="0">
              <a:lnSpc>
                <a:spcPct val="110000"/>
              </a:lnSpc>
              <a:spcBef>
                <a:spcPts val="700"/>
              </a:spcBef>
              <a:spcAft>
                <a:spcPts val="0"/>
              </a:spcAft>
              <a:buSzPts val="2000"/>
              <a:buChar char="•"/>
            </a:pPr>
            <a:r>
              <a:rPr lang="es-ES"/>
              <a:t>Si esto no sucede al finalizar la sesión, se espera que regresen a su casa y hagan lo que sea necesario para hacer sus vidas más satisfactorias, por lo que es común que la segunda sesión se informe de cambios significativos y duraderos. </a:t>
            </a:r>
            <a:endParaRPr/>
          </a:p>
          <a:p>
            <a:pPr marL="228600" lvl="0" indent="-228600" algn="l" rtl="0">
              <a:lnSpc>
                <a:spcPct val="110000"/>
              </a:lnSpc>
              <a:spcBef>
                <a:spcPts val="700"/>
              </a:spcBef>
              <a:spcAft>
                <a:spcPts val="0"/>
              </a:spcAft>
              <a:buSzPts val="2000"/>
              <a:buChar char="•"/>
            </a:pPr>
            <a:r>
              <a:rPr lang="es-ES"/>
              <a:t>La duración media del tratamiento varía, aunque no suele exceder las diez sesiones. </a:t>
            </a:r>
            <a:endParaRPr/>
          </a:p>
          <a:p>
            <a:pPr marL="228600" lvl="0" indent="-228600" algn="l" rtl="0">
              <a:lnSpc>
                <a:spcPct val="110000"/>
              </a:lnSpc>
              <a:spcBef>
                <a:spcPts val="700"/>
              </a:spcBef>
              <a:spcAft>
                <a:spcPts val="0"/>
              </a:spcAft>
              <a:buSzPts val="2000"/>
              <a:buChar char="•"/>
            </a:pPr>
            <a:r>
              <a:rPr lang="es-ES"/>
              <a:t>Aunque los problemas de los clientes que acuden a terapia centrada en soluciones y otros enfoques pueden ser en esencia los mismos, en otras modalidades de tratamiento no se informa habitualmente de recuperaciones espontáneas. </a:t>
            </a:r>
            <a:endParaRPr/>
          </a:p>
          <a:p>
            <a:pPr marL="228600" lvl="0" indent="-228600" algn="l" rtl="0">
              <a:lnSpc>
                <a:spcPct val="110000"/>
              </a:lnSpc>
              <a:spcBef>
                <a:spcPts val="700"/>
              </a:spcBef>
              <a:spcAft>
                <a:spcPts val="0"/>
              </a:spcAft>
              <a:buSzPts val="2000"/>
              <a:buChar char="•"/>
            </a:pPr>
            <a:r>
              <a:rPr lang="es-ES"/>
              <a:t>Tal vez el factor más importante que contribuye a las expectativas de cambio de los clientes sea lo que el terapeuta crea en última instancia que puede conseguirse. </a:t>
            </a:r>
            <a:endParaRPr/>
          </a:p>
          <a:p>
            <a:pPr marL="228600" lvl="0" indent="-101600" algn="l" rtl="0">
              <a:lnSpc>
                <a:spcPct val="110000"/>
              </a:lnSpc>
              <a:spcBef>
                <a:spcPts val="700"/>
              </a:spcBef>
              <a:spcAft>
                <a:spcPts val="0"/>
              </a:spcAft>
              <a:buSzPts val="20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75"/>
        <p:cNvGrpSpPr/>
        <p:nvPr/>
      </p:nvGrpSpPr>
      <p:grpSpPr>
        <a:xfrm>
          <a:off x="0" y="0"/>
          <a:ext cx="0" cy="0"/>
          <a:chOff x="0" y="0"/>
          <a:chExt cx="0" cy="0"/>
        </a:xfrm>
      </p:grpSpPr>
      <p:sp>
        <p:nvSpPr>
          <p:cNvPr id="976" name="Google Shape;976;p34"/>
          <p:cNvSpPr txBox="1">
            <a:spLocks noGrp="1"/>
          </p:cNvSpPr>
          <p:nvPr>
            <p:ph type="title"/>
          </p:nvPr>
        </p:nvSpPr>
        <p:spPr>
          <a:xfrm>
            <a:off x="1251678" y="382384"/>
            <a:ext cx="6415200" cy="214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Impact"/>
              <a:buNone/>
            </a:pPr>
            <a:r>
              <a:rPr lang="es-ES" sz="2800" b="1" i="1"/>
              <a:t>9. NO HAY UNA ÚNICA FORMA CORRECTA DE VER LAS COSAS, PUNTOS DE VISTA DIFERENTES PUEDEN SER IGUAL DE VÁLIDOS Y AJUSTARSE IGUAL DE BIEN A LOS HECHOS. </a:t>
            </a:r>
            <a:br>
              <a:rPr lang="es-ES" sz="2800"/>
            </a:br>
            <a:endParaRPr sz="2800" b="1" i="1"/>
          </a:p>
        </p:txBody>
      </p:sp>
      <p:sp>
        <p:nvSpPr>
          <p:cNvPr id="977" name="Google Shape;977;p34"/>
          <p:cNvSpPr txBox="1">
            <a:spLocks noGrp="1"/>
          </p:cNvSpPr>
          <p:nvPr>
            <p:ph type="body" idx="1"/>
          </p:nvPr>
        </p:nvSpPr>
        <p:spPr>
          <a:xfrm>
            <a:off x="1251678" y="2529472"/>
            <a:ext cx="5984400" cy="40851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Cuando se trabaja en terapia con parejas y familias, a veces dos personas describen un suceso y es difícil creer que las dos observaron o vivieron lo mismo. </a:t>
            </a:r>
            <a:endParaRPr/>
          </a:p>
          <a:p>
            <a:pPr marL="228600" lvl="0" indent="-228600" algn="l" rtl="0">
              <a:lnSpc>
                <a:spcPct val="110000"/>
              </a:lnSpc>
              <a:spcBef>
                <a:spcPts val="700"/>
              </a:spcBef>
              <a:spcAft>
                <a:spcPts val="0"/>
              </a:spcAft>
              <a:buSzPts val="2000"/>
              <a:buChar char="•"/>
            </a:pPr>
            <a:r>
              <a:rPr lang="es-ES">
                <a:solidFill>
                  <a:schemeClr val="dk1"/>
                </a:solidFill>
              </a:rPr>
              <a:t>Cuando se describen los diferentes puntos de vista, en vez de pensar que son “correctos” o “erróneos” se piensa en puntos de vista más o menos útiles. </a:t>
            </a:r>
            <a:endParaRPr/>
          </a:p>
          <a:p>
            <a:pPr marL="228600" lvl="0" indent="-228600" algn="l" rtl="0">
              <a:lnSpc>
                <a:spcPct val="110000"/>
              </a:lnSpc>
              <a:spcBef>
                <a:spcPts val="700"/>
              </a:spcBef>
              <a:spcAft>
                <a:spcPts val="0"/>
              </a:spcAft>
              <a:buSzPts val="2000"/>
              <a:buChar char="•"/>
            </a:pPr>
            <a:r>
              <a:rPr lang="es-ES">
                <a:solidFill>
                  <a:schemeClr val="dk1"/>
                </a:solidFill>
              </a:rPr>
              <a:t>Las opiniones que las personas tienen acerca de sus problemas aumentan o disminuyen la probabilidad de solución. Los puntos de vista útiles ofrecen una salida, mientras que los que las mantienen bloqueadas simplemente no son útiles. </a:t>
            </a:r>
            <a:endParaRPr/>
          </a:p>
          <a:p>
            <a:pPr marL="228600" lvl="0" indent="-101600" algn="l" rtl="0">
              <a:lnSpc>
                <a:spcPct val="110000"/>
              </a:lnSpc>
              <a:spcBef>
                <a:spcPts val="700"/>
              </a:spcBef>
              <a:spcAft>
                <a:spcPts val="0"/>
              </a:spcAft>
              <a:buSzPts val="2000"/>
              <a:buNone/>
            </a:pPr>
            <a:endParaRPr>
              <a:solidFill>
                <a:schemeClr val="dk1"/>
              </a:solidFill>
            </a:endParaRPr>
          </a:p>
        </p:txBody>
      </p:sp>
      <p:pic>
        <p:nvPicPr>
          <p:cNvPr id="978" name="Google Shape;978;p34" descr="Resultado de imagen para puntos de vista"/>
          <p:cNvPicPr preferRelativeResize="0"/>
          <p:nvPr/>
        </p:nvPicPr>
        <p:blipFill rotWithShape="1">
          <a:blip r:embed="rId3">
            <a:alphaModFix/>
          </a:blip>
          <a:srcRect/>
          <a:stretch/>
        </p:blipFill>
        <p:spPr>
          <a:xfrm>
            <a:off x="7555992" y="1739579"/>
            <a:ext cx="3902582" cy="33659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82"/>
        <p:cNvGrpSpPr/>
        <p:nvPr/>
      </p:nvGrpSpPr>
      <p:grpSpPr>
        <a:xfrm>
          <a:off x="0" y="0"/>
          <a:ext cx="0" cy="0"/>
          <a:chOff x="0" y="0"/>
          <a:chExt cx="0" cy="0"/>
        </a:xfrm>
      </p:grpSpPr>
      <p:pic>
        <p:nvPicPr>
          <p:cNvPr id="983" name="Google Shape;983;p35" descr="Resultado de imagen para change of view"/>
          <p:cNvPicPr preferRelativeResize="0"/>
          <p:nvPr/>
        </p:nvPicPr>
        <p:blipFill rotWithShape="1">
          <a:blip r:embed="rId3">
            <a:alphaModFix/>
          </a:blip>
          <a:srcRect l="16506" r="30417"/>
          <a:stretch/>
        </p:blipFill>
        <p:spPr>
          <a:xfrm>
            <a:off x="7338646" y="10"/>
            <a:ext cx="4853354" cy="6857990"/>
          </a:xfrm>
          <a:prstGeom prst="rect">
            <a:avLst/>
          </a:prstGeom>
          <a:noFill/>
          <a:ln>
            <a:noFill/>
          </a:ln>
        </p:spPr>
      </p:pic>
      <p:sp>
        <p:nvSpPr>
          <p:cNvPr id="984" name="Google Shape;984;p35"/>
          <p:cNvSpPr/>
          <p:nvPr/>
        </p:nvSpPr>
        <p:spPr>
          <a:xfrm>
            <a:off x="0" y="0"/>
            <a:ext cx="7569200" cy="6858000"/>
          </a:xfrm>
          <a:custGeom>
            <a:avLst/>
            <a:gdLst/>
            <a:ahLst/>
            <a:cxnLst/>
            <a:rect l="l" t="t" r="r" b="b"/>
            <a:pathLst>
              <a:path w="7569200" h="6858000" extrusionOk="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lt2"/>
          </a:solidFill>
          <a:ln>
            <a:noFill/>
          </a:ln>
        </p:spPr>
      </p:sp>
      <p:sp>
        <p:nvSpPr>
          <p:cNvPr id="985" name="Google Shape;985;p35"/>
          <p:cNvSpPr/>
          <p:nvPr/>
        </p:nvSpPr>
        <p:spPr>
          <a:xfrm>
            <a:off x="0" y="0"/>
            <a:ext cx="2835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txBox="1">
            <a:spLocks noGrp="1"/>
          </p:cNvSpPr>
          <p:nvPr>
            <p:ph type="body" idx="1"/>
          </p:nvPr>
        </p:nvSpPr>
        <p:spPr>
          <a:xfrm>
            <a:off x="765051" y="675249"/>
            <a:ext cx="6015900" cy="52044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es-ES"/>
              <a:t>Los significados que las personas atribuyen a la conducta limitan el abanico de alternativas que emplearán para enfrentarse a una situación. </a:t>
            </a:r>
            <a:endParaRPr/>
          </a:p>
          <a:p>
            <a:pPr marL="228600" lvl="0" indent="-228600" algn="l" rtl="0">
              <a:lnSpc>
                <a:spcPct val="100000"/>
              </a:lnSpc>
              <a:spcBef>
                <a:spcPts val="700"/>
              </a:spcBef>
              <a:spcAft>
                <a:spcPts val="0"/>
              </a:spcAft>
              <a:buSzPts val="2000"/>
              <a:buChar char="•"/>
            </a:pPr>
            <a:r>
              <a:rPr lang="es-ES"/>
              <a:t>Si los métodos empleados no producen un resultado satisfactorio, por lo general no se pone en duda la premisa original. En vez de ello, las personas suelen redoblar sus esfuerzos ineficaces para resolver el problema, pensando que, haciéndolo más, con más empeño o mejor terminarán por resolverlo.</a:t>
            </a:r>
            <a:endParaRPr/>
          </a:p>
          <a:p>
            <a:pPr marL="228600" lvl="0" indent="-228600" algn="l" rtl="0">
              <a:lnSpc>
                <a:spcPct val="100000"/>
              </a:lnSpc>
              <a:spcBef>
                <a:spcPts val="700"/>
              </a:spcBef>
              <a:spcAft>
                <a:spcPts val="0"/>
              </a:spcAft>
              <a:buSzPts val="2000"/>
              <a:buChar char="•"/>
            </a:pPr>
            <a:r>
              <a:rPr lang="es-ES"/>
              <a:t>A veces, lo único que hace falta para iniciar un cambio importante es un cambio en la percepción de la situación. </a:t>
            </a:r>
            <a:endParaRPr/>
          </a:p>
          <a:p>
            <a:pPr marL="228600" lvl="0" indent="-107950" algn="l" rtl="0">
              <a:lnSpc>
                <a:spcPct val="100000"/>
              </a:lnSpc>
              <a:spcBef>
                <a:spcPts val="700"/>
              </a:spcBef>
              <a:spcAft>
                <a:spcPts val="0"/>
              </a:spcAft>
              <a:buSzPts val="1900"/>
              <a:buNone/>
            </a:pP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36"/>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ts val="4590"/>
              <a:buFont typeface="Impact"/>
              <a:buNone/>
            </a:pPr>
            <a:r>
              <a:rPr lang="es-ES" sz="4590" b="1" i="1"/>
              <a:t>10. CÉNTRATE EN LO QUE ES POSIBLE Y PUEDE CAMBIARSE, Y NO EN LO QUE ES IMPOSIBLE E INTRATABLE.</a:t>
            </a:r>
            <a:br>
              <a:rPr lang="es-ES" sz="4590"/>
            </a:br>
            <a:endParaRPr sz="4590" b="1" i="1"/>
          </a:p>
        </p:txBody>
      </p:sp>
      <p:sp>
        <p:nvSpPr>
          <p:cNvPr id="992" name="Google Shape;992;p36"/>
          <p:cNvSpPr txBox="1">
            <a:spLocks noGrp="1"/>
          </p:cNvSpPr>
          <p:nvPr>
            <p:ph type="body" idx="1"/>
          </p:nvPr>
        </p:nvSpPr>
        <p:spPr>
          <a:xfrm>
            <a:off x="1251678" y="2584942"/>
            <a:ext cx="10178400" cy="45720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400"/>
              <a:buChar char="•"/>
            </a:pPr>
            <a:r>
              <a:rPr lang="es-ES" sz="2400"/>
              <a:t>Los terapeutas centrados al cambio buscan enfocar su atención en los aspectos cambiantes y cambiables de la experiencia de los clientes. </a:t>
            </a:r>
            <a:endParaRPr/>
          </a:p>
          <a:p>
            <a:pPr marL="228600" lvl="0" indent="-228600" algn="l" rtl="0">
              <a:lnSpc>
                <a:spcPct val="110000"/>
              </a:lnSpc>
              <a:spcBef>
                <a:spcPts val="700"/>
              </a:spcBef>
              <a:spcAft>
                <a:spcPts val="0"/>
              </a:spcAft>
              <a:buSzPts val="2400"/>
              <a:buChar char="•"/>
            </a:pPr>
            <a:r>
              <a:rPr lang="es-ES" sz="2400"/>
              <a:t>Por lo tanto, no se fijan en las características o aspectos del cliente o de su situación que no sean susceptibles de cambio. </a:t>
            </a:r>
            <a:endParaRPr/>
          </a:p>
          <a:p>
            <a:pPr marL="228600" lvl="0" indent="-228600" algn="l" rtl="0">
              <a:lnSpc>
                <a:spcPct val="110000"/>
              </a:lnSpc>
              <a:spcBef>
                <a:spcPts val="700"/>
              </a:spcBef>
              <a:spcAft>
                <a:spcPts val="0"/>
              </a:spcAft>
              <a:buSzPts val="2400"/>
              <a:buChar char="•"/>
            </a:pPr>
            <a:r>
              <a:rPr lang="es-ES" sz="2400"/>
              <a:t>La terapia orientada a soluciones busca trabajar con objetivos bien definidos, que sean alcanzables en un período de tiempo razonables. </a:t>
            </a:r>
            <a:endParaRPr/>
          </a:p>
          <a:p>
            <a:pPr marL="228600" lvl="0" indent="-228600" algn="l" rtl="0">
              <a:lnSpc>
                <a:spcPct val="110000"/>
              </a:lnSpc>
              <a:spcBef>
                <a:spcPts val="700"/>
              </a:spcBef>
              <a:spcAft>
                <a:spcPts val="0"/>
              </a:spcAft>
              <a:buSzPts val="2400"/>
              <a:buChar char="•"/>
            </a:pPr>
            <a:r>
              <a:rPr lang="es-ES" sz="2400"/>
              <a:t>Los terapeutas que trabajan a largo plazo se comprometen a menudo a intentar cambiar las características relativamente fijas de las personas, como su personalidad o complejos.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96"/>
        <p:cNvGrpSpPr/>
        <p:nvPr/>
      </p:nvGrpSpPr>
      <p:grpSpPr>
        <a:xfrm>
          <a:off x="0" y="0"/>
          <a:ext cx="0" cy="0"/>
          <a:chOff x="0" y="0"/>
          <a:chExt cx="0" cy="0"/>
        </a:xfrm>
      </p:grpSpPr>
      <p:sp>
        <p:nvSpPr>
          <p:cNvPr id="997" name="Google Shape;997;p37"/>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cxnSp>
        <p:nvCxnSpPr>
          <p:cNvPr id="998" name="Google Shape;998;p37"/>
          <p:cNvCxnSpPr/>
          <p:nvPr/>
        </p:nvCxnSpPr>
        <p:spPr>
          <a:xfrm>
            <a:off x="4663796" y="1962397"/>
            <a:ext cx="0" cy="2933100"/>
          </a:xfrm>
          <a:prstGeom prst="straightConnector1">
            <a:avLst/>
          </a:prstGeom>
          <a:noFill/>
          <a:ln w="22225" cap="flat" cmpd="sng">
            <a:solidFill>
              <a:schemeClr val="accent1"/>
            </a:solidFill>
            <a:prstDash val="solid"/>
            <a:miter lim="800000"/>
            <a:headEnd type="none" w="sm" len="sm"/>
            <a:tailEnd type="none" w="sm" len="sm"/>
          </a:ln>
        </p:spPr>
      </p:cxnSp>
      <p:sp>
        <p:nvSpPr>
          <p:cNvPr id="999" name="Google Shape;999;p37"/>
          <p:cNvSpPr txBox="1">
            <a:spLocks noGrp="1"/>
          </p:cNvSpPr>
          <p:nvPr>
            <p:ph type="body" idx="1"/>
          </p:nvPr>
        </p:nvSpPr>
        <p:spPr>
          <a:xfrm>
            <a:off x="4976031" y="661181"/>
            <a:ext cx="6453900" cy="5043600"/>
          </a:xfrm>
          <a:prstGeom prst="rect">
            <a:avLst/>
          </a:prstGeom>
          <a:noFill/>
          <a:ln>
            <a:noFill/>
          </a:ln>
        </p:spPr>
        <p:txBody>
          <a:bodyPr spcFirstLastPara="1" wrap="square" lIns="91425" tIns="45700" rIns="91425" bIns="45700" anchor="ctr" anchorCtr="0">
            <a:normAutofit/>
          </a:bodyPr>
          <a:lstStyle/>
          <a:p>
            <a:pPr marL="228600" lvl="0" indent="-228600" algn="l" rtl="0">
              <a:lnSpc>
                <a:spcPct val="100000"/>
              </a:lnSpc>
              <a:spcBef>
                <a:spcPts val="0"/>
              </a:spcBef>
              <a:spcAft>
                <a:spcPts val="0"/>
              </a:spcAft>
              <a:buSzPts val="2380"/>
              <a:buChar char="•"/>
            </a:pPr>
            <a:r>
              <a:rPr lang="es-ES" sz="2380"/>
              <a:t>Curar una personalidad limítrofe está fuera del alcance, pero ayudar a una persona a conseguir trabajo o hacer amigos o tener relaciones sexuales satisfactorias si está dentro de las posibilidades del terapeuta. </a:t>
            </a:r>
            <a:endParaRPr/>
          </a:p>
          <a:p>
            <a:pPr marL="228600" lvl="0" indent="-228600" algn="l" rtl="0">
              <a:lnSpc>
                <a:spcPct val="100000"/>
              </a:lnSpc>
              <a:spcBef>
                <a:spcPts val="700"/>
              </a:spcBef>
              <a:spcAft>
                <a:spcPts val="0"/>
              </a:spcAft>
              <a:buSzPts val="2380"/>
              <a:buChar char="•"/>
            </a:pPr>
            <a:r>
              <a:rPr lang="es-ES" sz="2380"/>
              <a:t>La terapia Centrada en Soluciones se enfoca en aquellos aspectos de la situación que parecen más susceptibles al cambio, sabiendo que iniciar cambios positivos y ayudar a la persona a lograr pequeños objetivos puede tener efectos inesperados y más amplios en otras áreas. </a:t>
            </a:r>
            <a:endParaRPr/>
          </a:p>
          <a:p>
            <a:pPr marL="228600" lvl="0" indent="-228600" algn="l" rtl="0">
              <a:lnSpc>
                <a:spcPct val="100000"/>
              </a:lnSpc>
              <a:spcBef>
                <a:spcPts val="700"/>
              </a:spcBef>
              <a:spcAft>
                <a:spcPts val="0"/>
              </a:spcAft>
              <a:buSzPts val="2380"/>
              <a:buChar char="•"/>
            </a:pPr>
            <a:r>
              <a:rPr lang="es-ES" sz="2380"/>
              <a:t>Se evitan los constructos de psicológicos que no son útiles para el cambio. </a:t>
            </a:r>
            <a:endParaRPr/>
          </a:p>
          <a:p>
            <a:pPr marL="228600" lvl="0" indent="-142240" algn="l" rtl="0">
              <a:lnSpc>
                <a:spcPct val="100000"/>
              </a:lnSpc>
              <a:spcBef>
                <a:spcPts val="700"/>
              </a:spcBef>
              <a:spcAft>
                <a:spcPts val="0"/>
              </a:spcAft>
              <a:buSzPts val="1360"/>
              <a:buNone/>
            </a:pPr>
            <a:endParaRPr sz="1360"/>
          </a:p>
        </p:txBody>
      </p:sp>
      <p:sp>
        <p:nvSpPr>
          <p:cNvPr id="1000" name="Google Shape;1000;p37"/>
          <p:cNvSpPr/>
          <p:nvPr/>
        </p:nvSpPr>
        <p:spPr>
          <a:xfrm rot="5400000">
            <a:off x="5774246" y="440283"/>
            <a:ext cx="643500" cy="1219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1" name="Google Shape;1001;p37"/>
          <p:cNvPicPr preferRelativeResize="0"/>
          <p:nvPr/>
        </p:nvPicPr>
        <p:blipFill rotWithShape="1">
          <a:blip r:embed="rId3">
            <a:alphaModFix/>
          </a:blip>
          <a:srcRect/>
          <a:stretch/>
        </p:blipFill>
        <p:spPr>
          <a:xfrm>
            <a:off x="161780" y="1842747"/>
            <a:ext cx="4345899" cy="31725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38"/>
          <p:cNvSpPr txBox="1">
            <a:spLocks noGrp="1"/>
          </p:cNvSpPr>
          <p:nvPr>
            <p:ph type="ctrTitle"/>
          </p:nvPr>
        </p:nvSpPr>
        <p:spPr>
          <a:xfrm>
            <a:off x="1078523" y="1098388"/>
            <a:ext cx="10318500" cy="439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800"/>
              <a:buFont typeface="Impact"/>
              <a:buNone/>
            </a:pPr>
            <a:r>
              <a:rPr lang="es-ES" sz="4800">
                <a:highlight>
                  <a:srgbClr val="F1C232"/>
                </a:highlight>
              </a:rPr>
              <a:t>LA EVALUACIÓN </a:t>
            </a:r>
            <a:endParaRPr sz="4800">
              <a:highlight>
                <a:srgbClr val="F1C232"/>
              </a:highlight>
            </a:endParaRPr>
          </a:p>
          <a:p>
            <a:pPr marL="0" lvl="0" indent="0" algn="ctr" rtl="0">
              <a:lnSpc>
                <a:spcPct val="90000"/>
              </a:lnSpc>
              <a:spcBef>
                <a:spcPts val="0"/>
              </a:spcBef>
              <a:spcAft>
                <a:spcPts val="0"/>
              </a:spcAft>
              <a:buClr>
                <a:schemeClr val="dk2"/>
              </a:buClr>
              <a:buSzPts val="4800"/>
              <a:buFont typeface="Impact"/>
              <a:buNone/>
            </a:pPr>
            <a:r>
              <a:rPr lang="es-ES" sz="4800">
                <a:highlight>
                  <a:srgbClr val="F1C232"/>
                </a:highlight>
              </a:rPr>
              <a:t>COMO INTERVENCIÓN </a:t>
            </a:r>
            <a:endParaRPr sz="4800">
              <a:highlight>
                <a:srgbClr val="F1C232"/>
              </a:highlight>
            </a:endParaRPr>
          </a:p>
        </p:txBody>
      </p:sp>
      <p:sp>
        <p:nvSpPr>
          <p:cNvPr id="1007" name="Google Shape;1007;p38"/>
          <p:cNvSpPr txBox="1">
            <a:spLocks noGrp="1"/>
          </p:cNvSpPr>
          <p:nvPr>
            <p:ph type="subTitle" idx="1"/>
          </p:nvPr>
        </p:nvSpPr>
        <p:spPr>
          <a:xfrm>
            <a:off x="2215045" y="5979196"/>
            <a:ext cx="8045400" cy="742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700"/>
              </a:spcBef>
              <a:spcAft>
                <a:spcPts val="0"/>
              </a:spcAft>
              <a:buSzPts val="20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39"/>
          <p:cNvSpPr txBox="1">
            <a:spLocks noGrp="1"/>
          </p:cNvSpPr>
          <p:nvPr>
            <p:ph type="title"/>
          </p:nvPr>
        </p:nvSpPr>
        <p:spPr>
          <a:xfrm>
            <a:off x="1251675" y="381000"/>
            <a:ext cx="10178400" cy="1905000"/>
          </a:xfrm>
          <a:prstGeom prst="rect">
            <a:avLst/>
          </a:prstGeom>
          <a:solidFill>
            <a:srgbClr val="FFF2CC"/>
          </a:solidFill>
          <a:ln w="38100" cap="flat" cmpd="sng">
            <a:solidFill>
              <a:schemeClr val="accent1"/>
            </a:solidFill>
            <a:prstDash val="dot"/>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3000"/>
              <a:buFont typeface="Raleway"/>
              <a:buNone/>
            </a:pPr>
            <a:r>
              <a:rPr lang="es-ES" sz="3000">
                <a:latin typeface="Raleway"/>
                <a:ea typeface="Raleway"/>
                <a:cs typeface="Raleway"/>
                <a:sym typeface="Raleway"/>
              </a:rPr>
              <a:t>EL PROCESO DE ENTREVISTA ES UNA INTERVENCIÓN, MEDIANTE EL USO DE DIVERSAS TÉCNICAS LOS CLIENTES PUEDEN EXPERIMENTAR CAMBIOS IMPORTANTES EN LA FORMA DE VER SU SITUACIÓN </a:t>
            </a:r>
            <a:endParaRPr sz="3000">
              <a:latin typeface="Raleway"/>
              <a:ea typeface="Raleway"/>
              <a:cs typeface="Raleway"/>
              <a:sym typeface="Raleway"/>
            </a:endParaRPr>
          </a:p>
        </p:txBody>
      </p:sp>
      <p:sp>
        <p:nvSpPr>
          <p:cNvPr id="1013" name="Google Shape;1013;p39"/>
          <p:cNvSpPr txBox="1">
            <a:spLocks noGrp="1"/>
          </p:cNvSpPr>
          <p:nvPr>
            <p:ph type="body" idx="1"/>
          </p:nvPr>
        </p:nvSpPr>
        <p:spPr>
          <a:xfrm>
            <a:off x="1251675" y="3307000"/>
            <a:ext cx="4272300" cy="3384600"/>
          </a:xfrm>
          <a:prstGeom prst="rect">
            <a:avLst/>
          </a:prstGeom>
          <a:noFill/>
          <a:ln w="28575" cap="flat" cmpd="sng">
            <a:solidFill>
              <a:srgbClr val="FF9900"/>
            </a:solidFill>
            <a:prstDash val="dashDot"/>
            <a:round/>
            <a:headEnd type="none" w="sm" len="sm"/>
            <a:tailEnd type="none" w="sm" len="sm"/>
          </a:ln>
        </p:spPr>
        <p:txBody>
          <a:bodyPr spcFirstLastPara="1" wrap="square" lIns="91425" tIns="45700" rIns="91425" bIns="45700" anchor="t" anchorCtr="0">
            <a:noAutofit/>
          </a:bodyPr>
          <a:lstStyle/>
          <a:p>
            <a:pPr marL="0" lvl="0" indent="0" algn="ctr" rtl="0">
              <a:lnSpc>
                <a:spcPct val="110000"/>
              </a:lnSpc>
              <a:spcBef>
                <a:spcPts val="700"/>
              </a:spcBef>
              <a:spcAft>
                <a:spcPts val="0"/>
              </a:spcAft>
              <a:buSzPts val="2500"/>
              <a:buNone/>
            </a:pPr>
            <a:endParaRPr sz="2500"/>
          </a:p>
          <a:p>
            <a:pPr marL="0" lvl="0" indent="0" algn="ctr" rtl="0">
              <a:lnSpc>
                <a:spcPct val="110000"/>
              </a:lnSpc>
              <a:spcBef>
                <a:spcPts val="700"/>
              </a:spcBef>
              <a:spcAft>
                <a:spcPts val="0"/>
              </a:spcAft>
              <a:buSzPts val="2500"/>
              <a:buNone/>
            </a:pPr>
            <a:r>
              <a:rPr lang="es-ES" sz="2500"/>
              <a:t>La </a:t>
            </a:r>
            <a:r>
              <a:rPr lang="es-ES" sz="2500" b="1"/>
              <a:t>preguntas constructivas</a:t>
            </a:r>
            <a:r>
              <a:rPr lang="es-ES" sz="2500"/>
              <a:t> son preguntas orientadas hacia el futuro, diseñadas para construir soluciones y crear la expectativa de cambio. </a:t>
            </a:r>
            <a:endParaRPr sz="2500"/>
          </a:p>
        </p:txBody>
      </p:sp>
      <p:sp>
        <p:nvSpPr>
          <p:cNvPr id="1014" name="Google Shape;1014;p39"/>
          <p:cNvSpPr txBox="1"/>
          <p:nvPr/>
        </p:nvSpPr>
        <p:spPr>
          <a:xfrm>
            <a:off x="6469575" y="2520900"/>
            <a:ext cx="4960500" cy="3384600"/>
          </a:xfrm>
          <a:prstGeom prst="rect">
            <a:avLst/>
          </a:prstGeom>
          <a:noFill/>
          <a:ln w="28575" cap="flat" cmpd="sng">
            <a:solidFill>
              <a:srgbClr val="FF9900"/>
            </a:solidFill>
            <a:prstDash val="dashDot"/>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a:solidFill>
                  <a:srgbClr val="000000"/>
                </a:solidFill>
                <a:latin typeface="Arial"/>
                <a:ea typeface="Arial"/>
                <a:cs typeface="Arial"/>
                <a:sym typeface="Arial"/>
              </a:rPr>
              <a:t>En un artículo llamado “Interventive Interviewing”, Karl Tomm (1987) examinó el término </a:t>
            </a:r>
            <a:r>
              <a:rPr lang="es-ES" sz="2400" b="1" i="0" u="none" strike="noStrike" cap="none">
                <a:solidFill>
                  <a:srgbClr val="000000"/>
                </a:solidFill>
                <a:latin typeface="Arial"/>
                <a:ea typeface="Arial"/>
                <a:cs typeface="Arial"/>
                <a:sym typeface="Arial"/>
              </a:rPr>
              <a:t>preguntas reflexivas</a:t>
            </a:r>
            <a:r>
              <a:rPr lang="es-ES" sz="2400" b="0" i="0" u="none" strike="noStrike" cap="none">
                <a:solidFill>
                  <a:srgbClr val="000000"/>
                </a:solidFill>
                <a:latin typeface="Arial"/>
                <a:ea typeface="Arial"/>
                <a:cs typeface="Arial"/>
                <a:sym typeface="Arial"/>
              </a:rPr>
              <a:t>. Él describe su experiencia como miembro del equipo que observa detrás del cristal unidireccional. </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40"/>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3000"/>
              <a:buFont typeface="Montserrat"/>
              <a:buNone/>
            </a:pPr>
            <a:r>
              <a:rPr lang="es-ES" sz="3000" b="1">
                <a:latin typeface="Montserrat"/>
                <a:ea typeface="Montserrat"/>
                <a:cs typeface="Montserrat"/>
                <a:sym typeface="Montserrat"/>
              </a:rPr>
              <a:t>UNA SESIÓN EN CONCRETO TUVO UNA GRAN INFLUENCIA SOBRE SU FORMA DE PENSAR ACERCA DEL IMPACTO DE CIERTOS TIPOS DE PREGUNTAS TERAPÉUTICAS.</a:t>
            </a:r>
            <a:endParaRPr sz="3000" b="1">
              <a:latin typeface="Montserrat"/>
              <a:ea typeface="Montserrat"/>
              <a:cs typeface="Montserrat"/>
              <a:sym typeface="Montserrat"/>
            </a:endParaRPr>
          </a:p>
        </p:txBody>
      </p:sp>
      <p:sp>
        <p:nvSpPr>
          <p:cNvPr id="1020" name="Google Shape;1020;p40"/>
          <p:cNvSpPr txBox="1">
            <a:spLocks noGrp="1"/>
          </p:cNvSpPr>
          <p:nvPr>
            <p:ph type="body" idx="1"/>
          </p:nvPr>
        </p:nvSpPr>
        <p:spPr>
          <a:xfrm>
            <a:off x="922279" y="2286000"/>
            <a:ext cx="5416800" cy="44880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700"/>
              </a:spcBef>
              <a:spcAft>
                <a:spcPts val="0"/>
              </a:spcAft>
              <a:buSzPts val="2200"/>
              <a:buNone/>
            </a:pPr>
            <a:r>
              <a:rPr lang="es-ES" sz="2200"/>
              <a:t>Una familia compuesta por los padres y 8 hijos acudió a terapia debido a las tendencias violentas del padre a la hora de disciplinar a varios de sus hijos. En muy poco tiempo quedó claro, para terapeuta y equipo, que los padres no podían ponerse de acuerdo sobre el método educativo a seguir, y que los hijos consideraban que la madre era cariñosa y se preocupaba por ellos, mientras que veian al padre poco cariñoso y poco razonable.  </a:t>
            </a:r>
            <a:endParaRPr sz="2200"/>
          </a:p>
          <a:p>
            <a:pPr marL="0" lvl="0" indent="0" algn="l" rtl="0">
              <a:lnSpc>
                <a:spcPct val="110000"/>
              </a:lnSpc>
              <a:spcBef>
                <a:spcPts val="700"/>
              </a:spcBef>
              <a:spcAft>
                <a:spcPts val="0"/>
              </a:spcAft>
              <a:buSzPts val="2200"/>
              <a:buNone/>
            </a:pPr>
            <a:endParaRPr sz="2200"/>
          </a:p>
        </p:txBody>
      </p:sp>
      <p:sp>
        <p:nvSpPr>
          <p:cNvPr id="1021" name="Google Shape;1021;p40"/>
          <p:cNvSpPr txBox="1">
            <a:spLocks noGrp="1"/>
          </p:cNvSpPr>
          <p:nvPr>
            <p:ph type="body" idx="2"/>
          </p:nvPr>
        </p:nvSpPr>
        <p:spPr>
          <a:xfrm>
            <a:off x="6647800" y="2286000"/>
            <a:ext cx="4782300" cy="55092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700"/>
              </a:spcBef>
              <a:spcAft>
                <a:spcPts val="0"/>
              </a:spcAft>
              <a:buSzPts val="2200"/>
              <a:buNone/>
            </a:pPr>
            <a:r>
              <a:rPr lang="es-ES" sz="2200"/>
              <a:t>A medida que los hijos se ponían de parte de la madre parecía crecer la tensión del padre. Queriendo romper la tensión, Tomm sugirió que el terapeuta preguntara a cada hijo: “Si le ocurriera algo a tu madre, de forma que se pusiera gravemente enferma y tuviera que ser hospitalizada por un largo periodo de tiempo, o incluso muriera, ¿qué pasaría con la relación entre tu padre y el resto de los hijos?”</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4"/>
          <p:cNvSpPr txBox="1">
            <a:spLocks noGrp="1"/>
          </p:cNvSpPr>
          <p:nvPr>
            <p:ph type="ctrTitle"/>
          </p:nvPr>
        </p:nvSpPr>
        <p:spPr>
          <a:xfrm>
            <a:off x="1078523" y="1098388"/>
            <a:ext cx="10318500" cy="439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800"/>
              <a:buFont typeface="Impact"/>
              <a:buNone/>
            </a:pPr>
            <a:r>
              <a:rPr lang="es-ES" sz="4800">
                <a:highlight>
                  <a:srgbClr val="F1C232"/>
                </a:highlight>
              </a:rPr>
              <a:t>DESAFIAR PRESUPUESTOS: PREMISAS DE LA TERAPIA ORIENTADA A LAS SOLUCIONES</a:t>
            </a:r>
            <a:endParaRPr sz="4800">
              <a:highlight>
                <a:srgbClr val="F1C232"/>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41"/>
          <p:cNvSpPr txBox="1">
            <a:spLocks noGrp="1"/>
          </p:cNvSpPr>
          <p:nvPr>
            <p:ph type="body" idx="1"/>
          </p:nvPr>
        </p:nvSpPr>
        <p:spPr>
          <a:xfrm>
            <a:off x="957675" y="754800"/>
            <a:ext cx="4800600" cy="53484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700"/>
              </a:spcBef>
              <a:spcAft>
                <a:spcPts val="0"/>
              </a:spcAft>
              <a:buSzPts val="2300"/>
              <a:buNone/>
            </a:pPr>
            <a:r>
              <a:rPr lang="es-ES" sz="2300"/>
              <a:t>El primer hijo expresó su temor de que las tendencias violentas del padre aumentasen. El segundo hijo dijo: “Pero podría vernos desde otro punto de vista, porque tendríamos que conseguir que nos ayudara con nuestros deberes”. El resto de los hijos dibujó una imagen cálida y cariñosa de su padre. Una vez que los hijos hubieron contestado a la pregunta, el terapeuta siguió una línea diferente. </a:t>
            </a:r>
            <a:endParaRPr sz="2300"/>
          </a:p>
        </p:txBody>
      </p:sp>
      <p:sp>
        <p:nvSpPr>
          <p:cNvPr id="1027" name="Google Shape;1027;p41"/>
          <p:cNvSpPr txBox="1">
            <a:spLocks noGrp="1"/>
          </p:cNvSpPr>
          <p:nvPr>
            <p:ph type="body" idx="2"/>
          </p:nvPr>
        </p:nvSpPr>
        <p:spPr>
          <a:xfrm>
            <a:off x="6039600" y="754800"/>
            <a:ext cx="5390400" cy="53484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700"/>
              </a:spcBef>
              <a:spcAft>
                <a:spcPts val="0"/>
              </a:spcAft>
              <a:buSzPts val="2100"/>
              <a:buNone/>
            </a:pPr>
            <a:r>
              <a:rPr lang="es-ES" sz="2100"/>
              <a:t>Durante la intersesión, el terapeuta y el equipo acordaron una intervención que interrumpiera el patrón de culpabilización y hostilidad. Connotaron positivamente “la conducta despegada y tiránica del padre, como una forma de ayudar a la madre y a los hijos a unirse más y apoyarse más los unos a los otros, porque sabía lo mucho que se iban a echar de menos cuando los hijos dejaran el hogar paterno”. Al oír esta opinión los hijos protestaron inmediatamente, diciendo que su padre no era poco cariñoso ni tiránico. Insistieron en que era muy afectuoso y que les resultaba de mucha ayuda. </a:t>
            </a:r>
            <a:endParaRPr sz="2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42"/>
          <p:cNvSpPr txBox="1">
            <a:spLocks noGrp="1"/>
          </p:cNvSpPr>
          <p:nvPr>
            <p:ph type="ctrTitle"/>
          </p:nvPr>
        </p:nvSpPr>
        <p:spPr>
          <a:xfrm>
            <a:off x="1078523" y="1098388"/>
            <a:ext cx="10318500" cy="439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500"/>
              <a:buFont typeface="Impact"/>
              <a:buNone/>
            </a:pPr>
            <a:r>
              <a:rPr lang="es-ES" sz="4500">
                <a:highlight>
                  <a:srgbClr val="F1C232"/>
                </a:highlight>
              </a:rPr>
              <a:t>PREGUNTAS </a:t>
            </a:r>
            <a:endParaRPr sz="4500">
              <a:highlight>
                <a:srgbClr val="F1C232"/>
              </a:highlight>
            </a:endParaRPr>
          </a:p>
          <a:p>
            <a:pPr marL="0" lvl="0" indent="0" algn="ctr" rtl="0">
              <a:lnSpc>
                <a:spcPct val="90000"/>
              </a:lnSpc>
              <a:spcBef>
                <a:spcPts val="0"/>
              </a:spcBef>
              <a:spcAft>
                <a:spcPts val="0"/>
              </a:spcAft>
              <a:buClr>
                <a:schemeClr val="dk2"/>
              </a:buClr>
              <a:buSzPts val="4500"/>
              <a:buFont typeface="Impact"/>
              <a:buNone/>
            </a:pPr>
            <a:r>
              <a:rPr lang="es-ES" sz="4500">
                <a:highlight>
                  <a:srgbClr val="F1C232"/>
                </a:highlight>
              </a:rPr>
              <a:t>PRESUPOSICIONALES</a:t>
            </a:r>
            <a:endParaRPr sz="4500">
              <a:highlight>
                <a:srgbClr val="F1C232"/>
              </a:highlight>
            </a:endParaRPr>
          </a:p>
        </p:txBody>
      </p:sp>
      <p:sp>
        <p:nvSpPr>
          <p:cNvPr id="1033" name="Google Shape;1033;p42"/>
          <p:cNvSpPr txBox="1">
            <a:spLocks noGrp="1"/>
          </p:cNvSpPr>
          <p:nvPr>
            <p:ph type="subTitle" idx="1"/>
          </p:nvPr>
        </p:nvSpPr>
        <p:spPr>
          <a:xfrm>
            <a:off x="2215045" y="5979196"/>
            <a:ext cx="8045400" cy="742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700"/>
              </a:spcBef>
              <a:spcAft>
                <a:spcPts val="0"/>
              </a:spcAft>
              <a:buSzPts val="20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43"/>
          <p:cNvSpPr txBox="1">
            <a:spLocks noGrp="1"/>
          </p:cNvSpPr>
          <p:nvPr>
            <p:ph type="title"/>
          </p:nvPr>
        </p:nvSpPr>
        <p:spPr>
          <a:xfrm>
            <a:off x="1251675" y="382375"/>
            <a:ext cx="10178400" cy="1872000"/>
          </a:xfrm>
          <a:prstGeom prst="rect">
            <a:avLst/>
          </a:prstGeom>
          <a:solidFill>
            <a:srgbClr val="FFF2CC"/>
          </a:solidFill>
          <a:ln w="38100" cap="flat" cmpd="sng">
            <a:solidFill>
              <a:srgbClr val="FF99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3600"/>
              <a:buFont typeface="Raleway"/>
              <a:buNone/>
            </a:pPr>
            <a:r>
              <a:rPr lang="es-ES" sz="3600">
                <a:latin typeface="Raleway"/>
                <a:ea typeface="Raleway"/>
                <a:cs typeface="Raleway"/>
                <a:sym typeface="Raleway"/>
              </a:rPr>
              <a:t>ES EL TIPO DE PREGUNTAS QUE SE HACEN DURANTE LA SESIÓN Y QUE ESTÁN DISEÑADAS PARA FUNCIONAR COMO “INTERVENCIONES”. </a:t>
            </a:r>
            <a:endParaRPr sz="3600">
              <a:latin typeface="Raleway"/>
              <a:ea typeface="Raleway"/>
              <a:cs typeface="Raleway"/>
              <a:sym typeface="Raleway"/>
            </a:endParaRPr>
          </a:p>
        </p:txBody>
      </p:sp>
      <p:sp>
        <p:nvSpPr>
          <p:cNvPr id="1039" name="Google Shape;1039;p43"/>
          <p:cNvSpPr txBox="1">
            <a:spLocks noGrp="1"/>
          </p:cNvSpPr>
          <p:nvPr>
            <p:ph type="body" idx="1"/>
          </p:nvPr>
        </p:nvSpPr>
        <p:spPr>
          <a:xfrm>
            <a:off x="1251663" y="2545338"/>
            <a:ext cx="10178400" cy="1226100"/>
          </a:xfrm>
          <a:prstGeom prst="rect">
            <a:avLst/>
          </a:prstGeom>
          <a:solidFill>
            <a:srgbClr val="EAD1DC"/>
          </a:solidFill>
          <a:ln w="19050" cap="flat" cmpd="sng">
            <a:solidFill>
              <a:srgbClr val="FF00FF"/>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0000"/>
              </a:lnSpc>
              <a:spcBef>
                <a:spcPts val="700"/>
              </a:spcBef>
              <a:spcAft>
                <a:spcPts val="0"/>
              </a:spcAft>
              <a:buSzPts val="2300"/>
              <a:buNone/>
            </a:pPr>
            <a:r>
              <a:rPr lang="es-ES" sz="2300">
                <a:latin typeface="Arial"/>
                <a:ea typeface="Arial"/>
                <a:cs typeface="Arial"/>
                <a:sym typeface="Arial"/>
              </a:rPr>
              <a:t>Las preguntas presuposicionales encaminan a los clientes hacia respuestas que promueven sus recursos y les enriquecen. </a:t>
            </a:r>
            <a:endParaRPr sz="2300">
              <a:latin typeface="Arial"/>
              <a:ea typeface="Arial"/>
              <a:cs typeface="Arial"/>
              <a:sym typeface="Arial"/>
            </a:endParaRPr>
          </a:p>
        </p:txBody>
      </p:sp>
      <p:sp>
        <p:nvSpPr>
          <p:cNvPr id="1040" name="Google Shape;1040;p43"/>
          <p:cNvSpPr txBox="1"/>
          <p:nvPr/>
        </p:nvSpPr>
        <p:spPr>
          <a:xfrm>
            <a:off x="1243550" y="4062400"/>
            <a:ext cx="10178400" cy="2300400"/>
          </a:xfrm>
          <a:prstGeom prst="rect">
            <a:avLst/>
          </a:prstGeom>
          <a:solidFill>
            <a:srgbClr val="C9DAF8"/>
          </a:solidFill>
          <a:ln w="19050" cap="flat" cmpd="sng">
            <a:solidFill>
              <a:srgbClr val="4A86E8"/>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s-ES" sz="2300" b="0" i="0" u="none" strike="noStrike" cap="none">
                <a:solidFill>
                  <a:srgbClr val="000000"/>
                </a:solidFill>
                <a:latin typeface="Arial"/>
                <a:ea typeface="Arial"/>
                <a:cs typeface="Arial"/>
                <a:sym typeface="Arial"/>
              </a:rPr>
              <a:t>Durante la sesión hay momentos en que no hacemos preguntas presuposicionales. Hacemos </a:t>
            </a:r>
            <a:r>
              <a:rPr lang="es-ES" sz="2300" b="1" i="0" u="none" strike="noStrike" cap="none">
                <a:solidFill>
                  <a:srgbClr val="000000"/>
                </a:solidFill>
                <a:latin typeface="Arial"/>
                <a:ea typeface="Arial"/>
                <a:cs typeface="Arial"/>
                <a:sym typeface="Arial"/>
              </a:rPr>
              <a:t>afirmaciones</a:t>
            </a:r>
            <a:r>
              <a:rPr lang="es-ES" sz="2300" b="0" i="0" u="none" strike="noStrike" cap="none">
                <a:solidFill>
                  <a:srgbClr val="000000"/>
                </a:solidFill>
                <a:latin typeface="Arial"/>
                <a:ea typeface="Arial"/>
                <a:cs typeface="Arial"/>
                <a:sym typeface="Arial"/>
              </a:rPr>
              <a:t> (“Eso parece diferente de la forma en que manejaste este asunto la semana pasada”) y </a:t>
            </a:r>
            <a:r>
              <a:rPr lang="es-ES" sz="2300" b="1" i="0" u="none" strike="noStrike" cap="none">
                <a:solidFill>
                  <a:srgbClr val="000000"/>
                </a:solidFill>
                <a:latin typeface="Arial"/>
                <a:ea typeface="Arial"/>
                <a:cs typeface="Arial"/>
                <a:sym typeface="Arial"/>
              </a:rPr>
              <a:t>preguntas neutrales</a:t>
            </a:r>
            <a:r>
              <a:rPr lang="es-ES" sz="2300" b="0" i="0" u="none" strike="noStrike" cap="none">
                <a:solidFill>
                  <a:srgbClr val="000000"/>
                </a:solidFill>
                <a:latin typeface="Arial"/>
                <a:ea typeface="Arial"/>
                <a:cs typeface="Arial"/>
                <a:sym typeface="Arial"/>
              </a:rPr>
              <a:t> para obtener información (“¿Te viene bien el próximo jueves?”). Sin embargo, nuestro objetivo es usar esta forma de influencia sutil, pero efectiva, tan a menudo como sea posible </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44"/>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endParaRPr/>
          </a:p>
        </p:txBody>
      </p:sp>
      <p:sp>
        <p:nvSpPr>
          <p:cNvPr id="1046" name="Google Shape;1046;p44"/>
          <p:cNvSpPr txBox="1">
            <a:spLocks noGrp="1"/>
          </p:cNvSpPr>
          <p:nvPr>
            <p:ph type="body" idx="1"/>
          </p:nvPr>
        </p:nvSpPr>
        <p:spPr>
          <a:xfrm>
            <a:off x="2953350" y="1850375"/>
            <a:ext cx="4723800" cy="18810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700"/>
              </a:spcBef>
              <a:spcAft>
                <a:spcPts val="0"/>
              </a:spcAft>
              <a:buSzPts val="2000"/>
              <a:buNone/>
            </a:pPr>
            <a:endParaRPr>
              <a:latin typeface="Questrial"/>
              <a:ea typeface="Questrial"/>
              <a:cs typeface="Questrial"/>
              <a:sym typeface="Questrial"/>
            </a:endParaRPr>
          </a:p>
        </p:txBody>
      </p:sp>
      <p:sp>
        <p:nvSpPr>
          <p:cNvPr id="1047" name="Google Shape;1047;p44"/>
          <p:cNvSpPr txBox="1"/>
          <p:nvPr/>
        </p:nvSpPr>
        <p:spPr>
          <a:xfrm>
            <a:off x="6421875" y="3731375"/>
            <a:ext cx="5008200" cy="2631300"/>
          </a:xfrm>
          <a:prstGeom prst="rect">
            <a:avLst/>
          </a:prstGeom>
          <a:noFill/>
          <a:ln w="38100" cap="flat" cmpd="sng">
            <a:solidFill>
              <a:srgbClr val="CC0000"/>
            </a:solidFill>
            <a:prstDash val="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s-ES" sz="2300" b="0" i="0" u="none" strike="noStrike" cap="none">
                <a:solidFill>
                  <a:srgbClr val="000000"/>
                </a:solidFill>
                <a:latin typeface="Arial"/>
                <a:ea typeface="Arial"/>
                <a:cs typeface="Arial"/>
                <a:sym typeface="Arial"/>
              </a:rPr>
              <a:t>Cuando los terapeutas no emplean este principio y hacen preguntas de sí o no, los clientes a menudo optan por dar simples respuestas de sí o no. Hacer una pregunta abierta casi siempre proporciona una respuesta más completa y útil. </a:t>
            </a:r>
            <a:endParaRPr sz="2300" b="0" i="0" u="none" strike="noStrike" cap="none">
              <a:solidFill>
                <a:srgbClr val="000000"/>
              </a:solidFill>
              <a:latin typeface="Arial"/>
              <a:ea typeface="Arial"/>
              <a:cs typeface="Arial"/>
              <a:sym typeface="Arial"/>
            </a:endParaRPr>
          </a:p>
        </p:txBody>
      </p:sp>
      <p:sp>
        <p:nvSpPr>
          <p:cNvPr id="1048" name="Google Shape;1048;p44"/>
          <p:cNvSpPr/>
          <p:nvPr/>
        </p:nvSpPr>
        <p:spPr>
          <a:xfrm>
            <a:off x="1251675" y="433475"/>
            <a:ext cx="5008200" cy="4714800"/>
          </a:xfrm>
          <a:prstGeom prst="ellipse">
            <a:avLst/>
          </a:prstGeom>
          <a:solidFill>
            <a:srgbClr val="EA999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2800"/>
              <a:buFont typeface="Arial"/>
              <a:buNone/>
            </a:pPr>
            <a:r>
              <a:rPr lang="es-ES" sz="2800" b="0" i="0" u="none" strike="noStrike" cap="none">
                <a:solidFill>
                  <a:srgbClr val="000000"/>
                </a:solidFill>
                <a:latin typeface="Rockwell"/>
                <a:ea typeface="Rockwell"/>
                <a:cs typeface="Rockwell"/>
                <a:sym typeface="Rockwell"/>
              </a:rPr>
              <a:t>Una regla básica a la hora de construir preguntas presuposicionales es </a:t>
            </a:r>
            <a:r>
              <a:rPr lang="es-ES" sz="2800" b="1" i="0" u="none" strike="noStrike" cap="none">
                <a:solidFill>
                  <a:srgbClr val="000000"/>
                </a:solidFill>
                <a:latin typeface="Rockwell"/>
                <a:ea typeface="Rockwell"/>
                <a:cs typeface="Rockwell"/>
                <a:sym typeface="Rockwell"/>
              </a:rPr>
              <a:t>mantenerlas abiertas</a:t>
            </a:r>
            <a:r>
              <a:rPr lang="es-ES" sz="2800" b="0" i="0" u="none" strike="noStrike" cap="none">
                <a:solidFill>
                  <a:srgbClr val="000000"/>
                </a:solidFill>
                <a:latin typeface="Rockwell"/>
                <a:ea typeface="Rockwell"/>
                <a:cs typeface="Rockwell"/>
                <a:sym typeface="Rockwell"/>
              </a:rPr>
              <a:t>, evitando preguntas a las que se pueda contestar con sí o no. </a:t>
            </a:r>
            <a:endParaRPr sz="28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45"/>
          <p:cNvSpPr txBox="1">
            <a:spLocks noGrp="1"/>
          </p:cNvSpPr>
          <p:nvPr>
            <p:ph type="ctrTitle"/>
          </p:nvPr>
        </p:nvSpPr>
        <p:spPr>
          <a:xfrm>
            <a:off x="936791" y="777327"/>
            <a:ext cx="10318500" cy="439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0"/>
              <a:buFont typeface="Impact"/>
              <a:buNone/>
            </a:pPr>
            <a:r>
              <a:rPr lang="es-ES"/>
              <a:t>LA PRIMERA SESIÓN </a:t>
            </a:r>
            <a:endParaRPr/>
          </a:p>
        </p:txBody>
      </p:sp>
      <p:sp>
        <p:nvSpPr>
          <p:cNvPr id="1054" name="Google Shape;1054;p45"/>
          <p:cNvSpPr txBox="1">
            <a:spLocks noGrp="1"/>
          </p:cNvSpPr>
          <p:nvPr>
            <p:ph type="subTitle" idx="1"/>
          </p:nvPr>
        </p:nvSpPr>
        <p:spPr>
          <a:xfrm>
            <a:off x="401108" y="5493376"/>
            <a:ext cx="8109900" cy="11226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1704"/>
              <a:buNone/>
            </a:pPr>
            <a:r>
              <a:rPr lang="es-ES" sz="1704"/>
              <a:t>LA MAYORÍA DE NUESTROS ÉXITOS TERAPÉUTICOS SE PUEDEN ATRIBUIR A LAS FASES INICIALES DE LA PSICOTERAPIA… COMO EN EL AJEDREZ, EN EL JUEGO SE GANA O SE PIERDE EN LA APERTURA. </a:t>
            </a:r>
            <a:r>
              <a:rPr lang="es-ES" sz="1100" i="1"/>
              <a:t>RICHARD RABKIN, STRATEGIC PSYCHOTHERAPY, PÁG. 11.</a:t>
            </a:r>
            <a:r>
              <a:rPr lang="es-ES" sz="1100"/>
              <a:t> </a:t>
            </a:r>
            <a:endParaRPr/>
          </a:p>
          <a:p>
            <a:pPr marL="0" lvl="0" indent="0" algn="ctr" rtl="0">
              <a:lnSpc>
                <a:spcPct val="80000"/>
              </a:lnSpc>
              <a:spcBef>
                <a:spcPts val="700"/>
              </a:spcBef>
              <a:spcAft>
                <a:spcPts val="0"/>
              </a:spcAft>
              <a:buSzPts val="1100"/>
              <a:buNone/>
            </a:pPr>
            <a:endParaRPr sz="1100"/>
          </a:p>
        </p:txBody>
      </p:sp>
      <p:pic>
        <p:nvPicPr>
          <p:cNvPr id="1055" name="Google Shape;1055;p45"/>
          <p:cNvPicPr preferRelativeResize="0"/>
          <p:nvPr/>
        </p:nvPicPr>
        <p:blipFill rotWithShape="1">
          <a:blip r:embed="rId3">
            <a:alphaModFix/>
          </a:blip>
          <a:srcRect/>
          <a:stretch/>
        </p:blipFill>
        <p:spPr>
          <a:xfrm>
            <a:off x="7953035" y="2691053"/>
            <a:ext cx="4972050" cy="49625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46"/>
          <p:cNvSpPr txBox="1">
            <a:spLocks noGrp="1"/>
          </p:cNvSpPr>
          <p:nvPr>
            <p:ph type="title"/>
          </p:nvPr>
        </p:nvSpPr>
        <p:spPr>
          <a:xfrm>
            <a:off x="1257300" y="662605"/>
            <a:ext cx="3541500" cy="93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b="1"/>
              <a:t>UNIÓN</a:t>
            </a:r>
            <a:endParaRPr/>
          </a:p>
        </p:txBody>
      </p:sp>
      <p:sp>
        <p:nvSpPr>
          <p:cNvPr id="1061" name="Google Shape;1061;p46"/>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200"/>
              <a:buChar char="•"/>
            </a:pPr>
            <a:r>
              <a:rPr lang="es-ES" sz="2200">
                <a:solidFill>
                  <a:schemeClr val="dk1"/>
                </a:solidFill>
              </a:rPr>
              <a:t>Cuando saludamos a nuestros clientes solemos pasar los primeros minutos charlando sobre cualquier cosa distinta de lo que podría considerarse la razón por la que están en nuestro despacho. Nuestro objetivo durante este período de unión es mostrar un interés genuino por ellos y ayudarles a que se sientan cómodos.</a:t>
            </a:r>
            <a:endParaRPr/>
          </a:p>
        </p:txBody>
      </p:sp>
      <p:sp>
        <p:nvSpPr>
          <p:cNvPr id="1062" name="Google Shape;1062;p46"/>
          <p:cNvSpPr txBox="1">
            <a:spLocks noGrp="1"/>
          </p:cNvSpPr>
          <p:nvPr>
            <p:ph type="body" idx="2"/>
          </p:nvPr>
        </p:nvSpPr>
        <p:spPr>
          <a:xfrm>
            <a:off x="6647796" y="2285999"/>
            <a:ext cx="4800600" cy="3777300"/>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2200"/>
              <a:buChar char="•"/>
            </a:pPr>
            <a:r>
              <a:rPr lang="es-ES" sz="2200">
                <a:solidFill>
                  <a:schemeClr val="dk1"/>
                </a:solidFill>
              </a:rPr>
              <a:t>Habitualmente la pregunta siguiente es: “Bien, ¿qué te trae por aquí?” Después de una breve exposición del problema, hacemos una serie de preguntas diseñadas para extraer información sobre las excepciones al problema: las ocasiones en las que las cosas van bien, las soluciones anteriores al problema actual, y las fuerzas y recursos de la persona. </a:t>
            </a:r>
            <a:endParaRPr/>
          </a:p>
        </p:txBody>
      </p:sp>
      <p:sp>
        <p:nvSpPr>
          <p:cNvPr id="1063" name="Google Shape;1063;p46"/>
          <p:cNvSpPr txBox="1"/>
          <p:nvPr/>
        </p:nvSpPr>
        <p:spPr>
          <a:xfrm>
            <a:off x="6647795" y="382385"/>
            <a:ext cx="4800600" cy="1077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000"/>
              <a:buFont typeface="Impact"/>
              <a:buNone/>
            </a:pPr>
            <a:r>
              <a:rPr lang="es-ES" sz="4000" b="1" i="0" u="none" strike="noStrike" cap="none">
                <a:solidFill>
                  <a:schemeClr val="dk2"/>
                </a:solidFill>
                <a:latin typeface="Impact"/>
                <a:ea typeface="Impact"/>
                <a:cs typeface="Impact"/>
                <a:sym typeface="Impact"/>
              </a:rPr>
              <a:t>UNA BREVE DESCRIPCIÓN DEL PROBLEMA</a:t>
            </a:r>
            <a:endParaRPr sz="4000" b="0" i="0" u="none" strike="noStrike" cap="none">
              <a:solidFill>
                <a:schemeClr val="dk2"/>
              </a:solidFill>
              <a:latin typeface="Impact"/>
              <a:ea typeface="Impact"/>
              <a:cs typeface="Impact"/>
              <a:sym typeface="Impac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47"/>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b="1"/>
              <a:t>EXCEPCIONES AL PROBLEMA</a:t>
            </a:r>
            <a:endParaRPr/>
          </a:p>
        </p:txBody>
      </p:sp>
      <p:sp>
        <p:nvSpPr>
          <p:cNvPr id="1069" name="Google Shape;1069;p47"/>
          <p:cNvSpPr txBox="1">
            <a:spLocks noGrp="1"/>
          </p:cNvSpPr>
          <p:nvPr>
            <p:ph type="body" idx="1"/>
          </p:nvPr>
        </p:nvSpPr>
        <p:spPr>
          <a:xfrm>
            <a:off x="1006839" y="2020530"/>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Existen situaciones u ocasiones en las que, por alguna razón el problema simplemente no ocurre. Las excepciones a los problemas ofrecen información acerca de lo que se necesita para resolver el problema. Se pueden desenterrar las soluciones examinando las diferencias entre las ocasiones en que se ha producido el problema y las ocasiones en las que no.</a:t>
            </a:r>
            <a:endParaRPr/>
          </a:p>
          <a:p>
            <a:pPr marL="228600" lvl="0" indent="-228600" algn="l" rtl="0">
              <a:lnSpc>
                <a:spcPct val="110000"/>
              </a:lnSpc>
              <a:spcBef>
                <a:spcPts val="700"/>
              </a:spcBef>
              <a:spcAft>
                <a:spcPts val="0"/>
              </a:spcAft>
              <a:buSzPts val="2000"/>
              <a:buChar char="•"/>
            </a:pPr>
            <a:r>
              <a:rPr lang="es-ES">
                <a:solidFill>
                  <a:schemeClr val="dk1"/>
                </a:solidFill>
              </a:rPr>
              <a:t>Si las personas quieren experimentar más éxitos, más felicidad y menos estrés en su vida, se les ayuda a evaluar lo que es diferente en aquellos momentos en que disfrutan ese éxito y esa libertad. En ese caso la solución es dedicarse más a aquellas actividades de las que hay constancia de que han conseguido (aunque sea por cortos periodos) el objetivo deseado.</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48"/>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endParaRPr/>
          </a:p>
        </p:txBody>
      </p:sp>
      <p:sp>
        <p:nvSpPr>
          <p:cNvPr id="1075" name="Google Shape;1075;p48"/>
          <p:cNvSpPr txBox="1">
            <a:spLocks noGrp="1"/>
          </p:cNvSpPr>
          <p:nvPr>
            <p:ph type="body" idx="1"/>
          </p:nvPr>
        </p:nvSpPr>
        <p:spPr>
          <a:xfrm>
            <a:off x="1251678" y="2286001"/>
            <a:ext cx="10178400" cy="40164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es-ES">
                <a:solidFill>
                  <a:schemeClr val="dk1"/>
                </a:solidFill>
              </a:rPr>
              <a:t>Cuando se le pregunta a los clientes acerca de las excepciones, momentáneamente se quedan callados, ya que las personas generalmente perciben los eventos de su vida en blancos o negros. </a:t>
            </a:r>
            <a:endParaRPr/>
          </a:p>
          <a:p>
            <a:pPr marL="228600" lvl="0" indent="-228600" algn="l" rtl="0">
              <a:lnSpc>
                <a:spcPct val="100000"/>
              </a:lnSpc>
              <a:spcBef>
                <a:spcPts val="700"/>
              </a:spcBef>
              <a:spcAft>
                <a:spcPts val="0"/>
              </a:spcAft>
              <a:buSzPts val="2000"/>
              <a:buChar char="•"/>
            </a:pPr>
            <a:r>
              <a:rPr lang="es-ES" b="1">
                <a:solidFill>
                  <a:schemeClr val="dk1"/>
                </a:solidFill>
              </a:rPr>
              <a:t>Por ejemplo: “Tu nunca haces planes para nosotros, siempre los hago yo”, “Siempre moja la cama”, aunque exista cierta improbabilidad que sea así.</a:t>
            </a:r>
            <a:br>
              <a:rPr lang="es-ES">
                <a:solidFill>
                  <a:schemeClr val="dk1"/>
                </a:solidFill>
              </a:rPr>
            </a:br>
            <a:r>
              <a:rPr lang="es-ES">
                <a:solidFill>
                  <a:schemeClr val="dk1"/>
                </a:solidFill>
              </a:rPr>
              <a:t>Cuando preguntamos: “¿Qué es diferente en las ocasiones en que tu marido hace planes para ti?”, o “¿En qué son distintas las noches en las que la cama queda seca?”, estamos pidiendo a la gente que nos hable de experiencias a las que en realidad no han prestado mucha atención hasta entonces.</a:t>
            </a:r>
            <a:br>
              <a:rPr lang="es-ES"/>
            </a:br>
            <a:r>
              <a:rPr lang="es-ES" b="1">
                <a:solidFill>
                  <a:schemeClr val="dk1"/>
                </a:solidFill>
              </a:rPr>
              <a:t>Otra razón por la que a veces los clientes parecen poco preparados cuando hacemos la pregunta presuposicional referente a las excepciones, al no esperar que en terapia se comenten las cosas que van bien.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49"/>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endParaRPr/>
          </a:p>
        </p:txBody>
      </p:sp>
      <p:sp>
        <p:nvSpPr>
          <p:cNvPr id="1081" name="Google Shape;1081;p49"/>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La terapia es para hablar de problemas. Al preguntar sobre las excepciones, no sólo estamos intentando redirigir la atención de las personas hacia lo que ya funciona, sino también orientándoles respecto a lo que nosotros pensamos que es importante saber y sobre que es importante hablar en terapia. </a:t>
            </a:r>
            <a:br>
              <a:rPr lang="es-ES">
                <a:solidFill>
                  <a:schemeClr val="dk1"/>
                </a:solidFill>
              </a:rPr>
            </a:br>
            <a:r>
              <a:rPr lang="es-ES">
                <a:solidFill>
                  <a:schemeClr val="dk1"/>
                </a:solidFill>
              </a:rPr>
              <a:t>Con frecuencia durante la primera sesión, los clientes hablan de los cambios que han hecho entre la llamada de pedir consulta y la primera entrevista</a:t>
            </a:r>
            <a:endParaRPr/>
          </a:p>
          <a:p>
            <a:pPr marL="228600" lvl="0" indent="-228600" algn="l" rtl="0">
              <a:lnSpc>
                <a:spcPct val="110000"/>
              </a:lnSpc>
              <a:spcBef>
                <a:spcPts val="700"/>
              </a:spcBef>
              <a:spcAft>
                <a:spcPts val="0"/>
              </a:spcAft>
              <a:buSzPts val="2000"/>
              <a:buChar char="•"/>
            </a:pPr>
            <a:r>
              <a:rPr lang="es-ES">
                <a:solidFill>
                  <a:schemeClr val="dk1"/>
                </a:solidFill>
              </a:rPr>
              <a:t>Además del cambio pretratamiento hay otros ejemplos de excepciones al patrón problema por los que se puede preguntar. </a:t>
            </a:r>
            <a:r>
              <a:rPr lang="es-ES" b="1">
                <a:solidFill>
                  <a:schemeClr val="dk1"/>
                </a:solidFill>
              </a:rPr>
              <a:t>La siguiente serie de preguntas presuposicionales ilustra de forma más completa cómo recabar información sobre excepciones.</a:t>
            </a:r>
            <a:endParaRPr/>
          </a:p>
          <a:p>
            <a:pPr marL="228600" lvl="0" indent="-101600" algn="l" rtl="0">
              <a:lnSpc>
                <a:spcPct val="110000"/>
              </a:lnSpc>
              <a:spcBef>
                <a:spcPts val="700"/>
              </a:spcBef>
              <a:spcAft>
                <a:spcPts val="0"/>
              </a:spcAft>
              <a:buSzPts val="2000"/>
              <a:buNone/>
            </a:pPr>
            <a:endParaRPr>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50"/>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ts val="2970"/>
              <a:buFont typeface="Impact"/>
              <a:buNone/>
            </a:pPr>
            <a:r>
              <a:rPr lang="es-ES" sz="2970"/>
              <a:t>1-¿QUÉ ES DIFERENTE EN LAS OCASIONES EN QUE _____ (SE LLEVAN BIEN, LA CAMA ESTA SECA, EL VA AL COLEGIO, ETC.)?</a:t>
            </a:r>
            <a:br>
              <a:rPr lang="es-ES" sz="4590"/>
            </a:br>
            <a:endParaRPr sz="4590"/>
          </a:p>
        </p:txBody>
      </p:sp>
      <p:sp>
        <p:nvSpPr>
          <p:cNvPr id="1087" name="Google Shape;1087;p50"/>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Aquí se exploran todas y cada una de las diferencias existentes entre los momentos problemáticos y los no problemáticos. Aquí la clave está en asumir una postura que indique que tú como terapeuta estarías muy sorprendido si no hubiera excepciones. </a:t>
            </a:r>
            <a:endParaRPr/>
          </a:p>
          <a:p>
            <a:pPr marL="228600" lvl="0" indent="-228600" algn="l" rtl="0">
              <a:lnSpc>
                <a:spcPct val="110000"/>
              </a:lnSpc>
              <a:spcBef>
                <a:spcPts val="700"/>
              </a:spcBef>
              <a:spcAft>
                <a:spcPts val="0"/>
              </a:spcAft>
              <a:buSzPts val="2000"/>
              <a:buChar char="•"/>
            </a:pPr>
            <a:r>
              <a:rPr lang="es-ES">
                <a:solidFill>
                  <a:schemeClr val="dk1"/>
                </a:solidFill>
              </a:rPr>
              <a:t>En dado caso que los clientes continúen desconcertados podríamos sugerir. Tomando en cuenta que no preguntamos</a:t>
            </a:r>
            <a:r>
              <a:rPr lang="es-ES" b="1">
                <a:solidFill>
                  <a:schemeClr val="dk1"/>
                </a:solidFill>
              </a:rPr>
              <a:t>: “¿Ha habido momentos en lo que _______?”, el objetivo siempre se debe formar positivo y afirmar que si pasan cosas buenas. “Cuando te lleva bien” frente a “cuando no estas peleando”. </a:t>
            </a:r>
            <a:r>
              <a:rPr lang="es-ES">
                <a:solidFill>
                  <a:schemeClr val="dk1"/>
                </a:solidFill>
              </a:rPr>
              <a:t>No pelearse sigue suscitando imágenes de pelea, por ejemplo, cuando alguien dice: “No te imagines una flor violeta”, inmediatamente piensas en una flor violeta.</a:t>
            </a:r>
            <a:br>
              <a:rPr lang="es-ES">
                <a:solidFill>
                  <a:schemeClr val="dk1"/>
                </a:solidFill>
              </a:rPr>
            </a:b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5"/>
          <p:cNvSpPr txBox="1">
            <a:spLocks noGrp="1"/>
          </p:cNvSpPr>
          <p:nvPr>
            <p:ph type="ctrTitle"/>
          </p:nvPr>
        </p:nvSpPr>
        <p:spPr>
          <a:xfrm>
            <a:off x="1078523" y="1098388"/>
            <a:ext cx="10318500" cy="439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800"/>
              <a:buFont typeface="Impact"/>
              <a:buNone/>
            </a:pPr>
            <a:r>
              <a:rPr lang="es-ES" sz="4800">
                <a:highlight>
                  <a:srgbClr val="F1C232"/>
                </a:highlight>
              </a:rPr>
              <a:t>PRESUPUESTOS COMUNES EN LA MAYORÍA DE LAS TERAPIAS ACTUALES </a:t>
            </a:r>
            <a:br>
              <a:rPr lang="es-ES" sz="4800">
                <a:highlight>
                  <a:srgbClr val="F1C232"/>
                </a:highlight>
              </a:rPr>
            </a:br>
            <a:r>
              <a:rPr lang="es-ES" sz="4800">
                <a:highlight>
                  <a:srgbClr val="F1C232"/>
                </a:highlight>
              </a:rPr>
              <a:t>(ENFOQUE TRADICIONAL)</a:t>
            </a:r>
            <a:endParaRPr sz="4800">
              <a:highlight>
                <a:srgbClr val="F1C232"/>
              </a:high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51"/>
          <p:cNvSpPr txBox="1"/>
          <p:nvPr/>
        </p:nvSpPr>
        <p:spPr>
          <a:xfrm>
            <a:off x="1716259" y="1730326"/>
            <a:ext cx="9903600" cy="3108600"/>
          </a:xfrm>
          <a:prstGeom prst="rect">
            <a:avLst/>
          </a:prstGeom>
          <a:gradFill>
            <a:gsLst>
              <a:gs pos="0">
                <a:srgbClr val="C7BCC3"/>
              </a:gs>
              <a:gs pos="50000">
                <a:srgbClr val="B6A8B1"/>
              </a:gs>
              <a:gs pos="100000">
                <a:srgbClr val="A998A3"/>
              </a:gs>
            </a:gsLst>
            <a:lin ang="5400012" scaled="0"/>
          </a:gradFill>
          <a:ln w="952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0" i="0" u="none" strike="noStrike" cap="none">
                <a:solidFill>
                  <a:schemeClr val="dk1"/>
                </a:solidFill>
                <a:latin typeface="Cabin"/>
                <a:ea typeface="Cabin"/>
                <a:cs typeface="Cabin"/>
                <a:sym typeface="Cabin"/>
              </a:rPr>
              <a:t>NUNCA es demasiado pronto para preguntar excepciones. Cuando los clientes insisten que nunca hay momentos en los que no ocurra el problema, busca excepciones de forma similar pero relacionada, por ejemplo: “¿Cuándo es menos grave, frecuente, intenso, o de menor duración?”, o “¿Cuándo es diferente en cualquier sentido?”. Se pueden sugerir ideas absurdas como: “¿Sucede cuando estas durmiendo?”.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52"/>
          <p:cNvSpPr txBox="1">
            <a:spLocks noGrp="1"/>
          </p:cNvSpPr>
          <p:nvPr>
            <p:ph type="title"/>
          </p:nvPr>
        </p:nvSpPr>
        <p:spPr>
          <a:xfrm>
            <a:off x="1251678" y="978408"/>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300"/>
              <a:buFont typeface="Impact"/>
              <a:buNone/>
            </a:pPr>
            <a:r>
              <a:rPr lang="es-ES" sz="3300"/>
              <a:t>2-¿CÓMO CONSEGUISTE QUE SUCEDIERA? </a:t>
            </a:r>
            <a:br>
              <a:rPr lang="es-ES"/>
            </a:br>
            <a:endParaRPr/>
          </a:p>
        </p:txBody>
      </p:sp>
      <p:sp>
        <p:nvSpPr>
          <p:cNvPr id="1098" name="Google Shape;1098;p52"/>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Una vez que el cliente ha descrito una excepción, por pequeña que sea, preguntamos: “¿Cómo conseguiste que sucediera?”. Verbalizarlos aporta claridad tanto para nosotros como para nuestros clientes. A un nivel más sutil, estamos animando al cliente a atribuirse el mérito por lo que está dando buenos resultados, sea lo que sea. Incluso si al principio el cliente rechaza la atribución y dice: “no hice nada, él simplemente estaba dispuesto a cambiar”</a:t>
            </a:r>
            <a:r>
              <a:rPr lang="es-ES" b="1">
                <a:solidFill>
                  <a:schemeClr val="dk1"/>
                </a:solidFill>
              </a:rPr>
              <a:t>. Nosotros podríamos sugerir: “Debes haber hecho algo para estimular su buena disposición, ¿qué podría haber sido?.</a:t>
            </a:r>
            <a:endParaRPr/>
          </a:p>
          <a:p>
            <a:pPr marL="228600" lvl="0" indent="-101600" algn="l" rtl="0">
              <a:lnSpc>
                <a:spcPct val="110000"/>
              </a:lnSpc>
              <a:spcBef>
                <a:spcPts val="700"/>
              </a:spcBef>
              <a:spcAft>
                <a:spcPts val="0"/>
              </a:spcAft>
              <a:buSzPts val="20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53"/>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000"/>
              <a:buFont typeface="Impact"/>
              <a:buNone/>
            </a:pPr>
            <a:r>
              <a:rPr lang="es-ES" sz="3000"/>
              <a:t>3- ¿DE QUÉ MANERA EL QUE _______ (OCURRE LA EXCEPCIÓN) HACE QUE LAS COSAS VAYAN DE OTRA FORMA? </a:t>
            </a:r>
            <a:br>
              <a:rPr lang="es-ES" sz="3000"/>
            </a:br>
            <a:endParaRPr sz="3000"/>
          </a:p>
        </p:txBody>
      </p:sp>
      <p:sp>
        <p:nvSpPr>
          <p:cNvPr id="1104" name="Google Shape;1104;p53"/>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Esta pregunta sugiere que hay una conexión entre las cosas positivas que suceden en un área de la vida de una persona y las que suceden en otras áreas. La gente a veces no ve la conexión entre un buen día en el trabajo y un mayor placer en las relaciones con los seres queridos. La pregunta no es: “Son diferentes las cosas cuando...? porque con la otra pregunta demostramos confianza de que suceden más cosas positivas. Si hay más de una persona se podría plantear esta pregunta a cada una de ellas. Puede ser útil para los miembros como una acción positiva afecta en la vida de los demás. </a:t>
            </a:r>
            <a:endParaRPr/>
          </a:p>
          <a:p>
            <a:pPr marL="228600" lvl="0" indent="-101600" algn="l" rtl="0">
              <a:lnSpc>
                <a:spcPct val="110000"/>
              </a:lnSpc>
              <a:spcBef>
                <a:spcPts val="700"/>
              </a:spcBef>
              <a:spcAft>
                <a:spcPts val="0"/>
              </a:spcAft>
              <a:buSzPts val="20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pic>
        <p:nvPicPr>
          <p:cNvPr id="1109" name="Google Shape;1109;p54"/>
          <p:cNvPicPr preferRelativeResize="0">
            <a:picLocks noGrp="1"/>
          </p:cNvPicPr>
          <p:nvPr>
            <p:ph type="body" idx="1"/>
          </p:nvPr>
        </p:nvPicPr>
        <p:blipFill rotWithShape="1">
          <a:blip r:embed="rId3">
            <a:alphaModFix/>
          </a:blip>
          <a:srcRect/>
          <a:stretch/>
        </p:blipFill>
        <p:spPr>
          <a:xfrm>
            <a:off x="851657" y="2924765"/>
            <a:ext cx="2143200" cy="3658800"/>
          </a:xfrm>
          <a:prstGeom prst="rect">
            <a:avLst/>
          </a:prstGeom>
          <a:noFill/>
          <a:ln>
            <a:noFill/>
          </a:ln>
        </p:spPr>
      </p:pic>
      <p:sp>
        <p:nvSpPr>
          <p:cNvPr id="1110" name="Google Shape;1110;p54"/>
          <p:cNvSpPr/>
          <p:nvPr/>
        </p:nvSpPr>
        <p:spPr>
          <a:xfrm>
            <a:off x="2994782" y="274320"/>
            <a:ext cx="2729100" cy="21432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20000" y="22500"/>
                </a:lnTo>
                <a:lnTo>
                  <a:pt x="-56000" y="135000"/>
                </a:lnTo>
              </a:path>
            </a:pathLst>
          </a:cu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effectLst>
                  <a:outerShdw blurRad="38100" dist="19050" dir="2700000" algn="tl" rotWithShape="0">
                    <a:srgbClr val="000000">
                      <a:alpha val="40000"/>
                    </a:srgbClr>
                  </a:outerShdw>
                </a:effectLst>
                <a:latin typeface="Cabin"/>
                <a:ea typeface="Cabin"/>
                <a:cs typeface="Cabin"/>
                <a:sym typeface="Cabin"/>
              </a:rPr>
              <a:t>Mi hija no me hace caso, no quiere ir a la escuela, hace lo que ella quiere.</a:t>
            </a:r>
            <a:endParaRPr sz="1800">
              <a:solidFill>
                <a:schemeClr val="lt1"/>
              </a:solidFill>
              <a:latin typeface="Cabin"/>
              <a:ea typeface="Cabin"/>
              <a:cs typeface="Cabin"/>
              <a:sym typeface="Cabin"/>
            </a:endParaRPr>
          </a:p>
        </p:txBody>
      </p:sp>
      <p:pic>
        <p:nvPicPr>
          <p:cNvPr id="1111" name="Google Shape;1111;p54"/>
          <p:cNvPicPr preferRelativeResize="0"/>
          <p:nvPr/>
        </p:nvPicPr>
        <p:blipFill rotWithShape="1">
          <a:blip r:embed="rId4">
            <a:alphaModFix/>
          </a:blip>
          <a:srcRect/>
          <a:stretch/>
        </p:blipFill>
        <p:spPr>
          <a:xfrm>
            <a:off x="6357034" y="3681999"/>
            <a:ext cx="5158545" cy="2901682"/>
          </a:xfrm>
          <a:prstGeom prst="rect">
            <a:avLst/>
          </a:prstGeom>
          <a:noFill/>
          <a:ln>
            <a:noFill/>
          </a:ln>
        </p:spPr>
      </p:pic>
      <p:sp>
        <p:nvSpPr>
          <p:cNvPr id="1112" name="Google Shape;1112;p54"/>
          <p:cNvSpPr/>
          <p:nvPr/>
        </p:nvSpPr>
        <p:spPr>
          <a:xfrm>
            <a:off x="6468087" y="2292488"/>
            <a:ext cx="5158500" cy="1264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20000" y="22500"/>
                </a:lnTo>
                <a:lnTo>
                  <a:pt x="-20000" y="120000"/>
                </a:lnTo>
                <a:lnTo>
                  <a:pt x="-10000" y="135556"/>
                </a:lnTo>
              </a:path>
            </a:pathLst>
          </a:cu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effectLst>
                  <a:outerShdw blurRad="38100" dist="19050" dir="2700000" algn="tl" rotWithShape="0">
                    <a:srgbClr val="000000">
                      <a:alpha val="40000"/>
                    </a:srgbClr>
                  </a:outerShdw>
                </a:effectLst>
                <a:latin typeface="Cabin"/>
                <a:ea typeface="Cabin"/>
                <a:cs typeface="Cabin"/>
                <a:sym typeface="Cabin"/>
              </a:rPr>
              <a:t>Dígame entonces, ¿Cómo diablos consiguió traerla aquí, si ella no quería venir y suele hacer lo que le apetece? </a:t>
            </a:r>
            <a:endParaRPr sz="1800">
              <a:solidFill>
                <a:schemeClr val="lt1"/>
              </a:solidFill>
              <a:latin typeface="Cabin"/>
              <a:ea typeface="Cabin"/>
              <a:cs typeface="Cabin"/>
              <a:sym typeface="Cabin"/>
            </a:endParaRPr>
          </a:p>
        </p:txBody>
      </p:sp>
      <p:sp>
        <p:nvSpPr>
          <p:cNvPr id="1113" name="Google Shape;1113;p54"/>
          <p:cNvSpPr txBox="1"/>
          <p:nvPr/>
        </p:nvSpPr>
        <p:spPr>
          <a:xfrm>
            <a:off x="6668086" y="607218"/>
            <a:ext cx="4958400" cy="147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bin"/>
                <a:ea typeface="Cabin"/>
                <a:cs typeface="Cabin"/>
                <a:sym typeface="Cabin"/>
              </a:rPr>
              <a:t>Centrarse en las habilidades parentales de la madre en general tal vez hubiera introducido algunas dudas sobre su autoconcepto de “impotencia”.  Se podría haber transferido a su capacidad de hacerse cargo de la situación de por las mañanas.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55"/>
          <p:cNvSpPr txBox="1">
            <a:spLocks noGrp="1"/>
          </p:cNvSpPr>
          <p:nvPr>
            <p:ph type="title"/>
          </p:nvPr>
        </p:nvSpPr>
        <p:spPr>
          <a:xfrm>
            <a:off x="1251678" y="860687"/>
            <a:ext cx="10178400" cy="1492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ts val="2700"/>
              <a:buFont typeface="Impact"/>
              <a:buNone/>
            </a:pPr>
            <a:r>
              <a:rPr lang="es-ES" sz="2700"/>
              <a:t>4- </a:t>
            </a:r>
            <a:r>
              <a:rPr lang="es-ES" sz="2970"/>
              <a:t>¿QUIÉN MÁS ADVIRTIÓ QUE ____ (PERDISTE CINCO KILOS, EL HIZO SUS DEBERES, SE LLEVARON BIEN EL ÚLTIMO FIN DE SEMANA)? ¿CÓMO PUEDES SABER QUE SE DIO CUENTA, QUÉ HIZO O DIJO? </a:t>
            </a:r>
            <a:br>
              <a:rPr lang="es-ES" sz="2970"/>
            </a:br>
            <a:endParaRPr sz="2970"/>
          </a:p>
        </p:txBody>
      </p:sp>
      <p:sp>
        <p:nvSpPr>
          <p:cNvPr id="1119" name="Google Shape;1119;p55"/>
          <p:cNvSpPr txBox="1">
            <a:spLocks noGrp="1"/>
          </p:cNvSpPr>
          <p:nvPr>
            <p:ph type="body" idx="1"/>
          </p:nvPr>
        </p:nvSpPr>
        <p:spPr>
          <a:xfrm>
            <a:off x="1125069" y="2882024"/>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400"/>
              <a:buChar char="•"/>
            </a:pPr>
            <a:r>
              <a:rPr lang="es-ES" sz="2400">
                <a:solidFill>
                  <a:schemeClr val="dk1"/>
                </a:solidFill>
              </a:rPr>
              <a:t>Tiene un impacto similar a la pregunta anterior. Esto tiene consecuencias útiles para influir sobre su conducta futura.</a:t>
            </a:r>
            <a:endParaRPr/>
          </a:p>
          <a:p>
            <a:pPr marL="228600" lvl="0" indent="-101600" algn="l" rtl="0">
              <a:lnSpc>
                <a:spcPct val="110000"/>
              </a:lnSpc>
              <a:spcBef>
                <a:spcPts val="700"/>
              </a:spcBef>
              <a:spcAft>
                <a:spcPts val="0"/>
              </a:spcAft>
              <a:buSzPts val="2000"/>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56"/>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000"/>
              <a:buFont typeface="Impact"/>
              <a:buNone/>
            </a:pPr>
            <a:r>
              <a:rPr lang="es-ES" sz="3000"/>
              <a:t>5- ¿CÓMO CONSEGUISTE QUE DEJARA DE ____ (TENER RABIETAS, INCORDIAR)? ¿CÓMO CONSEGUISTE QUE TERMINARA LA PELEA? </a:t>
            </a:r>
            <a:br>
              <a:rPr lang="es-ES" sz="3000"/>
            </a:br>
            <a:endParaRPr sz="3000"/>
          </a:p>
        </p:txBody>
      </p:sp>
      <p:sp>
        <p:nvSpPr>
          <p:cNvPr id="1125" name="Google Shape;1125;p56"/>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es-ES">
                <a:solidFill>
                  <a:schemeClr val="dk1"/>
                </a:solidFill>
              </a:rPr>
              <a:t>Esta pregunta no es tan sencilla como parece. Explicar cómo terminan las peleas es una historia completamente diferente a como empiezan. Generalmente es una empresa más difícil, pero más importante. Por un lado, los clientes no se atribuyen (o no dan) el mérito de terminar las peleas o las rabietas. Se percibe que estas perturbaciones tienen vida propia y mueren por causas naturales. Al reflexionar sobre esta pregunta presuposicional, “¿Cómo consigues que terminen las peleas?” los clientes empiezan a ver una conexión entre algo que hace, y pueden hacer, y el cese de un evento desagradable.</a:t>
            </a:r>
            <a:endParaRPr/>
          </a:p>
          <a:p>
            <a:pPr marL="228600" lvl="0" indent="-228600" algn="l" rtl="0">
              <a:lnSpc>
                <a:spcPct val="100000"/>
              </a:lnSpc>
              <a:spcBef>
                <a:spcPts val="700"/>
              </a:spcBef>
              <a:spcAft>
                <a:spcPts val="0"/>
              </a:spcAft>
              <a:buSzPts val="2000"/>
              <a:buChar char="•"/>
            </a:pPr>
            <a:r>
              <a:rPr lang="es-ES">
                <a:solidFill>
                  <a:schemeClr val="dk1"/>
                </a:solidFill>
              </a:rPr>
              <a:t> Ejemplo: “¿Cómo conseguiste que terminen las rabietas?”, “Finalmente, cuando me rindo, simplemente le ignoro”. Muchas veces se piensa que ignorar a alguien no es una solución. Podría alterarse este punto de vista preguntando: “¿Cómo te diste cuenta de que, para resolver tu problema y poner fin a las rabietas, tenías que ignorarle? Eso es muy inteligente”.</a:t>
            </a:r>
            <a:endParaRPr/>
          </a:p>
          <a:p>
            <a:pPr marL="228600" lvl="0" indent="-101600" algn="l" rtl="0">
              <a:lnSpc>
                <a:spcPct val="100000"/>
              </a:lnSpc>
              <a:spcBef>
                <a:spcPts val="700"/>
              </a:spcBef>
              <a:spcAft>
                <a:spcPts val="0"/>
              </a:spcAft>
              <a:buSzPts val="20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57"/>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ts val="2970"/>
              <a:buFont typeface="Impact"/>
              <a:buNone/>
            </a:pPr>
            <a:r>
              <a:rPr lang="es-ES" sz="2970"/>
              <a:t>6- ¿DE QUÉ MANERA ES ESTO DIFERENTE DE LA FORMA EN QUE LO HUBIERAS MANEJADO HACE _____ (UNA SEMANA, UN MES, ETC.)? </a:t>
            </a:r>
            <a:br>
              <a:rPr lang="es-ES" sz="4590"/>
            </a:br>
            <a:endParaRPr sz="4590"/>
          </a:p>
        </p:txBody>
      </p:sp>
      <p:sp>
        <p:nvSpPr>
          <p:cNvPr id="1131" name="Google Shape;1131;p57"/>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Esta pregunta informa de algo que parece ser nuevo o diferente. A menudo los clientes no reconocen su propio avance hacia la solución. Desde el punto de vista clínico, establecer esta distinción es un paso inapreciable en la construcción de soluciones.</a:t>
            </a:r>
            <a:br>
              <a:rPr lang="es-ES">
                <a:solidFill>
                  <a:schemeClr val="dk1"/>
                </a:solidFill>
              </a:rPr>
            </a:br>
            <a:r>
              <a:rPr lang="es-ES">
                <a:solidFill>
                  <a:schemeClr val="dk1"/>
                </a:solidFill>
              </a:rPr>
              <a:t>Es importante subrayar aquí que cuando decimos que reforzamos </a:t>
            </a:r>
            <a:r>
              <a:rPr lang="es-ES" b="1">
                <a:solidFill>
                  <a:schemeClr val="dk1"/>
                </a:solidFill>
              </a:rPr>
              <a:t>“cualquier cosa positiva”</a:t>
            </a:r>
            <a:r>
              <a:rPr lang="es-ES">
                <a:solidFill>
                  <a:schemeClr val="dk1"/>
                </a:solidFill>
              </a:rPr>
              <a:t>, queremos decir eso, cualquier cosa. </a:t>
            </a:r>
            <a:endParaRPr/>
          </a:p>
          <a:p>
            <a:pPr marL="228600" lvl="0" indent="-228600" algn="l" rtl="0">
              <a:lnSpc>
                <a:spcPct val="110000"/>
              </a:lnSpc>
              <a:spcBef>
                <a:spcPts val="700"/>
              </a:spcBef>
              <a:spcAft>
                <a:spcPts val="0"/>
              </a:spcAft>
              <a:buSzPts val="2000"/>
              <a:buChar char="•"/>
            </a:pPr>
            <a:r>
              <a:rPr lang="es-ES">
                <a:solidFill>
                  <a:schemeClr val="dk1"/>
                </a:solidFill>
              </a:rPr>
              <a:t>En este sentido a veces la conexión con la solución no es tan evidente. Se almacena la información para usarla más tarde, cuando la conexión se haga más obvia. Básicamente el objetivo es localizar y fomentar las tendencias saludables. A veces, las tendencias saludables que identifican los terapeutas centrados en las soluciones tienen conexiones menos obvias con el problema presentado. </a:t>
            </a:r>
            <a:endParaRPr/>
          </a:p>
          <a:p>
            <a:pPr marL="228600" lvl="0" indent="-101600" algn="l" rtl="0">
              <a:lnSpc>
                <a:spcPct val="110000"/>
              </a:lnSpc>
              <a:spcBef>
                <a:spcPts val="700"/>
              </a:spcBef>
              <a:spcAft>
                <a:spcPts val="0"/>
              </a:spcAft>
              <a:buSzPts val="20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58"/>
          <p:cNvSpPr txBox="1">
            <a:spLocks noGrp="1"/>
          </p:cNvSpPr>
          <p:nvPr>
            <p:ph type="title"/>
          </p:nvPr>
        </p:nvSpPr>
        <p:spPr>
          <a:xfrm>
            <a:off x="1251678" y="382384"/>
            <a:ext cx="10178400" cy="1727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300"/>
              <a:buFont typeface="Impact"/>
              <a:buNone/>
            </a:pPr>
            <a:r>
              <a:rPr lang="es-ES" sz="3300"/>
              <a:t>7- ¿QUÉ HACES PARA DIVERTIRTE? ¿CUÁLES SON TUS AFICIONES O INTERESES?</a:t>
            </a:r>
            <a:br>
              <a:rPr lang="es-ES"/>
            </a:br>
            <a:endParaRPr/>
          </a:p>
        </p:txBody>
      </p:sp>
      <p:sp>
        <p:nvSpPr>
          <p:cNvPr id="1137" name="Google Shape;1137;p58"/>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Con frecuencia buscamos en otros contextos de la vida del cliente las capacidades y el “saber cómo hacer” que se necesita para resolver su problema. Tal vez el cliente tenga alguna afición u ocupación en la que se destaque. </a:t>
            </a:r>
            <a:endParaRPr/>
          </a:p>
          <a:p>
            <a:pPr marL="228600" lvl="0" indent="-101600" algn="l" rtl="0">
              <a:lnSpc>
                <a:spcPct val="110000"/>
              </a:lnSpc>
              <a:spcBef>
                <a:spcPts val="700"/>
              </a:spcBef>
              <a:spcAft>
                <a:spcPts val="0"/>
              </a:spcAft>
              <a:buSzPts val="200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59"/>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000"/>
              <a:buFont typeface="Impact"/>
              <a:buNone/>
            </a:pPr>
            <a:r>
              <a:rPr lang="es-ES" sz="3000"/>
              <a:t>8- ¿HAS TENIDO ALGUNA VEZ ESTA DIFICULTAD ANTERIORMENTE? (EN CASO AFIRMATIVO) ¿CÓMO LA RESOLVISTE ENTONCES? ¿QUÉ TENDRÍAS QUE HACER PARA CONSEGUIR QUE ESO VOLVIERA A SUCEDES?</a:t>
            </a:r>
            <a:br>
              <a:rPr lang="es-ES" sz="3000"/>
            </a:br>
            <a:endParaRPr sz="3000"/>
          </a:p>
        </p:txBody>
      </p:sp>
      <p:sp>
        <p:nvSpPr>
          <p:cNvPr id="1143" name="Google Shape;1143;p59"/>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Soluciones pasadas para la dificultad presente. El cliente necesita volver a aplicar una solución conocida. La gente cree, erróneamente, que, si eliminaron un problema durante un cierto periodo de tiempo aplicando una determinada solución, y finalmente reapareció el mismo problema u otro similar, entonces la solución original es ineficaz. </a:t>
            </a:r>
            <a:endParaRPr/>
          </a:p>
          <a:p>
            <a:pPr marL="228600" lvl="0" indent="-228600" algn="l" rtl="0">
              <a:lnSpc>
                <a:spcPct val="110000"/>
              </a:lnSpc>
              <a:spcBef>
                <a:spcPts val="700"/>
              </a:spcBef>
              <a:spcAft>
                <a:spcPts val="0"/>
              </a:spcAft>
              <a:buSzPts val="2000"/>
              <a:buChar char="•"/>
            </a:pPr>
            <a:r>
              <a:rPr lang="es-ES">
                <a:solidFill>
                  <a:schemeClr val="dk1"/>
                </a:solidFill>
              </a:rPr>
              <a:t>Una vez que los clientes identifican soluciones del pasado, preguntamos: “¿Qué tendrías que hacer para conseguir que eso sucediera de nuevo?”, para saber si la solución ha cambiado, si hay obstáculos para volver a aplicar la solución. En ese caso, ¿cómo se podrían superar? Si no lo hay, se sugiere indirectamente que hagan eso precisamente, volver a aplicar la solución previa. </a:t>
            </a:r>
            <a:endParaRPr/>
          </a:p>
          <a:p>
            <a:pPr marL="0" lvl="0" indent="0" algn="l" rtl="0">
              <a:lnSpc>
                <a:spcPct val="110000"/>
              </a:lnSpc>
              <a:spcBef>
                <a:spcPts val="700"/>
              </a:spcBef>
              <a:spcAft>
                <a:spcPts val="0"/>
              </a:spcAft>
              <a:buSzPts val="2000"/>
              <a:buNone/>
            </a:pPr>
            <a:endParaRPr/>
          </a:p>
          <a:p>
            <a:pPr marL="228600" lvl="0" indent="-101600" algn="l" rtl="0">
              <a:lnSpc>
                <a:spcPct val="110000"/>
              </a:lnSpc>
              <a:spcBef>
                <a:spcPts val="700"/>
              </a:spcBef>
              <a:spcAft>
                <a:spcPts val="0"/>
              </a:spcAft>
              <a:buSzPts val="20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60"/>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b="1"/>
              <a:t>NORMALIZAR Y DESPATOLOGIZAR</a:t>
            </a:r>
            <a:endParaRPr/>
          </a:p>
        </p:txBody>
      </p:sp>
      <p:sp>
        <p:nvSpPr>
          <p:cNvPr id="1149" name="Google Shape;1149;p60"/>
          <p:cNvSpPr txBox="1">
            <a:spLocks noGrp="1"/>
          </p:cNvSpPr>
          <p:nvPr>
            <p:ph type="body" idx="1"/>
          </p:nvPr>
        </p:nvSpPr>
        <p:spPr>
          <a:xfrm>
            <a:off x="1251678" y="1874517"/>
            <a:ext cx="4800600" cy="4016400"/>
          </a:xfrm>
          <a:prstGeom prst="rect">
            <a:avLst/>
          </a:prstGeom>
          <a:gradFill>
            <a:gsLst>
              <a:gs pos="0">
                <a:srgbClr val="B9DCDD"/>
              </a:gs>
              <a:gs pos="50000">
                <a:srgbClr val="A0CFD1"/>
              </a:gs>
              <a:gs pos="100000">
                <a:srgbClr val="8DCACD"/>
              </a:gs>
            </a:gsLst>
            <a:lin ang="5400012" scaled="0"/>
          </a:gradFill>
          <a:ln w="9525" cap="flat" cmpd="sng">
            <a:solidFill>
              <a:schemeClr val="accent3"/>
            </a:solidFill>
            <a:prstDash val="solid"/>
            <a:round/>
            <a:headEnd type="none" w="sm" len="sm"/>
            <a:tailEnd type="none" w="sm" len="sm"/>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2000"/>
              <a:buChar char="•"/>
            </a:pPr>
            <a:r>
              <a:rPr lang="es-ES">
                <a:solidFill>
                  <a:schemeClr val="dk1"/>
                </a:solidFill>
                <a:latin typeface="Cabin"/>
                <a:ea typeface="Cabin"/>
                <a:cs typeface="Cabin"/>
                <a:sym typeface="Cabin"/>
              </a:rPr>
              <a:t>Una de las directrices generales nos guían durante la sesión es considerar la situación del cliente o de la familia como algo normal y cotidiano en vez de algo psicológico o patológico. Esta “normalización” de la conducta y de las experiencias puede hacerse de forma directa diciendo cosas como: “Bueno, eso es muy comprensible”, y poniendo luego la situación que hayan presentado como psicológica o patológica en un marco de referencia cotidiano. </a:t>
            </a:r>
            <a:endParaRPr/>
          </a:p>
        </p:txBody>
      </p:sp>
      <p:sp>
        <p:nvSpPr>
          <p:cNvPr id="1150" name="Google Shape;1150;p60"/>
          <p:cNvSpPr txBox="1">
            <a:spLocks noGrp="1"/>
          </p:cNvSpPr>
          <p:nvPr>
            <p:ph type="body" idx="2"/>
          </p:nvPr>
        </p:nvSpPr>
        <p:spPr>
          <a:xfrm>
            <a:off x="6629400" y="2257865"/>
            <a:ext cx="4800600" cy="4016400"/>
          </a:xfrm>
          <a:prstGeom prst="rect">
            <a:avLst/>
          </a:prstGeom>
          <a:gradFill>
            <a:gsLst>
              <a:gs pos="0">
                <a:srgbClr val="B9DCDD"/>
              </a:gs>
              <a:gs pos="50000">
                <a:srgbClr val="A0CFD1"/>
              </a:gs>
              <a:gs pos="100000">
                <a:srgbClr val="8DCACD"/>
              </a:gs>
            </a:gsLst>
            <a:lin ang="5400012" scaled="0"/>
          </a:gradFill>
          <a:ln w="9525" cap="flat" cmpd="sng">
            <a:solidFill>
              <a:schemeClr val="accent3"/>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035"/>
              <a:buChar char="•"/>
            </a:pPr>
            <a:r>
              <a:rPr lang="es-ES" sz="2035">
                <a:solidFill>
                  <a:schemeClr val="dk1"/>
                </a:solidFill>
                <a:latin typeface="Cabin"/>
                <a:ea typeface="Cabin"/>
                <a:cs typeface="Cabin"/>
                <a:sym typeface="Cabin"/>
              </a:rPr>
              <a:t>Cuando los terapeutas normalizan las dificultades que los clientes traen a terapia, los clientes traen a terapia, los clientes parecen aliviados. Esta actitud influye sobre los clientes, llevándolos a pensar que tal vez las cosas no son tan malas como parecían. La forma más común en que normalizamos durante la sesión es decir cosas como: </a:t>
            </a:r>
            <a:r>
              <a:rPr lang="es-ES" sz="2035" b="1">
                <a:solidFill>
                  <a:schemeClr val="dk1"/>
                </a:solidFill>
                <a:latin typeface="Cabin"/>
                <a:ea typeface="Cabin"/>
                <a:cs typeface="Cabin"/>
                <a:sym typeface="Cabin"/>
              </a:rPr>
              <a:t>“Naturalmente”, “Por supuesto”, “Bienvenido al club”, “¿Y?” y “Eso me resulta familiar”. </a:t>
            </a:r>
            <a:br>
              <a:rPr lang="es-ES" sz="1850">
                <a:solidFill>
                  <a:schemeClr val="dk1"/>
                </a:solidFill>
                <a:latin typeface="Cabin"/>
                <a:ea typeface="Cabin"/>
                <a:cs typeface="Cabin"/>
                <a:sym typeface="Cabin"/>
              </a:rPr>
            </a:br>
            <a:endParaRPr sz="18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44"/>
        <p:cNvGrpSpPr/>
        <p:nvPr/>
      </p:nvGrpSpPr>
      <p:grpSpPr>
        <a:xfrm>
          <a:off x="0" y="0"/>
          <a:ext cx="0" cy="0"/>
          <a:chOff x="0" y="0"/>
          <a:chExt cx="0" cy="0"/>
        </a:xfrm>
      </p:grpSpPr>
      <p:pic>
        <p:nvPicPr>
          <p:cNvPr id="845" name="Google Shape;845;p16"/>
          <p:cNvPicPr preferRelativeResize="0"/>
          <p:nvPr/>
        </p:nvPicPr>
        <p:blipFill rotWithShape="1">
          <a:blip r:embed="rId3">
            <a:alphaModFix/>
          </a:blip>
          <a:srcRect l="12013" r="48178"/>
          <a:stretch/>
        </p:blipFill>
        <p:spPr>
          <a:xfrm>
            <a:off x="7338646" y="10"/>
            <a:ext cx="4853353" cy="6857990"/>
          </a:xfrm>
          <a:prstGeom prst="rect">
            <a:avLst/>
          </a:prstGeom>
          <a:noFill/>
          <a:ln>
            <a:noFill/>
          </a:ln>
        </p:spPr>
      </p:pic>
      <p:sp>
        <p:nvSpPr>
          <p:cNvPr id="846" name="Google Shape;846;p16"/>
          <p:cNvSpPr/>
          <p:nvPr/>
        </p:nvSpPr>
        <p:spPr>
          <a:xfrm>
            <a:off x="0" y="0"/>
            <a:ext cx="7569200" cy="6858000"/>
          </a:xfrm>
          <a:custGeom>
            <a:avLst/>
            <a:gdLst/>
            <a:ahLst/>
            <a:cxnLst/>
            <a:rect l="l" t="t" r="r" b="b"/>
            <a:pathLst>
              <a:path w="7569200" h="6858000" extrusionOk="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lt2"/>
          </a:solidFill>
          <a:ln>
            <a:noFill/>
          </a:ln>
        </p:spPr>
      </p:sp>
      <p:sp>
        <p:nvSpPr>
          <p:cNvPr id="847" name="Google Shape;847;p16"/>
          <p:cNvSpPr txBox="1">
            <a:spLocks noGrp="1"/>
          </p:cNvSpPr>
          <p:nvPr>
            <p:ph type="title"/>
          </p:nvPr>
        </p:nvSpPr>
        <p:spPr>
          <a:xfrm>
            <a:off x="765050" y="793869"/>
            <a:ext cx="60159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200"/>
              <a:buFont typeface="Impact"/>
              <a:buNone/>
            </a:pPr>
            <a:r>
              <a:rPr lang="es-ES" sz="3200" i="1"/>
              <a:t>1.</a:t>
            </a:r>
            <a:r>
              <a:rPr lang="es-ES" sz="3200"/>
              <a:t> </a:t>
            </a:r>
            <a:r>
              <a:rPr lang="es-ES" sz="3200" i="1"/>
              <a:t>CAUSAS PROFUNDAS Y SUBYACENTES DE LOS SÍNTOMAS</a:t>
            </a:r>
            <a:endParaRPr/>
          </a:p>
        </p:txBody>
      </p:sp>
      <p:sp>
        <p:nvSpPr>
          <p:cNvPr id="848" name="Google Shape;848;p16"/>
          <p:cNvSpPr/>
          <p:nvPr/>
        </p:nvSpPr>
        <p:spPr>
          <a:xfrm>
            <a:off x="0" y="0"/>
            <a:ext cx="2835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6"/>
          <p:cNvSpPr txBox="1">
            <a:spLocks noGrp="1"/>
          </p:cNvSpPr>
          <p:nvPr>
            <p:ph type="body" idx="1"/>
          </p:nvPr>
        </p:nvSpPr>
        <p:spPr>
          <a:xfrm>
            <a:off x="765051" y="2286001"/>
            <a:ext cx="60159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t>Premisa común de origen psicodinámico</a:t>
            </a:r>
            <a:endParaRPr/>
          </a:p>
          <a:p>
            <a:pPr marL="228600" lvl="0" indent="-228600" algn="l" rtl="0">
              <a:lnSpc>
                <a:spcPct val="110000"/>
              </a:lnSpc>
              <a:spcBef>
                <a:spcPts val="700"/>
              </a:spcBef>
              <a:spcAft>
                <a:spcPts val="0"/>
              </a:spcAft>
              <a:buSzPts val="2000"/>
              <a:buChar char="•"/>
            </a:pPr>
            <a:r>
              <a:rPr lang="es-ES"/>
              <a:t>Afirma que aquello que está creando el problema es alguna dinámica subyacente que el ojo no entrenado no percibe fácilmente. </a:t>
            </a:r>
            <a:endParaRPr/>
          </a:p>
          <a:p>
            <a:pPr marL="228600" lvl="0" indent="-228600" algn="l" rtl="0">
              <a:lnSpc>
                <a:spcPct val="110000"/>
              </a:lnSpc>
              <a:spcBef>
                <a:spcPts val="700"/>
              </a:spcBef>
              <a:spcAft>
                <a:spcPts val="0"/>
              </a:spcAft>
              <a:buSzPts val="2000"/>
              <a:buChar char="•"/>
            </a:pPr>
            <a:r>
              <a:rPr lang="es-ES"/>
              <a:t>Por lo tanto, los problemas son “síntomas” de alguna causa profunda, subyacente y enorme. </a:t>
            </a:r>
            <a:endParaRPr/>
          </a:p>
          <a:p>
            <a:pPr marL="228600" lvl="0" indent="-228600" algn="l" rtl="0">
              <a:lnSpc>
                <a:spcPct val="110000"/>
              </a:lnSpc>
              <a:spcBef>
                <a:spcPts val="700"/>
              </a:spcBef>
              <a:spcAft>
                <a:spcPts val="0"/>
              </a:spcAft>
              <a:buSzPts val="2000"/>
              <a:buChar char="•"/>
            </a:pPr>
            <a:r>
              <a:rPr lang="es-ES"/>
              <a:t>El simple uso de la palabra síntoma implica que lo que aqueja a las personas no es el verdadero problema, sino el resultado de uno más profundo. </a:t>
            </a:r>
            <a:endParaRPr/>
          </a:p>
          <a:p>
            <a:pPr marL="228600" lvl="0" indent="-101600" algn="l" rtl="0">
              <a:lnSpc>
                <a:spcPct val="110000"/>
              </a:lnSpc>
              <a:spcBef>
                <a:spcPts val="700"/>
              </a:spcBef>
              <a:spcAft>
                <a:spcPts val="0"/>
              </a:spcAft>
              <a:buSzPts val="20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61"/>
          <p:cNvSpPr txBox="1">
            <a:spLocks noGrp="1"/>
          </p:cNvSpPr>
          <p:nvPr>
            <p:ph type="body" idx="1"/>
          </p:nvPr>
        </p:nvSpPr>
        <p:spPr>
          <a:xfrm>
            <a:off x="1251678" y="492369"/>
            <a:ext cx="10178400" cy="5387100"/>
          </a:xfrm>
          <a:prstGeom prst="rect">
            <a:avLst/>
          </a:prstGeom>
          <a:noFill/>
          <a:ln w="9525" cap="flat" cmpd="sng">
            <a:solidFill>
              <a:schemeClr val="accent3"/>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50"/>
              <a:buChar char="•"/>
            </a:pPr>
            <a:r>
              <a:rPr lang="es-ES" sz="1850" b="1">
                <a:solidFill>
                  <a:schemeClr val="accent3"/>
                </a:solidFill>
                <a:latin typeface="Cabin"/>
                <a:ea typeface="Cabin"/>
                <a:cs typeface="Cabin"/>
                <a:sym typeface="Cabin"/>
              </a:rPr>
              <a:t>Cuando los terapeutas no van dando este feedback normalizador, hemos notado que los clientes sumen que realmente tienen un problema. Puesto que el silencio por parte del terapeuta puede ayudar a rectificar el problema. Existen modos más indirectos de normalizar</a:t>
            </a:r>
            <a:endParaRPr/>
          </a:p>
          <a:p>
            <a:pPr marL="228600" lvl="0" indent="-228600" algn="l" rtl="0">
              <a:lnSpc>
                <a:spcPct val="100000"/>
              </a:lnSpc>
              <a:spcBef>
                <a:spcPts val="700"/>
              </a:spcBef>
              <a:spcAft>
                <a:spcPts val="0"/>
              </a:spcAft>
              <a:buSzPts val="1850"/>
              <a:buChar char="•"/>
            </a:pPr>
            <a:r>
              <a:rPr lang="es-ES" sz="1850" b="1">
                <a:solidFill>
                  <a:schemeClr val="accent3"/>
                </a:solidFill>
                <a:latin typeface="Cabin"/>
                <a:ea typeface="Cabin"/>
                <a:cs typeface="Cabin"/>
                <a:sym typeface="Cabin"/>
              </a:rPr>
              <a:t>Podemos contar anécdotas de nuestra propia experiencia o de la de nuestros amigos. “Si, yo también” </a:t>
            </a:r>
            <a:endParaRPr/>
          </a:p>
          <a:p>
            <a:pPr marL="228600" lvl="0" indent="-228600" algn="l" rtl="0">
              <a:lnSpc>
                <a:spcPct val="100000"/>
              </a:lnSpc>
              <a:spcBef>
                <a:spcPts val="700"/>
              </a:spcBef>
              <a:spcAft>
                <a:spcPts val="0"/>
              </a:spcAft>
              <a:buSzPts val="1850"/>
              <a:buChar char="•"/>
            </a:pPr>
            <a:r>
              <a:rPr lang="es-ES" sz="1850" b="1">
                <a:solidFill>
                  <a:schemeClr val="accent3"/>
                </a:solidFill>
                <a:latin typeface="Cabin"/>
                <a:ea typeface="Cabin"/>
                <a:cs typeface="Cabin"/>
                <a:sym typeface="Cabin"/>
              </a:rPr>
              <a:t>”.  Otra forma de normalizar es interrumpir la descripción que el cliente hacer de una situación y procedes a terminar la historia con algunos detalles sacados de nuestro trabajo con otras personas o de nuestra experiencia, por ejemplo: “No me lo digas, cuando más intentas quitártelo de la cabeza, más difícil resulta no pensar en ello”). </a:t>
            </a:r>
            <a:endParaRPr/>
          </a:p>
          <a:p>
            <a:pPr marL="228600" lvl="0" indent="-228600" algn="l" rtl="0">
              <a:lnSpc>
                <a:spcPct val="100000"/>
              </a:lnSpc>
              <a:spcBef>
                <a:spcPts val="700"/>
              </a:spcBef>
              <a:spcAft>
                <a:spcPts val="0"/>
              </a:spcAft>
              <a:buSzPts val="1850"/>
              <a:buChar char="•"/>
            </a:pPr>
            <a:r>
              <a:rPr lang="es-ES" sz="1850" b="1">
                <a:solidFill>
                  <a:schemeClr val="accent3"/>
                </a:solidFill>
                <a:latin typeface="Cabin"/>
                <a:ea typeface="Cabin"/>
                <a:cs typeface="Cabin"/>
                <a:sym typeface="Cabin"/>
              </a:rPr>
              <a:t>Otra opción es adelantarse a la descripción del cliente con algunas preguntas de opción multiple, por ejemplo: En el caso de un niño con rabietas: “¿Alguna vez hace esto?”, Cuándo se enfada su hijo dice: “Quiero ser desgraciado”, “¡Quisiera estar muerto!”, “Los odio”, etc. Recorriendo toda la lista de las cosas que los niños dicen cuando se enfadan.</a:t>
            </a:r>
            <a:br>
              <a:rPr lang="es-ES" sz="1850" b="1">
                <a:solidFill>
                  <a:schemeClr val="accent3"/>
                </a:solidFill>
                <a:latin typeface="Cabin"/>
                <a:ea typeface="Cabin"/>
                <a:cs typeface="Cabin"/>
                <a:sym typeface="Cabin"/>
              </a:rPr>
            </a:br>
            <a:endParaRPr sz="1850"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62"/>
          <p:cNvSpPr txBox="1">
            <a:spLocks noGrp="1"/>
          </p:cNvSpPr>
          <p:nvPr>
            <p:ph type="body" idx="1"/>
          </p:nvPr>
        </p:nvSpPr>
        <p:spPr>
          <a:xfrm>
            <a:off x="765051" y="920377"/>
            <a:ext cx="6158400" cy="49851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10000"/>
              </a:lnSpc>
              <a:spcBef>
                <a:spcPts val="0"/>
              </a:spcBef>
              <a:spcAft>
                <a:spcPts val="0"/>
              </a:spcAft>
              <a:buSzPts val="3200"/>
              <a:buChar char="•"/>
            </a:pPr>
            <a:r>
              <a:rPr lang="es-ES"/>
              <a:t>Un enfoque indirecto que se emplea para sugerir que tal vez las conductas que resultan alarmantes o perturbadoras para los clientes son bastante normales. La pregunta, “¿Cómo puedes distinguir entre (el problema formulado) y una ¿explicación normalizada del mismo?”.</a:t>
            </a:r>
            <a:endParaRPr/>
          </a:p>
        </p:txBody>
      </p:sp>
      <p:pic>
        <p:nvPicPr>
          <p:cNvPr id="1161" name="Google Shape;1161;p62"/>
          <p:cNvPicPr preferRelativeResize="0"/>
          <p:nvPr/>
        </p:nvPicPr>
        <p:blipFill rotWithShape="1">
          <a:blip r:embed="rId3">
            <a:alphaModFix/>
          </a:blip>
          <a:srcRect/>
          <a:stretch/>
        </p:blipFill>
        <p:spPr>
          <a:xfrm>
            <a:off x="7627342" y="2655718"/>
            <a:ext cx="4202283" cy="420228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63"/>
          <p:cNvSpPr txBox="1">
            <a:spLocks noGrp="1"/>
          </p:cNvSpPr>
          <p:nvPr>
            <p:ph type="body" idx="1"/>
          </p:nvPr>
        </p:nvSpPr>
        <p:spPr>
          <a:xfrm>
            <a:off x="1061885" y="737418"/>
            <a:ext cx="10574700" cy="58995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400"/>
              <a:buChar char="•"/>
            </a:pPr>
            <a:r>
              <a:rPr lang="es-ES" sz="2400"/>
              <a:t>El uso de los elogios normalizadoras, a menudo son especialmente efectivos a la hora de ofrecer a los clientes una nueva perspectiva, más sana, su sobre situación.</a:t>
            </a:r>
            <a:br>
              <a:rPr lang="es-ES" sz="2400"/>
            </a:br>
            <a:r>
              <a:rPr lang="es-ES" sz="2400"/>
              <a:t>Muchas veces los clientes no se dan cuenta de que los problemas y/o angustia que experimentan son simplemente una respuesta natural y normal ante los eventos vitales.</a:t>
            </a:r>
            <a:br>
              <a:rPr lang="es-ES" sz="2400"/>
            </a:br>
            <a:r>
              <a:rPr lang="es-ES" sz="2400"/>
              <a:t>Pensamos que muchas de las dificultades que los clientes traen a terapia son un subproducto lógico de circunstancias o transiciones vitales, puede que digamos algo como: “Teniendo en cuenta todo lo que me estás contando sobre los cambios por los que has pasado en los últimos meses, me sorprende que lo estés haciendo tan bien” o “Sabiendo que tu madre ha muerto hace apenas dos meses me sorprende tu poder de recuperación”.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64"/>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endParaRPr/>
          </a:p>
        </p:txBody>
      </p:sp>
      <p:sp>
        <p:nvSpPr>
          <p:cNvPr id="1172" name="Google Shape;1172;p64"/>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200"/>
              <a:buChar char="•"/>
            </a:pPr>
            <a:r>
              <a:rPr lang="es-ES" sz="2200">
                <a:solidFill>
                  <a:schemeClr val="dk1"/>
                </a:solidFill>
              </a:rPr>
              <a:t>Los clientes suelen aparecer aliviados al oír eso. A veces, a fin de normalizar mediante un elogio el problema presentado, sacamos fuera de contexto lo que nos dicen los clientes. Por ejemplo: una madre dice: “Se que debería soltar a mi hija y permitirle que salga del cascarón, pero es realmente difícil para mí”, podríamos elogiarla más tarde diciendo: “Me impresiona que sepas la importancia que tiene dar a tu hija la oportunidad de hacerse más independiente. Algunas madres no reconocen este hecho y se aferran excesivamente a la relación con su hija.</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65"/>
          <p:cNvSpPr txBox="1">
            <a:spLocks noGrp="1"/>
          </p:cNvSpPr>
          <p:nvPr>
            <p:ph type="body" idx="1"/>
          </p:nvPr>
        </p:nvSpPr>
        <p:spPr>
          <a:xfrm>
            <a:off x="1295923" y="1160256"/>
            <a:ext cx="10178400" cy="3593700"/>
          </a:xfrm>
          <a:prstGeom prst="rect">
            <a:avLst/>
          </a:prstGeom>
          <a:gradFill>
            <a:gsLst>
              <a:gs pos="0">
                <a:srgbClr val="EDCAC8"/>
              </a:gs>
              <a:gs pos="50000">
                <a:srgbClr val="E4B3B0"/>
              </a:gs>
              <a:gs pos="100000">
                <a:srgbClr val="E3A29E"/>
              </a:gs>
            </a:gsLst>
            <a:lin ang="5400012" scaled="0"/>
          </a:gradFill>
          <a:ln w="9525" cap="flat" cmpd="sng">
            <a:solidFill>
              <a:schemeClr val="accent5"/>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s-ES" sz="2400">
                <a:solidFill>
                  <a:schemeClr val="dk1"/>
                </a:solidFill>
                <a:latin typeface="Cabin"/>
                <a:ea typeface="Cabin"/>
                <a:cs typeface="Cabin"/>
                <a:sym typeface="Cabin"/>
              </a:rPr>
              <a:t>Cuando preguntamos objetivos, algunos clientes responden con “primera señales” utópicas o poco realistas.</a:t>
            </a:r>
            <a:endParaRPr/>
          </a:p>
          <a:p>
            <a:pPr marL="228600" lvl="0" indent="-228600" algn="l" rtl="0">
              <a:lnSpc>
                <a:spcPct val="100000"/>
              </a:lnSpc>
              <a:spcBef>
                <a:spcPts val="700"/>
              </a:spcBef>
              <a:spcAft>
                <a:spcPts val="0"/>
              </a:spcAft>
              <a:buSzPts val="2400"/>
              <a:buChar char="•"/>
            </a:pPr>
            <a:r>
              <a:rPr lang="es-ES" sz="2400">
                <a:solidFill>
                  <a:schemeClr val="dk1"/>
                </a:solidFill>
                <a:latin typeface="Cabin"/>
                <a:ea typeface="Cabin"/>
                <a:cs typeface="Cabin"/>
                <a:sym typeface="Cabin"/>
              </a:rPr>
              <a:t>Otro aspecto importante de la definición de objetivos es que estos tienen que ser concretos. Objetivos del tipo “mayor autoestima” como: “Quiero tener una mayor autoestima”, respondemos: “De acuerdo, bien, ¿Qué cosas diferentes harás cuando tengas más autoestima?” *Harás en vez de harías, sugiere acciones concretas y observables). Los objetivos deberían ser, a ser posible, cosas observables, cosas que las personas hacen o dicen.</a:t>
            </a:r>
            <a:br>
              <a:rPr lang="es-ES">
                <a:solidFill>
                  <a:schemeClr val="dk1"/>
                </a:solidFill>
                <a:latin typeface="Cabin"/>
                <a:ea typeface="Cabin"/>
                <a:cs typeface="Cabin"/>
                <a:sym typeface="Cabin"/>
              </a:rPr>
            </a:b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66"/>
          <p:cNvSpPr txBox="1">
            <a:spLocks noGrp="1"/>
          </p:cNvSpPr>
          <p:nvPr>
            <p:ph type="title"/>
          </p:nvPr>
        </p:nvSpPr>
        <p:spPr>
          <a:xfrm>
            <a:off x="1251678" y="382385"/>
            <a:ext cx="31938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000"/>
              <a:buFont typeface="Impact"/>
              <a:buNone/>
            </a:pPr>
            <a:r>
              <a:rPr lang="es-ES" sz="3000" b="1"/>
              <a:t>LA PAUSA</a:t>
            </a:r>
            <a:endParaRPr sz="3000"/>
          </a:p>
        </p:txBody>
      </p:sp>
      <p:sp>
        <p:nvSpPr>
          <p:cNvPr id="1183" name="Google Shape;1183;p66"/>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Una parte importante del trabajo con equipos y cristales unidireccionales es hacer una pausa para consultar con el equipo. Esto permite que la terapeuta y el equipo reúnan y compartan ideas acerca de la dirección del caso. “Pausa para pensar”. Durante la pausa decide qué aspectos de la entrevista merecen ser destacados durante el subsiguiente </a:t>
            </a:r>
            <a:r>
              <a:rPr lang="es-ES" i="1">
                <a:solidFill>
                  <a:schemeClr val="dk1"/>
                </a:solidFill>
              </a:rPr>
              <a:t>feedback.</a:t>
            </a:r>
            <a:endParaRPr>
              <a:solidFill>
                <a:schemeClr val="dk1"/>
              </a:solidFill>
            </a:endParaRPr>
          </a:p>
        </p:txBody>
      </p:sp>
      <p:sp>
        <p:nvSpPr>
          <p:cNvPr id="1184" name="Google Shape;1184;p66"/>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Como ya hemos mencionado antes, aprovechamos cualquier oportunidad para localizar y destacar tendencias positivas. Cuando oímos que el cliente está haciendo algo positivo o promueve soluciones, tomamos nota mentalmente para felicitarle por ello. </a:t>
            </a:r>
            <a:br>
              <a:rPr lang="es-ES"/>
            </a:br>
            <a:endParaRPr/>
          </a:p>
        </p:txBody>
      </p:sp>
      <p:sp>
        <p:nvSpPr>
          <p:cNvPr id="1185" name="Google Shape;1185;p66"/>
          <p:cNvSpPr txBox="1"/>
          <p:nvPr/>
        </p:nvSpPr>
        <p:spPr>
          <a:xfrm>
            <a:off x="6647796" y="382385"/>
            <a:ext cx="3193800" cy="14922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2"/>
              </a:buClr>
              <a:buSzPts val="3000"/>
              <a:buFont typeface="Impact"/>
              <a:buNone/>
            </a:pPr>
            <a:r>
              <a:rPr lang="es-ES" sz="3000" b="1" cap="none">
                <a:solidFill>
                  <a:schemeClr val="dk2"/>
                </a:solidFill>
                <a:latin typeface="Impact"/>
                <a:ea typeface="Impact"/>
                <a:cs typeface="Impact"/>
                <a:sym typeface="Impact"/>
              </a:rPr>
              <a:t>ELOGIOS</a:t>
            </a:r>
            <a:endParaRPr sz="3000" cap="none">
              <a:solidFill>
                <a:schemeClr val="dk2"/>
              </a:solidFill>
              <a:latin typeface="Impact"/>
              <a:ea typeface="Impact"/>
              <a:cs typeface="Impact"/>
              <a:sym typeface="Impac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67"/>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b="1"/>
              <a:t>REGRESO AL FUTURO: PREGUNTAS DE AVANCE RÁPIDO</a:t>
            </a:r>
            <a:endParaRPr/>
          </a:p>
        </p:txBody>
      </p:sp>
      <p:sp>
        <p:nvSpPr>
          <p:cNvPr id="1191" name="Google Shape;1191;p67"/>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es-ES">
                <a:solidFill>
                  <a:schemeClr val="dk1"/>
                </a:solidFill>
              </a:rPr>
              <a:t>No todas las primeras sesiones van sobre ruedas. A veces los clientes son incapaces de identificar excepciones o soluciones pasadas.</a:t>
            </a:r>
            <a:br>
              <a:rPr lang="es-ES">
                <a:solidFill>
                  <a:schemeClr val="dk1"/>
                </a:solidFill>
              </a:rPr>
            </a:br>
            <a:r>
              <a:rPr lang="es-ES">
                <a:solidFill>
                  <a:schemeClr val="dk1"/>
                </a:solidFill>
              </a:rPr>
              <a:t>Cuando no se pueden recordar excepciones, y no parece haber soluciones presentes o pasadas de las que sacar partido, el paso siguiente es hacer preguntas orientadas al futuro. Se le pide a los clientes que imaginen un futuro sin el problema y describan cómo es. Llamemos a estas preguntas “preguntas de avance rápido”. </a:t>
            </a:r>
            <a:endParaRPr/>
          </a:p>
          <a:p>
            <a:pPr marL="228600" lvl="0" indent="-228600" algn="l" rtl="0">
              <a:lnSpc>
                <a:spcPct val="100000"/>
              </a:lnSpc>
              <a:spcBef>
                <a:spcPts val="700"/>
              </a:spcBef>
              <a:spcAft>
                <a:spcPts val="0"/>
              </a:spcAft>
              <a:buSzPts val="2000"/>
              <a:buChar char="•"/>
            </a:pPr>
            <a:r>
              <a:rPr lang="es-ES">
                <a:solidFill>
                  <a:schemeClr val="dk1"/>
                </a:solidFill>
              </a:rPr>
              <a:t>Una manera de hacer esto es plantear alguna variante de la “pregunta del milagro”. “Supón que sucede un milagro y te despiertas mañana y tu problema está resulta: ¿Qué será diferente?” o “Supón que saco una varita mágica y soy capaz de hacer magia con tu problema, ¿Qué sucederán cosas sucederán distintas a las de antes?”.</a:t>
            </a:r>
            <a:br>
              <a:rPr lang="es-ES"/>
            </a:b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68"/>
          <p:cNvSpPr txBox="1">
            <a:spLocks noGrp="1"/>
          </p:cNvSpPr>
          <p:nvPr>
            <p:ph type="body" idx="1"/>
          </p:nvPr>
        </p:nvSpPr>
        <p:spPr>
          <a:xfrm>
            <a:off x="1209475" y="1413804"/>
            <a:ext cx="10178400" cy="36786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t>A veces, cuando las personas describen su milagro, el terapeuta puede peguntar: “¿Hay algo de esto que ya esté ocurriendo?”. Esto renueva la búsqueda de excepciones. “Qué tienes que hacer para conseguir que suceda más a menudo?”. Es la siguiente pregunta lógica. </a:t>
            </a:r>
            <a:br>
              <a:rPr lang="es-ES"/>
            </a:br>
            <a:r>
              <a:rPr lang="es-ES"/>
              <a:t>Cuanto más especificas son las preguntas, más completo es el cuadro resultante. </a:t>
            </a:r>
            <a:endParaRPr/>
          </a:p>
          <a:p>
            <a:pPr marL="228600" lvl="0" indent="-228600" algn="l" rtl="0">
              <a:lnSpc>
                <a:spcPct val="110000"/>
              </a:lnSpc>
              <a:spcBef>
                <a:spcPts val="700"/>
              </a:spcBef>
              <a:spcAft>
                <a:spcPts val="0"/>
              </a:spcAft>
              <a:buSzPts val="2000"/>
              <a:buChar char="•"/>
            </a:pPr>
            <a:r>
              <a:rPr lang="es-ES"/>
              <a:t>El terapeuta simplemente asume que el problema se ha resuelto y pregunta respecto a los cambios que se producirán como resultado de ello. </a:t>
            </a:r>
            <a:br>
              <a:rPr lang="es-ES" b="1"/>
            </a:br>
            <a:r>
              <a:rPr lang="es-ES"/>
              <a:t>¿En que será diferente su vida?</a:t>
            </a:r>
            <a:br>
              <a:rPr lang="es-ES"/>
            </a:br>
            <a:r>
              <a:rPr lang="es-ES"/>
              <a:t>¿Quién será el primero en darse cuenta?</a:t>
            </a:r>
            <a:br>
              <a:rPr lang="es-ES"/>
            </a:br>
            <a:r>
              <a:rPr lang="es-ES"/>
              <a:t>¿Qué dirá o hará?</a:t>
            </a:r>
            <a:br>
              <a:rPr lang="es-ES"/>
            </a:br>
            <a:r>
              <a:rPr lang="es-ES"/>
              <a:t>¿Cómo responderás?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69"/>
          <p:cNvSpPr txBox="1">
            <a:spLocks noGrp="1"/>
          </p:cNvSpPr>
          <p:nvPr>
            <p:ph type="title"/>
          </p:nvPr>
        </p:nvSpPr>
        <p:spPr>
          <a:xfrm>
            <a:off x="998459" y="327766"/>
            <a:ext cx="4684800" cy="1249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000"/>
              <a:buFont typeface="Impact"/>
              <a:buNone/>
            </a:pPr>
            <a:r>
              <a:rPr lang="es-ES" sz="3000" b="1"/>
              <a:t>PREGUNTAR SOBRE</a:t>
            </a:r>
            <a:br>
              <a:rPr lang="es-ES" sz="3000" b="1"/>
            </a:br>
            <a:r>
              <a:rPr lang="es-ES" sz="3000" b="1"/>
              <a:t> EL PROBLEMA</a:t>
            </a:r>
            <a:endParaRPr sz="3000"/>
          </a:p>
        </p:txBody>
      </p:sp>
      <p:sp>
        <p:nvSpPr>
          <p:cNvPr id="1202" name="Google Shape;1202;p69"/>
          <p:cNvSpPr txBox="1">
            <a:spLocks noGrp="1"/>
          </p:cNvSpPr>
          <p:nvPr>
            <p:ph type="body" idx="1"/>
          </p:nvPr>
        </p:nvSpPr>
        <p:spPr>
          <a:xfrm>
            <a:off x="1257300" y="2285999"/>
            <a:ext cx="4800600" cy="39039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es-ES">
                <a:solidFill>
                  <a:schemeClr val="dk1"/>
                </a:solidFill>
              </a:rPr>
              <a:t>Si los clientes no son capaces de describir excepciones o de contestar las preguntas orientadas al futuro, la siguiente line a seguir es reunir información detallada sobre el tema. Cuando investigamos el problema, nos interesa una información muy específica: los marcos de referencias en los que los clientes sitúan el problema; en qué sentido lo ven como un problema; y las circunstancias y la secuencia de eventos cuando sucede el problema. </a:t>
            </a:r>
            <a:br>
              <a:rPr lang="es-ES"/>
            </a:br>
            <a:endParaRPr/>
          </a:p>
        </p:txBody>
      </p:sp>
      <p:sp>
        <p:nvSpPr>
          <p:cNvPr id="1203" name="Google Shape;1203;p69"/>
          <p:cNvSpPr txBox="1">
            <a:spLocks noGrp="1"/>
          </p:cNvSpPr>
          <p:nvPr>
            <p:ph type="body" idx="2"/>
          </p:nvPr>
        </p:nvSpPr>
        <p:spPr>
          <a:xfrm>
            <a:off x="6647796" y="2285999"/>
            <a:ext cx="4800600" cy="37209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es-ES">
                <a:solidFill>
                  <a:schemeClr val="dk1"/>
                </a:solidFill>
              </a:rPr>
              <a:t>Hay ocasiones en que nos damos cuenta de que el adoptar nosotros una actitud positiva lleva a los clientes ser negativos. Un error frecuentemente, el énfasis rígido sobre lo positivo incluso cuando el cliente lo descalifica continuamente, tanto como no-verbalmente</a:t>
            </a:r>
            <a:endParaRPr/>
          </a:p>
          <a:p>
            <a:pPr marL="228600" lvl="0" indent="-228600" algn="l" rtl="0">
              <a:lnSpc>
                <a:spcPct val="100000"/>
              </a:lnSpc>
              <a:spcBef>
                <a:spcPts val="700"/>
              </a:spcBef>
              <a:spcAft>
                <a:spcPts val="0"/>
              </a:spcAft>
              <a:buSzPts val="2000"/>
              <a:buChar char="•"/>
            </a:pPr>
            <a:r>
              <a:rPr lang="es-ES">
                <a:solidFill>
                  <a:schemeClr val="dk1"/>
                </a:solidFill>
              </a:rPr>
              <a:t>Cuando estés nadando contra la corriente, cambia de dirección y céntrate en el problema tal, o adopta una actitud pesimista y observa que ocurre.</a:t>
            </a:r>
            <a:endParaRPr/>
          </a:p>
          <a:p>
            <a:pPr marL="228600" lvl="0" indent="-101600" algn="l" rtl="0">
              <a:lnSpc>
                <a:spcPct val="100000"/>
              </a:lnSpc>
              <a:spcBef>
                <a:spcPts val="700"/>
              </a:spcBef>
              <a:spcAft>
                <a:spcPts val="0"/>
              </a:spcAft>
              <a:buSzPts val="2000"/>
              <a:buNone/>
            </a:pPr>
            <a:endParaRPr>
              <a:solidFill>
                <a:schemeClr val="dk1"/>
              </a:solidFill>
            </a:endParaRPr>
          </a:p>
        </p:txBody>
      </p:sp>
      <p:sp>
        <p:nvSpPr>
          <p:cNvPr id="1204" name="Google Shape;1204;p69"/>
          <p:cNvSpPr txBox="1"/>
          <p:nvPr/>
        </p:nvSpPr>
        <p:spPr>
          <a:xfrm>
            <a:off x="6508652" y="437963"/>
            <a:ext cx="4684800" cy="1249500"/>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dk2"/>
              </a:buClr>
              <a:buSzPts val="3332"/>
              <a:buFont typeface="Impact"/>
              <a:buNone/>
            </a:pPr>
            <a:r>
              <a:rPr lang="es-ES" sz="3332" b="1" cap="none">
                <a:solidFill>
                  <a:schemeClr val="dk2"/>
                </a:solidFill>
                <a:latin typeface="Impact"/>
                <a:ea typeface="Impact"/>
                <a:cs typeface="Impact"/>
                <a:sym typeface="Impact"/>
              </a:rPr>
              <a:t>BUSCAR RECURSOS Y SOLUCIONES COMO “MÁS DE LO MISMO</a:t>
            </a:r>
            <a:r>
              <a:rPr lang="es-ES" sz="3952" b="1" cap="none">
                <a:solidFill>
                  <a:schemeClr val="dk2"/>
                </a:solidFill>
                <a:latin typeface="Impact"/>
                <a:ea typeface="Impact"/>
                <a:cs typeface="Impact"/>
                <a:sym typeface="Impact"/>
              </a:rPr>
              <a:t>” </a:t>
            </a:r>
            <a:endParaRPr sz="2325" cap="none">
              <a:solidFill>
                <a:schemeClr val="dk2"/>
              </a:solidFill>
              <a:latin typeface="Impact"/>
              <a:ea typeface="Impact"/>
              <a:cs typeface="Impact"/>
              <a:sym typeface="Impac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70"/>
          <p:cNvSpPr txBox="1">
            <a:spLocks noGrp="1"/>
          </p:cNvSpPr>
          <p:nvPr>
            <p:ph type="title"/>
          </p:nvPr>
        </p:nvSpPr>
        <p:spPr>
          <a:xfrm>
            <a:off x="6245709" y="5347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000"/>
              <a:buFont typeface="Impact"/>
              <a:buNone/>
            </a:pPr>
            <a:r>
              <a:rPr lang="es-ES" sz="3000" b="1"/>
              <a:t>DEFINICIÓN DE OBJETIVOS</a:t>
            </a:r>
            <a:endParaRPr sz="3000"/>
          </a:p>
        </p:txBody>
      </p:sp>
      <p:sp>
        <p:nvSpPr>
          <p:cNvPr id="1210" name="Google Shape;1210;p70"/>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Nuestro objetivo durante la sesión es centrar la atención de nuestros clientes en las excepciones, soluciones y recursos todo lo posible. Paralelamente, normalizamos continuamente sus experiencias, tanto en forma directa como indirecta. Si todo marcha según lo previsto, el paso siguiente es la definición de objetivos.</a:t>
            </a:r>
            <a:endParaRPr/>
          </a:p>
        </p:txBody>
      </p:sp>
      <p:sp>
        <p:nvSpPr>
          <p:cNvPr id="1211" name="Google Shape;1211;p70"/>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Este procedimiento de definición de objetivos es, desde luego, un proceso cooperativo de negociación. Nuestro papel activo en este aspecto de la terapia maximiza las probabilidades de que los clientes vaya a conseguir las metas así construidas. </a:t>
            </a:r>
            <a:br>
              <a:rPr lang="es-ES">
                <a:solidFill>
                  <a:schemeClr val="dk1"/>
                </a:solidFill>
              </a:rPr>
            </a:br>
            <a:r>
              <a:rPr lang="es-ES">
                <a:solidFill>
                  <a:schemeClr val="dk1"/>
                </a:solidFill>
              </a:rPr>
              <a:t>Para definir objetivos es empezar por cosas pequeñas. </a:t>
            </a:r>
            <a:endParaRPr/>
          </a:p>
        </p:txBody>
      </p:sp>
      <p:sp>
        <p:nvSpPr>
          <p:cNvPr id="1212" name="Google Shape;1212;p70"/>
          <p:cNvSpPr txBox="1"/>
          <p:nvPr/>
        </p:nvSpPr>
        <p:spPr>
          <a:xfrm>
            <a:off x="1404078" y="534785"/>
            <a:ext cx="10178400" cy="14922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2"/>
              </a:buClr>
              <a:buSzPts val="3000"/>
              <a:buFont typeface="Impact"/>
              <a:buNone/>
            </a:pPr>
            <a:r>
              <a:rPr lang="es-ES" sz="3000" b="1" cap="none">
                <a:solidFill>
                  <a:schemeClr val="dk2"/>
                </a:solidFill>
                <a:latin typeface="Impact"/>
                <a:ea typeface="Impact"/>
                <a:cs typeface="Impact"/>
                <a:sym typeface="Impact"/>
              </a:rPr>
              <a:t>¿Y LUEGO QUÉ?</a:t>
            </a:r>
            <a:endParaRPr sz="3000" cap="none">
              <a:solidFill>
                <a:schemeClr val="dk2"/>
              </a:solidFill>
              <a:latin typeface="Impact"/>
              <a:ea typeface="Impact"/>
              <a:cs typeface="Impact"/>
              <a:sym typeface="Impac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53"/>
        <p:cNvGrpSpPr/>
        <p:nvPr/>
      </p:nvGrpSpPr>
      <p:grpSpPr>
        <a:xfrm>
          <a:off x="0" y="0"/>
          <a:ext cx="0" cy="0"/>
          <a:chOff x="0" y="0"/>
          <a:chExt cx="0" cy="0"/>
        </a:xfrm>
      </p:grpSpPr>
      <p:sp>
        <p:nvSpPr>
          <p:cNvPr id="854" name="Google Shape;854;p17"/>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855" name="Google Shape;855;p17"/>
          <p:cNvSpPr/>
          <p:nvPr/>
        </p:nvSpPr>
        <p:spPr>
          <a:xfrm>
            <a:off x="0" y="0"/>
            <a:ext cx="7569200" cy="6858000"/>
          </a:xfrm>
          <a:custGeom>
            <a:avLst/>
            <a:gdLst/>
            <a:ahLst/>
            <a:cxnLst/>
            <a:rect l="l" t="t" r="r" b="b"/>
            <a:pathLst>
              <a:path w="7569200" h="6858000" extrusionOk="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rgbClr val="DBDBD8"/>
          </a:solidFill>
          <a:ln>
            <a:noFill/>
          </a:ln>
        </p:spPr>
      </p:sp>
      <p:sp>
        <p:nvSpPr>
          <p:cNvPr id="856" name="Google Shape;856;p17"/>
          <p:cNvSpPr txBox="1">
            <a:spLocks noGrp="1"/>
          </p:cNvSpPr>
          <p:nvPr>
            <p:ph type="title"/>
          </p:nvPr>
        </p:nvSpPr>
        <p:spPr>
          <a:xfrm>
            <a:off x="754144" y="484631"/>
            <a:ext cx="6340500" cy="163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800"/>
              <a:buFont typeface="Impact"/>
              <a:buNone/>
            </a:pPr>
            <a:r>
              <a:rPr lang="es-ES" sz="2800" i="1"/>
              <a:t>2. PARA EL CAMBIO O LA RESOLUCIÓN DE LOS SÍNTOMAS SON NECESARIAS LA CONCIENCIA O EL INSIGHT</a:t>
            </a:r>
            <a:endParaRPr/>
          </a:p>
        </p:txBody>
      </p:sp>
      <p:sp>
        <p:nvSpPr>
          <p:cNvPr id="857" name="Google Shape;857;p17"/>
          <p:cNvSpPr/>
          <p:nvPr/>
        </p:nvSpPr>
        <p:spPr>
          <a:xfrm>
            <a:off x="0" y="0"/>
            <a:ext cx="2835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txBox="1">
            <a:spLocks noGrp="1"/>
          </p:cNvSpPr>
          <p:nvPr>
            <p:ph type="body" idx="1"/>
          </p:nvPr>
        </p:nvSpPr>
        <p:spPr>
          <a:xfrm>
            <a:off x="765051" y="2443140"/>
            <a:ext cx="6306300" cy="39303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Siguiendo la lógica médica freudiana, no sería conveniente tratar el síntoma sin comprender sus causas subyacentes. </a:t>
            </a:r>
            <a:endParaRPr/>
          </a:p>
          <a:p>
            <a:pPr marL="228600" lvl="0" indent="-228600" algn="l" rtl="0">
              <a:lnSpc>
                <a:spcPct val="110000"/>
              </a:lnSpc>
              <a:spcBef>
                <a:spcPts val="700"/>
              </a:spcBef>
              <a:spcAft>
                <a:spcPts val="0"/>
              </a:spcAft>
              <a:buSzPts val="2000"/>
              <a:buChar char="•"/>
            </a:pPr>
            <a:r>
              <a:rPr lang="es-ES">
                <a:solidFill>
                  <a:schemeClr val="dk1"/>
                </a:solidFill>
              </a:rPr>
              <a:t>Muchos enfoques terapéuticos buscan que el cliente sea consciente de la naturaleza y origen de su problema. </a:t>
            </a:r>
            <a:endParaRPr/>
          </a:p>
          <a:p>
            <a:pPr marL="228600" lvl="0" indent="-228600" algn="l" rtl="0">
              <a:lnSpc>
                <a:spcPct val="110000"/>
              </a:lnSpc>
              <a:spcBef>
                <a:spcPts val="700"/>
              </a:spcBef>
              <a:spcAft>
                <a:spcPts val="0"/>
              </a:spcAft>
              <a:buSzPts val="2000"/>
              <a:buChar char="•"/>
            </a:pPr>
            <a:r>
              <a:rPr lang="es-ES">
                <a:solidFill>
                  <a:schemeClr val="dk1"/>
                </a:solidFill>
              </a:rPr>
              <a:t>Se argumenta que para cambiar algo se debe ser consciente de la fuente o de la verdadera naturaleza del problema. </a:t>
            </a:r>
            <a:endParaRPr/>
          </a:p>
          <a:p>
            <a:pPr marL="228600" lvl="0" indent="-101600" algn="l" rtl="0">
              <a:lnSpc>
                <a:spcPct val="110000"/>
              </a:lnSpc>
              <a:spcBef>
                <a:spcPts val="700"/>
              </a:spcBef>
              <a:spcAft>
                <a:spcPts val="0"/>
              </a:spcAft>
              <a:buSzPts val="2000"/>
              <a:buNone/>
            </a:pPr>
            <a:endParaRPr>
              <a:solidFill>
                <a:schemeClr val="dk1"/>
              </a:solidFill>
            </a:endParaRPr>
          </a:p>
        </p:txBody>
      </p:sp>
      <p:pic>
        <p:nvPicPr>
          <p:cNvPr id="859" name="Google Shape;859;p17"/>
          <p:cNvPicPr preferRelativeResize="0"/>
          <p:nvPr/>
        </p:nvPicPr>
        <p:blipFill rotWithShape="1">
          <a:blip r:embed="rId3">
            <a:alphaModFix/>
          </a:blip>
          <a:srcRect/>
          <a:stretch/>
        </p:blipFill>
        <p:spPr>
          <a:xfrm>
            <a:off x="8050787" y="484631"/>
            <a:ext cx="3656581" cy="569108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pic>
        <p:nvPicPr>
          <p:cNvPr id="1217" name="Google Shape;1217;p71"/>
          <p:cNvPicPr preferRelativeResize="0"/>
          <p:nvPr/>
        </p:nvPicPr>
        <p:blipFill rotWithShape="1">
          <a:blip r:embed="rId3">
            <a:alphaModFix/>
          </a:blip>
          <a:srcRect t="29720"/>
          <a:stretch/>
        </p:blipFill>
        <p:spPr>
          <a:xfrm>
            <a:off x="2869943" y="2462980"/>
            <a:ext cx="5610379" cy="4395019"/>
          </a:xfrm>
          <a:prstGeom prst="rect">
            <a:avLst/>
          </a:prstGeom>
          <a:noFill/>
          <a:ln>
            <a:noFill/>
          </a:ln>
        </p:spPr>
      </p:pic>
      <p:sp>
        <p:nvSpPr>
          <p:cNvPr id="1218" name="Google Shape;1218;p71"/>
          <p:cNvSpPr txBox="1"/>
          <p:nvPr/>
        </p:nvSpPr>
        <p:spPr>
          <a:xfrm>
            <a:off x="2138516" y="1224116"/>
            <a:ext cx="7624800" cy="138510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chemeClr val="dk1"/>
                </a:solidFill>
                <a:latin typeface="Cabin"/>
                <a:ea typeface="Cabin"/>
                <a:cs typeface="Cabin"/>
                <a:sym typeface="Cabin"/>
              </a:rPr>
              <a:t>Esta es tu cara cuando tu paciente pide de primera señal de cambio que su hijo suba de calificaciones de muy deficiente a sobresaliente.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72"/>
          <p:cNvSpPr txBox="1">
            <a:spLocks noGrp="1"/>
          </p:cNvSpPr>
          <p:nvPr>
            <p:ph type="ctrTitle"/>
          </p:nvPr>
        </p:nvSpPr>
        <p:spPr>
          <a:xfrm>
            <a:off x="2884904" y="2349203"/>
            <a:ext cx="6422100" cy="1570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9000"/>
              <a:buFont typeface="Impact"/>
              <a:buNone/>
            </a:pPr>
            <a:r>
              <a:rPr lang="es-ES" sz="9000">
                <a:solidFill>
                  <a:schemeClr val="dk1"/>
                </a:solidFill>
              </a:rPr>
              <a:t>MENOS DE LO MISMO</a:t>
            </a:r>
            <a:endParaRPr/>
          </a:p>
        </p:txBody>
      </p:sp>
      <p:sp>
        <p:nvSpPr>
          <p:cNvPr id="1224" name="Google Shape;1224;p72"/>
          <p:cNvSpPr txBox="1">
            <a:spLocks noGrp="1"/>
          </p:cNvSpPr>
          <p:nvPr>
            <p:ph type="subTitle" idx="1"/>
          </p:nvPr>
        </p:nvSpPr>
        <p:spPr>
          <a:xfrm>
            <a:off x="3043402" y="4508797"/>
            <a:ext cx="6105300" cy="6822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1550"/>
              <a:buNone/>
            </a:pPr>
            <a:r>
              <a:rPr lang="es-ES" sz="1550">
                <a:solidFill>
                  <a:schemeClr val="dk1"/>
                </a:solidFill>
              </a:rPr>
              <a:t>UNA DE LAS IDEAS QUE MAS A INFLUENCIADO EL CAMPO DE LA TERAPIA BREVE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73"/>
          <p:cNvSpPr txBox="1">
            <a:spLocks noGrp="1"/>
          </p:cNvSpPr>
          <p:nvPr>
            <p:ph type="title"/>
          </p:nvPr>
        </p:nvSpPr>
        <p:spPr>
          <a:xfrm>
            <a:off x="5309986" y="501359"/>
            <a:ext cx="4977900" cy="1454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590"/>
              <a:buFont typeface="Impact"/>
              <a:buNone/>
            </a:pPr>
            <a:r>
              <a:rPr lang="es-ES" sz="4590">
                <a:solidFill>
                  <a:srgbClr val="000000"/>
                </a:solidFill>
              </a:rPr>
              <a:t>LA IDEA SE BASA EN:</a:t>
            </a:r>
            <a:endParaRPr/>
          </a:p>
        </p:txBody>
      </p:sp>
      <p:pic>
        <p:nvPicPr>
          <p:cNvPr id="1230" name="Google Shape;1230;p73"/>
          <p:cNvPicPr preferRelativeResize="0"/>
          <p:nvPr/>
        </p:nvPicPr>
        <p:blipFill rotWithShape="1">
          <a:blip r:embed="rId3">
            <a:alphaModFix/>
          </a:blip>
          <a:srcRect/>
          <a:stretch/>
        </p:blipFill>
        <p:spPr>
          <a:xfrm>
            <a:off x="450254" y="1629089"/>
            <a:ext cx="3620021" cy="3620021"/>
          </a:xfrm>
          <a:prstGeom prst="rect">
            <a:avLst/>
          </a:prstGeom>
          <a:noFill/>
          <a:ln>
            <a:noFill/>
          </a:ln>
        </p:spPr>
      </p:pic>
      <p:sp>
        <p:nvSpPr>
          <p:cNvPr id="1231" name="Google Shape;1231;p73"/>
          <p:cNvSpPr txBox="1">
            <a:spLocks noGrp="1"/>
          </p:cNvSpPr>
          <p:nvPr>
            <p:ph type="body" idx="1"/>
          </p:nvPr>
        </p:nvSpPr>
        <p:spPr>
          <a:xfrm>
            <a:off x="4529797" y="1955410"/>
            <a:ext cx="6538500" cy="4105500"/>
          </a:xfrm>
          <a:prstGeom prst="rect">
            <a:avLst/>
          </a:prstGeom>
          <a:noFill/>
          <a:ln>
            <a:noFill/>
          </a:ln>
        </p:spPr>
        <p:txBody>
          <a:bodyPr spcFirstLastPara="1" wrap="square" lIns="91425" tIns="45700" rIns="91425" bIns="45700" anchor="ctr" anchorCtr="0">
            <a:normAutofit/>
          </a:bodyPr>
          <a:lstStyle/>
          <a:p>
            <a:pPr marL="228600" lvl="0" indent="-228600" algn="l" rtl="0">
              <a:lnSpc>
                <a:spcPct val="110000"/>
              </a:lnSpc>
              <a:spcBef>
                <a:spcPts val="0"/>
              </a:spcBef>
              <a:spcAft>
                <a:spcPts val="0"/>
              </a:spcAft>
              <a:buSzPts val="2000"/>
              <a:buChar char="•"/>
            </a:pPr>
            <a:r>
              <a:rPr lang="es-ES">
                <a:solidFill>
                  <a:srgbClr val="000000"/>
                </a:solidFill>
              </a:rPr>
              <a:t>La manera en que ciertos problemas se desarrollan y mantienen a partir del modo de percibir y abordar alguna dificultad de la vida a  menudo totalmente normales.</a:t>
            </a:r>
            <a:endParaRPr/>
          </a:p>
          <a:p>
            <a:pPr marL="228600" lvl="0" indent="-228600" algn="l" rtl="0">
              <a:lnSpc>
                <a:spcPct val="110000"/>
              </a:lnSpc>
              <a:spcBef>
                <a:spcPts val="700"/>
              </a:spcBef>
              <a:spcAft>
                <a:spcPts val="0"/>
              </a:spcAft>
              <a:buSzPts val="2000"/>
              <a:buChar char="•"/>
            </a:pPr>
            <a:r>
              <a:rPr lang="es-ES">
                <a:solidFill>
                  <a:srgbClr val="000000"/>
                </a:solidFill>
              </a:rPr>
              <a:t>Con la guía de:</a:t>
            </a:r>
            <a:endParaRPr/>
          </a:p>
          <a:p>
            <a:pPr marL="514350" lvl="0" indent="-514350" algn="l" rtl="0">
              <a:lnSpc>
                <a:spcPct val="110000"/>
              </a:lnSpc>
              <a:spcBef>
                <a:spcPts val="700"/>
              </a:spcBef>
              <a:spcAft>
                <a:spcPts val="0"/>
              </a:spcAft>
              <a:buSzPts val="2000"/>
              <a:buFont typeface="Impact"/>
              <a:buAutoNum type="arabicPeriod"/>
            </a:pPr>
            <a:r>
              <a:rPr lang="es-ES">
                <a:solidFill>
                  <a:srgbClr val="000000"/>
                </a:solidFill>
              </a:rPr>
              <a:t>Razón </a:t>
            </a:r>
            <a:endParaRPr/>
          </a:p>
          <a:p>
            <a:pPr marL="514350" lvl="0" indent="-514350" algn="l" rtl="0">
              <a:lnSpc>
                <a:spcPct val="110000"/>
              </a:lnSpc>
              <a:spcBef>
                <a:spcPts val="700"/>
              </a:spcBef>
              <a:spcAft>
                <a:spcPts val="0"/>
              </a:spcAft>
              <a:buSzPts val="2000"/>
              <a:buFont typeface="Impact"/>
              <a:buAutoNum type="arabicPeriod"/>
            </a:pPr>
            <a:r>
              <a:rPr lang="es-ES">
                <a:solidFill>
                  <a:srgbClr val="000000"/>
                </a:solidFill>
              </a:rPr>
              <a:t>Lógica </a:t>
            </a:r>
            <a:endParaRPr/>
          </a:p>
          <a:p>
            <a:pPr marL="514350" lvl="0" indent="-514350" algn="l" rtl="0">
              <a:lnSpc>
                <a:spcPct val="110000"/>
              </a:lnSpc>
              <a:spcBef>
                <a:spcPts val="700"/>
              </a:spcBef>
              <a:spcAft>
                <a:spcPts val="0"/>
              </a:spcAft>
              <a:buSzPts val="2000"/>
              <a:buFont typeface="Impact"/>
              <a:buAutoNum type="arabicPeriod"/>
            </a:pPr>
            <a:r>
              <a:rPr lang="es-ES">
                <a:solidFill>
                  <a:srgbClr val="000000"/>
                </a:solidFill>
              </a:rPr>
              <a:t>Tradición</a:t>
            </a:r>
            <a:endParaRPr/>
          </a:p>
          <a:p>
            <a:pPr marL="514350" lvl="0" indent="-514350" algn="l" rtl="0">
              <a:lnSpc>
                <a:spcPct val="110000"/>
              </a:lnSpc>
              <a:spcBef>
                <a:spcPts val="700"/>
              </a:spcBef>
              <a:spcAft>
                <a:spcPts val="0"/>
              </a:spcAft>
              <a:buSzPts val="2000"/>
              <a:buFont typeface="Impact"/>
              <a:buAutoNum type="arabicPeriod"/>
            </a:pPr>
            <a:r>
              <a:rPr lang="es-ES">
                <a:solidFill>
                  <a:srgbClr val="000000"/>
                </a:solidFill>
              </a:rPr>
              <a:t>Sentido común</a:t>
            </a:r>
            <a:endParaRPr/>
          </a:p>
          <a:p>
            <a:pPr marL="0" lvl="0" indent="0" algn="l" rtl="0">
              <a:lnSpc>
                <a:spcPct val="110000"/>
              </a:lnSpc>
              <a:spcBef>
                <a:spcPts val="700"/>
              </a:spcBef>
              <a:spcAft>
                <a:spcPts val="0"/>
              </a:spcAft>
              <a:buSzPts val="2000"/>
              <a:buNone/>
            </a:pPr>
            <a:r>
              <a:rPr lang="es-ES">
                <a:solidFill>
                  <a:srgbClr val="000000"/>
                </a:solidFill>
              </a:rPr>
              <a:t>Efecto mínimo o nulo y que directamente exacerban la dificultad</a:t>
            </a:r>
            <a:r>
              <a:rPr lang="es-ES" sz="1700">
                <a:solidFill>
                  <a:srgbClr val="000000"/>
                </a:solidFill>
              </a:rPr>
              <a:t>.</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7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4590"/>
              <a:buFont typeface="Impact"/>
              <a:buNone/>
            </a:pPr>
            <a:r>
              <a:rPr lang="es-ES" sz="4590"/>
              <a:t>ENTONCES QUE PASA CON EL PROBLEMA</a:t>
            </a:r>
            <a:endParaRPr/>
          </a:p>
        </p:txBody>
      </p:sp>
      <p:grpSp>
        <p:nvGrpSpPr>
          <p:cNvPr id="1237" name="Google Shape;1237;p74"/>
          <p:cNvGrpSpPr/>
          <p:nvPr/>
        </p:nvGrpSpPr>
        <p:grpSpPr>
          <a:xfrm>
            <a:off x="3921448" y="1826742"/>
            <a:ext cx="4349034" cy="4349034"/>
            <a:chOff x="3083248" y="1117"/>
            <a:chExt cx="4349034" cy="4349034"/>
          </a:xfrm>
        </p:grpSpPr>
        <p:sp>
          <p:nvSpPr>
            <p:cNvPr id="1238" name="Google Shape;1238;p74"/>
            <p:cNvSpPr/>
            <p:nvPr/>
          </p:nvSpPr>
          <p:spPr>
            <a:xfrm>
              <a:off x="4562065" y="1117"/>
              <a:ext cx="1391400" cy="1391400"/>
            </a:xfrm>
            <a:prstGeom prst="ellipse">
              <a:avLst/>
            </a:prstGeom>
            <a:solidFill>
              <a:srgbClr val="F7B32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4"/>
            <p:cNvSpPr txBox="1"/>
            <p:nvPr/>
          </p:nvSpPr>
          <p:spPr>
            <a:xfrm>
              <a:off x="4765841" y="204893"/>
              <a:ext cx="984000" cy="9840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bin"/>
                <a:buNone/>
              </a:pPr>
              <a:r>
                <a:rPr lang="es-ES" sz="1700">
                  <a:solidFill>
                    <a:schemeClr val="lt1"/>
                  </a:solidFill>
                  <a:latin typeface="Cabin"/>
                  <a:ea typeface="Cabin"/>
                  <a:cs typeface="Cabin"/>
                  <a:sym typeface="Cabin"/>
                </a:rPr>
                <a:t>Mas de las mismas soluciones</a:t>
              </a:r>
              <a:endParaRPr/>
            </a:p>
          </p:txBody>
        </p:sp>
        <p:sp>
          <p:nvSpPr>
            <p:cNvPr id="1240" name="Google Shape;1240;p74"/>
            <p:cNvSpPr/>
            <p:nvPr/>
          </p:nvSpPr>
          <p:spPr>
            <a:xfrm rot="2700000">
              <a:off x="5804318" y="1193972"/>
              <a:ext cx="370807" cy="469660"/>
            </a:xfrm>
            <a:prstGeom prst="rightArrow">
              <a:avLst>
                <a:gd name="adj1" fmla="val 60000"/>
                <a:gd name="adj2" fmla="val 50000"/>
              </a:avLst>
            </a:prstGeom>
            <a:solidFill>
              <a:srgbClr val="FBD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4"/>
            <p:cNvSpPr txBox="1"/>
            <p:nvPr/>
          </p:nvSpPr>
          <p:spPr>
            <a:xfrm rot="2700000">
              <a:off x="5820632" y="1248611"/>
              <a:ext cx="259650" cy="2817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bin"/>
                <a:buNone/>
              </a:pPr>
              <a:endParaRPr sz="1400">
                <a:solidFill>
                  <a:schemeClr val="lt1"/>
                </a:solidFill>
                <a:latin typeface="Cabin"/>
                <a:ea typeface="Cabin"/>
                <a:cs typeface="Cabin"/>
                <a:sym typeface="Cabin"/>
              </a:endParaRPr>
            </a:p>
          </p:txBody>
        </p:sp>
        <p:sp>
          <p:nvSpPr>
            <p:cNvPr id="1242" name="Google Shape;1242;p74"/>
            <p:cNvSpPr/>
            <p:nvPr/>
          </p:nvSpPr>
          <p:spPr>
            <a:xfrm>
              <a:off x="6040882" y="1479934"/>
              <a:ext cx="1391400" cy="1391400"/>
            </a:xfrm>
            <a:prstGeom prst="ellipse">
              <a:avLst/>
            </a:prstGeom>
            <a:solidFill>
              <a:srgbClr val="F7B32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4"/>
            <p:cNvSpPr txBox="1"/>
            <p:nvPr/>
          </p:nvSpPr>
          <p:spPr>
            <a:xfrm>
              <a:off x="6244658" y="1683710"/>
              <a:ext cx="984000" cy="9840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bin"/>
                <a:buNone/>
              </a:pPr>
              <a:r>
                <a:rPr lang="es-ES" sz="1700">
                  <a:solidFill>
                    <a:schemeClr val="lt1"/>
                  </a:solidFill>
                  <a:latin typeface="Cabin"/>
                  <a:ea typeface="Cabin"/>
                  <a:cs typeface="Cabin"/>
                  <a:sym typeface="Cabin"/>
                </a:rPr>
                <a:t>Mas del mismo problema</a:t>
              </a:r>
              <a:endParaRPr/>
            </a:p>
          </p:txBody>
        </p:sp>
        <p:sp>
          <p:nvSpPr>
            <p:cNvPr id="1244" name="Google Shape;1244;p74"/>
            <p:cNvSpPr/>
            <p:nvPr/>
          </p:nvSpPr>
          <p:spPr>
            <a:xfrm rot="8100000">
              <a:off x="5819262" y="2672760"/>
              <a:ext cx="370807" cy="469660"/>
            </a:xfrm>
            <a:prstGeom prst="rightArrow">
              <a:avLst>
                <a:gd name="adj1" fmla="val 60000"/>
                <a:gd name="adj2" fmla="val 50000"/>
              </a:avLst>
            </a:prstGeom>
            <a:solidFill>
              <a:srgbClr val="FBD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4"/>
            <p:cNvSpPr txBox="1"/>
            <p:nvPr/>
          </p:nvSpPr>
          <p:spPr>
            <a:xfrm rot="-2700000">
              <a:off x="5914125" y="2727436"/>
              <a:ext cx="259650" cy="2817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bin"/>
                <a:buNone/>
              </a:pPr>
              <a:endParaRPr sz="1400">
                <a:solidFill>
                  <a:schemeClr val="lt1"/>
                </a:solidFill>
                <a:latin typeface="Cabin"/>
                <a:ea typeface="Cabin"/>
                <a:cs typeface="Cabin"/>
                <a:sym typeface="Cabin"/>
              </a:endParaRPr>
            </a:p>
          </p:txBody>
        </p:sp>
        <p:sp>
          <p:nvSpPr>
            <p:cNvPr id="1246" name="Google Shape;1246;p74"/>
            <p:cNvSpPr/>
            <p:nvPr/>
          </p:nvSpPr>
          <p:spPr>
            <a:xfrm>
              <a:off x="4562065" y="2958751"/>
              <a:ext cx="1391400" cy="1391400"/>
            </a:xfrm>
            <a:prstGeom prst="ellipse">
              <a:avLst/>
            </a:prstGeom>
            <a:solidFill>
              <a:srgbClr val="F7B32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74"/>
            <p:cNvSpPr txBox="1"/>
            <p:nvPr/>
          </p:nvSpPr>
          <p:spPr>
            <a:xfrm>
              <a:off x="4765841" y="3162527"/>
              <a:ext cx="984000" cy="9840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bin"/>
                <a:buNone/>
              </a:pPr>
              <a:r>
                <a:rPr lang="es-ES" sz="1700">
                  <a:solidFill>
                    <a:schemeClr val="lt1"/>
                  </a:solidFill>
                  <a:latin typeface="Cabin"/>
                  <a:ea typeface="Cabin"/>
                  <a:cs typeface="Cabin"/>
                  <a:sym typeface="Cabin"/>
                </a:rPr>
                <a:t>Atrae mas de las mismas soluciones</a:t>
              </a:r>
              <a:endParaRPr/>
            </a:p>
          </p:txBody>
        </p:sp>
        <p:sp>
          <p:nvSpPr>
            <p:cNvPr id="1248" name="Google Shape;1248;p74"/>
            <p:cNvSpPr/>
            <p:nvPr/>
          </p:nvSpPr>
          <p:spPr>
            <a:xfrm rot="-8100000">
              <a:off x="4340473" y="2687704"/>
              <a:ext cx="370807" cy="469660"/>
            </a:xfrm>
            <a:prstGeom prst="rightArrow">
              <a:avLst>
                <a:gd name="adj1" fmla="val 60000"/>
                <a:gd name="adj2" fmla="val 50000"/>
              </a:avLst>
            </a:prstGeom>
            <a:solidFill>
              <a:srgbClr val="FBD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4"/>
            <p:cNvSpPr txBox="1"/>
            <p:nvPr/>
          </p:nvSpPr>
          <p:spPr>
            <a:xfrm rot="2700000">
              <a:off x="4435351" y="2820963"/>
              <a:ext cx="259650" cy="2817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bin"/>
                <a:buNone/>
              </a:pPr>
              <a:endParaRPr sz="1400">
                <a:solidFill>
                  <a:schemeClr val="lt1"/>
                </a:solidFill>
                <a:latin typeface="Cabin"/>
                <a:ea typeface="Cabin"/>
                <a:cs typeface="Cabin"/>
                <a:sym typeface="Cabin"/>
              </a:endParaRPr>
            </a:p>
          </p:txBody>
        </p:sp>
        <p:sp>
          <p:nvSpPr>
            <p:cNvPr id="1250" name="Google Shape;1250;p74"/>
            <p:cNvSpPr/>
            <p:nvPr/>
          </p:nvSpPr>
          <p:spPr>
            <a:xfrm>
              <a:off x="3083248" y="1479934"/>
              <a:ext cx="1391400" cy="1391400"/>
            </a:xfrm>
            <a:prstGeom prst="ellipse">
              <a:avLst/>
            </a:prstGeom>
            <a:solidFill>
              <a:srgbClr val="F7B32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4"/>
            <p:cNvSpPr txBox="1"/>
            <p:nvPr/>
          </p:nvSpPr>
          <p:spPr>
            <a:xfrm>
              <a:off x="3287024" y="1683710"/>
              <a:ext cx="984000" cy="9840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bin"/>
                <a:buNone/>
              </a:pPr>
              <a:r>
                <a:rPr lang="es-ES" sz="1700">
                  <a:solidFill>
                    <a:schemeClr val="lt1"/>
                  </a:solidFill>
                  <a:latin typeface="Cabin"/>
                  <a:ea typeface="Cabin"/>
                  <a:cs typeface="Cabin"/>
                  <a:sym typeface="Cabin"/>
                </a:rPr>
                <a:t>Mas del mismo problema</a:t>
              </a:r>
              <a:endParaRPr/>
            </a:p>
          </p:txBody>
        </p:sp>
        <p:sp>
          <p:nvSpPr>
            <p:cNvPr id="1252" name="Google Shape;1252;p74"/>
            <p:cNvSpPr/>
            <p:nvPr/>
          </p:nvSpPr>
          <p:spPr>
            <a:xfrm rot="-2700000">
              <a:off x="4325529" y="1208916"/>
              <a:ext cx="370807" cy="469660"/>
            </a:xfrm>
            <a:prstGeom prst="rightArrow">
              <a:avLst>
                <a:gd name="adj1" fmla="val 60000"/>
                <a:gd name="adj2" fmla="val 50000"/>
              </a:avLst>
            </a:prstGeom>
            <a:solidFill>
              <a:srgbClr val="FBD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74"/>
            <p:cNvSpPr txBox="1"/>
            <p:nvPr/>
          </p:nvSpPr>
          <p:spPr>
            <a:xfrm rot="-2700000">
              <a:off x="4341772" y="1342154"/>
              <a:ext cx="259650" cy="2817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bin"/>
                <a:buNone/>
              </a:pPr>
              <a:endParaRPr sz="1400">
                <a:solidFill>
                  <a:schemeClr val="lt1"/>
                </a:solidFill>
                <a:latin typeface="Cabin"/>
                <a:ea typeface="Cabin"/>
                <a:cs typeface="Cabin"/>
                <a:sym typeface="Cabin"/>
              </a:endParaRPr>
            </a:p>
          </p:txBody>
        </p:sp>
      </p:grpSp>
      <p:sp>
        <p:nvSpPr>
          <p:cNvPr id="1254" name="Google Shape;1254;p74"/>
          <p:cNvSpPr txBox="1"/>
          <p:nvPr/>
        </p:nvSpPr>
        <p:spPr>
          <a:xfrm>
            <a:off x="1288774" y="1764000"/>
            <a:ext cx="2889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Cabin"/>
                <a:ea typeface="Cabin"/>
                <a:cs typeface="Cabin"/>
                <a:sym typeface="Cabin"/>
              </a:rPr>
              <a:t>Circulo vicioso</a:t>
            </a:r>
            <a:endParaRPr/>
          </a:p>
        </p:txBody>
      </p:sp>
      <p:sp>
        <p:nvSpPr>
          <p:cNvPr id="1255" name="Google Shape;1255;p74"/>
          <p:cNvSpPr txBox="1"/>
          <p:nvPr/>
        </p:nvSpPr>
        <p:spPr>
          <a:xfrm>
            <a:off x="1288774" y="2293134"/>
            <a:ext cx="1987800" cy="378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chemeClr val="dk1"/>
                </a:solidFill>
                <a:latin typeface="Cabin"/>
                <a:ea typeface="Cabin"/>
                <a:cs typeface="Cabin"/>
                <a:sym typeface="Cabin"/>
              </a:rPr>
              <a:t>La aplicación continua de soluciones erróneas, que encierra la dificultad en una pauta que se autor refuerza y se mantiene, puede pasar a ser el problema percibido.</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75"/>
          <p:cNvSpPr txBox="1">
            <a:spLocks noGrp="1"/>
          </p:cNvSpPr>
          <p:nvPr>
            <p:ph type="title"/>
          </p:nvPr>
        </p:nvSpPr>
        <p:spPr>
          <a:xfrm>
            <a:off x="6094105" y="802955"/>
            <a:ext cx="4977900" cy="1454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3330"/>
              <a:buFont typeface="Impact"/>
              <a:buNone/>
            </a:pPr>
            <a:r>
              <a:rPr lang="es-ES" sz="3330">
                <a:solidFill>
                  <a:srgbClr val="000000"/>
                </a:solidFill>
              </a:rPr>
              <a:t>ALGUNOS DE LOS ENFOQUES QUE NO DAN RESULTADO</a:t>
            </a:r>
            <a:endParaRPr/>
          </a:p>
        </p:txBody>
      </p:sp>
      <p:pic>
        <p:nvPicPr>
          <p:cNvPr id="1261" name="Google Shape;1261;p75"/>
          <p:cNvPicPr preferRelativeResize="0"/>
          <p:nvPr/>
        </p:nvPicPr>
        <p:blipFill rotWithShape="1">
          <a:blip r:embed="rId3">
            <a:alphaModFix/>
          </a:blip>
          <a:srcRect/>
          <a:stretch/>
        </p:blipFill>
        <p:spPr>
          <a:xfrm>
            <a:off x="450254" y="1629089"/>
            <a:ext cx="3620021" cy="3620021"/>
          </a:xfrm>
          <a:prstGeom prst="rect">
            <a:avLst/>
          </a:prstGeom>
          <a:noFill/>
          <a:ln>
            <a:noFill/>
          </a:ln>
        </p:spPr>
      </p:pic>
      <p:sp>
        <p:nvSpPr>
          <p:cNvPr id="1262" name="Google Shape;1262;p75"/>
          <p:cNvSpPr txBox="1">
            <a:spLocks noGrp="1"/>
          </p:cNvSpPr>
          <p:nvPr>
            <p:ph type="body" idx="1"/>
          </p:nvPr>
        </p:nvSpPr>
        <p:spPr>
          <a:xfrm>
            <a:off x="6090574" y="2421682"/>
            <a:ext cx="4977600" cy="4436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s-ES" b="1"/>
              <a:t>A. El sermón no solicitado </a:t>
            </a:r>
            <a:endParaRPr/>
          </a:p>
          <a:p>
            <a:pPr marL="228600" lvl="0" indent="-228600" algn="l" rtl="0">
              <a:lnSpc>
                <a:spcPct val="100000"/>
              </a:lnSpc>
              <a:spcBef>
                <a:spcPts val="700"/>
              </a:spcBef>
              <a:spcAft>
                <a:spcPts val="0"/>
              </a:spcAft>
              <a:buSzPts val="2000"/>
              <a:buChar char="•"/>
            </a:pPr>
            <a:r>
              <a:rPr lang="es-ES"/>
              <a:t>Sermones</a:t>
            </a:r>
            <a:endParaRPr/>
          </a:p>
          <a:p>
            <a:pPr marL="228600" lvl="0" indent="-228600" algn="l" rtl="0">
              <a:lnSpc>
                <a:spcPct val="100000"/>
              </a:lnSpc>
              <a:spcBef>
                <a:spcPts val="700"/>
              </a:spcBef>
              <a:spcAft>
                <a:spcPts val="0"/>
              </a:spcAft>
              <a:buSzPts val="2000"/>
              <a:buChar char="•"/>
            </a:pPr>
            <a:r>
              <a:rPr lang="es-ES"/>
              <a:t>Consejos</a:t>
            </a:r>
            <a:endParaRPr/>
          </a:p>
          <a:p>
            <a:pPr marL="228600" lvl="0" indent="-228600" algn="l" rtl="0">
              <a:lnSpc>
                <a:spcPct val="100000"/>
              </a:lnSpc>
              <a:spcBef>
                <a:spcPts val="700"/>
              </a:spcBef>
              <a:spcAft>
                <a:spcPts val="0"/>
              </a:spcAft>
              <a:buSzPts val="2000"/>
              <a:buChar char="•"/>
            </a:pPr>
            <a:r>
              <a:rPr lang="es-ES"/>
              <a:t>Regaños </a:t>
            </a:r>
            <a:endParaRPr/>
          </a:p>
          <a:p>
            <a:pPr marL="228600" lvl="0" indent="-228600" algn="l" rtl="0">
              <a:lnSpc>
                <a:spcPct val="100000"/>
              </a:lnSpc>
              <a:spcBef>
                <a:spcPts val="700"/>
              </a:spcBef>
              <a:spcAft>
                <a:spcPts val="0"/>
              </a:spcAft>
              <a:buSzPts val="2000"/>
              <a:buChar char="•"/>
            </a:pPr>
            <a:r>
              <a:rPr lang="es-ES"/>
              <a:t>Reproches</a:t>
            </a:r>
            <a:endParaRPr/>
          </a:p>
          <a:p>
            <a:pPr marL="228600" lvl="0" indent="-228600" algn="l" rtl="0">
              <a:lnSpc>
                <a:spcPct val="100000"/>
              </a:lnSpc>
              <a:spcBef>
                <a:spcPts val="700"/>
              </a:spcBef>
              <a:spcAft>
                <a:spcPts val="0"/>
              </a:spcAft>
              <a:buSzPts val="2000"/>
              <a:buChar char="•"/>
            </a:pPr>
            <a:r>
              <a:rPr lang="es-ES"/>
              <a:t>Insinuaciones</a:t>
            </a:r>
            <a:endParaRPr/>
          </a:p>
          <a:p>
            <a:pPr marL="228600" lvl="0" indent="-228600" algn="l" rtl="0">
              <a:lnSpc>
                <a:spcPct val="100000"/>
              </a:lnSpc>
              <a:spcBef>
                <a:spcPts val="700"/>
              </a:spcBef>
              <a:spcAft>
                <a:spcPts val="0"/>
              </a:spcAft>
              <a:buSzPts val="2000"/>
              <a:buChar char="•"/>
            </a:pPr>
            <a:r>
              <a:rPr lang="es-ES"/>
              <a:t>Aliento ¿Por qué no tratas de..</a:t>
            </a:r>
            <a:endParaRPr/>
          </a:p>
          <a:p>
            <a:pPr marL="228600" lvl="0" indent="-228600" algn="l" rtl="0">
              <a:lnSpc>
                <a:spcPct val="100000"/>
              </a:lnSpc>
              <a:spcBef>
                <a:spcPts val="700"/>
              </a:spcBef>
              <a:spcAft>
                <a:spcPts val="0"/>
              </a:spcAft>
              <a:buSzPts val="2000"/>
              <a:buChar char="•"/>
            </a:pPr>
            <a:r>
              <a:rPr lang="es-ES"/>
              <a:t>Rogar/suplicar/justificar la actitud</a:t>
            </a:r>
            <a:endParaRPr/>
          </a:p>
          <a:p>
            <a:pPr marL="228600" lvl="0" indent="-228600" algn="l" rtl="0">
              <a:lnSpc>
                <a:spcPct val="100000"/>
              </a:lnSpc>
              <a:spcBef>
                <a:spcPts val="700"/>
              </a:spcBef>
              <a:spcAft>
                <a:spcPts val="0"/>
              </a:spcAft>
              <a:buSzPts val="2000"/>
              <a:buChar char="•"/>
            </a:pPr>
            <a:r>
              <a:rPr lang="es-ES"/>
              <a:t>Apelación a la lógica o al sentido común</a:t>
            </a:r>
            <a:endParaRPr/>
          </a:p>
          <a:p>
            <a:pPr marL="228600" lvl="0" indent="-228600" algn="l" rtl="0">
              <a:lnSpc>
                <a:spcPct val="100000"/>
              </a:lnSpc>
              <a:spcBef>
                <a:spcPts val="700"/>
              </a:spcBef>
              <a:spcAft>
                <a:spcPts val="0"/>
              </a:spcAft>
              <a:buSzPts val="2000"/>
              <a:buChar char="•"/>
            </a:pPr>
            <a:r>
              <a:rPr lang="es-ES"/>
              <a:t>Artículos de folletos o revistas dejados ala vista o leídos en voz alta intencionalmente</a:t>
            </a:r>
            <a:endParaRPr/>
          </a:p>
          <a:p>
            <a:pPr marL="0" lvl="0" indent="0" algn="l" rtl="0">
              <a:lnSpc>
                <a:spcPct val="100000"/>
              </a:lnSpc>
              <a:spcBef>
                <a:spcPts val="700"/>
              </a:spcBef>
              <a:spcAft>
                <a:spcPts val="0"/>
              </a:spcAft>
              <a:buSzPts val="2000"/>
              <a:buNone/>
            </a:pPr>
            <a:endParaRPr sz="2000">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76"/>
          <p:cNvSpPr txBox="1">
            <a:spLocks noGrp="1"/>
          </p:cNvSpPr>
          <p:nvPr>
            <p:ph type="title"/>
          </p:nvPr>
        </p:nvSpPr>
        <p:spPr>
          <a:xfrm>
            <a:off x="6094105" y="802955"/>
            <a:ext cx="4977900" cy="1454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3330"/>
              <a:buFont typeface="Impact"/>
              <a:buNone/>
            </a:pPr>
            <a:r>
              <a:rPr lang="es-ES" sz="3330">
                <a:solidFill>
                  <a:srgbClr val="000000"/>
                </a:solidFill>
              </a:rPr>
              <a:t>ALGUNOS DE LOS ENFOQUES QUE NO DAN RESULTADO</a:t>
            </a:r>
            <a:endParaRPr/>
          </a:p>
        </p:txBody>
      </p:sp>
      <p:pic>
        <p:nvPicPr>
          <p:cNvPr id="1268" name="Google Shape;1268;p76"/>
          <p:cNvPicPr preferRelativeResize="0"/>
          <p:nvPr/>
        </p:nvPicPr>
        <p:blipFill rotWithShape="1">
          <a:blip r:embed="rId3">
            <a:alphaModFix/>
          </a:blip>
          <a:srcRect/>
          <a:stretch/>
        </p:blipFill>
        <p:spPr>
          <a:xfrm>
            <a:off x="450254" y="1629089"/>
            <a:ext cx="3620021" cy="3620021"/>
          </a:xfrm>
          <a:prstGeom prst="rect">
            <a:avLst/>
          </a:prstGeom>
          <a:noFill/>
          <a:ln>
            <a:noFill/>
          </a:ln>
        </p:spPr>
      </p:pic>
      <p:sp>
        <p:nvSpPr>
          <p:cNvPr id="1269" name="Google Shape;1269;p76"/>
          <p:cNvSpPr txBox="1">
            <a:spLocks noGrp="1"/>
          </p:cNvSpPr>
          <p:nvPr>
            <p:ph type="body" idx="1"/>
          </p:nvPr>
        </p:nvSpPr>
        <p:spPr>
          <a:xfrm>
            <a:off x="6090574" y="2421682"/>
            <a:ext cx="4977600" cy="40917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2000"/>
              <a:buNone/>
            </a:pPr>
            <a:r>
              <a:rPr lang="es-ES" b="1"/>
              <a:t>B. Postura de superioridad moral</a:t>
            </a:r>
            <a:endParaRPr/>
          </a:p>
          <a:p>
            <a:pPr marL="228600" lvl="0" indent="-228600" algn="l" rtl="0">
              <a:lnSpc>
                <a:spcPct val="110000"/>
              </a:lnSpc>
              <a:spcBef>
                <a:spcPts val="700"/>
              </a:spcBef>
              <a:spcAft>
                <a:spcPts val="0"/>
              </a:spcAft>
              <a:buSzPts val="2000"/>
              <a:buChar char="•"/>
            </a:pPr>
            <a:r>
              <a:rPr lang="es-ES"/>
              <a:t>Si realmente me quisiera</a:t>
            </a:r>
            <a:endParaRPr/>
          </a:p>
          <a:p>
            <a:pPr marL="228600" lvl="0" indent="-228600" algn="l" rtl="0">
              <a:lnSpc>
                <a:spcPct val="110000"/>
              </a:lnSpc>
              <a:spcBef>
                <a:spcPts val="700"/>
              </a:spcBef>
              <a:spcAft>
                <a:spcPts val="0"/>
              </a:spcAft>
              <a:buSzPts val="2000"/>
              <a:buChar char="•"/>
            </a:pPr>
            <a:r>
              <a:rPr lang="es-ES"/>
              <a:t>Seguro podrías ver que si tu </a:t>
            </a:r>
            <a:endParaRPr/>
          </a:p>
          <a:p>
            <a:pPr marL="228600" lvl="0" indent="-228600" algn="l" rtl="0">
              <a:lnSpc>
                <a:spcPct val="110000"/>
              </a:lnSpc>
              <a:spcBef>
                <a:spcPts val="700"/>
              </a:spcBef>
              <a:spcAft>
                <a:spcPts val="0"/>
              </a:spcAft>
              <a:buSzPts val="2000"/>
              <a:buChar char="•"/>
            </a:pPr>
            <a:r>
              <a:rPr lang="es-ES"/>
              <a:t>Por que no comprendes que </a:t>
            </a:r>
            <a:endParaRPr/>
          </a:p>
          <a:p>
            <a:pPr marL="228600" lvl="0" indent="-228600" algn="l" rtl="0">
              <a:lnSpc>
                <a:spcPct val="110000"/>
              </a:lnSpc>
              <a:spcBef>
                <a:spcPts val="700"/>
              </a:spcBef>
              <a:spcAft>
                <a:spcPts val="0"/>
              </a:spcAft>
              <a:buSzPts val="2000"/>
              <a:buChar char="•"/>
            </a:pPr>
            <a:r>
              <a:rPr lang="es-ES"/>
              <a:t>Cualquier persona con sentido común</a:t>
            </a:r>
            <a:endParaRPr/>
          </a:p>
          <a:p>
            <a:pPr marL="228600" lvl="0" indent="-228600" algn="l" rtl="0">
              <a:lnSpc>
                <a:spcPct val="110000"/>
              </a:lnSpc>
              <a:spcBef>
                <a:spcPts val="700"/>
              </a:spcBef>
              <a:spcAft>
                <a:spcPts val="0"/>
              </a:spcAft>
              <a:buSzPts val="2000"/>
              <a:buChar char="•"/>
            </a:pPr>
            <a:r>
              <a:rPr lang="es-ES"/>
              <a:t>Después de todo lo que e hecho</a:t>
            </a:r>
            <a:endParaRPr/>
          </a:p>
          <a:p>
            <a:pPr marL="0" lvl="0" indent="0" algn="l" rtl="0">
              <a:lnSpc>
                <a:spcPct val="110000"/>
              </a:lnSpc>
              <a:spcBef>
                <a:spcPts val="700"/>
              </a:spcBef>
              <a:spcAft>
                <a:spcPts val="0"/>
              </a:spcAft>
              <a:buSzPts val="2000"/>
              <a:buNone/>
            </a:pPr>
            <a:endParaRPr sz="2000">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7"/>
          <p:cNvSpPr txBox="1">
            <a:spLocks noGrp="1"/>
          </p:cNvSpPr>
          <p:nvPr>
            <p:ph type="title"/>
          </p:nvPr>
        </p:nvSpPr>
        <p:spPr>
          <a:xfrm>
            <a:off x="6094105" y="802955"/>
            <a:ext cx="4977900" cy="1454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3330"/>
              <a:buFont typeface="Impact"/>
              <a:buNone/>
            </a:pPr>
            <a:r>
              <a:rPr lang="es-ES" sz="3330">
                <a:solidFill>
                  <a:srgbClr val="000000"/>
                </a:solidFill>
              </a:rPr>
              <a:t>ALGUNOS DE LOS ENFOQUES QUE NO DAN RESULTADO</a:t>
            </a:r>
            <a:endParaRPr/>
          </a:p>
        </p:txBody>
      </p:sp>
      <p:pic>
        <p:nvPicPr>
          <p:cNvPr id="1275" name="Google Shape;1275;p77"/>
          <p:cNvPicPr preferRelativeResize="0"/>
          <p:nvPr/>
        </p:nvPicPr>
        <p:blipFill rotWithShape="1">
          <a:blip r:embed="rId3">
            <a:alphaModFix/>
          </a:blip>
          <a:srcRect/>
          <a:stretch/>
        </p:blipFill>
        <p:spPr>
          <a:xfrm>
            <a:off x="450254" y="1629089"/>
            <a:ext cx="3620021" cy="3620021"/>
          </a:xfrm>
          <a:prstGeom prst="rect">
            <a:avLst/>
          </a:prstGeom>
          <a:noFill/>
          <a:ln>
            <a:noFill/>
          </a:ln>
        </p:spPr>
      </p:pic>
      <p:sp>
        <p:nvSpPr>
          <p:cNvPr id="1276" name="Google Shape;1276;p77"/>
          <p:cNvSpPr txBox="1">
            <a:spLocks noGrp="1"/>
          </p:cNvSpPr>
          <p:nvPr>
            <p:ph type="body" idx="1"/>
          </p:nvPr>
        </p:nvSpPr>
        <p:spPr>
          <a:xfrm>
            <a:off x="6090574" y="2421682"/>
            <a:ext cx="4977600" cy="41619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850"/>
              <a:buNone/>
            </a:pPr>
            <a:r>
              <a:rPr lang="es-ES" sz="1850" b="1"/>
              <a:t>C. Autosacrificio/autonegación</a:t>
            </a:r>
            <a:endParaRPr/>
          </a:p>
          <a:p>
            <a:pPr marL="228600" lvl="0" indent="-228600" algn="l" rtl="0">
              <a:lnSpc>
                <a:spcPct val="110000"/>
              </a:lnSpc>
              <a:spcBef>
                <a:spcPts val="700"/>
              </a:spcBef>
              <a:spcAft>
                <a:spcPts val="0"/>
              </a:spcAft>
              <a:buSzPts val="1850"/>
              <a:buChar char="•"/>
            </a:pPr>
            <a:r>
              <a:rPr lang="es-ES" sz="1850"/>
              <a:t>Actuar constantemente para mantener la paz</a:t>
            </a:r>
            <a:endParaRPr/>
          </a:p>
          <a:p>
            <a:pPr marL="228600" lvl="0" indent="-228600" algn="l" rtl="0">
              <a:lnSpc>
                <a:spcPct val="110000"/>
              </a:lnSpc>
              <a:spcBef>
                <a:spcPts val="700"/>
              </a:spcBef>
              <a:spcAft>
                <a:spcPts val="0"/>
              </a:spcAft>
              <a:buSzPts val="1850"/>
              <a:buChar char="•"/>
            </a:pPr>
            <a:r>
              <a:rPr lang="es-ES" sz="1850"/>
              <a:t>Andar constantemente de puntillas para no perturbar o enojar a otros </a:t>
            </a:r>
            <a:endParaRPr/>
          </a:p>
          <a:p>
            <a:pPr marL="228600" lvl="0" indent="-228600" algn="l" rtl="0">
              <a:lnSpc>
                <a:spcPct val="110000"/>
              </a:lnSpc>
              <a:spcBef>
                <a:spcPts val="700"/>
              </a:spcBef>
              <a:spcAft>
                <a:spcPts val="0"/>
              </a:spcAft>
              <a:buSzPts val="1850"/>
              <a:buChar char="•"/>
            </a:pPr>
            <a:r>
              <a:rPr lang="es-ES" sz="1850"/>
              <a:t>Poner constantemente la felicidad de los demás por encima de la misma</a:t>
            </a:r>
            <a:endParaRPr/>
          </a:p>
          <a:p>
            <a:pPr marL="228600" lvl="0" indent="-228600" algn="l" rtl="0">
              <a:lnSpc>
                <a:spcPct val="110000"/>
              </a:lnSpc>
              <a:spcBef>
                <a:spcPts val="700"/>
              </a:spcBef>
              <a:spcAft>
                <a:spcPts val="0"/>
              </a:spcAft>
              <a:buSzPts val="1850"/>
              <a:buChar char="•"/>
            </a:pPr>
            <a:r>
              <a:rPr lang="es-ES" sz="1850"/>
              <a:t>Tratar de justificar</a:t>
            </a:r>
            <a:endParaRPr/>
          </a:p>
          <a:p>
            <a:pPr marL="228600" lvl="0" indent="-228600" algn="l" rtl="0">
              <a:lnSpc>
                <a:spcPct val="110000"/>
              </a:lnSpc>
              <a:spcBef>
                <a:spcPts val="700"/>
              </a:spcBef>
              <a:spcAft>
                <a:spcPts val="0"/>
              </a:spcAft>
              <a:buSzPts val="1850"/>
              <a:buChar char="•"/>
            </a:pPr>
            <a:r>
              <a:rPr lang="es-ES" sz="1850"/>
              <a:t>Proteger a los otros de las consecuencias de sus acciones</a:t>
            </a:r>
            <a:endParaRPr/>
          </a:p>
          <a:p>
            <a:pPr marL="228600" lvl="0" indent="-228600" algn="l" rtl="0">
              <a:lnSpc>
                <a:spcPct val="110000"/>
              </a:lnSpc>
              <a:spcBef>
                <a:spcPts val="700"/>
              </a:spcBef>
              <a:spcAft>
                <a:spcPts val="0"/>
              </a:spcAft>
              <a:buSzPts val="1850"/>
              <a:buChar char="•"/>
            </a:pPr>
            <a:r>
              <a:rPr lang="es-ES" sz="1850"/>
              <a:t>Estar constantemente al pendiente del cambio del otro</a:t>
            </a:r>
            <a:endParaRPr/>
          </a:p>
          <a:p>
            <a:pPr marL="0" lvl="0" indent="0" algn="l" rtl="0">
              <a:lnSpc>
                <a:spcPct val="110000"/>
              </a:lnSpc>
              <a:spcBef>
                <a:spcPts val="700"/>
              </a:spcBef>
              <a:spcAft>
                <a:spcPts val="0"/>
              </a:spcAft>
              <a:buSzPts val="1850"/>
              <a:buNone/>
            </a:pPr>
            <a:endParaRPr sz="185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78"/>
          <p:cNvSpPr txBox="1">
            <a:spLocks noGrp="1"/>
          </p:cNvSpPr>
          <p:nvPr>
            <p:ph type="title"/>
          </p:nvPr>
        </p:nvSpPr>
        <p:spPr>
          <a:xfrm>
            <a:off x="6094105" y="802955"/>
            <a:ext cx="4977900" cy="1454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3330"/>
              <a:buFont typeface="Impact"/>
              <a:buNone/>
            </a:pPr>
            <a:r>
              <a:rPr lang="es-ES" sz="3330">
                <a:solidFill>
                  <a:srgbClr val="000000"/>
                </a:solidFill>
              </a:rPr>
              <a:t>ALGUNOS DE LOS ENFOQUES QUE NO DAN RESULTADO</a:t>
            </a:r>
            <a:endParaRPr/>
          </a:p>
        </p:txBody>
      </p:sp>
      <p:pic>
        <p:nvPicPr>
          <p:cNvPr id="1282" name="Google Shape;1282;p78"/>
          <p:cNvPicPr preferRelativeResize="0"/>
          <p:nvPr/>
        </p:nvPicPr>
        <p:blipFill rotWithShape="1">
          <a:blip r:embed="rId3">
            <a:alphaModFix/>
          </a:blip>
          <a:srcRect/>
          <a:stretch/>
        </p:blipFill>
        <p:spPr>
          <a:xfrm>
            <a:off x="450254" y="1629089"/>
            <a:ext cx="3620021" cy="3620021"/>
          </a:xfrm>
          <a:prstGeom prst="rect">
            <a:avLst/>
          </a:prstGeom>
          <a:noFill/>
          <a:ln>
            <a:noFill/>
          </a:ln>
        </p:spPr>
      </p:pic>
      <p:sp>
        <p:nvSpPr>
          <p:cNvPr id="1283" name="Google Shape;1283;p78"/>
          <p:cNvSpPr txBox="1">
            <a:spLocks noGrp="1"/>
          </p:cNvSpPr>
          <p:nvPr>
            <p:ph type="body" idx="1"/>
          </p:nvPr>
        </p:nvSpPr>
        <p:spPr>
          <a:xfrm>
            <a:off x="6090574" y="2421682"/>
            <a:ext cx="4977600" cy="36393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2000"/>
              <a:buNone/>
            </a:pPr>
            <a:r>
              <a:rPr lang="es-ES">
                <a:solidFill>
                  <a:srgbClr val="000000"/>
                </a:solidFill>
              </a:rPr>
              <a:t>D.	Hazlo espontaneo </a:t>
            </a:r>
            <a:endParaRPr/>
          </a:p>
          <a:p>
            <a:pPr marL="0" lvl="0" indent="0" algn="l" rtl="0">
              <a:lnSpc>
                <a:spcPct val="110000"/>
              </a:lnSpc>
              <a:spcBef>
                <a:spcPts val="700"/>
              </a:spcBef>
              <a:spcAft>
                <a:spcPts val="0"/>
              </a:spcAft>
              <a:buSzPts val="2000"/>
              <a:buNone/>
            </a:pPr>
            <a:r>
              <a:rPr lang="es-ES">
                <a:solidFill>
                  <a:srgbClr val="000000"/>
                </a:solidFill>
              </a:rPr>
              <a:t>•	Me gustaría que me demuestres mas afecto, pero solo aceptare si lo havces por que quiers</a:t>
            </a:r>
            <a:endParaRPr>
              <a:solidFill>
                <a:srgbClr val="000000"/>
              </a:solidFill>
            </a:endParaRPr>
          </a:p>
          <a:p>
            <a:pPr marL="0" lvl="0" indent="0" algn="l" rtl="0">
              <a:lnSpc>
                <a:spcPct val="110000"/>
              </a:lnSpc>
              <a:spcBef>
                <a:spcPts val="700"/>
              </a:spcBef>
              <a:spcAft>
                <a:spcPts val="0"/>
              </a:spcAft>
              <a:buSzPts val="2000"/>
              <a:buNone/>
            </a:pPr>
            <a:endParaRPr sz="2000">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79"/>
          <p:cNvSpPr txBox="1">
            <a:spLocks noGrp="1"/>
          </p:cNvSpPr>
          <p:nvPr>
            <p:ph type="ctrTitle"/>
          </p:nvPr>
        </p:nvSpPr>
        <p:spPr>
          <a:xfrm>
            <a:off x="1078523" y="1098388"/>
            <a:ext cx="10318500" cy="439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7900"/>
              <a:buFont typeface="Impact"/>
              <a:buNone/>
            </a:pPr>
            <a:r>
              <a:rPr lang="es-ES" sz="7900">
                <a:solidFill>
                  <a:srgbClr val="000000"/>
                </a:solidFill>
                <a:highlight>
                  <a:srgbClr val="F1C232"/>
                </a:highlight>
              </a:rPr>
              <a:t>LA TERAPIA</a:t>
            </a:r>
            <a:endParaRPr sz="7900">
              <a:solidFill>
                <a:srgbClr val="000000"/>
              </a:solidFill>
              <a:highlight>
                <a:srgbClr val="F1C232"/>
              </a:highlight>
            </a:endParaRPr>
          </a:p>
          <a:p>
            <a:pPr marL="0" lvl="0" indent="0" algn="ctr" rtl="0">
              <a:lnSpc>
                <a:spcPct val="90000"/>
              </a:lnSpc>
              <a:spcBef>
                <a:spcPts val="0"/>
              </a:spcBef>
              <a:spcAft>
                <a:spcPts val="0"/>
              </a:spcAft>
              <a:buClr>
                <a:srgbClr val="000000"/>
              </a:buClr>
              <a:buSzPts val="7900"/>
              <a:buFont typeface="Impact"/>
              <a:buNone/>
            </a:pPr>
            <a:r>
              <a:rPr lang="es-ES" sz="7900">
                <a:solidFill>
                  <a:srgbClr val="000000"/>
                </a:solidFill>
                <a:highlight>
                  <a:srgbClr val="F1C232"/>
                </a:highlight>
              </a:rPr>
              <a:t>BREVE</a:t>
            </a:r>
            <a:endParaRPr sz="7900">
              <a:solidFill>
                <a:srgbClr val="000000"/>
              </a:solidFill>
              <a:highlight>
                <a:srgbClr val="F1C232"/>
              </a:highlight>
            </a:endParaRPr>
          </a:p>
        </p:txBody>
      </p:sp>
      <p:sp>
        <p:nvSpPr>
          <p:cNvPr id="1289" name="Google Shape;1289;p79"/>
          <p:cNvSpPr txBox="1">
            <a:spLocks noGrp="1"/>
          </p:cNvSpPr>
          <p:nvPr>
            <p:ph type="subTitle" idx="1"/>
          </p:nvPr>
        </p:nvSpPr>
        <p:spPr>
          <a:xfrm>
            <a:off x="2215045" y="5979196"/>
            <a:ext cx="8045400" cy="742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700"/>
              </a:spcBef>
              <a:spcAft>
                <a:spcPts val="0"/>
              </a:spcAft>
              <a:buSzPts val="2000"/>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80"/>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es-ES"/>
              <a:t>LIMITACIONES DE TIEMPO </a:t>
            </a:r>
            <a:endParaRPr/>
          </a:p>
        </p:txBody>
      </p:sp>
      <p:sp>
        <p:nvSpPr>
          <p:cNvPr id="1295" name="Google Shape;1295;p80"/>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Autofit/>
          </a:bodyPr>
          <a:lstStyle/>
          <a:p>
            <a:pPr marL="457200" lvl="0" indent="-342900" algn="l" rtl="0">
              <a:lnSpc>
                <a:spcPct val="110000"/>
              </a:lnSpc>
              <a:spcBef>
                <a:spcPts val="700"/>
              </a:spcBef>
              <a:spcAft>
                <a:spcPts val="0"/>
              </a:spcAft>
              <a:buSzPts val="1800"/>
              <a:buChar char="•"/>
            </a:pPr>
            <a:r>
              <a:rPr lang="es-ES"/>
              <a:t>Consta de 10 a 25 sesiones, para otros 40 a 50 sesiones </a:t>
            </a:r>
            <a:endParaRPr/>
          </a:p>
        </p:txBody>
      </p:sp>
      <p:pic>
        <p:nvPicPr>
          <p:cNvPr id="1296" name="Google Shape;1296;p80" descr="Resultado de imagen para terapia breve"/>
          <p:cNvPicPr preferRelativeResize="0"/>
          <p:nvPr/>
        </p:nvPicPr>
        <p:blipFill rotWithShape="1">
          <a:blip r:embed="rId3">
            <a:alphaModFix/>
          </a:blip>
          <a:srcRect/>
          <a:stretch/>
        </p:blipFill>
        <p:spPr>
          <a:xfrm>
            <a:off x="2519216" y="2959564"/>
            <a:ext cx="6562725" cy="3724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8"/>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ts val="3600"/>
              <a:buFont typeface="Impact"/>
              <a:buNone/>
            </a:pPr>
            <a:r>
              <a:rPr lang="es-ES" sz="3600" b="1" i="1"/>
              <a:t>3. MEJORAR O ELIMINAR LOS SÍNTOMAS ES, EN EL MEJOR DE LOS CASOS, INÚTIL Y SUPERFICIAL, Y DAÑINO O PELIGROSO EN EL PEOR DE ELLOS</a:t>
            </a:r>
            <a:br>
              <a:rPr lang="es-ES" sz="4590"/>
            </a:br>
            <a:endParaRPr sz="4590"/>
          </a:p>
        </p:txBody>
      </p:sp>
      <p:sp>
        <p:nvSpPr>
          <p:cNvPr id="865" name="Google Shape;865;p18"/>
          <p:cNvSpPr txBox="1">
            <a:spLocks noGrp="1"/>
          </p:cNvSpPr>
          <p:nvPr>
            <p:ph type="body" idx="1"/>
          </p:nvPr>
        </p:nvSpPr>
        <p:spPr>
          <a:xfrm>
            <a:off x="1251678" y="2220842"/>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t>El que el psicoanálisis reste importancia a las soluciones es una consecuencia de la asunción de que no sólo es imposible eliminar el problema real eliminando el síntoma, sino que también podría ser peligroso. </a:t>
            </a:r>
            <a:endParaRPr/>
          </a:p>
          <a:p>
            <a:pPr marL="228600" lvl="0" indent="-228600" algn="l" rtl="0">
              <a:lnSpc>
                <a:spcPct val="110000"/>
              </a:lnSpc>
              <a:spcBef>
                <a:spcPts val="700"/>
              </a:spcBef>
              <a:spcAft>
                <a:spcPts val="0"/>
              </a:spcAft>
              <a:buSzPts val="2000"/>
              <a:buChar char="•"/>
            </a:pPr>
            <a:r>
              <a:rPr lang="es-ES"/>
              <a:t>Un alivio temporal podría ocultar el problema y reducir la motivación del cliente para buscar las “causas más profundas”</a:t>
            </a:r>
            <a:endParaRPr/>
          </a:p>
          <a:p>
            <a:pPr marL="228600" lvl="0" indent="-101600" algn="l" rtl="0">
              <a:lnSpc>
                <a:spcPct val="110000"/>
              </a:lnSpc>
              <a:spcBef>
                <a:spcPts val="700"/>
              </a:spcBef>
              <a:spcAft>
                <a:spcPts val="0"/>
              </a:spcAft>
              <a:buSzPts val="2000"/>
              <a:buNone/>
            </a:pPr>
            <a:endParaRPr/>
          </a:p>
        </p:txBody>
      </p:sp>
      <p:pic>
        <p:nvPicPr>
          <p:cNvPr id="866" name="Google Shape;866;p18"/>
          <p:cNvPicPr preferRelativeResize="0"/>
          <p:nvPr/>
        </p:nvPicPr>
        <p:blipFill rotWithShape="1">
          <a:blip r:embed="rId3">
            <a:alphaModFix/>
          </a:blip>
          <a:srcRect/>
          <a:stretch/>
        </p:blipFill>
        <p:spPr>
          <a:xfrm>
            <a:off x="2827606" y="4174875"/>
            <a:ext cx="5927920" cy="256911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81"/>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es-ES"/>
              <a:t>NO SÓLO MENOS DE LO MISMO </a:t>
            </a:r>
            <a:endParaRPr/>
          </a:p>
        </p:txBody>
      </p:sp>
      <p:sp>
        <p:nvSpPr>
          <p:cNvPr id="1302" name="Google Shape;1302;p81"/>
          <p:cNvSpPr txBox="1">
            <a:spLocks noGrp="1"/>
          </p:cNvSpPr>
          <p:nvPr>
            <p:ph type="body" idx="1"/>
          </p:nvPr>
        </p:nvSpPr>
        <p:spPr>
          <a:xfrm>
            <a:off x="1251678" y="1632151"/>
            <a:ext cx="10178400" cy="3593700"/>
          </a:xfrm>
          <a:prstGeom prst="rect">
            <a:avLst/>
          </a:prstGeom>
          <a:noFill/>
          <a:ln>
            <a:noFill/>
          </a:ln>
        </p:spPr>
        <p:txBody>
          <a:bodyPr spcFirstLastPara="1" wrap="square" lIns="91425" tIns="45700" rIns="91425" bIns="45700" anchor="t" anchorCtr="0">
            <a:noAutofit/>
          </a:bodyPr>
          <a:lstStyle/>
          <a:p>
            <a:pPr marL="457200" lvl="0" indent="-342900" algn="l" rtl="0">
              <a:lnSpc>
                <a:spcPct val="110000"/>
              </a:lnSpc>
              <a:spcBef>
                <a:spcPts val="700"/>
              </a:spcBef>
              <a:spcAft>
                <a:spcPts val="0"/>
              </a:spcAft>
              <a:buSzPts val="1800"/>
              <a:buChar char="•"/>
            </a:pPr>
            <a:r>
              <a:rPr lang="es-ES"/>
              <a:t>Es importante definir a la terapia breve en términos que se funden en restricciones temporales, porque del otro lado del escritorio algunos clientes tienden a seguir en terapia de 6 a 10 sesiones con independencia de los planes o de la orientación del terapeuta. </a:t>
            </a:r>
            <a:endParaRPr/>
          </a:p>
          <a:p>
            <a:pPr marL="457200" lvl="0" indent="0" algn="l" rtl="0">
              <a:lnSpc>
                <a:spcPct val="110000"/>
              </a:lnSpc>
              <a:spcBef>
                <a:spcPts val="700"/>
              </a:spcBef>
              <a:spcAft>
                <a:spcPts val="0"/>
              </a:spcAft>
              <a:buSzPts val="2000"/>
              <a:buNone/>
            </a:pPr>
            <a:endParaRPr/>
          </a:p>
          <a:p>
            <a:pPr marL="457200" lvl="0" indent="-342900" algn="l" rtl="0">
              <a:lnSpc>
                <a:spcPct val="110000"/>
              </a:lnSpc>
              <a:spcBef>
                <a:spcPts val="700"/>
              </a:spcBef>
              <a:spcAft>
                <a:spcPts val="0"/>
              </a:spcAft>
              <a:buSzPts val="1800"/>
              <a:buChar char="•"/>
            </a:pPr>
            <a:r>
              <a:rPr lang="es-ES"/>
              <a:t>Si la terapia breve fuera solamente “menos de la misma cosa”, el especialista en terapia prolongada tendría derecho a considerar la primera como “una forma de tratamiento de segundo orden, cuyos efectos son sólo paliativos y temporarios”. </a:t>
            </a:r>
            <a:endParaRPr/>
          </a:p>
          <a:p>
            <a:pPr marL="457200" lvl="0" indent="0" algn="l" rtl="0">
              <a:lnSpc>
                <a:spcPct val="110000"/>
              </a:lnSpc>
              <a:spcBef>
                <a:spcPts val="700"/>
              </a:spcBef>
              <a:spcAft>
                <a:spcPts val="0"/>
              </a:spcAft>
              <a:buSzPts val="2000"/>
              <a:buNone/>
            </a:pPr>
            <a:endParaRPr/>
          </a:p>
          <a:p>
            <a:pPr marL="457200" lvl="0" indent="-342900" algn="l" rtl="0">
              <a:lnSpc>
                <a:spcPct val="110000"/>
              </a:lnSpc>
              <a:spcBef>
                <a:spcPts val="700"/>
              </a:spcBef>
              <a:spcAft>
                <a:spcPts val="0"/>
              </a:spcAft>
              <a:buSzPts val="1800"/>
              <a:buChar char="•"/>
            </a:pPr>
            <a:r>
              <a:rPr lang="es-ES"/>
              <a:t>Sin embargo se señala la efectividad de la terapia breve.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82"/>
          <p:cNvSpPr txBox="1">
            <a:spLocks noGrp="1"/>
          </p:cNvSpPr>
          <p:nvPr>
            <p:ph type="body" idx="1"/>
          </p:nvPr>
        </p:nvSpPr>
        <p:spPr>
          <a:xfrm>
            <a:off x="1006803" y="1632151"/>
            <a:ext cx="10178400" cy="359370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700"/>
              </a:spcBef>
              <a:spcAft>
                <a:spcPts val="0"/>
              </a:spcAft>
              <a:buSzPts val="4100"/>
              <a:buNone/>
            </a:pPr>
            <a:r>
              <a:rPr lang="es-ES" sz="4100"/>
              <a:t>La clave de la terapia breve es utilizar lo que el paciente trae consigo para satisfacer sus necesidades de modo tal que pueda lograr una vida satisfactoria por sí mismo. </a:t>
            </a:r>
            <a:endParaRPr sz="41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83"/>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es-ES"/>
              <a:t>ORIENTACIONES</a:t>
            </a:r>
            <a:endParaRPr/>
          </a:p>
        </p:txBody>
      </p:sp>
      <p:sp>
        <p:nvSpPr>
          <p:cNvPr id="1313" name="Google Shape;1313;p83"/>
          <p:cNvSpPr txBox="1">
            <a:spLocks noGrp="1"/>
          </p:cNvSpPr>
          <p:nvPr>
            <p:ph type="body" idx="1"/>
          </p:nvPr>
        </p:nvSpPr>
        <p:spPr>
          <a:xfrm>
            <a:off x="1251675" y="1874575"/>
            <a:ext cx="10178400" cy="4983300"/>
          </a:xfrm>
          <a:prstGeom prst="rect">
            <a:avLst/>
          </a:prstGeom>
          <a:noFill/>
          <a:ln>
            <a:noFill/>
          </a:ln>
        </p:spPr>
        <p:txBody>
          <a:bodyPr spcFirstLastPara="1" wrap="square" lIns="91425" tIns="45700" rIns="91425" bIns="45700" anchor="t" anchorCtr="0">
            <a:noAutofit/>
          </a:bodyPr>
          <a:lstStyle/>
          <a:p>
            <a:pPr marL="457200" lvl="0" indent="-342900" algn="l" rtl="0">
              <a:lnSpc>
                <a:spcPct val="110000"/>
              </a:lnSpc>
              <a:spcBef>
                <a:spcPts val="700"/>
              </a:spcBef>
              <a:spcAft>
                <a:spcPts val="0"/>
              </a:spcAft>
              <a:buSzPts val="1800"/>
              <a:buChar char="•"/>
            </a:pPr>
            <a:r>
              <a:rPr lang="es-ES"/>
              <a:t>En una situación problemática cualquier conducta realmente diferente puede bastar para impulsar la solución y proporcionar al cliente la satisfacción que busca en la terapia. Todo lo que se necesita es que la persona envuelta en una situación perturbadora </a:t>
            </a:r>
            <a:r>
              <a:rPr lang="es-ES" i="1"/>
              <a:t>haga algo diferente, </a:t>
            </a:r>
            <a:r>
              <a:rPr lang="es-ES"/>
              <a:t>aunque esta conducta sea aparentemente irracional, sin duda inapropiada, obviamente extravagante o humorística. </a:t>
            </a:r>
            <a:endParaRPr/>
          </a:p>
          <a:p>
            <a:pPr marL="457200" lvl="0" indent="0" algn="l" rtl="0">
              <a:lnSpc>
                <a:spcPct val="110000"/>
              </a:lnSpc>
              <a:spcBef>
                <a:spcPts val="700"/>
              </a:spcBef>
              <a:spcAft>
                <a:spcPts val="0"/>
              </a:spcAft>
              <a:buSzPts val="2000"/>
              <a:buNone/>
            </a:pPr>
            <a:endParaRPr/>
          </a:p>
          <a:p>
            <a:pPr marL="457200" lvl="0" indent="-342900" algn="l" rtl="0">
              <a:lnSpc>
                <a:spcPct val="110000"/>
              </a:lnSpc>
              <a:spcBef>
                <a:spcPts val="700"/>
              </a:spcBef>
              <a:spcAft>
                <a:spcPts val="0"/>
              </a:spcAft>
              <a:buSzPts val="1800"/>
              <a:buChar char="•"/>
            </a:pPr>
            <a:r>
              <a:rPr lang="es-ES"/>
              <a:t>Cada intervención parece confeccionada a medida para el cliente específico en una situación específica. </a:t>
            </a:r>
            <a:endParaRPr/>
          </a:p>
          <a:p>
            <a:pPr marL="457200" lvl="0" indent="0" algn="l" rtl="0">
              <a:lnSpc>
                <a:spcPct val="110000"/>
              </a:lnSpc>
              <a:spcBef>
                <a:spcPts val="700"/>
              </a:spcBef>
              <a:spcAft>
                <a:spcPts val="0"/>
              </a:spcAft>
              <a:buSzPts val="2000"/>
              <a:buNone/>
            </a:pPr>
            <a:endParaRPr/>
          </a:p>
          <a:p>
            <a:pPr marL="457200" lvl="0" indent="-342900" algn="l" rtl="0">
              <a:lnSpc>
                <a:spcPct val="110000"/>
              </a:lnSpc>
              <a:spcBef>
                <a:spcPts val="700"/>
              </a:spcBef>
              <a:spcAft>
                <a:spcPts val="0"/>
              </a:spcAft>
              <a:buSzPts val="1800"/>
              <a:buChar char="•"/>
            </a:pPr>
            <a:r>
              <a:rPr lang="es-ES"/>
              <a:t>Las intervenciones tienen la finalidad de plantear situaciones en las cuales la familia, espontáneamente, se comporta de modo distinto.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84"/>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es-ES"/>
              <a:t>LA TÉCNICA DE CONFUSIÓN </a:t>
            </a:r>
            <a:endParaRPr/>
          </a:p>
        </p:txBody>
      </p:sp>
      <p:sp>
        <p:nvSpPr>
          <p:cNvPr id="1319" name="Google Shape;1319;p84"/>
          <p:cNvSpPr txBox="1">
            <a:spLocks noGrp="1"/>
          </p:cNvSpPr>
          <p:nvPr>
            <p:ph type="body" idx="1"/>
          </p:nvPr>
        </p:nvSpPr>
        <p:spPr>
          <a:xfrm>
            <a:off x="1251675" y="1874575"/>
            <a:ext cx="10178400" cy="2376000"/>
          </a:xfrm>
          <a:prstGeom prst="rect">
            <a:avLst/>
          </a:prstGeom>
          <a:noFill/>
          <a:ln>
            <a:noFill/>
          </a:ln>
        </p:spPr>
        <p:txBody>
          <a:bodyPr spcFirstLastPara="1" wrap="square" lIns="91425" tIns="45700" rIns="91425" bIns="45700" anchor="t" anchorCtr="0">
            <a:noAutofit/>
          </a:bodyPr>
          <a:lstStyle/>
          <a:p>
            <a:pPr marL="457200" lvl="0" indent="-342900" algn="l" rtl="0">
              <a:lnSpc>
                <a:spcPct val="110000"/>
              </a:lnSpc>
              <a:spcBef>
                <a:spcPts val="700"/>
              </a:spcBef>
              <a:spcAft>
                <a:spcPts val="0"/>
              </a:spcAft>
              <a:buSzPts val="1800"/>
              <a:buChar char="•"/>
            </a:pPr>
            <a:r>
              <a:rPr lang="es-ES"/>
              <a:t>La terapia breve a tendido a focalizar síntomas claramente definidos, con metas específicas y limitadas. </a:t>
            </a:r>
            <a:endParaRPr/>
          </a:p>
          <a:p>
            <a:pPr marL="457200" lvl="0" indent="0" algn="l" rtl="0">
              <a:lnSpc>
                <a:spcPct val="110000"/>
              </a:lnSpc>
              <a:spcBef>
                <a:spcPts val="700"/>
              </a:spcBef>
              <a:spcAft>
                <a:spcPts val="0"/>
              </a:spcAft>
              <a:buSzPts val="2000"/>
              <a:buNone/>
            </a:pPr>
            <a:endParaRPr/>
          </a:p>
          <a:p>
            <a:pPr marL="457200" lvl="0" indent="-342900" algn="l" rtl="0">
              <a:lnSpc>
                <a:spcPct val="110000"/>
              </a:lnSpc>
              <a:spcBef>
                <a:spcPts val="700"/>
              </a:spcBef>
              <a:spcAft>
                <a:spcPts val="0"/>
              </a:spcAft>
              <a:buSzPts val="1800"/>
              <a:buChar char="•"/>
            </a:pPr>
            <a:r>
              <a:rPr lang="es-ES"/>
              <a:t>La realidad es que los clientes vienen con frecuencia con metas vagas o recíprocamente excluyentes o ambas cosas, o con objetivos que no pueden describir. </a:t>
            </a:r>
            <a:endParaRPr/>
          </a:p>
        </p:txBody>
      </p:sp>
      <p:sp>
        <p:nvSpPr>
          <p:cNvPr id="1320" name="Google Shape;1320;p84"/>
          <p:cNvSpPr txBox="1"/>
          <p:nvPr/>
        </p:nvSpPr>
        <p:spPr>
          <a:xfrm>
            <a:off x="1464075" y="4893289"/>
            <a:ext cx="9753600" cy="101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highlight>
                  <a:srgbClr val="FFE599"/>
                </a:highlight>
                <a:latin typeface="Arial"/>
                <a:ea typeface="Arial"/>
                <a:cs typeface="Arial"/>
                <a:sym typeface="Arial"/>
              </a:rPr>
              <a:t>La versión más difícil y confusa de este fenómenos consiste en que algunas personas no saben cómo podrán reconocer que su problema ha quedado resuelto. </a:t>
            </a:r>
            <a:endParaRPr sz="2000" b="0" i="0" u="none" strike="noStrike" cap="none">
              <a:solidFill>
                <a:srgbClr val="000000"/>
              </a:solidFill>
              <a:highlight>
                <a:srgbClr val="FFE599"/>
              </a:highlight>
              <a:latin typeface="Arial"/>
              <a:ea typeface="Arial"/>
              <a:cs typeface="Arial"/>
              <a:sym typeface="Arial"/>
            </a:endParaRPr>
          </a:p>
        </p:txBody>
      </p:sp>
      <p:sp>
        <p:nvSpPr>
          <p:cNvPr id="1321" name="Google Shape;1321;p84"/>
          <p:cNvSpPr txBox="1"/>
          <p:nvPr/>
        </p:nvSpPr>
        <p:spPr>
          <a:xfrm>
            <a:off x="1676475" y="5159396"/>
            <a:ext cx="9753600" cy="149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85"/>
          <p:cNvSpPr txBox="1">
            <a:spLocks noGrp="1"/>
          </p:cNvSpPr>
          <p:nvPr>
            <p:ph type="title"/>
          </p:nvPr>
        </p:nvSpPr>
        <p:spPr>
          <a:xfrm>
            <a:off x="1252725" y="381000"/>
            <a:ext cx="10172700" cy="632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700"/>
              <a:buFont typeface="Impact"/>
              <a:buNone/>
            </a:pPr>
            <a:r>
              <a:rPr lang="es-ES" sz="2700"/>
              <a:t>LA TÉCNICA DE CONFUSIÓN ES UN DESARROLLO QUE PARTE DE IDEAS DE ERIKSON. </a:t>
            </a:r>
            <a:endParaRPr sz="2700"/>
          </a:p>
          <a:p>
            <a:pPr marL="0" lvl="0" indent="0" algn="l" rtl="0">
              <a:lnSpc>
                <a:spcPct val="90000"/>
              </a:lnSpc>
              <a:spcBef>
                <a:spcPts val="0"/>
              </a:spcBef>
              <a:spcAft>
                <a:spcPts val="0"/>
              </a:spcAft>
              <a:buClr>
                <a:schemeClr val="dk2"/>
              </a:buClr>
              <a:buSzPts val="2700"/>
              <a:buFont typeface="Impact"/>
              <a:buNone/>
            </a:pPr>
            <a:endParaRPr sz="2700"/>
          </a:p>
        </p:txBody>
      </p:sp>
      <p:sp>
        <p:nvSpPr>
          <p:cNvPr id="1327" name="Google Shape;1327;p85"/>
          <p:cNvSpPr txBox="1">
            <a:spLocks noGrp="1"/>
          </p:cNvSpPr>
          <p:nvPr>
            <p:ph type="body" idx="1"/>
          </p:nvPr>
        </p:nvSpPr>
        <p:spPr>
          <a:xfrm>
            <a:off x="925103" y="1273461"/>
            <a:ext cx="4800600" cy="632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700"/>
              </a:spcBef>
              <a:spcAft>
                <a:spcPts val="0"/>
              </a:spcAft>
              <a:buSzPts val="2900"/>
              <a:buNone/>
            </a:pPr>
            <a:r>
              <a:rPr lang="es-ES" sz="2900"/>
              <a:t>TÉCNICA DE LA CONFUSIÓN </a:t>
            </a:r>
            <a:endParaRPr sz="2900"/>
          </a:p>
        </p:txBody>
      </p:sp>
      <p:sp>
        <p:nvSpPr>
          <p:cNvPr id="1328" name="Google Shape;1328;p85"/>
          <p:cNvSpPr txBox="1">
            <a:spLocks noGrp="1"/>
          </p:cNvSpPr>
          <p:nvPr>
            <p:ph type="body" idx="2"/>
          </p:nvPr>
        </p:nvSpPr>
        <p:spPr>
          <a:xfrm>
            <a:off x="925098" y="1905849"/>
            <a:ext cx="4800600" cy="3948900"/>
          </a:xfrm>
          <a:prstGeom prst="rect">
            <a:avLst/>
          </a:prstGeom>
          <a:noFill/>
          <a:ln>
            <a:noFill/>
          </a:ln>
        </p:spPr>
        <p:txBody>
          <a:bodyPr spcFirstLastPara="1" wrap="square" lIns="91425" tIns="45700" rIns="91425" bIns="45700" anchor="t" anchorCtr="0">
            <a:noAutofit/>
          </a:bodyPr>
          <a:lstStyle/>
          <a:p>
            <a:pPr marL="457200" lvl="0" indent="-342900" algn="l" rtl="0">
              <a:lnSpc>
                <a:spcPct val="110000"/>
              </a:lnSpc>
              <a:spcBef>
                <a:spcPts val="700"/>
              </a:spcBef>
              <a:spcAft>
                <a:spcPts val="0"/>
              </a:spcAft>
              <a:buSzPts val="1800"/>
              <a:buChar char="•"/>
            </a:pPr>
            <a:r>
              <a:rPr lang="es-ES"/>
              <a:t>Destinada a aplicarse a la confusión emergente entre dos o más personas con construcciones de la realidad ampliamente diferentes. </a:t>
            </a:r>
            <a:endParaRPr/>
          </a:p>
          <a:p>
            <a:pPr marL="457200" lvl="0" indent="-342900" algn="l" rtl="0">
              <a:lnSpc>
                <a:spcPct val="110000"/>
              </a:lnSpc>
              <a:spcBef>
                <a:spcPts val="0"/>
              </a:spcBef>
              <a:spcAft>
                <a:spcPts val="0"/>
              </a:spcAft>
              <a:buSzPts val="1800"/>
              <a:buChar char="•"/>
            </a:pPr>
            <a:r>
              <a:rPr lang="es-ES"/>
              <a:t>Supone explorar en detalle cada uno y todos los posibles puntos de divergencia entre las dos personas sin realizar ningún intento de cierre o resolución. </a:t>
            </a:r>
            <a:endParaRPr/>
          </a:p>
        </p:txBody>
      </p:sp>
      <p:sp>
        <p:nvSpPr>
          <p:cNvPr id="1329" name="Google Shape;1329;p85"/>
          <p:cNvSpPr txBox="1">
            <a:spLocks noGrp="1"/>
          </p:cNvSpPr>
          <p:nvPr>
            <p:ph type="body" idx="3"/>
          </p:nvPr>
        </p:nvSpPr>
        <p:spPr>
          <a:xfrm>
            <a:off x="6151625" y="1273458"/>
            <a:ext cx="4800600" cy="632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700"/>
              </a:spcBef>
              <a:spcAft>
                <a:spcPts val="0"/>
              </a:spcAft>
              <a:buSzPts val="2900"/>
              <a:buNone/>
            </a:pPr>
            <a:r>
              <a:rPr lang="es-ES" sz="2900"/>
              <a:t>TÉCNICA DE ERIKSON</a:t>
            </a:r>
            <a:endParaRPr sz="2900"/>
          </a:p>
        </p:txBody>
      </p:sp>
      <p:sp>
        <p:nvSpPr>
          <p:cNvPr id="1330" name="Google Shape;1330;p85"/>
          <p:cNvSpPr txBox="1">
            <a:spLocks noGrp="1"/>
          </p:cNvSpPr>
          <p:nvPr>
            <p:ph type="body" idx="4"/>
          </p:nvPr>
        </p:nvSpPr>
        <p:spPr>
          <a:xfrm>
            <a:off x="6151625" y="1930800"/>
            <a:ext cx="5283000" cy="2996400"/>
          </a:xfrm>
          <a:prstGeom prst="rect">
            <a:avLst/>
          </a:prstGeom>
          <a:noFill/>
          <a:ln>
            <a:noFill/>
          </a:ln>
        </p:spPr>
        <p:txBody>
          <a:bodyPr spcFirstLastPara="1" wrap="square" lIns="91425" tIns="45700" rIns="91425" bIns="45700" anchor="t" anchorCtr="0">
            <a:noAutofit/>
          </a:bodyPr>
          <a:lstStyle/>
          <a:p>
            <a:pPr marL="457200" lvl="0" indent="-342900" algn="l" rtl="0">
              <a:lnSpc>
                <a:spcPct val="110000"/>
              </a:lnSpc>
              <a:spcBef>
                <a:spcPts val="700"/>
              </a:spcBef>
              <a:spcAft>
                <a:spcPts val="0"/>
              </a:spcAft>
              <a:buSzPts val="1800"/>
              <a:buChar char="•"/>
            </a:pPr>
            <a:r>
              <a:rPr lang="es-ES"/>
              <a:t>La técnica de Erikson fue elaborada en un marco experimental, y la aplicó en hipnoterapia con pacientes individuales que buscaban desesperadamente terapia, pero coartados y dominados por su problema clínico. </a:t>
            </a:r>
            <a:endParaRPr/>
          </a:p>
          <a:p>
            <a:pPr marL="457200" lvl="0" indent="-342900" algn="l" rtl="0">
              <a:lnSpc>
                <a:spcPct val="110000"/>
              </a:lnSpc>
              <a:spcBef>
                <a:spcPts val="0"/>
              </a:spcBef>
              <a:spcAft>
                <a:spcPts val="0"/>
              </a:spcAft>
              <a:buSzPts val="1800"/>
              <a:buChar char="•"/>
            </a:pPr>
            <a:r>
              <a:rPr lang="es-ES"/>
              <a:t>Compromete al terapeuta en el empleo de habilidades verbales sumamente complejas y ambigüedad de significado </a:t>
            </a:r>
            <a:endParaRPr/>
          </a:p>
        </p:txBody>
      </p:sp>
      <p:sp>
        <p:nvSpPr>
          <p:cNvPr id="1331" name="Google Shape;1331;p85"/>
          <p:cNvSpPr txBox="1"/>
          <p:nvPr/>
        </p:nvSpPr>
        <p:spPr>
          <a:xfrm>
            <a:off x="1462275" y="5336559"/>
            <a:ext cx="9753600" cy="1137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highlight>
                  <a:srgbClr val="C9DAF8"/>
                </a:highlight>
                <a:latin typeface="Arial"/>
                <a:ea typeface="Arial"/>
                <a:cs typeface="Arial"/>
                <a:sym typeface="Arial"/>
              </a:rPr>
              <a:t>En ambos casos, la idea es que el terapeuta desarrolle una buena relación y cooperación utilizando la confusión del cliente, de modo tal que quede frustrada su necesidad de construir un significado en la situación terapéutica. </a:t>
            </a:r>
            <a:endParaRPr sz="2000" b="0" i="0" u="none" strike="noStrike" cap="none">
              <a:solidFill>
                <a:srgbClr val="000000"/>
              </a:solidFill>
              <a:highlight>
                <a:srgbClr val="C9DAF8"/>
              </a:highlight>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p86"/>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es-ES"/>
              <a:t>CARÁCTER INDIRECTO</a:t>
            </a:r>
            <a:endParaRPr/>
          </a:p>
        </p:txBody>
      </p:sp>
      <p:sp>
        <p:nvSpPr>
          <p:cNvPr id="1337" name="Google Shape;1337;p86"/>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Autofit/>
          </a:bodyPr>
          <a:lstStyle/>
          <a:p>
            <a:pPr marL="457200" lvl="0" indent="-342900" algn="l" rtl="0">
              <a:lnSpc>
                <a:spcPct val="110000"/>
              </a:lnSpc>
              <a:spcBef>
                <a:spcPts val="700"/>
              </a:spcBef>
              <a:spcAft>
                <a:spcPts val="0"/>
              </a:spcAft>
              <a:buSzPts val="1800"/>
              <a:buChar char="•"/>
            </a:pPr>
            <a:r>
              <a:rPr lang="es-ES"/>
              <a:t>Puede considerarse una de las impresiones digitales identificantes de la terapia breve. </a:t>
            </a:r>
            <a:endParaRPr/>
          </a:p>
          <a:p>
            <a:pPr marL="457200" lvl="0" indent="0" algn="l" rtl="0">
              <a:lnSpc>
                <a:spcPct val="110000"/>
              </a:lnSpc>
              <a:spcBef>
                <a:spcPts val="700"/>
              </a:spcBef>
              <a:spcAft>
                <a:spcPts val="0"/>
              </a:spcAft>
              <a:buSzPts val="2000"/>
              <a:buNone/>
            </a:pPr>
            <a:endParaRPr/>
          </a:p>
          <a:p>
            <a:pPr marL="457200" lvl="0" indent="-342900" algn="l" rtl="0">
              <a:lnSpc>
                <a:spcPct val="110000"/>
              </a:lnSpc>
              <a:spcBef>
                <a:spcPts val="700"/>
              </a:spcBef>
              <a:spcAft>
                <a:spcPts val="0"/>
              </a:spcAft>
              <a:buSzPts val="1800"/>
              <a:buChar char="•"/>
            </a:pPr>
            <a:r>
              <a:rPr lang="es-ES"/>
              <a:t>Los “síntomas” son aceptados con su valor nominal y, más que eliminados, convertidos en parte de la solución.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87"/>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es-ES"/>
              <a:t>SI FUNCIONA NO LO DETENGA</a:t>
            </a:r>
            <a:endParaRPr/>
          </a:p>
        </p:txBody>
      </p:sp>
      <p:sp>
        <p:nvSpPr>
          <p:cNvPr id="1343" name="Google Shape;1343;p87"/>
          <p:cNvSpPr txBox="1">
            <a:spLocks noGrp="1"/>
          </p:cNvSpPr>
          <p:nvPr>
            <p:ph type="body" idx="1"/>
          </p:nvPr>
        </p:nvSpPr>
        <p:spPr>
          <a:xfrm>
            <a:off x="1251675" y="1874575"/>
            <a:ext cx="10178400" cy="4005000"/>
          </a:xfrm>
          <a:prstGeom prst="rect">
            <a:avLst/>
          </a:prstGeom>
          <a:noFill/>
          <a:ln>
            <a:noFill/>
          </a:ln>
        </p:spPr>
        <p:txBody>
          <a:bodyPr spcFirstLastPara="1" wrap="square" lIns="91425" tIns="45700" rIns="91425" bIns="45700" anchor="t" anchorCtr="0">
            <a:noAutofit/>
          </a:bodyPr>
          <a:lstStyle/>
          <a:p>
            <a:pPr marL="457200" lvl="0" indent="-342900" algn="l" rtl="0">
              <a:lnSpc>
                <a:spcPct val="110000"/>
              </a:lnSpc>
              <a:spcBef>
                <a:spcPts val="700"/>
              </a:spcBef>
              <a:spcAft>
                <a:spcPts val="0"/>
              </a:spcAft>
              <a:buSzPts val="1800"/>
              <a:buChar char="•"/>
            </a:pPr>
            <a:r>
              <a:rPr lang="es-ES"/>
              <a:t>El objetivo de la terapia no consiste en “la eliminación del síntoma”,  sino en ayudar al cliente a establecer algunas condiciones que permitan el logro espontáneo de la meta enunciada o implícita. </a:t>
            </a:r>
            <a:endParaRPr/>
          </a:p>
          <a:p>
            <a:pPr marL="457200" lvl="0" indent="0" algn="l" rtl="0">
              <a:lnSpc>
                <a:spcPct val="110000"/>
              </a:lnSpc>
              <a:spcBef>
                <a:spcPts val="700"/>
              </a:spcBef>
              <a:spcAft>
                <a:spcPts val="0"/>
              </a:spcAft>
              <a:buSzPts val="2000"/>
              <a:buNone/>
            </a:pPr>
            <a:endParaRPr/>
          </a:p>
          <a:p>
            <a:pPr marL="457200" lvl="0" indent="-342900" algn="l" rtl="0">
              <a:lnSpc>
                <a:spcPct val="110000"/>
              </a:lnSpc>
              <a:spcBef>
                <a:spcPts val="700"/>
              </a:spcBef>
              <a:spcAft>
                <a:spcPts val="0"/>
              </a:spcAft>
              <a:buSzPts val="1800"/>
              <a:buChar char="•"/>
            </a:pPr>
            <a:r>
              <a:rPr lang="es-ES"/>
              <a:t>En la mayoría de los casos es posible construir un significado nuevo y beneficioso por lo menos en torno de algunos de los aspectos del denominado síntoma. </a:t>
            </a:r>
            <a:endParaRPr/>
          </a:p>
          <a:p>
            <a:pPr marL="457200" lvl="0" indent="0" algn="l" rtl="0">
              <a:lnSpc>
                <a:spcPct val="110000"/>
              </a:lnSpc>
              <a:spcBef>
                <a:spcPts val="700"/>
              </a:spcBef>
              <a:spcAft>
                <a:spcPts val="0"/>
              </a:spcAft>
              <a:buSzPts val="2000"/>
              <a:buNone/>
            </a:pPr>
            <a:endParaRPr/>
          </a:p>
          <a:p>
            <a:pPr marL="457200" lvl="0" indent="-342900" algn="l" rtl="0">
              <a:lnSpc>
                <a:spcPct val="110000"/>
              </a:lnSpc>
              <a:spcBef>
                <a:spcPts val="700"/>
              </a:spcBef>
              <a:spcAft>
                <a:spcPts val="0"/>
              </a:spcAft>
              <a:buSzPts val="1800"/>
              <a:buChar char="•"/>
            </a:pPr>
            <a:r>
              <a:rPr lang="es-ES"/>
              <a:t>No se puede decir de manera absoluta que una persona esté presentando un síntoma o que no lo esté haciendo. El hecho de que cierta conducta sea rotulada como síntoma es arbitrario.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88"/>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es-ES"/>
              <a:t>SÓLO SE NECESITA UN CAMBIO PEQUEÑO </a:t>
            </a:r>
            <a:endParaRPr/>
          </a:p>
        </p:txBody>
      </p:sp>
      <p:sp>
        <p:nvSpPr>
          <p:cNvPr id="1349" name="Google Shape;1349;p88"/>
          <p:cNvSpPr txBox="1">
            <a:spLocks noGrp="1"/>
          </p:cNvSpPr>
          <p:nvPr>
            <p:ph type="body" idx="1"/>
          </p:nvPr>
        </p:nvSpPr>
        <p:spPr>
          <a:xfrm>
            <a:off x="1251675" y="1874575"/>
            <a:ext cx="10178400" cy="4005000"/>
          </a:xfrm>
          <a:prstGeom prst="rect">
            <a:avLst/>
          </a:prstGeom>
          <a:noFill/>
          <a:ln>
            <a:noFill/>
          </a:ln>
        </p:spPr>
        <p:txBody>
          <a:bodyPr spcFirstLastPara="1" wrap="square" lIns="91425" tIns="45700" rIns="91425" bIns="45700" anchor="t" anchorCtr="0">
            <a:noAutofit/>
          </a:bodyPr>
          <a:lstStyle/>
          <a:p>
            <a:pPr marL="457200" lvl="0" indent="-342900" algn="l" rtl="0">
              <a:lnSpc>
                <a:spcPct val="110000"/>
              </a:lnSpc>
              <a:spcBef>
                <a:spcPts val="700"/>
              </a:spcBef>
              <a:spcAft>
                <a:spcPts val="0"/>
              </a:spcAft>
              <a:buSzPts val="1800"/>
              <a:buChar char="•"/>
            </a:pPr>
            <a:r>
              <a:rPr lang="es-ES"/>
              <a:t>La idea de que solo se necesita un cambio pequeño y de que por lo tanto sólo es necesaria una meta pequeña y razonable, facilita el desarrollo de una relación cooperativa entre terapeuta y cliente. </a:t>
            </a:r>
            <a:endParaRPr/>
          </a:p>
          <a:p>
            <a:pPr marL="457200" lvl="0" indent="0" algn="l" rtl="0">
              <a:lnSpc>
                <a:spcPct val="110000"/>
              </a:lnSpc>
              <a:spcBef>
                <a:spcPts val="700"/>
              </a:spcBef>
              <a:spcAft>
                <a:spcPts val="0"/>
              </a:spcAft>
              <a:buSzPts val="2000"/>
              <a:buNone/>
            </a:pPr>
            <a:endParaRPr/>
          </a:p>
          <a:p>
            <a:pPr marL="457200" lvl="0" indent="-342900" algn="l" rtl="0">
              <a:lnSpc>
                <a:spcPct val="110000"/>
              </a:lnSpc>
              <a:spcBef>
                <a:spcPts val="700"/>
              </a:spcBef>
              <a:spcAft>
                <a:spcPts val="0"/>
              </a:spcAft>
              <a:buSzPts val="1800"/>
              <a:buChar char="•"/>
            </a:pPr>
            <a:r>
              <a:rPr lang="es-ES"/>
              <a:t>Tanto la experiencia clínica como la investigación parecen confirmar que un pequeño cambio puede conducir a otros cambios y por lo tanto a una mejoría adicional. </a:t>
            </a:r>
            <a:endParaRPr/>
          </a:p>
          <a:p>
            <a:pPr marL="457200" lvl="0" indent="0" algn="l" rtl="0">
              <a:lnSpc>
                <a:spcPct val="110000"/>
              </a:lnSpc>
              <a:spcBef>
                <a:spcPts val="700"/>
              </a:spcBef>
              <a:spcAft>
                <a:spcPts val="0"/>
              </a:spcAft>
              <a:buSzPts val="2000"/>
              <a:buNone/>
            </a:pPr>
            <a:endParaRPr/>
          </a:p>
          <a:p>
            <a:pPr marL="457200" lvl="0" indent="-342900" algn="l" rtl="0">
              <a:lnSpc>
                <a:spcPct val="110000"/>
              </a:lnSpc>
              <a:spcBef>
                <a:spcPts val="700"/>
              </a:spcBef>
              <a:spcAft>
                <a:spcPts val="0"/>
              </a:spcAft>
              <a:buSzPts val="1800"/>
              <a:buChar char="•"/>
            </a:pPr>
            <a:r>
              <a:rPr lang="es-ES"/>
              <a:t>Cuanto mayor sea la meta o el cambio deseado, más probable es que fracasen el terapeuta y su cliente. </a:t>
            </a:r>
            <a:endParaRPr/>
          </a:p>
          <a:p>
            <a:pPr marL="457200" lvl="0" indent="0" algn="l" rtl="0">
              <a:lnSpc>
                <a:spcPct val="110000"/>
              </a:lnSpc>
              <a:spcBef>
                <a:spcPts val="700"/>
              </a:spcBef>
              <a:spcAft>
                <a:spcPts val="0"/>
              </a:spcAft>
              <a:buSzPts val="2000"/>
              <a:buNone/>
            </a:pPr>
            <a:endParaRPr/>
          </a:p>
          <a:p>
            <a:pPr marL="457200" lvl="0" indent="-342900" algn="l" rtl="0">
              <a:lnSpc>
                <a:spcPct val="110000"/>
              </a:lnSpc>
              <a:spcBef>
                <a:spcPts val="700"/>
              </a:spcBef>
              <a:spcAft>
                <a:spcPts val="0"/>
              </a:spcAft>
              <a:buSzPts val="1800"/>
              <a:buChar char="•"/>
            </a:pPr>
            <a:r>
              <a:rPr lang="es-ES"/>
              <a:t>Gertrude Stein: una solución es una solución que es una solución.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89"/>
          <p:cNvSpPr txBox="1">
            <a:spLocks noGrp="1"/>
          </p:cNvSpPr>
          <p:nvPr>
            <p:ph type="ctrTitle"/>
          </p:nvPr>
        </p:nvSpPr>
        <p:spPr>
          <a:xfrm>
            <a:off x="1078523" y="1098388"/>
            <a:ext cx="10318500" cy="439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0"/>
              <a:buFont typeface="Impact"/>
              <a:buNone/>
            </a:pPr>
            <a:r>
              <a:rPr lang="es-ES">
                <a:highlight>
                  <a:srgbClr val="F1C232"/>
                </a:highlight>
              </a:rPr>
              <a:t>QUEJAS</a:t>
            </a:r>
            <a:endParaRPr>
              <a:highlight>
                <a:srgbClr val="F1C232"/>
              </a:highlight>
            </a:endParaRPr>
          </a:p>
        </p:txBody>
      </p:sp>
      <p:sp>
        <p:nvSpPr>
          <p:cNvPr id="1355" name="Google Shape;1355;p89"/>
          <p:cNvSpPr txBox="1">
            <a:spLocks noGrp="1"/>
          </p:cNvSpPr>
          <p:nvPr>
            <p:ph type="subTitle" idx="1"/>
          </p:nvPr>
        </p:nvSpPr>
        <p:spPr>
          <a:xfrm>
            <a:off x="2215045" y="5979196"/>
            <a:ext cx="8045400" cy="7422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000"/>
              <a:buNone/>
            </a:pPr>
            <a:r>
              <a:rPr lang="es-ES"/>
              <a:t>CLAVES PARA LA SOLUCIÓN EN TERAPIA BREVE (SHAZER, S., 1995)</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90"/>
          <p:cNvSpPr txBox="1">
            <a:spLocks noGrp="1"/>
          </p:cNvSpPr>
          <p:nvPr>
            <p:ph type="title"/>
          </p:nvPr>
        </p:nvSpPr>
        <p:spPr>
          <a:xfrm>
            <a:off x="1251678" y="382385"/>
            <a:ext cx="10178400" cy="827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a:t>QUEJAS Y CÓMO LLEGAN A SERLO</a:t>
            </a:r>
            <a:endParaRPr/>
          </a:p>
        </p:txBody>
      </p:sp>
      <p:sp>
        <p:nvSpPr>
          <p:cNvPr id="1361" name="Google Shape;1361;p90"/>
          <p:cNvSpPr txBox="1">
            <a:spLocks noGrp="1"/>
          </p:cNvSpPr>
          <p:nvPr>
            <p:ph type="body" idx="1"/>
          </p:nvPr>
        </p:nvSpPr>
        <p:spPr>
          <a:xfrm>
            <a:off x="1251678" y="1659987"/>
            <a:ext cx="10178400" cy="42195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t>Los terapeutas establecen supuestos sobre la construcción de las quejas y, estos, conducen hacia los modos de construir las soluciones.</a:t>
            </a:r>
            <a:endParaRPr/>
          </a:p>
          <a:p>
            <a:pPr marL="228600" lvl="0" indent="-228600" algn="l" rtl="0">
              <a:lnSpc>
                <a:spcPct val="110000"/>
              </a:lnSpc>
              <a:spcBef>
                <a:spcPts val="700"/>
              </a:spcBef>
              <a:spcAft>
                <a:spcPts val="0"/>
              </a:spcAft>
              <a:buSzPts val="2000"/>
              <a:buChar char="•"/>
            </a:pPr>
            <a:r>
              <a:rPr lang="es-ES"/>
              <a:t>Los supuestos operan como reglas para elaborar mapas de quejas y problemas</a:t>
            </a:r>
            <a:endParaRPr/>
          </a:p>
          <a:p>
            <a:pPr marL="228600" lvl="0" indent="-228600" algn="l" rtl="0">
              <a:lnSpc>
                <a:spcPct val="110000"/>
              </a:lnSpc>
              <a:spcBef>
                <a:spcPts val="700"/>
              </a:spcBef>
              <a:spcAft>
                <a:spcPts val="0"/>
              </a:spcAft>
              <a:buSzPts val="2000"/>
              <a:buChar char="•"/>
            </a:pPr>
            <a:r>
              <a:rPr lang="es-ES"/>
              <a:t>Síntomas → función sistémica</a:t>
            </a:r>
            <a:endParaRPr/>
          </a:p>
          <a:p>
            <a:pPr marL="0" lvl="0" indent="0" algn="l" rtl="0">
              <a:lnSpc>
                <a:spcPct val="110000"/>
              </a:lnSpc>
              <a:spcBef>
                <a:spcPts val="700"/>
              </a:spcBef>
              <a:spcAft>
                <a:spcPts val="0"/>
              </a:spcAft>
              <a:buSzPts val="2000"/>
              <a:buNone/>
            </a:pPr>
            <a:r>
              <a:rPr lang="es-ES"/>
              <a:t>	Se elaboran mapas de los que surja la manera en la que esa función del sistema se pueda 	cumplir sin que medie el síntoma</a:t>
            </a:r>
            <a:endParaRPr/>
          </a:p>
          <a:p>
            <a:pPr marL="228600" lvl="0" indent="-228600" algn="l" rtl="0">
              <a:lnSpc>
                <a:spcPct val="110000"/>
              </a:lnSpc>
              <a:spcBef>
                <a:spcPts val="700"/>
              </a:spcBef>
              <a:spcAft>
                <a:spcPts val="0"/>
              </a:spcAft>
              <a:buSzPts val="2000"/>
              <a:buChar char="•"/>
            </a:pPr>
            <a:r>
              <a:rPr lang="es-ES"/>
              <a:t>Los supuestos actúan en conjunto, algunos poseen el poder individual necesario para llevar a prescribir intervenciones terapéuticas o incluso para llegar a informar sobre como construir un problema de modo que se generen sus soluciones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9"/>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i="1"/>
              <a:t>4. LOS SÍNTOMAS CUMPLEN FUNCIONES</a:t>
            </a:r>
            <a:endParaRPr/>
          </a:p>
        </p:txBody>
      </p:sp>
      <p:sp>
        <p:nvSpPr>
          <p:cNvPr id="872" name="Google Shape;872;p19"/>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t>La mayoría de los terapeutas está de acuerdo en que los síntomas se dan debido a que tienen alguna función en la vida de las personas. </a:t>
            </a:r>
            <a:endParaRPr/>
          </a:p>
          <a:p>
            <a:pPr marL="228600" lvl="0" indent="-228600" algn="l" rtl="0">
              <a:lnSpc>
                <a:spcPct val="110000"/>
              </a:lnSpc>
              <a:spcBef>
                <a:spcPts val="700"/>
              </a:spcBef>
              <a:spcAft>
                <a:spcPts val="0"/>
              </a:spcAft>
              <a:buSzPts val="2000"/>
              <a:buChar char="•"/>
            </a:pPr>
            <a:r>
              <a:rPr lang="es-ES"/>
              <a:t>Si no tuvieran un propósito, no persistirían.</a:t>
            </a:r>
            <a:endParaRPr/>
          </a:p>
          <a:p>
            <a:pPr marL="228600" lvl="0" indent="-228600" algn="l" rtl="0">
              <a:lnSpc>
                <a:spcPct val="110000"/>
              </a:lnSpc>
              <a:spcBef>
                <a:spcPts val="700"/>
              </a:spcBef>
              <a:spcAft>
                <a:spcPts val="0"/>
              </a:spcAft>
              <a:buSzPts val="2000"/>
              <a:buChar char="•"/>
            </a:pPr>
            <a:r>
              <a:rPr lang="es-ES"/>
              <a:t> Tanto el psicoanalista como el terapeuta familiar admitirán que el síntoma cumple una función, aunque uno diga que es intrapsíquica y otro que es interaccional. </a:t>
            </a:r>
            <a:endParaRPr/>
          </a:p>
          <a:p>
            <a:pPr marL="228600" lvl="0" indent="-228600" algn="l" rtl="0">
              <a:lnSpc>
                <a:spcPct val="110000"/>
              </a:lnSpc>
              <a:spcBef>
                <a:spcPts val="700"/>
              </a:spcBef>
              <a:spcAft>
                <a:spcPts val="0"/>
              </a:spcAft>
              <a:buSzPts val="2000"/>
              <a:buChar char="•"/>
            </a:pPr>
            <a:r>
              <a:rPr lang="es-ES"/>
              <a:t>Lo que se pretende de esta creencia es la premisa de que, si se elimina el síntoma sin tener en cuenta la función que cumple, se producirá inevitablemente una sustitución de síntomas para ocupar el anterior.</a:t>
            </a:r>
            <a:endParaRPr/>
          </a:p>
          <a:p>
            <a:pPr marL="228600" lvl="0" indent="-101600" algn="l" rtl="0">
              <a:lnSpc>
                <a:spcPct val="110000"/>
              </a:lnSpc>
              <a:spcBef>
                <a:spcPts val="700"/>
              </a:spcBef>
              <a:spcAft>
                <a:spcPts val="0"/>
              </a:spcAft>
              <a:buSzPts val="2000"/>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91"/>
          <p:cNvSpPr txBox="1">
            <a:spLocks noGrp="1"/>
          </p:cNvSpPr>
          <p:nvPr>
            <p:ph type="title"/>
          </p:nvPr>
        </p:nvSpPr>
        <p:spPr>
          <a:xfrm>
            <a:off x="1251678" y="382385"/>
            <a:ext cx="10178400" cy="869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a:t>SUPUESTO UNO</a:t>
            </a:r>
            <a:endParaRPr/>
          </a:p>
        </p:txBody>
      </p:sp>
      <p:sp>
        <p:nvSpPr>
          <p:cNvPr id="1367" name="Google Shape;1367;p91"/>
          <p:cNvSpPr txBox="1">
            <a:spLocks noGrp="1"/>
          </p:cNvSpPr>
          <p:nvPr>
            <p:ph type="body" idx="1"/>
          </p:nvPr>
        </p:nvSpPr>
        <p:spPr>
          <a:xfrm>
            <a:off x="1069145" y="1252025"/>
            <a:ext cx="4988700" cy="52236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000"/>
              <a:buNone/>
            </a:pPr>
            <a:r>
              <a:rPr lang="es-ES" b="1" i="1"/>
              <a:t>Las quejas involucran conducta generada por la visión que tiene el cliente</a:t>
            </a:r>
            <a:endParaRPr/>
          </a:p>
          <a:p>
            <a:pPr marL="0" lvl="0" indent="0" algn="l" rtl="0">
              <a:lnSpc>
                <a:spcPct val="110000"/>
              </a:lnSpc>
              <a:spcBef>
                <a:spcPts val="700"/>
              </a:spcBef>
              <a:spcAft>
                <a:spcPts val="0"/>
              </a:spcAft>
              <a:buSzPts val="2000"/>
              <a:buNone/>
            </a:pPr>
            <a:endParaRPr/>
          </a:p>
          <a:p>
            <a:pPr marL="0" lvl="0" indent="0" algn="l" rtl="0">
              <a:lnSpc>
                <a:spcPct val="110000"/>
              </a:lnSpc>
              <a:spcBef>
                <a:spcPts val="700"/>
              </a:spcBef>
              <a:spcAft>
                <a:spcPts val="0"/>
              </a:spcAft>
              <a:buSzPts val="2000"/>
              <a:buNone/>
            </a:pPr>
            <a:r>
              <a:rPr lang="es-ES" i="1"/>
              <a:t>O me comporto de modo </a:t>
            </a:r>
            <a:r>
              <a:rPr lang="es-ES"/>
              <a:t>“A” </a:t>
            </a:r>
            <a:r>
              <a:rPr lang="es-ES" i="1"/>
              <a:t>o del modo</a:t>
            </a:r>
            <a:r>
              <a:rPr lang="es-ES"/>
              <a:t> “no A”</a:t>
            </a:r>
            <a:endParaRPr/>
          </a:p>
          <a:p>
            <a:pPr marL="0" lvl="0" indent="0" algn="l" rtl="0">
              <a:lnSpc>
                <a:spcPct val="110000"/>
              </a:lnSpc>
              <a:spcBef>
                <a:spcPts val="700"/>
              </a:spcBef>
              <a:spcAft>
                <a:spcPts val="0"/>
              </a:spcAft>
              <a:buSzPts val="2000"/>
              <a:buNone/>
            </a:pPr>
            <a:r>
              <a:rPr lang="es-ES"/>
              <a:t>“A” → opción correcta, lógica, única</a:t>
            </a:r>
            <a:endParaRPr/>
          </a:p>
          <a:p>
            <a:pPr marL="0" lvl="0" indent="0" algn="l" rtl="0">
              <a:lnSpc>
                <a:spcPct val="110000"/>
              </a:lnSpc>
              <a:spcBef>
                <a:spcPts val="700"/>
              </a:spcBef>
              <a:spcAft>
                <a:spcPts val="0"/>
              </a:spcAft>
              <a:buSzPts val="2000"/>
              <a:buNone/>
            </a:pPr>
            <a:r>
              <a:rPr lang="es-ES"/>
              <a:t>“no A” → se lo excluye</a:t>
            </a:r>
            <a:endParaRPr/>
          </a:p>
        </p:txBody>
      </p:sp>
      <p:sp>
        <p:nvSpPr>
          <p:cNvPr id="1368" name="Google Shape;1368;p91"/>
          <p:cNvSpPr txBox="1">
            <a:spLocks noGrp="1"/>
          </p:cNvSpPr>
          <p:nvPr>
            <p:ph type="body" idx="2"/>
          </p:nvPr>
        </p:nvSpPr>
        <p:spPr>
          <a:xfrm>
            <a:off x="6647795" y="858129"/>
            <a:ext cx="4988700" cy="56175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000"/>
              <a:buNone/>
            </a:pPr>
            <a:r>
              <a:rPr lang="es-ES" b="1"/>
              <a:t>Árbol de la queja</a:t>
            </a:r>
            <a:endParaRPr/>
          </a:p>
          <a:p>
            <a:pPr marL="0" lvl="0" indent="0" algn="l" rtl="0">
              <a:lnSpc>
                <a:spcPct val="110000"/>
              </a:lnSpc>
              <a:spcBef>
                <a:spcPts val="700"/>
              </a:spcBef>
              <a:spcAft>
                <a:spcPts val="0"/>
              </a:spcAft>
              <a:buSzPts val="2000"/>
              <a:buNone/>
            </a:pPr>
            <a:r>
              <a:rPr lang="es-ES"/>
              <a:t>Orinar en la cama</a:t>
            </a:r>
            <a:endParaRPr/>
          </a:p>
          <a:p>
            <a:pPr marL="0" lvl="0" indent="0" algn="l" rtl="0">
              <a:lnSpc>
                <a:spcPct val="110000"/>
              </a:lnSpc>
              <a:spcBef>
                <a:spcPts val="700"/>
              </a:spcBef>
              <a:spcAft>
                <a:spcPts val="0"/>
              </a:spcAft>
              <a:buSzPts val="2000"/>
              <a:buNone/>
            </a:pPr>
            <a:endParaRPr/>
          </a:p>
          <a:p>
            <a:pPr marL="0" lvl="0" indent="0" algn="l" rtl="0">
              <a:lnSpc>
                <a:spcPct val="110000"/>
              </a:lnSpc>
              <a:spcBef>
                <a:spcPts val="700"/>
              </a:spcBef>
              <a:spcAft>
                <a:spcPts val="0"/>
              </a:spcAft>
              <a:buSzPts val="2000"/>
              <a:buNone/>
            </a:pPr>
            <a:r>
              <a:rPr lang="es-ES"/>
              <a:t>Normal		Problemático</a:t>
            </a:r>
            <a:endParaRPr/>
          </a:p>
          <a:p>
            <a:pPr marL="0" lvl="0" indent="0" algn="l" rtl="0">
              <a:lnSpc>
                <a:spcPct val="110000"/>
              </a:lnSpc>
              <a:spcBef>
                <a:spcPts val="700"/>
              </a:spcBef>
              <a:spcAft>
                <a:spcPts val="0"/>
              </a:spcAft>
              <a:buSzPts val="2000"/>
              <a:buNone/>
            </a:pPr>
            <a:endParaRPr/>
          </a:p>
          <a:p>
            <a:pPr marL="0" lvl="0" indent="0" algn="l" rtl="0">
              <a:lnSpc>
                <a:spcPct val="110000"/>
              </a:lnSpc>
              <a:spcBef>
                <a:spcPts val="700"/>
              </a:spcBef>
              <a:spcAft>
                <a:spcPts val="0"/>
              </a:spcAft>
              <a:buSzPts val="2000"/>
              <a:buNone/>
            </a:pPr>
            <a:r>
              <a:rPr lang="es-ES"/>
              <a:t>             Físico		Psicológico</a:t>
            </a:r>
            <a:endParaRPr/>
          </a:p>
          <a:p>
            <a:pPr marL="0" lvl="0" indent="0" algn="l" rtl="0">
              <a:lnSpc>
                <a:spcPct val="110000"/>
              </a:lnSpc>
              <a:spcBef>
                <a:spcPts val="700"/>
              </a:spcBef>
              <a:spcAft>
                <a:spcPts val="0"/>
              </a:spcAft>
              <a:buSzPts val="2000"/>
              <a:buNone/>
            </a:pPr>
            <a:endParaRPr/>
          </a:p>
          <a:p>
            <a:pPr marL="0" lvl="0" indent="0" algn="l" rtl="0">
              <a:lnSpc>
                <a:spcPct val="110000"/>
              </a:lnSpc>
              <a:spcBef>
                <a:spcPts val="700"/>
              </a:spcBef>
              <a:spcAft>
                <a:spcPts val="0"/>
              </a:spcAft>
              <a:buSzPts val="2000"/>
              <a:buNone/>
            </a:pPr>
            <a:r>
              <a:rPr lang="es-ES"/>
              <a:t>	Médico	    Malo		No cuerdo</a:t>
            </a:r>
            <a:endParaRPr/>
          </a:p>
          <a:p>
            <a:pPr marL="0" lvl="0" indent="0" algn="l" rtl="0">
              <a:lnSpc>
                <a:spcPct val="110000"/>
              </a:lnSpc>
              <a:spcBef>
                <a:spcPts val="700"/>
              </a:spcBef>
              <a:spcAft>
                <a:spcPts val="0"/>
              </a:spcAft>
              <a:buSzPts val="2000"/>
              <a:buNone/>
            </a:pPr>
            <a:endParaRPr/>
          </a:p>
          <a:p>
            <a:pPr marL="0" lvl="0" indent="0" algn="l" rtl="0">
              <a:lnSpc>
                <a:spcPct val="110000"/>
              </a:lnSpc>
              <a:spcBef>
                <a:spcPts val="700"/>
              </a:spcBef>
              <a:spcAft>
                <a:spcPts val="0"/>
              </a:spcAft>
              <a:buSzPts val="2000"/>
              <a:buNone/>
            </a:pPr>
            <a:r>
              <a:rPr lang="es-ES"/>
              <a:t>	               Castigo	            Tratamiento</a:t>
            </a:r>
            <a:endParaRPr/>
          </a:p>
          <a:p>
            <a:pPr marL="0" lvl="0" indent="0" algn="l" rtl="0">
              <a:lnSpc>
                <a:spcPct val="110000"/>
              </a:lnSpc>
              <a:spcBef>
                <a:spcPts val="700"/>
              </a:spcBef>
              <a:spcAft>
                <a:spcPts val="0"/>
              </a:spcAft>
              <a:buSzPts val="2000"/>
              <a:buNone/>
            </a:pPr>
            <a:endParaRPr/>
          </a:p>
          <a:p>
            <a:pPr marL="0" lvl="0" indent="0" algn="l" rtl="0">
              <a:lnSpc>
                <a:spcPct val="110000"/>
              </a:lnSpc>
              <a:spcBef>
                <a:spcPts val="700"/>
              </a:spcBef>
              <a:spcAft>
                <a:spcPts val="0"/>
              </a:spcAft>
              <a:buSzPts val="2000"/>
              <a:buNone/>
            </a:pPr>
            <a:r>
              <a:rPr lang="es-ES"/>
              <a:t>* Progenitores en desacuerdo</a:t>
            </a:r>
            <a:endParaRPr/>
          </a:p>
          <a:p>
            <a:pPr marL="0" lvl="0" indent="0" algn="l" rtl="0">
              <a:lnSpc>
                <a:spcPct val="110000"/>
              </a:lnSpc>
              <a:spcBef>
                <a:spcPts val="700"/>
              </a:spcBef>
              <a:spcAft>
                <a:spcPts val="0"/>
              </a:spcAft>
              <a:buSzPts val="2000"/>
              <a:buNone/>
            </a:pPr>
            <a:r>
              <a:rPr lang="es-ES"/>
              <a:t>* “Quién tiene la culpa del problema”</a:t>
            </a:r>
            <a:endParaRPr/>
          </a:p>
        </p:txBody>
      </p:sp>
      <p:cxnSp>
        <p:nvCxnSpPr>
          <p:cNvPr id="1369" name="Google Shape;1369;p91"/>
          <p:cNvCxnSpPr/>
          <p:nvPr/>
        </p:nvCxnSpPr>
        <p:spPr>
          <a:xfrm flipH="1">
            <a:off x="7258949" y="1617785"/>
            <a:ext cx="253200" cy="576900"/>
          </a:xfrm>
          <a:prstGeom prst="straightConnector1">
            <a:avLst/>
          </a:prstGeom>
          <a:noFill/>
          <a:ln w="38100" cap="flat" cmpd="sng">
            <a:solidFill>
              <a:schemeClr val="accent1"/>
            </a:solidFill>
            <a:prstDash val="solid"/>
            <a:round/>
            <a:headEnd type="none" w="sm" len="sm"/>
            <a:tailEnd type="triangle" w="med" len="med"/>
          </a:ln>
        </p:spPr>
      </p:cxnSp>
      <p:cxnSp>
        <p:nvCxnSpPr>
          <p:cNvPr id="1370" name="Google Shape;1370;p91"/>
          <p:cNvCxnSpPr/>
          <p:nvPr/>
        </p:nvCxnSpPr>
        <p:spPr>
          <a:xfrm>
            <a:off x="8074855" y="1617785"/>
            <a:ext cx="928500" cy="504000"/>
          </a:xfrm>
          <a:prstGeom prst="straightConnector1">
            <a:avLst/>
          </a:prstGeom>
          <a:noFill/>
          <a:ln w="38100" cap="flat" cmpd="sng">
            <a:solidFill>
              <a:schemeClr val="accent1"/>
            </a:solidFill>
            <a:prstDash val="solid"/>
            <a:round/>
            <a:headEnd type="none" w="sm" len="sm"/>
            <a:tailEnd type="triangle" w="med" len="med"/>
          </a:ln>
        </p:spPr>
      </p:cxnSp>
      <p:cxnSp>
        <p:nvCxnSpPr>
          <p:cNvPr id="1371" name="Google Shape;1371;p91"/>
          <p:cNvCxnSpPr/>
          <p:nvPr/>
        </p:nvCxnSpPr>
        <p:spPr>
          <a:xfrm flipH="1">
            <a:off x="7919988" y="2446818"/>
            <a:ext cx="1092600" cy="504000"/>
          </a:xfrm>
          <a:prstGeom prst="straightConnector1">
            <a:avLst/>
          </a:prstGeom>
          <a:noFill/>
          <a:ln w="38100" cap="flat" cmpd="sng">
            <a:solidFill>
              <a:schemeClr val="accent1"/>
            </a:solidFill>
            <a:prstDash val="solid"/>
            <a:round/>
            <a:headEnd type="none" w="sm" len="sm"/>
            <a:tailEnd type="triangle" w="med" len="med"/>
          </a:ln>
        </p:spPr>
      </p:cxnSp>
      <p:cxnSp>
        <p:nvCxnSpPr>
          <p:cNvPr id="1372" name="Google Shape;1372;p91"/>
          <p:cNvCxnSpPr/>
          <p:nvPr/>
        </p:nvCxnSpPr>
        <p:spPr>
          <a:xfrm>
            <a:off x="9193237" y="2412715"/>
            <a:ext cx="693900" cy="624300"/>
          </a:xfrm>
          <a:prstGeom prst="straightConnector1">
            <a:avLst/>
          </a:prstGeom>
          <a:noFill/>
          <a:ln w="38100" cap="flat" cmpd="sng">
            <a:solidFill>
              <a:schemeClr val="accent1"/>
            </a:solidFill>
            <a:prstDash val="solid"/>
            <a:round/>
            <a:headEnd type="none" w="sm" len="sm"/>
            <a:tailEnd type="triangle" w="med" len="med"/>
          </a:ln>
        </p:spPr>
      </p:cxnSp>
      <p:cxnSp>
        <p:nvCxnSpPr>
          <p:cNvPr id="1373" name="Google Shape;1373;p91"/>
          <p:cNvCxnSpPr/>
          <p:nvPr/>
        </p:nvCxnSpPr>
        <p:spPr>
          <a:xfrm flipH="1">
            <a:off x="9066442" y="3305268"/>
            <a:ext cx="820800" cy="588900"/>
          </a:xfrm>
          <a:prstGeom prst="straightConnector1">
            <a:avLst/>
          </a:prstGeom>
          <a:noFill/>
          <a:ln w="38100" cap="flat" cmpd="sng">
            <a:solidFill>
              <a:schemeClr val="accent1"/>
            </a:solidFill>
            <a:prstDash val="solid"/>
            <a:round/>
            <a:headEnd type="none" w="sm" len="sm"/>
            <a:tailEnd type="triangle" w="med" len="med"/>
          </a:ln>
        </p:spPr>
      </p:cxnSp>
      <p:cxnSp>
        <p:nvCxnSpPr>
          <p:cNvPr id="1374" name="Google Shape;1374;p91"/>
          <p:cNvCxnSpPr/>
          <p:nvPr/>
        </p:nvCxnSpPr>
        <p:spPr>
          <a:xfrm>
            <a:off x="10034954" y="3250597"/>
            <a:ext cx="780900" cy="613200"/>
          </a:xfrm>
          <a:prstGeom prst="straightConnector1">
            <a:avLst/>
          </a:prstGeom>
          <a:noFill/>
          <a:ln w="38100" cap="flat" cmpd="sng">
            <a:solidFill>
              <a:schemeClr val="accent1"/>
            </a:solidFill>
            <a:prstDash val="solid"/>
            <a:round/>
            <a:headEnd type="none" w="sm" len="sm"/>
            <a:tailEnd type="triangle" w="med" len="med"/>
          </a:ln>
        </p:spPr>
      </p:cxnSp>
      <p:cxnSp>
        <p:nvCxnSpPr>
          <p:cNvPr id="1375" name="Google Shape;1375;p91"/>
          <p:cNvCxnSpPr/>
          <p:nvPr/>
        </p:nvCxnSpPr>
        <p:spPr>
          <a:xfrm>
            <a:off x="7920110" y="3250597"/>
            <a:ext cx="0" cy="643800"/>
          </a:xfrm>
          <a:prstGeom prst="straightConnector1">
            <a:avLst/>
          </a:prstGeom>
          <a:noFill/>
          <a:ln w="38100" cap="flat" cmpd="sng">
            <a:solidFill>
              <a:schemeClr val="accent1"/>
            </a:solidFill>
            <a:prstDash val="solid"/>
            <a:round/>
            <a:headEnd type="none" w="sm" len="sm"/>
            <a:tailEnd type="triangle" w="med" len="med"/>
          </a:ln>
        </p:spPr>
      </p:cxnSp>
      <p:cxnSp>
        <p:nvCxnSpPr>
          <p:cNvPr id="1376" name="Google Shape;1376;p91"/>
          <p:cNvCxnSpPr/>
          <p:nvPr/>
        </p:nvCxnSpPr>
        <p:spPr>
          <a:xfrm>
            <a:off x="9066403" y="4099560"/>
            <a:ext cx="0" cy="641400"/>
          </a:xfrm>
          <a:prstGeom prst="straightConnector1">
            <a:avLst/>
          </a:prstGeom>
          <a:noFill/>
          <a:ln w="38100" cap="flat" cmpd="sng">
            <a:solidFill>
              <a:schemeClr val="accent1"/>
            </a:solidFill>
            <a:prstDash val="solid"/>
            <a:round/>
            <a:headEnd type="none" w="sm" len="sm"/>
            <a:tailEnd type="triangle" w="med" len="med"/>
          </a:ln>
        </p:spPr>
      </p:cxnSp>
      <p:cxnSp>
        <p:nvCxnSpPr>
          <p:cNvPr id="1377" name="Google Shape;1377;p91"/>
          <p:cNvCxnSpPr/>
          <p:nvPr/>
        </p:nvCxnSpPr>
        <p:spPr>
          <a:xfrm>
            <a:off x="10815710" y="4077286"/>
            <a:ext cx="0" cy="663600"/>
          </a:xfrm>
          <a:prstGeom prst="straightConnector1">
            <a:avLst/>
          </a:prstGeom>
          <a:noFill/>
          <a:ln w="38100" cap="flat" cmpd="sng">
            <a:solidFill>
              <a:schemeClr val="accent1"/>
            </a:solidFill>
            <a:prstDash val="solid"/>
            <a:round/>
            <a:headEnd type="none" w="sm" len="sm"/>
            <a:tailEnd type="triangle" w="med" len="med"/>
          </a:ln>
        </p:spPr>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92"/>
          <p:cNvSpPr txBox="1">
            <a:spLocks noGrp="1"/>
          </p:cNvSpPr>
          <p:nvPr>
            <p:ph type="title"/>
          </p:nvPr>
        </p:nvSpPr>
        <p:spPr>
          <a:xfrm>
            <a:off x="1251678" y="382385"/>
            <a:ext cx="10178400" cy="883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a:t>SUPUESTO DOS</a:t>
            </a:r>
            <a:endParaRPr/>
          </a:p>
        </p:txBody>
      </p:sp>
      <p:sp>
        <p:nvSpPr>
          <p:cNvPr id="1383" name="Google Shape;1383;p92"/>
          <p:cNvSpPr txBox="1">
            <a:spLocks noGrp="1"/>
          </p:cNvSpPr>
          <p:nvPr>
            <p:ph type="body" idx="1"/>
          </p:nvPr>
        </p:nvSpPr>
        <p:spPr>
          <a:xfrm>
            <a:off x="1041009" y="1266092"/>
            <a:ext cx="5721600" cy="37383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000"/>
              <a:buNone/>
            </a:pPr>
            <a:r>
              <a:rPr lang="es-ES" b="1" i="1"/>
              <a:t>Las quejas se mantienen por la idea del cliente de que lo que él decidió hacer para encarar la dificultas es lo único correcto y lógico que puede hacerse.</a:t>
            </a:r>
            <a:endParaRPr/>
          </a:p>
          <a:p>
            <a:pPr marL="0" lvl="0" indent="0" algn="ctr" rtl="0">
              <a:lnSpc>
                <a:spcPct val="110000"/>
              </a:lnSpc>
              <a:spcBef>
                <a:spcPts val="700"/>
              </a:spcBef>
              <a:spcAft>
                <a:spcPts val="0"/>
              </a:spcAft>
              <a:buSzPts val="2000"/>
              <a:buNone/>
            </a:pPr>
            <a:r>
              <a:rPr lang="es-ES" b="1" i="1"/>
              <a:t>Se comportan como si estuviesen entrampados en hacer más de lo mismo y han dejado fuera la mitad de la disyunción.</a:t>
            </a:r>
            <a:endParaRPr/>
          </a:p>
          <a:p>
            <a:pPr marL="0" lvl="0" indent="0" algn="ctr" rtl="0">
              <a:lnSpc>
                <a:spcPct val="110000"/>
              </a:lnSpc>
              <a:spcBef>
                <a:spcPts val="700"/>
              </a:spcBef>
              <a:spcAft>
                <a:spcPts val="0"/>
              </a:spcAft>
              <a:buSzPts val="2000"/>
              <a:buNone/>
            </a:pPr>
            <a:endParaRPr/>
          </a:p>
          <a:p>
            <a:pPr marL="228600" lvl="0" indent="-228600" algn="l" rtl="0">
              <a:lnSpc>
                <a:spcPct val="110000"/>
              </a:lnSpc>
              <a:spcBef>
                <a:spcPts val="700"/>
              </a:spcBef>
              <a:spcAft>
                <a:spcPts val="0"/>
              </a:spcAft>
              <a:buSzPts val="2000"/>
              <a:buChar char="•"/>
            </a:pPr>
            <a:r>
              <a:rPr lang="es-ES"/>
              <a:t>No dejan de volver a tomar la misma decisión y cada episodio les parece singular</a:t>
            </a:r>
            <a:endParaRPr/>
          </a:p>
        </p:txBody>
      </p:sp>
      <p:sp>
        <p:nvSpPr>
          <p:cNvPr id="1384" name="Google Shape;1384;p92"/>
          <p:cNvSpPr txBox="1">
            <a:spLocks noGrp="1"/>
          </p:cNvSpPr>
          <p:nvPr>
            <p:ph type="body" idx="2"/>
          </p:nvPr>
        </p:nvSpPr>
        <p:spPr>
          <a:xfrm>
            <a:off x="6629400" y="500682"/>
            <a:ext cx="4800600" cy="5643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000"/>
              <a:buNone/>
            </a:pPr>
            <a:r>
              <a:rPr lang="es-ES" b="1"/>
              <a:t>El proceso de desarrollo de la queja</a:t>
            </a:r>
            <a:endParaRPr/>
          </a:p>
        </p:txBody>
      </p:sp>
      <p:grpSp>
        <p:nvGrpSpPr>
          <p:cNvPr id="1385" name="Google Shape;1385;p92"/>
          <p:cNvGrpSpPr/>
          <p:nvPr/>
        </p:nvGrpSpPr>
        <p:grpSpPr>
          <a:xfrm>
            <a:off x="7099193" y="833324"/>
            <a:ext cx="4800887" cy="4356693"/>
            <a:chOff x="6969005" y="1214071"/>
            <a:chExt cx="4888389" cy="4377706"/>
          </a:xfrm>
        </p:grpSpPr>
        <p:sp>
          <p:nvSpPr>
            <p:cNvPr id="1386" name="Google Shape;1386;p92"/>
            <p:cNvSpPr txBox="1"/>
            <p:nvPr/>
          </p:nvSpPr>
          <p:spPr>
            <a:xfrm>
              <a:off x="6971351" y="1266092"/>
              <a:ext cx="4458600" cy="923400"/>
            </a:xfrm>
            <a:prstGeom prst="rect">
              <a:avLst/>
            </a:prstGeom>
            <a:noFill/>
            <a:ln>
              <a:noFill/>
            </a:ln>
          </p:spPr>
          <p:txBody>
            <a:bodyPr spcFirstLastPara="1" wrap="square" lIns="91425" tIns="45700" rIns="91425" bIns="45700" numCol="2" anchor="t" anchorCtr="0">
              <a:spAutoFit/>
            </a:bodyPr>
            <a:lstStyle/>
            <a:p>
              <a:pPr marL="0" marR="0" lvl="0" indent="0" algn="l" rtl="0">
                <a:spcBef>
                  <a:spcPts val="0"/>
                </a:spcBef>
                <a:spcAft>
                  <a:spcPts val="0"/>
                </a:spcAft>
                <a:buNone/>
              </a:pPr>
              <a:r>
                <a:rPr lang="es-ES" sz="1800">
                  <a:solidFill>
                    <a:srgbClr val="595959"/>
                  </a:solidFill>
                  <a:latin typeface="Cabin"/>
                  <a:ea typeface="Cabin"/>
                  <a:cs typeface="Cabin"/>
                  <a:sym typeface="Cabin"/>
                </a:rPr>
                <a:t>Una perturbación normal</a:t>
              </a:r>
              <a:endParaRPr/>
            </a:p>
            <a:p>
              <a:pPr marL="0" marR="0" lvl="0" indent="0" algn="l" rtl="0">
                <a:spcBef>
                  <a:spcPts val="0"/>
                </a:spcBef>
                <a:spcAft>
                  <a:spcPts val="0"/>
                </a:spcAft>
                <a:buNone/>
              </a:pPr>
              <a:endParaRPr sz="1800">
                <a:solidFill>
                  <a:srgbClr val="595959"/>
                </a:solidFill>
                <a:latin typeface="Cabin"/>
                <a:ea typeface="Cabin"/>
                <a:cs typeface="Cabin"/>
                <a:sym typeface="Cabin"/>
              </a:endParaRPr>
            </a:p>
            <a:p>
              <a:pPr marL="0" marR="0" lvl="0" indent="0" algn="l" rtl="0">
                <a:spcBef>
                  <a:spcPts val="0"/>
                </a:spcBef>
                <a:spcAft>
                  <a:spcPts val="0"/>
                </a:spcAft>
                <a:buNone/>
              </a:pPr>
              <a:r>
                <a:rPr lang="es-ES" sz="1800">
                  <a:solidFill>
                    <a:srgbClr val="595959"/>
                  </a:solidFill>
                  <a:latin typeface="Cabin"/>
                  <a:ea typeface="Cabin"/>
                  <a:cs typeface="Cabin"/>
                  <a:sym typeface="Cabin"/>
                </a:rPr>
                <a:t>Orinar la cama</a:t>
              </a:r>
              <a:endParaRPr/>
            </a:p>
          </p:txBody>
        </p:sp>
        <p:sp>
          <p:nvSpPr>
            <p:cNvPr id="1387" name="Google Shape;1387;p92"/>
            <p:cNvSpPr txBox="1"/>
            <p:nvPr/>
          </p:nvSpPr>
          <p:spPr>
            <a:xfrm>
              <a:off x="6969005" y="2478054"/>
              <a:ext cx="4592400" cy="1477200"/>
            </a:xfrm>
            <a:prstGeom prst="rect">
              <a:avLst/>
            </a:prstGeom>
            <a:noFill/>
            <a:ln>
              <a:noFill/>
            </a:ln>
          </p:spPr>
          <p:txBody>
            <a:bodyPr spcFirstLastPara="1" wrap="square" lIns="91425" tIns="45700" rIns="91425" bIns="45700" numCol="2" anchor="t" anchorCtr="0">
              <a:spAutoFit/>
            </a:bodyPr>
            <a:lstStyle/>
            <a:p>
              <a:pPr marL="0" marR="0" lvl="0" indent="0" algn="l" rtl="0">
                <a:spcBef>
                  <a:spcPts val="0"/>
                </a:spcBef>
                <a:spcAft>
                  <a:spcPts val="0"/>
                </a:spcAft>
                <a:buNone/>
              </a:pPr>
              <a:r>
                <a:rPr lang="es-ES" sz="1800">
                  <a:solidFill>
                    <a:srgbClr val="595959"/>
                  </a:solidFill>
                  <a:latin typeface="Cabin"/>
                  <a:ea typeface="Cabin"/>
                  <a:cs typeface="Cabin"/>
                  <a:sym typeface="Cabin"/>
                </a:rPr>
                <a:t>Intentos infructuosos repetidos para rectificar la situación</a:t>
              </a:r>
              <a:endParaRPr/>
            </a:p>
            <a:p>
              <a:pPr marL="0" marR="0" lvl="0" indent="0" algn="l" rtl="0">
                <a:spcBef>
                  <a:spcPts val="0"/>
                </a:spcBef>
                <a:spcAft>
                  <a:spcPts val="0"/>
                </a:spcAft>
                <a:buNone/>
              </a:pPr>
              <a:endParaRPr sz="1800">
                <a:solidFill>
                  <a:srgbClr val="595959"/>
                </a:solidFill>
                <a:latin typeface="Cabin"/>
                <a:ea typeface="Cabin"/>
                <a:cs typeface="Cabin"/>
                <a:sym typeface="Cabin"/>
              </a:endParaRPr>
            </a:p>
            <a:p>
              <a:pPr marL="0" marR="0" lvl="0" indent="0" algn="l" rtl="0">
                <a:spcBef>
                  <a:spcPts val="0"/>
                </a:spcBef>
                <a:spcAft>
                  <a:spcPts val="0"/>
                </a:spcAft>
                <a:buNone/>
              </a:pPr>
              <a:endParaRPr sz="1800">
                <a:solidFill>
                  <a:srgbClr val="595959"/>
                </a:solidFill>
                <a:latin typeface="Cabin"/>
                <a:ea typeface="Cabin"/>
                <a:cs typeface="Cabin"/>
                <a:sym typeface="Cabin"/>
              </a:endParaRPr>
            </a:p>
            <a:p>
              <a:pPr marL="0" marR="0" lvl="0" indent="0" algn="l" rtl="0">
                <a:spcBef>
                  <a:spcPts val="0"/>
                </a:spcBef>
                <a:spcAft>
                  <a:spcPts val="0"/>
                </a:spcAft>
                <a:buNone/>
              </a:pPr>
              <a:endParaRPr sz="1800">
                <a:solidFill>
                  <a:srgbClr val="595959"/>
                </a:solidFill>
                <a:latin typeface="Cabin"/>
                <a:ea typeface="Cabin"/>
                <a:cs typeface="Cabin"/>
                <a:sym typeface="Cabin"/>
              </a:endParaRPr>
            </a:p>
            <a:p>
              <a:pPr marL="0" marR="0" lvl="0" indent="0" algn="l" rtl="0">
                <a:spcBef>
                  <a:spcPts val="0"/>
                </a:spcBef>
                <a:spcAft>
                  <a:spcPts val="0"/>
                </a:spcAft>
                <a:buNone/>
              </a:pPr>
              <a:r>
                <a:rPr lang="es-ES" sz="1800">
                  <a:solidFill>
                    <a:srgbClr val="595959"/>
                  </a:solidFill>
                  <a:latin typeface="Cabin"/>
                  <a:ea typeface="Cabin"/>
                  <a:cs typeface="Cabin"/>
                  <a:sym typeface="Cabin"/>
                </a:rPr>
                <a:t>  Castigos</a:t>
              </a:r>
              <a:endParaRPr/>
            </a:p>
          </p:txBody>
        </p:sp>
        <p:sp>
          <p:nvSpPr>
            <p:cNvPr id="1388" name="Google Shape;1388;p92"/>
            <p:cNvSpPr txBox="1"/>
            <p:nvPr/>
          </p:nvSpPr>
          <p:spPr>
            <a:xfrm>
              <a:off x="7038172" y="4945577"/>
              <a:ext cx="4458600" cy="646200"/>
            </a:xfrm>
            <a:prstGeom prst="rect">
              <a:avLst/>
            </a:prstGeom>
            <a:noFill/>
            <a:ln>
              <a:noFill/>
            </a:ln>
          </p:spPr>
          <p:txBody>
            <a:bodyPr spcFirstLastPara="1" wrap="square" lIns="91425" tIns="45700" rIns="91425" bIns="45700" numCol="2" anchor="t" anchorCtr="0">
              <a:spAutoFit/>
            </a:bodyPr>
            <a:lstStyle/>
            <a:p>
              <a:pPr marL="0" marR="0" lvl="0" indent="0" algn="l" rtl="0">
                <a:spcBef>
                  <a:spcPts val="0"/>
                </a:spcBef>
                <a:spcAft>
                  <a:spcPts val="0"/>
                </a:spcAft>
                <a:buNone/>
              </a:pPr>
              <a:r>
                <a:rPr lang="es-ES" sz="1800">
                  <a:solidFill>
                    <a:srgbClr val="595959"/>
                  </a:solidFill>
                  <a:latin typeface="Cabin"/>
                  <a:ea typeface="Cabin"/>
                  <a:cs typeface="Cabin"/>
                  <a:sym typeface="Cabin"/>
                </a:rPr>
                <a:t>Más perturbaciones</a:t>
              </a:r>
              <a:endParaRPr/>
            </a:p>
            <a:p>
              <a:pPr marL="0" marR="0" lvl="0" indent="0" algn="l" rtl="0">
                <a:spcBef>
                  <a:spcPts val="0"/>
                </a:spcBef>
                <a:spcAft>
                  <a:spcPts val="0"/>
                </a:spcAft>
                <a:buNone/>
              </a:pPr>
              <a:endParaRPr sz="1800">
                <a:solidFill>
                  <a:srgbClr val="595959"/>
                </a:solidFill>
                <a:latin typeface="Cabin"/>
                <a:ea typeface="Cabin"/>
                <a:cs typeface="Cabin"/>
                <a:sym typeface="Cabin"/>
              </a:endParaRPr>
            </a:p>
            <a:p>
              <a:pPr marL="0" marR="0" lvl="0" indent="0" algn="l" rtl="0">
                <a:spcBef>
                  <a:spcPts val="0"/>
                </a:spcBef>
                <a:spcAft>
                  <a:spcPts val="0"/>
                </a:spcAft>
                <a:buNone/>
              </a:pPr>
              <a:r>
                <a:rPr lang="es-ES" sz="1800">
                  <a:solidFill>
                    <a:srgbClr val="595959"/>
                  </a:solidFill>
                  <a:latin typeface="Cabin"/>
                  <a:ea typeface="Cabin"/>
                  <a:cs typeface="Cabin"/>
                  <a:sym typeface="Cabin"/>
                </a:rPr>
                <a:t>  Cólera</a:t>
              </a:r>
              <a:endParaRPr/>
            </a:p>
          </p:txBody>
        </p:sp>
        <p:sp>
          <p:nvSpPr>
            <p:cNvPr id="1389" name="Google Shape;1389;p92"/>
            <p:cNvSpPr txBox="1"/>
            <p:nvPr/>
          </p:nvSpPr>
          <p:spPr>
            <a:xfrm>
              <a:off x="10178562" y="4265813"/>
              <a:ext cx="984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95959"/>
                  </a:solidFill>
                  <a:latin typeface="Cabin"/>
                  <a:ea typeface="Cabin"/>
                  <a:cs typeface="Cabin"/>
                  <a:sym typeface="Cabin"/>
                </a:rPr>
                <a:t>Tiempo</a:t>
              </a:r>
              <a:endParaRPr/>
            </a:p>
          </p:txBody>
        </p:sp>
        <p:sp>
          <p:nvSpPr>
            <p:cNvPr id="1390" name="Google Shape;1390;p92"/>
            <p:cNvSpPr txBox="1"/>
            <p:nvPr/>
          </p:nvSpPr>
          <p:spPr>
            <a:xfrm>
              <a:off x="10469294" y="3312578"/>
              <a:ext cx="1388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95959"/>
                  </a:solidFill>
                  <a:latin typeface="Cabin"/>
                  <a:ea typeface="Cabin"/>
                  <a:cs typeface="Cabin"/>
                  <a:sym typeface="Cabin"/>
                </a:rPr>
                <a:t>Expectativas</a:t>
              </a:r>
              <a:endParaRPr/>
            </a:p>
          </p:txBody>
        </p:sp>
        <p:sp>
          <p:nvSpPr>
            <p:cNvPr id="1391" name="Google Shape;1391;p92"/>
            <p:cNvSpPr/>
            <p:nvPr/>
          </p:nvSpPr>
          <p:spPr>
            <a:xfrm>
              <a:off x="8997461" y="2661544"/>
              <a:ext cx="349200" cy="506400"/>
            </a:xfrm>
            <a:prstGeom prst="mathEqual">
              <a:avLst>
                <a:gd name="adj1" fmla="val 13889"/>
                <a:gd name="adj2" fmla="val 8571"/>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bin"/>
                <a:ea typeface="Cabin"/>
                <a:cs typeface="Cabin"/>
                <a:sym typeface="Cabin"/>
              </a:endParaRPr>
            </a:p>
          </p:txBody>
        </p:sp>
        <p:sp>
          <p:nvSpPr>
            <p:cNvPr id="1392" name="Google Shape;1392;p92"/>
            <p:cNvSpPr/>
            <p:nvPr/>
          </p:nvSpPr>
          <p:spPr>
            <a:xfrm>
              <a:off x="8961120" y="4878712"/>
              <a:ext cx="349200" cy="506400"/>
            </a:xfrm>
            <a:prstGeom prst="mathEqual">
              <a:avLst>
                <a:gd name="adj1" fmla="val 13889"/>
                <a:gd name="adj2" fmla="val 8571"/>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bin"/>
                <a:ea typeface="Cabin"/>
                <a:cs typeface="Cabin"/>
                <a:sym typeface="Cabin"/>
              </a:endParaRPr>
            </a:p>
          </p:txBody>
        </p:sp>
        <p:sp>
          <p:nvSpPr>
            <p:cNvPr id="1393" name="Google Shape;1393;p92"/>
            <p:cNvSpPr/>
            <p:nvPr/>
          </p:nvSpPr>
          <p:spPr>
            <a:xfrm>
              <a:off x="8786446" y="1214071"/>
              <a:ext cx="349200" cy="506400"/>
            </a:xfrm>
            <a:prstGeom prst="mathEqual">
              <a:avLst>
                <a:gd name="adj1" fmla="val 13889"/>
                <a:gd name="adj2" fmla="val 8571"/>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bin"/>
                <a:ea typeface="Cabin"/>
                <a:cs typeface="Cabin"/>
                <a:sym typeface="Cabin"/>
              </a:endParaRPr>
            </a:p>
          </p:txBody>
        </p:sp>
        <p:cxnSp>
          <p:nvCxnSpPr>
            <p:cNvPr id="1394" name="Google Shape;1394;p92"/>
            <p:cNvCxnSpPr/>
            <p:nvPr/>
          </p:nvCxnSpPr>
          <p:spPr>
            <a:xfrm>
              <a:off x="8243668" y="1617785"/>
              <a:ext cx="0" cy="842700"/>
            </a:xfrm>
            <a:prstGeom prst="straightConnector1">
              <a:avLst/>
            </a:prstGeom>
            <a:noFill/>
            <a:ln w="57150" cap="flat" cmpd="sng">
              <a:solidFill>
                <a:schemeClr val="accent1"/>
              </a:solidFill>
              <a:prstDash val="solid"/>
              <a:round/>
              <a:headEnd type="none" w="sm" len="sm"/>
              <a:tailEnd type="triangle" w="med" len="med"/>
            </a:ln>
          </p:spPr>
        </p:cxnSp>
        <p:cxnSp>
          <p:nvCxnSpPr>
            <p:cNvPr id="1395" name="Google Shape;1395;p92"/>
            <p:cNvCxnSpPr/>
            <p:nvPr/>
          </p:nvCxnSpPr>
          <p:spPr>
            <a:xfrm flipH="1">
              <a:off x="8243626" y="3429000"/>
              <a:ext cx="39900" cy="1516500"/>
            </a:xfrm>
            <a:prstGeom prst="straightConnector1">
              <a:avLst/>
            </a:prstGeom>
            <a:noFill/>
            <a:ln w="57150" cap="flat" cmpd="sng">
              <a:solidFill>
                <a:schemeClr val="accent1"/>
              </a:solidFill>
              <a:prstDash val="solid"/>
              <a:round/>
              <a:headEnd type="none" w="sm" len="sm"/>
              <a:tailEnd type="triangle" w="med" len="med"/>
            </a:ln>
          </p:spPr>
        </p:cxnSp>
        <p:cxnSp>
          <p:nvCxnSpPr>
            <p:cNvPr id="1396" name="Google Shape;1396;p92"/>
            <p:cNvCxnSpPr>
              <a:endCxn id="1390" idx="0"/>
            </p:cNvCxnSpPr>
            <p:nvPr/>
          </p:nvCxnSpPr>
          <p:spPr>
            <a:xfrm>
              <a:off x="10107044" y="2762678"/>
              <a:ext cx="1056300" cy="549900"/>
            </a:xfrm>
            <a:prstGeom prst="curvedConnector2">
              <a:avLst/>
            </a:prstGeom>
            <a:noFill/>
            <a:ln w="38100" cap="flat" cmpd="sng">
              <a:solidFill>
                <a:schemeClr val="accent1"/>
              </a:solidFill>
              <a:prstDash val="solid"/>
              <a:round/>
              <a:headEnd type="none" w="sm" len="sm"/>
              <a:tailEnd type="triangle" w="med" len="med"/>
            </a:ln>
          </p:spPr>
        </p:cxnSp>
        <p:cxnSp>
          <p:nvCxnSpPr>
            <p:cNvPr id="1397" name="Google Shape;1397;p92"/>
            <p:cNvCxnSpPr/>
            <p:nvPr/>
          </p:nvCxnSpPr>
          <p:spPr>
            <a:xfrm rot="5400000">
              <a:off x="9745965" y="3784209"/>
              <a:ext cx="1632000" cy="1569600"/>
            </a:xfrm>
            <a:prstGeom prst="curvedConnector3">
              <a:avLst>
                <a:gd name="adj1" fmla="val 135929"/>
              </a:avLst>
            </a:prstGeom>
            <a:noFill/>
            <a:ln w="38100" cap="flat" cmpd="sng">
              <a:solidFill>
                <a:schemeClr val="accent1"/>
              </a:solidFill>
              <a:prstDash val="solid"/>
              <a:round/>
              <a:headEnd type="none" w="sm" len="sm"/>
              <a:tailEnd type="triangle" w="med" len="med"/>
            </a:ln>
          </p:spPr>
        </p:cxnSp>
        <p:cxnSp>
          <p:nvCxnSpPr>
            <p:cNvPr id="1398" name="Google Shape;1398;p92"/>
            <p:cNvCxnSpPr>
              <a:stCxn id="1389" idx="0"/>
            </p:cNvCxnSpPr>
            <p:nvPr/>
          </p:nvCxnSpPr>
          <p:spPr>
            <a:xfrm rot="5400000" flipH="1">
              <a:off x="9618612" y="3213563"/>
              <a:ext cx="1098000" cy="1006500"/>
            </a:xfrm>
            <a:prstGeom prst="curvedConnector3">
              <a:avLst>
                <a:gd name="adj1" fmla="val 50000"/>
              </a:avLst>
            </a:prstGeom>
            <a:noFill/>
            <a:ln w="38100" cap="flat" cmpd="sng">
              <a:solidFill>
                <a:schemeClr val="accent1"/>
              </a:solidFill>
              <a:prstDash val="solid"/>
              <a:round/>
              <a:headEnd type="none" w="sm" len="sm"/>
              <a:tailEnd type="triangle" w="med" len="med"/>
            </a:ln>
          </p:spPr>
        </p:cxnSp>
        <p:cxnSp>
          <p:nvCxnSpPr>
            <p:cNvPr id="1399" name="Google Shape;1399;p92"/>
            <p:cNvCxnSpPr>
              <a:endCxn id="1389" idx="2"/>
            </p:cNvCxnSpPr>
            <p:nvPr/>
          </p:nvCxnSpPr>
          <p:spPr>
            <a:xfrm rot="10800000" flipH="1">
              <a:off x="10028562" y="4635113"/>
              <a:ext cx="642300" cy="440400"/>
            </a:xfrm>
            <a:prstGeom prst="curvedConnector2">
              <a:avLst/>
            </a:prstGeom>
            <a:noFill/>
            <a:ln w="38100" cap="flat" cmpd="sng">
              <a:solidFill>
                <a:schemeClr val="accent1"/>
              </a:solidFill>
              <a:prstDash val="solid"/>
              <a:round/>
              <a:headEnd type="none" w="sm" len="sm"/>
              <a:tailEnd type="triangle" w="med" len="med"/>
            </a:ln>
          </p:spPr>
        </p:cxnSp>
      </p:grpSp>
      <p:sp>
        <p:nvSpPr>
          <p:cNvPr id="1400" name="Google Shape;1400;p92"/>
          <p:cNvSpPr txBox="1"/>
          <p:nvPr/>
        </p:nvSpPr>
        <p:spPr>
          <a:xfrm>
            <a:off x="1041009" y="4988856"/>
            <a:ext cx="10497900" cy="16230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10000"/>
              </a:lnSpc>
              <a:spcBef>
                <a:spcPts val="0"/>
              </a:spcBef>
              <a:spcAft>
                <a:spcPts val="0"/>
              </a:spcAft>
              <a:buClr>
                <a:schemeClr val="dk2"/>
              </a:buClr>
              <a:buSzPts val="2000"/>
              <a:buFont typeface="Arial"/>
              <a:buChar char="•"/>
            </a:pPr>
            <a:r>
              <a:rPr lang="es-ES" sz="2000">
                <a:solidFill>
                  <a:srgbClr val="595959"/>
                </a:solidFill>
                <a:latin typeface="Cabin"/>
                <a:ea typeface="Cabin"/>
                <a:cs typeface="Cabin"/>
                <a:sym typeface="Cabin"/>
              </a:rPr>
              <a:t>Cualquier conducta “no A” → diferencia suficiente → soluciones</a:t>
            </a:r>
            <a:endParaRPr/>
          </a:p>
          <a:p>
            <a:pPr marL="228600" marR="0" lvl="0" indent="-228600" algn="l" rtl="0">
              <a:lnSpc>
                <a:spcPct val="110000"/>
              </a:lnSpc>
              <a:spcBef>
                <a:spcPts val="700"/>
              </a:spcBef>
              <a:spcAft>
                <a:spcPts val="0"/>
              </a:spcAft>
              <a:buClr>
                <a:schemeClr val="dk2"/>
              </a:buClr>
              <a:buSzPts val="2000"/>
              <a:buFont typeface="Arial"/>
              <a:buChar char="•"/>
            </a:pPr>
            <a:r>
              <a:rPr lang="es-ES" sz="2000">
                <a:solidFill>
                  <a:srgbClr val="595959"/>
                </a:solidFill>
                <a:latin typeface="Cabin"/>
                <a:ea typeface="Cabin"/>
                <a:cs typeface="Cabin"/>
                <a:sym typeface="Cabin"/>
              </a:rPr>
              <a:t>Liberar a las personas de su rigidez, de la lógica binaria → raíz de las quejas</a:t>
            </a:r>
            <a:endParaRPr/>
          </a:p>
          <a:p>
            <a:pPr marL="228600" marR="0" lvl="0" indent="-228600" algn="l" rtl="0">
              <a:lnSpc>
                <a:spcPct val="110000"/>
              </a:lnSpc>
              <a:spcBef>
                <a:spcPts val="700"/>
              </a:spcBef>
              <a:spcAft>
                <a:spcPts val="0"/>
              </a:spcAft>
              <a:buClr>
                <a:schemeClr val="dk2"/>
              </a:buClr>
              <a:buSzPts val="2000"/>
              <a:buFont typeface="Arial"/>
              <a:buChar char="•"/>
            </a:pPr>
            <a:r>
              <a:rPr lang="es-ES" sz="2000">
                <a:solidFill>
                  <a:srgbClr val="595959"/>
                </a:solidFill>
                <a:latin typeface="Cabin"/>
                <a:ea typeface="Cabin"/>
                <a:cs typeface="Cabin"/>
                <a:sym typeface="Cabin"/>
              </a:rPr>
              <a:t>Se necesita usar una “lógica cibernética o sistémica” = “proceso estocástico gemelo” o     								“azarosidad” (Bateson)</a:t>
            </a:r>
            <a:endParaRPr sz="2000">
              <a:solidFill>
                <a:srgbClr val="595959"/>
              </a:solidFill>
              <a:latin typeface="Cabin"/>
              <a:ea typeface="Cabin"/>
              <a:cs typeface="Cabin"/>
              <a:sym typeface="Cabin"/>
            </a:endParaRPr>
          </a:p>
        </p:txBody>
      </p:sp>
      <p:cxnSp>
        <p:nvCxnSpPr>
          <p:cNvPr id="1401" name="Google Shape;1401;p92"/>
          <p:cNvCxnSpPr/>
          <p:nvPr/>
        </p:nvCxnSpPr>
        <p:spPr>
          <a:xfrm>
            <a:off x="6879102" y="1064895"/>
            <a:ext cx="0" cy="3611400"/>
          </a:xfrm>
          <a:prstGeom prst="straightConnector1">
            <a:avLst/>
          </a:prstGeom>
          <a:noFill/>
          <a:ln w="28575" cap="flat" cmpd="sng">
            <a:solidFill>
              <a:srgbClr val="7F7F7F"/>
            </a:solidFill>
            <a:prstDash val="solid"/>
            <a:round/>
            <a:headEnd type="none" w="sm" len="sm"/>
            <a:tailEnd type="none" w="sm" len="sm"/>
          </a:ln>
        </p:spPr>
      </p:cxnSp>
      <p:cxnSp>
        <p:nvCxnSpPr>
          <p:cNvPr id="1402" name="Google Shape;1402;p92"/>
          <p:cNvCxnSpPr/>
          <p:nvPr/>
        </p:nvCxnSpPr>
        <p:spPr>
          <a:xfrm>
            <a:off x="6879102" y="5004379"/>
            <a:ext cx="2467200" cy="0"/>
          </a:xfrm>
          <a:prstGeom prst="straightConnector1">
            <a:avLst/>
          </a:prstGeom>
          <a:noFill/>
          <a:ln w="28575" cap="flat" cmpd="sng">
            <a:solidFill>
              <a:srgbClr val="7F7F7F"/>
            </a:solidFill>
            <a:prstDash val="solid"/>
            <a:round/>
            <a:headEnd type="none" w="sm" len="sm"/>
            <a:tailEnd type="none" w="sm" len="sm"/>
          </a:ln>
        </p:spPr>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93"/>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a:t>RECONSTRUCCIÓN DE LAS QUEJAS PARA CONVERTIRLAS EN PROBLEMAS</a:t>
            </a:r>
            <a:endParaRPr/>
          </a:p>
        </p:txBody>
      </p:sp>
      <p:sp>
        <p:nvSpPr>
          <p:cNvPr id="1408" name="Google Shape;1408;p93"/>
          <p:cNvSpPr txBox="1">
            <a:spLocks noGrp="1"/>
          </p:cNvSpPr>
          <p:nvPr>
            <p:ph type="body" idx="1"/>
          </p:nvPr>
        </p:nvSpPr>
        <p:spPr>
          <a:xfrm>
            <a:off x="1069145" y="1874517"/>
            <a:ext cx="10621200" cy="4765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50"/>
              <a:buNone/>
            </a:pPr>
            <a:r>
              <a:rPr lang="es-ES" sz="1850"/>
              <a:t>La quejas son construcciones complejas que involucran muchos elementos:</a:t>
            </a:r>
            <a:endParaRPr/>
          </a:p>
          <a:p>
            <a:pPr marL="457200" lvl="0" indent="-457200" algn="l" rtl="0">
              <a:lnSpc>
                <a:spcPct val="90000"/>
              </a:lnSpc>
              <a:spcBef>
                <a:spcPts val="700"/>
              </a:spcBef>
              <a:spcAft>
                <a:spcPts val="0"/>
              </a:spcAft>
              <a:buSzPts val="1850"/>
              <a:buFont typeface="Impact"/>
              <a:buAutoNum type="arabicPeriod"/>
            </a:pPr>
            <a:r>
              <a:rPr lang="es-ES" sz="1850"/>
              <a:t>Secuencia de conducta</a:t>
            </a:r>
            <a:endParaRPr/>
          </a:p>
          <a:p>
            <a:pPr marL="457200" lvl="0" indent="-457200" algn="l" rtl="0">
              <a:lnSpc>
                <a:spcPct val="90000"/>
              </a:lnSpc>
              <a:spcBef>
                <a:spcPts val="700"/>
              </a:spcBef>
              <a:spcAft>
                <a:spcPts val="0"/>
              </a:spcAft>
              <a:buSzPts val="1850"/>
              <a:buFont typeface="Impact"/>
              <a:buAutoNum type="arabicPeriod"/>
            </a:pPr>
            <a:r>
              <a:rPr lang="es-ES" sz="1850"/>
              <a:t>Significados asignados a la situación</a:t>
            </a:r>
            <a:endParaRPr/>
          </a:p>
          <a:p>
            <a:pPr marL="457200" lvl="0" indent="-457200" algn="l" rtl="0">
              <a:lnSpc>
                <a:spcPct val="90000"/>
              </a:lnSpc>
              <a:spcBef>
                <a:spcPts val="700"/>
              </a:spcBef>
              <a:spcAft>
                <a:spcPts val="0"/>
              </a:spcAft>
              <a:buSzPts val="1850"/>
              <a:buFont typeface="Impact"/>
              <a:buAutoNum type="arabicPeriod"/>
            </a:pPr>
            <a:r>
              <a:rPr lang="es-ES" sz="1850"/>
              <a:t>Frecuencia con la que se produce la conducta</a:t>
            </a:r>
            <a:endParaRPr/>
          </a:p>
          <a:p>
            <a:pPr marL="457200" lvl="0" indent="-457200" algn="l" rtl="0">
              <a:lnSpc>
                <a:spcPct val="90000"/>
              </a:lnSpc>
              <a:spcBef>
                <a:spcPts val="700"/>
              </a:spcBef>
              <a:spcAft>
                <a:spcPts val="0"/>
              </a:spcAft>
              <a:buSzPts val="1850"/>
              <a:buFont typeface="Impact"/>
              <a:buAutoNum type="arabicPeriod"/>
            </a:pPr>
            <a:r>
              <a:rPr lang="es-ES" sz="1850"/>
              <a:t>Lugar físico</a:t>
            </a:r>
            <a:endParaRPr/>
          </a:p>
          <a:p>
            <a:pPr marL="457200" lvl="0" indent="-457200" algn="l" rtl="0">
              <a:lnSpc>
                <a:spcPct val="90000"/>
              </a:lnSpc>
              <a:spcBef>
                <a:spcPts val="700"/>
              </a:spcBef>
              <a:spcAft>
                <a:spcPts val="0"/>
              </a:spcAft>
              <a:buSzPts val="1850"/>
              <a:buFont typeface="Impact"/>
              <a:buAutoNum type="arabicPeriod"/>
            </a:pPr>
            <a:r>
              <a:rPr lang="es-ES" sz="1850"/>
              <a:t>Grado en que es involuntaria</a:t>
            </a:r>
            <a:endParaRPr/>
          </a:p>
          <a:p>
            <a:pPr marL="457200" lvl="0" indent="-457200" algn="l" rtl="0">
              <a:lnSpc>
                <a:spcPct val="90000"/>
              </a:lnSpc>
              <a:spcBef>
                <a:spcPts val="700"/>
              </a:spcBef>
              <a:spcAft>
                <a:spcPts val="0"/>
              </a:spcAft>
              <a:buSzPts val="1850"/>
              <a:buFont typeface="Impact"/>
              <a:buAutoNum type="arabicPeriod"/>
            </a:pPr>
            <a:r>
              <a:rPr lang="es-ES" sz="1850"/>
              <a:t>Terceros significativos involucrados, directa o indirectamente</a:t>
            </a:r>
            <a:endParaRPr/>
          </a:p>
          <a:p>
            <a:pPr marL="457200" lvl="0" indent="-457200" algn="l" rtl="0">
              <a:lnSpc>
                <a:spcPct val="90000"/>
              </a:lnSpc>
              <a:spcBef>
                <a:spcPts val="700"/>
              </a:spcBef>
              <a:spcAft>
                <a:spcPts val="0"/>
              </a:spcAft>
              <a:buSzPts val="1850"/>
              <a:buFont typeface="Impact"/>
              <a:buAutoNum type="arabicPeriod"/>
            </a:pPr>
            <a:r>
              <a:rPr lang="es-ES" sz="1850"/>
              <a:t>Qué o quien tiene la culpa</a:t>
            </a:r>
            <a:endParaRPr/>
          </a:p>
          <a:p>
            <a:pPr marL="457200" lvl="0" indent="-457200" algn="l" rtl="0">
              <a:lnSpc>
                <a:spcPct val="90000"/>
              </a:lnSpc>
              <a:spcBef>
                <a:spcPts val="700"/>
              </a:spcBef>
              <a:spcAft>
                <a:spcPts val="0"/>
              </a:spcAft>
              <a:buSzPts val="1850"/>
              <a:buFont typeface="Impact"/>
              <a:buAutoNum type="arabicPeriod"/>
            </a:pPr>
            <a:r>
              <a:rPr lang="es-ES" sz="1850"/>
              <a:t>Factores ambientales </a:t>
            </a:r>
            <a:endParaRPr/>
          </a:p>
          <a:p>
            <a:pPr marL="457200" lvl="0" indent="-457200" algn="l" rtl="0">
              <a:lnSpc>
                <a:spcPct val="90000"/>
              </a:lnSpc>
              <a:spcBef>
                <a:spcPts val="700"/>
              </a:spcBef>
              <a:spcAft>
                <a:spcPts val="0"/>
              </a:spcAft>
              <a:buSzPts val="1850"/>
              <a:buFont typeface="Impact"/>
              <a:buAutoNum type="arabicPeriod"/>
            </a:pPr>
            <a:r>
              <a:rPr lang="es-ES" sz="1850"/>
              <a:t>Estado fisiológico o sensaciones involucradas</a:t>
            </a:r>
            <a:endParaRPr/>
          </a:p>
          <a:p>
            <a:pPr marL="457200" lvl="0" indent="-457200" algn="l" rtl="0">
              <a:lnSpc>
                <a:spcPct val="90000"/>
              </a:lnSpc>
              <a:spcBef>
                <a:spcPts val="700"/>
              </a:spcBef>
              <a:spcAft>
                <a:spcPts val="0"/>
              </a:spcAft>
              <a:buSzPts val="1850"/>
              <a:buFont typeface="Impact"/>
              <a:buAutoNum type="arabicPeriod"/>
            </a:pPr>
            <a:r>
              <a:rPr lang="es-ES" sz="1850"/>
              <a:t>El pasado</a:t>
            </a:r>
            <a:endParaRPr/>
          </a:p>
          <a:p>
            <a:pPr marL="457200" lvl="0" indent="-457200" algn="l" rtl="0">
              <a:lnSpc>
                <a:spcPct val="90000"/>
              </a:lnSpc>
              <a:spcBef>
                <a:spcPts val="700"/>
              </a:spcBef>
              <a:spcAft>
                <a:spcPts val="0"/>
              </a:spcAft>
              <a:buSzPts val="1850"/>
              <a:buFont typeface="Impact"/>
              <a:buAutoNum type="arabicPeriod"/>
            </a:pPr>
            <a:r>
              <a:rPr lang="es-ES" sz="1850"/>
              <a:t>Horribles predicciones del futuro</a:t>
            </a:r>
            <a:endParaRPr/>
          </a:p>
          <a:p>
            <a:pPr marL="457200" lvl="0" indent="-457200" algn="l" rtl="0">
              <a:lnSpc>
                <a:spcPct val="90000"/>
              </a:lnSpc>
              <a:spcBef>
                <a:spcPts val="700"/>
              </a:spcBef>
              <a:spcAft>
                <a:spcPts val="0"/>
              </a:spcAft>
              <a:buSzPts val="1850"/>
              <a:buFont typeface="Impact"/>
              <a:buAutoNum type="arabicPeriod"/>
            </a:pPr>
            <a:r>
              <a:rPr lang="es-ES" sz="1850"/>
              <a:t>Expectativas utópicas</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94"/>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a:t>RECONSTRUCCIÓN DE LAS QUEJAS PARA CONVERTIRLAS EN PROBLEMAS</a:t>
            </a:r>
            <a:endParaRPr/>
          </a:p>
        </p:txBody>
      </p:sp>
      <p:sp>
        <p:nvSpPr>
          <p:cNvPr id="1414" name="Google Shape;1414;p94"/>
          <p:cNvSpPr txBox="1">
            <a:spLocks noGrp="1"/>
          </p:cNvSpPr>
          <p:nvPr>
            <p:ph type="body" idx="1"/>
          </p:nvPr>
        </p:nvSpPr>
        <p:spPr>
          <a:xfrm>
            <a:off x="1251678" y="2124222"/>
            <a:ext cx="10283700" cy="44736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t>Las parejas o familias son microculturas, por ello suelen coincidir en cuanto a la definición, importancia y significación de los elementos que componen la queja</a:t>
            </a:r>
            <a:endParaRPr/>
          </a:p>
          <a:p>
            <a:pPr marL="228600" lvl="0" indent="-228600" algn="l" rtl="0">
              <a:lnSpc>
                <a:spcPct val="110000"/>
              </a:lnSpc>
              <a:spcBef>
                <a:spcPts val="700"/>
              </a:spcBef>
              <a:spcAft>
                <a:spcPts val="0"/>
              </a:spcAft>
              <a:buSzPts val="2000"/>
              <a:buChar char="•"/>
            </a:pPr>
            <a:r>
              <a:rPr lang="es-ES"/>
              <a:t>Cada elemento está vinculado con uno o más de los otros elementos y se definen recíprocamente</a:t>
            </a:r>
            <a:endParaRPr/>
          </a:p>
          <a:p>
            <a:pPr marL="228600" lvl="0" indent="-228600" algn="l" rtl="0">
              <a:lnSpc>
                <a:spcPct val="110000"/>
              </a:lnSpc>
              <a:spcBef>
                <a:spcPts val="700"/>
              </a:spcBef>
              <a:spcAft>
                <a:spcPts val="0"/>
              </a:spcAft>
              <a:buSzPts val="2000"/>
              <a:buChar char="•"/>
            </a:pPr>
            <a:r>
              <a:rPr lang="es-ES"/>
              <a:t>El cambio en un elemento conduce a cambios en los otros, por lo tanto, cualquiera de los 12 elementos puede ser objeto de cambio que puede ser seguido por cambios en los otros factores</a:t>
            </a:r>
            <a:endParaRPr/>
          </a:p>
          <a:p>
            <a:pPr marL="228600" lvl="0" indent="-228600" algn="l" rtl="0">
              <a:lnSpc>
                <a:spcPct val="110000"/>
              </a:lnSpc>
              <a:spcBef>
                <a:spcPts val="700"/>
              </a:spcBef>
              <a:spcAft>
                <a:spcPts val="0"/>
              </a:spcAft>
              <a:buSzPts val="2000"/>
              <a:buChar char="•"/>
            </a:pPr>
            <a:r>
              <a:rPr lang="es-ES"/>
              <a:t>Averiguar estos elementos ayuda a definir el problema</a:t>
            </a:r>
            <a:endParaRPr/>
          </a:p>
          <a:p>
            <a:pPr marL="228600" lvl="0" indent="-228600" algn="l" rtl="0">
              <a:lnSpc>
                <a:spcPct val="110000"/>
              </a:lnSpc>
              <a:spcBef>
                <a:spcPts val="700"/>
              </a:spcBef>
              <a:spcAft>
                <a:spcPts val="0"/>
              </a:spcAft>
              <a:buSzPts val="2000"/>
              <a:buChar char="•"/>
            </a:pPr>
            <a:r>
              <a:rPr lang="es-ES"/>
              <a:t>El/Los elemento/s que el cliente más subraye sugiere posibilidades para la construcción de intervenciones</a:t>
            </a:r>
            <a:endParaRPr/>
          </a:p>
          <a:p>
            <a:pPr marL="228600" lvl="0" indent="-228600" algn="l" rtl="0">
              <a:lnSpc>
                <a:spcPct val="110000"/>
              </a:lnSpc>
              <a:spcBef>
                <a:spcPts val="700"/>
              </a:spcBef>
              <a:spcAft>
                <a:spcPts val="0"/>
              </a:spcAft>
              <a:buSzPts val="2000"/>
              <a:buChar char="•"/>
            </a:pPr>
            <a:r>
              <a:rPr lang="es-ES" i="1"/>
              <a:t>Metáfora de las 12 puertas</a:t>
            </a:r>
            <a:endParaRPr/>
          </a:p>
          <a:p>
            <a:pPr marL="0" lvl="0" indent="0" algn="l" rtl="0">
              <a:lnSpc>
                <a:spcPct val="110000"/>
              </a:lnSpc>
              <a:spcBef>
                <a:spcPts val="700"/>
              </a:spcBef>
              <a:spcAft>
                <a:spcPts val="0"/>
              </a:spcAft>
              <a:buSzPts val="2000"/>
              <a:buNone/>
            </a:pPr>
            <a:endParaRPr/>
          </a:p>
          <a:p>
            <a:pPr marL="228600" lvl="0" indent="-101600" algn="l" rtl="0">
              <a:lnSpc>
                <a:spcPct val="110000"/>
              </a:lnSpc>
              <a:spcBef>
                <a:spcPts val="700"/>
              </a:spcBef>
              <a:spcAft>
                <a:spcPts val="0"/>
              </a:spcAft>
              <a:buSzPts val="2000"/>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95"/>
          <p:cNvSpPr txBox="1">
            <a:spLocks noGrp="1"/>
          </p:cNvSpPr>
          <p:nvPr>
            <p:ph type="title"/>
          </p:nvPr>
        </p:nvSpPr>
        <p:spPr>
          <a:xfrm>
            <a:off x="1251678" y="1181685"/>
            <a:ext cx="10178400" cy="842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a:t>SUPUESTO TRES</a:t>
            </a:r>
            <a:endParaRPr/>
          </a:p>
        </p:txBody>
      </p:sp>
      <p:sp>
        <p:nvSpPr>
          <p:cNvPr id="1420" name="Google Shape;1420;p95"/>
          <p:cNvSpPr txBox="1">
            <a:spLocks noGrp="1"/>
          </p:cNvSpPr>
          <p:nvPr>
            <p:ph type="body" idx="1"/>
          </p:nvPr>
        </p:nvSpPr>
        <p:spPr>
          <a:xfrm>
            <a:off x="1251678" y="2152357"/>
            <a:ext cx="10072800" cy="4281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000"/>
              <a:buNone/>
            </a:pPr>
            <a:r>
              <a:rPr lang="es-ES" b="1" i="1"/>
              <a:t>Para iniciar la solución de una queja se necesitan cambios mínimos; una vez que el cambio se ha iniciado, el cliente generará cambios adicionales</a:t>
            </a:r>
            <a:endParaRPr/>
          </a:p>
          <a:p>
            <a:pPr marL="0" lvl="0" indent="0" algn="ctr" rtl="0">
              <a:lnSpc>
                <a:spcPct val="100000"/>
              </a:lnSpc>
              <a:spcBef>
                <a:spcPts val="700"/>
              </a:spcBef>
              <a:spcAft>
                <a:spcPts val="0"/>
              </a:spcAft>
              <a:buSzPts val="2000"/>
              <a:buNone/>
            </a:pPr>
            <a:endParaRPr b="1" i="1"/>
          </a:p>
          <a:p>
            <a:pPr marL="228600" lvl="0" indent="-228600" algn="l" rtl="0">
              <a:lnSpc>
                <a:spcPct val="100000"/>
              </a:lnSpc>
              <a:spcBef>
                <a:spcPts val="700"/>
              </a:spcBef>
              <a:spcAft>
                <a:spcPts val="0"/>
              </a:spcAft>
              <a:buSzPts val="2000"/>
              <a:buChar char="•"/>
            </a:pPr>
            <a:r>
              <a:rPr lang="es-ES"/>
              <a:t>En la respuestas excluidas residen las posibilidades de resolver el problema</a:t>
            </a:r>
            <a:endParaRPr/>
          </a:p>
          <a:p>
            <a:pPr marL="228600" lvl="0" indent="-228600" algn="l" rtl="0">
              <a:lnSpc>
                <a:spcPct val="100000"/>
              </a:lnSpc>
              <a:spcBef>
                <a:spcPts val="700"/>
              </a:spcBef>
              <a:spcAft>
                <a:spcPts val="0"/>
              </a:spcAft>
              <a:buSzPts val="2000"/>
              <a:buChar char="•"/>
            </a:pPr>
            <a:r>
              <a:rPr lang="es-ES"/>
              <a:t>Cualquier conducta nueva puede ser lo suficientemente distinta, para elegir esta nueva conducta resulta útil buscar excepciones a la regla</a:t>
            </a:r>
            <a:endParaRPr/>
          </a:p>
          <a:p>
            <a:pPr marL="228600" lvl="0" indent="-101600" algn="l" rtl="0">
              <a:lnSpc>
                <a:spcPct val="100000"/>
              </a:lnSpc>
              <a:spcBef>
                <a:spcPts val="700"/>
              </a:spcBef>
              <a:spcAft>
                <a:spcPts val="0"/>
              </a:spcAft>
              <a:buSzPts val="2000"/>
              <a:buNone/>
            </a:pPr>
            <a:endParaRPr/>
          </a:p>
          <a:p>
            <a:pPr marL="0" lvl="0" indent="0" algn="l" rtl="0">
              <a:lnSpc>
                <a:spcPct val="100000"/>
              </a:lnSpc>
              <a:spcBef>
                <a:spcPts val="700"/>
              </a:spcBef>
              <a:spcAft>
                <a:spcPts val="0"/>
              </a:spcAft>
              <a:buSzPts val="2000"/>
              <a:buNone/>
            </a:pPr>
            <a:r>
              <a:rPr lang="es-ES"/>
              <a:t>El terapeuta debe hallar las diferencias entre </a:t>
            </a:r>
            <a:r>
              <a:rPr lang="es-ES" i="1"/>
              <a:t>pauta de cama mojada </a:t>
            </a:r>
            <a:r>
              <a:rPr lang="es-ES"/>
              <a:t>y </a:t>
            </a:r>
            <a:r>
              <a:rPr lang="es-ES" i="1"/>
              <a:t>pauta de cama seca</a:t>
            </a:r>
            <a:r>
              <a:rPr lang="es-ES"/>
              <a:t>. </a:t>
            </a:r>
            <a:endParaRPr/>
          </a:p>
          <a:p>
            <a:pPr marL="0" lvl="0" indent="0" algn="l" rtl="0">
              <a:lnSpc>
                <a:spcPct val="100000"/>
              </a:lnSpc>
              <a:spcBef>
                <a:spcPts val="700"/>
              </a:spcBef>
              <a:spcAft>
                <a:spcPts val="0"/>
              </a:spcAft>
              <a:buSzPts val="2000"/>
              <a:buNone/>
            </a:pPr>
            <a:r>
              <a:rPr lang="es-ES"/>
              <a:t>Estas diferencias suelen escapar inadvertidas. </a:t>
            </a:r>
            <a:endParaRPr/>
          </a:p>
          <a:p>
            <a:pPr marL="0" lvl="0" indent="0" algn="l" rtl="0">
              <a:lnSpc>
                <a:spcPct val="100000"/>
              </a:lnSpc>
              <a:spcBef>
                <a:spcPts val="700"/>
              </a:spcBef>
              <a:spcAft>
                <a:spcPts val="0"/>
              </a:spcAft>
              <a:buSzPts val="2000"/>
              <a:buNone/>
            </a:pPr>
            <a:r>
              <a:rPr lang="es-ES"/>
              <a:t>Pero a partir de ellas se puede ponderar el modo de emplear la </a:t>
            </a:r>
            <a:r>
              <a:rPr lang="es-ES" i="1"/>
              <a:t>pauta de cama seca </a:t>
            </a:r>
            <a:r>
              <a:rPr lang="es-ES"/>
              <a:t>para dar forma a la base de intervención.</a:t>
            </a:r>
            <a:endParaRPr/>
          </a:p>
        </p:txBody>
      </p:sp>
      <p:sp>
        <p:nvSpPr>
          <p:cNvPr id="1421" name="Google Shape;1421;p95"/>
          <p:cNvSpPr txBox="1"/>
          <p:nvPr/>
        </p:nvSpPr>
        <p:spPr>
          <a:xfrm>
            <a:off x="1251678" y="423785"/>
            <a:ext cx="10178400" cy="6927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chemeClr val="dk2"/>
              </a:buClr>
              <a:buSzPts val="4590"/>
              <a:buFont typeface="Impact"/>
              <a:buNone/>
            </a:pPr>
            <a:r>
              <a:rPr lang="es-ES" sz="4590" u="sng" cap="none">
                <a:solidFill>
                  <a:schemeClr val="dk2"/>
                </a:solidFill>
                <a:latin typeface="Impact"/>
                <a:ea typeface="Impact"/>
                <a:cs typeface="Impact"/>
                <a:sym typeface="Impact"/>
              </a:rPr>
              <a:t>LA CONSTRUCCIÓN DE SOLUCIONES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6" name="Google Shape;1426;p96"/>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a:t>CASO EJEMPLO:</a:t>
            </a:r>
            <a:br>
              <a:rPr lang="es-ES"/>
            </a:br>
            <a:r>
              <a:rPr lang="es-ES" sz="4800" i="1"/>
              <a:t>CAMINO A SER UNA MADRE PERFECTA</a:t>
            </a:r>
            <a:endParaRPr/>
          </a:p>
        </p:txBody>
      </p:sp>
      <p:sp>
        <p:nvSpPr>
          <p:cNvPr id="1427" name="Google Shape;1427;p96"/>
          <p:cNvSpPr txBox="1">
            <a:spLocks noGrp="1"/>
          </p:cNvSpPr>
          <p:nvPr>
            <p:ph type="body" idx="1"/>
          </p:nvPr>
        </p:nvSpPr>
        <p:spPr>
          <a:xfrm>
            <a:off x="1041009" y="1874517"/>
            <a:ext cx="10663200" cy="4737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s-ES" i="1"/>
              <a:t>La señora Baker solicitó terapia quejándose de su modo de tratar a sus hijos. Pensaba que tenía que dejar por completo de gritarles, porque gritándoles no conseguía nada, excepto quedar frustrada. En procura de establecer una meta mínima el terapeuta le preguntó:  “¿Qué clase de cosas cree que sucederá cuando usted se aplique, y adopte con sus hijos una actitud más calmosa y razonable?”</a:t>
            </a:r>
            <a:endParaRPr/>
          </a:p>
          <a:p>
            <a:pPr marL="0" lvl="0" indent="0" algn="l" rtl="0">
              <a:lnSpc>
                <a:spcPct val="100000"/>
              </a:lnSpc>
              <a:spcBef>
                <a:spcPts val="700"/>
              </a:spcBef>
              <a:spcAft>
                <a:spcPts val="0"/>
              </a:spcAft>
              <a:buSzPts val="2000"/>
              <a:buNone/>
            </a:pPr>
            <a:r>
              <a:rPr lang="es-ES"/>
              <a:t>Son varios los mensajes implícitos:</a:t>
            </a:r>
            <a:endParaRPr/>
          </a:p>
          <a:p>
            <a:pPr marL="457200" lvl="0" indent="-457200" algn="l" rtl="0">
              <a:lnSpc>
                <a:spcPct val="100000"/>
              </a:lnSpc>
              <a:spcBef>
                <a:spcPts val="700"/>
              </a:spcBef>
              <a:spcAft>
                <a:spcPts val="0"/>
              </a:spcAft>
              <a:buSzPts val="2000"/>
              <a:buAutoNum type="arabicPeriod"/>
            </a:pPr>
            <a:r>
              <a:rPr lang="es-ES"/>
              <a:t>La idea de que debe adoptar una actitud mas calmosa y razonable</a:t>
            </a:r>
            <a:endParaRPr/>
          </a:p>
          <a:p>
            <a:pPr marL="457200" lvl="0" indent="-457200" algn="l" rtl="0">
              <a:lnSpc>
                <a:spcPct val="100000"/>
              </a:lnSpc>
              <a:spcBef>
                <a:spcPts val="700"/>
              </a:spcBef>
              <a:spcAft>
                <a:spcPts val="0"/>
              </a:spcAft>
              <a:buSzPts val="2000"/>
              <a:buAutoNum type="arabicPeriod"/>
            </a:pPr>
            <a:r>
              <a:rPr lang="es-ES"/>
              <a:t>La expectativa de que adoptará dicha actitud</a:t>
            </a:r>
            <a:endParaRPr/>
          </a:p>
          <a:p>
            <a:pPr marL="457200" lvl="0" indent="-457200" algn="l" rtl="0">
              <a:lnSpc>
                <a:spcPct val="100000"/>
              </a:lnSpc>
              <a:spcBef>
                <a:spcPts val="700"/>
              </a:spcBef>
              <a:spcAft>
                <a:spcPts val="0"/>
              </a:spcAft>
              <a:buSzPts val="2000"/>
              <a:buAutoNum type="arabicPeriod"/>
            </a:pPr>
            <a:r>
              <a:rPr lang="es-ES"/>
              <a:t>La expectativa de que una actitud mas calmosa y razonable determinará una diferencia que podrá advertir</a:t>
            </a:r>
            <a:endParaRPr/>
          </a:p>
          <a:p>
            <a:pPr marL="0" lvl="0" indent="0" algn="l" rtl="0">
              <a:lnSpc>
                <a:spcPct val="100000"/>
              </a:lnSpc>
              <a:spcBef>
                <a:spcPts val="700"/>
              </a:spcBef>
              <a:spcAft>
                <a:spcPts val="0"/>
              </a:spcAft>
              <a:buSzPts val="2000"/>
              <a:buNone/>
            </a:pPr>
            <a:r>
              <a:rPr lang="es-ES"/>
              <a:t>Esta formulación refunde la meta convirtiéndola en el comienzo de algo </a:t>
            </a:r>
            <a:r>
              <a:rPr lang="es-ES" i="1"/>
              <a:t>(un trato más calmoso y razonable)</a:t>
            </a:r>
            <a:r>
              <a:rPr lang="es-ES"/>
              <a:t> que reemplaza al objetivo imposible </a:t>
            </a:r>
            <a:r>
              <a:rPr lang="es-ES" i="1"/>
              <a:t>(dejar de gritar por completo)</a:t>
            </a:r>
            <a:endParaRPr/>
          </a:p>
          <a:p>
            <a:pPr marL="0" lvl="0" indent="0" algn="l" rtl="0">
              <a:lnSpc>
                <a:spcPct val="100000"/>
              </a:lnSpc>
              <a:spcBef>
                <a:spcPts val="700"/>
              </a:spcBef>
              <a:spcAft>
                <a:spcPts val="0"/>
              </a:spcAft>
              <a:buSzPts val="2000"/>
              <a:buNone/>
            </a:pPr>
            <a:r>
              <a:rPr lang="es-ES"/>
              <a:t>Transforma el logro de la meta en una sugestión terapéutica, que deriva de técnicas de hipnosis desarrolladas por </a:t>
            </a:r>
            <a:r>
              <a:rPr lang="es-ES" b="1"/>
              <a:t>Milton Erickson</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97"/>
          <p:cNvSpPr txBox="1">
            <a:spLocks noGrp="1"/>
          </p:cNvSpPr>
          <p:nvPr>
            <p:ph type="title"/>
          </p:nvPr>
        </p:nvSpPr>
        <p:spPr>
          <a:xfrm>
            <a:off x="1257300" y="374755"/>
            <a:ext cx="10178400" cy="972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400"/>
              <a:buFont typeface="Impact"/>
              <a:buNone/>
            </a:pPr>
            <a:r>
              <a:rPr lang="es-ES" sz="5400"/>
              <a:t>SUPUESTO </a:t>
            </a:r>
            <a:r>
              <a:rPr lang="es-ES"/>
              <a:t>CUATRO</a:t>
            </a:r>
            <a:endParaRPr/>
          </a:p>
        </p:txBody>
      </p:sp>
      <p:sp>
        <p:nvSpPr>
          <p:cNvPr id="1433" name="Google Shape;1433;p97"/>
          <p:cNvSpPr txBox="1">
            <a:spLocks noGrp="1"/>
          </p:cNvSpPr>
          <p:nvPr>
            <p:ph type="body" idx="1"/>
          </p:nvPr>
        </p:nvSpPr>
        <p:spPr>
          <a:xfrm>
            <a:off x="1257300" y="1347499"/>
            <a:ext cx="5002800" cy="51357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000"/>
              <a:buNone/>
            </a:pPr>
            <a:r>
              <a:rPr lang="es-ES" b="1" i="1"/>
              <a:t>Las ideas sobre lo que se debe cambiar se basan las ideas sobre aquello a lo que se parecería la visión de la realidad del cliente si no mediara la queja particular que presenta</a:t>
            </a:r>
            <a:endParaRPr/>
          </a:p>
          <a:p>
            <a:pPr marL="228600" lvl="0" indent="-228600" algn="l" rtl="0">
              <a:lnSpc>
                <a:spcPct val="110000"/>
              </a:lnSpc>
              <a:spcBef>
                <a:spcPts val="700"/>
              </a:spcBef>
              <a:spcAft>
                <a:spcPts val="0"/>
              </a:spcAft>
              <a:buSzPts val="2000"/>
              <a:buChar char="•"/>
            </a:pPr>
            <a:r>
              <a:rPr lang="es-ES"/>
              <a:t>Construir la escena en la que se aprecie en qué seria diferente la situación del cliente después de hacerse alcanzado la meta</a:t>
            </a:r>
            <a:endParaRPr/>
          </a:p>
          <a:p>
            <a:pPr marL="228600" lvl="0" indent="-228600" algn="l" rtl="0">
              <a:lnSpc>
                <a:spcPct val="110000"/>
              </a:lnSpc>
              <a:spcBef>
                <a:spcPts val="700"/>
              </a:spcBef>
              <a:spcAft>
                <a:spcPts val="0"/>
              </a:spcAft>
              <a:buSzPts val="2000"/>
              <a:buChar char="•"/>
            </a:pPr>
            <a:r>
              <a:rPr lang="es-ES"/>
              <a:t>Conocer qué significado o encuadre negativo el cliente asigna a la queja, para así realizar un reencuadre que reemplace, para las mismas conductas, los significados negativos por otros positivos</a:t>
            </a:r>
            <a:endParaRPr/>
          </a:p>
          <a:p>
            <a:pPr marL="0" lvl="0" indent="0" algn="l" rtl="0">
              <a:lnSpc>
                <a:spcPct val="110000"/>
              </a:lnSpc>
              <a:spcBef>
                <a:spcPts val="700"/>
              </a:spcBef>
              <a:spcAft>
                <a:spcPts val="0"/>
              </a:spcAft>
              <a:buSzPts val="2000"/>
              <a:buNone/>
            </a:pPr>
            <a:endParaRPr/>
          </a:p>
        </p:txBody>
      </p:sp>
      <p:sp>
        <p:nvSpPr>
          <p:cNvPr id="1434" name="Google Shape;1434;p97"/>
          <p:cNvSpPr txBox="1">
            <a:spLocks noGrp="1"/>
          </p:cNvSpPr>
          <p:nvPr>
            <p:ph type="body" idx="2"/>
          </p:nvPr>
        </p:nvSpPr>
        <p:spPr>
          <a:xfrm>
            <a:off x="6647796" y="1347499"/>
            <a:ext cx="4800600" cy="51357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es-ES"/>
              <a:t>Encuadre:		Cama mojada</a:t>
            </a:r>
            <a:endParaRPr/>
          </a:p>
          <a:p>
            <a:pPr marL="0" lvl="0" indent="0" algn="l" rtl="0">
              <a:lnSpc>
                <a:spcPct val="110000"/>
              </a:lnSpc>
              <a:spcBef>
                <a:spcPts val="700"/>
              </a:spcBef>
              <a:spcAft>
                <a:spcPts val="0"/>
              </a:spcAft>
              <a:buSzPts val="2000"/>
              <a:buNone/>
            </a:pPr>
            <a:r>
              <a:rPr lang="es-ES"/>
              <a:t>“Este niño es malo”	Cama seca</a:t>
            </a:r>
            <a:endParaRPr/>
          </a:p>
          <a:p>
            <a:pPr marL="0" lvl="0" indent="0" algn="r" rtl="0">
              <a:lnSpc>
                <a:spcPct val="110000"/>
              </a:lnSpc>
              <a:spcBef>
                <a:spcPts val="700"/>
              </a:spcBef>
              <a:spcAft>
                <a:spcPts val="0"/>
              </a:spcAft>
              <a:buSzPts val="1800"/>
              <a:buNone/>
            </a:pPr>
            <a:endParaRPr sz="1800"/>
          </a:p>
          <a:p>
            <a:pPr marL="0" lvl="0" indent="0" algn="r" rtl="0">
              <a:lnSpc>
                <a:spcPct val="110000"/>
              </a:lnSpc>
              <a:spcBef>
                <a:spcPts val="700"/>
              </a:spcBef>
              <a:spcAft>
                <a:spcPts val="0"/>
              </a:spcAft>
              <a:buSzPts val="1800"/>
              <a:buNone/>
            </a:pPr>
            <a:r>
              <a:rPr lang="es-ES" sz="1800"/>
              <a:t>Se seguirá viendo al niño responsable de hacer otra cosa igualmente “mala”</a:t>
            </a:r>
            <a:endParaRPr/>
          </a:p>
          <a:p>
            <a:pPr marL="0" lvl="0" indent="0" algn="ctr" rtl="0">
              <a:lnSpc>
                <a:spcPct val="110000"/>
              </a:lnSpc>
              <a:spcBef>
                <a:spcPts val="700"/>
              </a:spcBef>
              <a:spcAft>
                <a:spcPts val="0"/>
              </a:spcAft>
              <a:buSzPts val="2000"/>
              <a:buNone/>
            </a:pPr>
            <a:endParaRPr/>
          </a:p>
          <a:p>
            <a:pPr marL="0" lvl="0" indent="0" algn="ctr" rtl="0">
              <a:lnSpc>
                <a:spcPct val="110000"/>
              </a:lnSpc>
              <a:spcBef>
                <a:spcPts val="700"/>
              </a:spcBef>
              <a:spcAft>
                <a:spcPts val="0"/>
              </a:spcAft>
              <a:buSzPts val="2000"/>
              <a:buNone/>
            </a:pPr>
            <a:r>
              <a:rPr lang="es-ES"/>
              <a:t>Atención de los padres</a:t>
            </a:r>
            <a:endParaRPr/>
          </a:p>
          <a:p>
            <a:pPr marL="0" lvl="0" indent="0" algn="l" rtl="0">
              <a:lnSpc>
                <a:spcPct val="110000"/>
              </a:lnSpc>
              <a:spcBef>
                <a:spcPts val="700"/>
              </a:spcBef>
              <a:spcAft>
                <a:spcPts val="0"/>
              </a:spcAft>
              <a:buSzPts val="2000"/>
              <a:buNone/>
            </a:pPr>
            <a:r>
              <a:rPr lang="es-ES"/>
              <a:t>  Cama mojada		Cama seca</a:t>
            </a:r>
            <a:endParaRPr/>
          </a:p>
          <a:p>
            <a:pPr marL="0" lvl="0" indent="0" algn="l" rtl="0">
              <a:lnSpc>
                <a:spcPct val="110000"/>
              </a:lnSpc>
              <a:spcBef>
                <a:spcPts val="700"/>
              </a:spcBef>
              <a:spcAft>
                <a:spcPts val="0"/>
              </a:spcAft>
              <a:buSzPts val="2000"/>
              <a:buNone/>
            </a:pPr>
            <a:endParaRPr/>
          </a:p>
          <a:p>
            <a:pPr marL="0" lvl="0" indent="0" algn="l" rtl="0">
              <a:lnSpc>
                <a:spcPct val="110000"/>
              </a:lnSpc>
              <a:spcBef>
                <a:spcPts val="700"/>
              </a:spcBef>
              <a:spcAft>
                <a:spcPts val="0"/>
              </a:spcAft>
              <a:buSzPts val="2000"/>
              <a:buNone/>
            </a:pPr>
            <a:r>
              <a:rPr lang="es-ES"/>
              <a:t>Nuevo encuadre:</a:t>
            </a:r>
            <a:endParaRPr/>
          </a:p>
          <a:p>
            <a:pPr marL="0" lvl="0" indent="0" algn="l" rtl="0">
              <a:lnSpc>
                <a:spcPct val="110000"/>
              </a:lnSpc>
              <a:spcBef>
                <a:spcPts val="700"/>
              </a:spcBef>
              <a:spcAft>
                <a:spcPts val="0"/>
              </a:spcAft>
              <a:buSzPts val="1800"/>
              <a:buNone/>
            </a:pPr>
            <a:r>
              <a:rPr lang="es-ES" sz="1800"/>
              <a:t>Niño que hace cosas “perturbadoras” = </a:t>
            </a:r>
            <a:r>
              <a:rPr lang="es-ES" sz="1800" b="1"/>
              <a:t>creativo</a:t>
            </a:r>
            <a:endParaRPr/>
          </a:p>
          <a:p>
            <a:pPr marL="0" lvl="0" indent="0" algn="l" rtl="0">
              <a:lnSpc>
                <a:spcPct val="110000"/>
              </a:lnSpc>
              <a:spcBef>
                <a:spcPts val="700"/>
              </a:spcBef>
              <a:spcAft>
                <a:spcPts val="0"/>
              </a:spcAft>
              <a:buSzPts val="1800"/>
              <a:buNone/>
            </a:pPr>
            <a:r>
              <a:rPr lang="es-ES" sz="1800"/>
              <a:t>Cama mojada = prueba de su </a:t>
            </a:r>
            <a:r>
              <a:rPr lang="es-ES" sz="1800" b="1"/>
              <a:t>sensibilidad</a:t>
            </a:r>
            <a:endParaRPr/>
          </a:p>
          <a:p>
            <a:pPr marL="0" lvl="0" indent="0" algn="l" rtl="0">
              <a:lnSpc>
                <a:spcPct val="110000"/>
              </a:lnSpc>
              <a:spcBef>
                <a:spcPts val="700"/>
              </a:spcBef>
              <a:spcAft>
                <a:spcPts val="0"/>
              </a:spcAft>
              <a:buSzPts val="1800"/>
              <a:buNone/>
            </a:pPr>
            <a:endParaRPr sz="1800" b="1"/>
          </a:p>
          <a:p>
            <a:pPr marL="0" lvl="0" indent="0" algn="l" rtl="0">
              <a:lnSpc>
                <a:spcPct val="110000"/>
              </a:lnSpc>
              <a:spcBef>
                <a:spcPts val="700"/>
              </a:spcBef>
              <a:spcAft>
                <a:spcPts val="0"/>
              </a:spcAft>
              <a:buSzPts val="1800"/>
              <a:buNone/>
            </a:pPr>
            <a:endParaRPr sz="1800"/>
          </a:p>
        </p:txBody>
      </p:sp>
      <p:cxnSp>
        <p:nvCxnSpPr>
          <p:cNvPr id="1435" name="Google Shape;1435;p97"/>
          <p:cNvCxnSpPr/>
          <p:nvPr/>
        </p:nvCxnSpPr>
        <p:spPr>
          <a:xfrm rot="10800000" flipH="1">
            <a:off x="8834511" y="1510391"/>
            <a:ext cx="633000" cy="405900"/>
          </a:xfrm>
          <a:prstGeom prst="straightConnector1">
            <a:avLst/>
          </a:prstGeom>
          <a:noFill/>
          <a:ln w="38100" cap="flat" cmpd="sng">
            <a:solidFill>
              <a:schemeClr val="accent1"/>
            </a:solidFill>
            <a:prstDash val="solid"/>
            <a:round/>
            <a:headEnd type="none" w="sm" len="sm"/>
            <a:tailEnd type="triangle" w="med" len="med"/>
          </a:ln>
        </p:spPr>
      </p:cxnSp>
      <p:cxnSp>
        <p:nvCxnSpPr>
          <p:cNvPr id="1436" name="Google Shape;1436;p97"/>
          <p:cNvCxnSpPr/>
          <p:nvPr/>
        </p:nvCxnSpPr>
        <p:spPr>
          <a:xfrm>
            <a:off x="8834511" y="1958434"/>
            <a:ext cx="633000" cy="0"/>
          </a:xfrm>
          <a:prstGeom prst="straightConnector1">
            <a:avLst/>
          </a:prstGeom>
          <a:noFill/>
          <a:ln w="38100" cap="flat" cmpd="sng">
            <a:solidFill>
              <a:schemeClr val="accent1"/>
            </a:solidFill>
            <a:prstDash val="solid"/>
            <a:round/>
            <a:headEnd type="none" w="sm" len="sm"/>
            <a:tailEnd type="triangle" w="med" len="med"/>
          </a:ln>
        </p:spPr>
      </p:cxnSp>
      <p:sp>
        <p:nvSpPr>
          <p:cNvPr id="1437" name="Google Shape;1437;p97"/>
          <p:cNvSpPr/>
          <p:nvPr/>
        </p:nvSpPr>
        <p:spPr>
          <a:xfrm>
            <a:off x="8630529" y="4017869"/>
            <a:ext cx="633000" cy="405900"/>
          </a:xfrm>
          <a:prstGeom prst="mathEqual">
            <a:avLst>
              <a:gd name="adj1" fmla="val 23520"/>
              <a:gd name="adj2" fmla="val 11760"/>
            </a:avLst>
          </a:prstGeom>
          <a:solidFill>
            <a:schemeClr val="accent1"/>
          </a:solidFill>
          <a:ln w="12700" cap="flat" cmpd="sng">
            <a:solidFill>
              <a:srgbClr val="B4821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bin"/>
              <a:ea typeface="Cabin"/>
              <a:cs typeface="Cabin"/>
              <a:sym typeface="Cabin"/>
            </a:endParaRPr>
          </a:p>
        </p:txBody>
      </p:sp>
      <p:cxnSp>
        <p:nvCxnSpPr>
          <p:cNvPr id="1438" name="Google Shape;1438;p97"/>
          <p:cNvCxnSpPr/>
          <p:nvPr/>
        </p:nvCxnSpPr>
        <p:spPr>
          <a:xfrm flipH="1">
            <a:off x="9467691" y="2117305"/>
            <a:ext cx="464100" cy="513300"/>
          </a:xfrm>
          <a:prstGeom prst="straightConnector1">
            <a:avLst/>
          </a:prstGeom>
          <a:noFill/>
          <a:ln w="76200" cap="flat" cmpd="sng">
            <a:solidFill>
              <a:schemeClr val="accent1"/>
            </a:solidFill>
            <a:prstDash val="solid"/>
            <a:round/>
            <a:headEnd type="none" w="sm" len="sm"/>
            <a:tailEnd type="triangle" w="med" len="med"/>
          </a:ln>
        </p:spPr>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98"/>
          <p:cNvSpPr txBox="1">
            <a:spLocks noGrp="1"/>
          </p:cNvSpPr>
          <p:nvPr>
            <p:ph type="title"/>
          </p:nvPr>
        </p:nvSpPr>
        <p:spPr>
          <a:xfrm>
            <a:off x="1251678" y="382385"/>
            <a:ext cx="10178400" cy="897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a:t>SUPUESTO CINCO</a:t>
            </a:r>
            <a:endParaRPr/>
          </a:p>
        </p:txBody>
      </p:sp>
      <p:sp>
        <p:nvSpPr>
          <p:cNvPr id="1444" name="Google Shape;1444;p98"/>
          <p:cNvSpPr txBox="1">
            <a:spLocks noGrp="1"/>
          </p:cNvSpPr>
          <p:nvPr>
            <p:ph type="body" idx="1"/>
          </p:nvPr>
        </p:nvSpPr>
        <p:spPr>
          <a:xfrm>
            <a:off x="1257300" y="1280159"/>
            <a:ext cx="4800600" cy="51954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000"/>
              <a:buNone/>
            </a:pPr>
            <a:r>
              <a:rPr lang="es-ES" b="1" i="1"/>
              <a:t>Sólo es necesario sugerir el encuadre nuevo; la nueva conducta basada en cualquier encuadre nuevo puede promover la resolución del problema</a:t>
            </a:r>
            <a:endParaRPr/>
          </a:p>
          <a:p>
            <a:pPr marL="0" lvl="0" indent="0" algn="ctr" rtl="0">
              <a:lnSpc>
                <a:spcPct val="110000"/>
              </a:lnSpc>
              <a:spcBef>
                <a:spcPts val="700"/>
              </a:spcBef>
              <a:spcAft>
                <a:spcPts val="0"/>
              </a:spcAft>
              <a:buSzPts val="2000"/>
              <a:buNone/>
            </a:pPr>
            <a:endParaRPr b="1" i="1"/>
          </a:p>
          <a:p>
            <a:pPr marL="228600" lvl="0" indent="-228600" algn="l" rtl="0">
              <a:lnSpc>
                <a:spcPct val="110000"/>
              </a:lnSpc>
              <a:spcBef>
                <a:spcPts val="700"/>
              </a:spcBef>
              <a:spcAft>
                <a:spcPts val="0"/>
              </a:spcAft>
              <a:buSzPts val="2000"/>
              <a:buChar char="•"/>
            </a:pPr>
            <a:r>
              <a:rPr lang="es-ES" u="sng"/>
              <a:t>Encuadres</a:t>
            </a:r>
            <a:r>
              <a:rPr lang="es-ES"/>
              <a:t>: modos de ver o definir la situaciones. Afectan a las expectativas paradigmáticas y nos permiten articular y mesurar el mundo. Nuestro </a:t>
            </a:r>
            <a:r>
              <a:rPr lang="es-ES" u="sng"/>
              <a:t>punto de vista</a:t>
            </a:r>
            <a:endParaRPr/>
          </a:p>
          <a:p>
            <a:pPr marL="228600" lvl="0" indent="-228600" algn="l" rtl="0">
              <a:lnSpc>
                <a:spcPct val="110000"/>
              </a:lnSpc>
              <a:spcBef>
                <a:spcPts val="700"/>
              </a:spcBef>
              <a:spcAft>
                <a:spcPts val="0"/>
              </a:spcAft>
              <a:buSzPts val="2000"/>
              <a:buChar char="•"/>
            </a:pPr>
            <a:r>
              <a:rPr lang="es-ES"/>
              <a:t>Una t</a:t>
            </a:r>
            <a:r>
              <a:rPr lang="es-ES" u="sng"/>
              <a:t>area mínima </a:t>
            </a:r>
            <a:r>
              <a:rPr lang="es-ES"/>
              <a:t>al menos en la primera sesión puede inducir alguna </a:t>
            </a:r>
            <a:r>
              <a:rPr lang="es-ES" b="1" u="sng"/>
              <a:t>duda</a:t>
            </a:r>
            <a:r>
              <a:rPr lang="es-ES"/>
              <a:t> respecto a los encuadres y las conductas que se siguen de esos encuadres</a:t>
            </a:r>
            <a:endParaRPr/>
          </a:p>
        </p:txBody>
      </p:sp>
      <p:sp>
        <p:nvSpPr>
          <p:cNvPr id="1445" name="Google Shape;1445;p98"/>
          <p:cNvSpPr txBox="1">
            <a:spLocks noGrp="1"/>
          </p:cNvSpPr>
          <p:nvPr>
            <p:ph type="body" idx="2"/>
          </p:nvPr>
        </p:nvSpPr>
        <p:spPr>
          <a:xfrm>
            <a:off x="6647796" y="1280159"/>
            <a:ext cx="4800600" cy="46254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endParaRPr/>
          </a:p>
          <a:p>
            <a:pPr marL="0" lvl="0" indent="0" algn="l" rtl="0">
              <a:lnSpc>
                <a:spcPct val="110000"/>
              </a:lnSpc>
              <a:spcBef>
                <a:spcPts val="700"/>
              </a:spcBef>
              <a:spcAft>
                <a:spcPts val="0"/>
              </a:spcAft>
              <a:buSzPts val="2000"/>
              <a:buNone/>
            </a:pPr>
            <a:endParaRPr/>
          </a:p>
          <a:p>
            <a:pPr marL="0" lvl="0" indent="0" algn="l" rtl="0">
              <a:lnSpc>
                <a:spcPct val="110000"/>
              </a:lnSpc>
              <a:spcBef>
                <a:spcPts val="700"/>
              </a:spcBef>
              <a:spcAft>
                <a:spcPts val="0"/>
              </a:spcAft>
              <a:buSzPts val="2000"/>
              <a:buNone/>
            </a:pPr>
            <a:r>
              <a:rPr lang="es-ES"/>
              <a:t>“Este niño sabe cómo hacer para no mojar la cama” → encuadre para iniciar algún cambio</a:t>
            </a:r>
            <a:endParaRPr/>
          </a:p>
          <a:p>
            <a:pPr marL="0" lvl="0" indent="0" algn="l" rtl="0">
              <a:lnSpc>
                <a:spcPct val="110000"/>
              </a:lnSpc>
              <a:spcBef>
                <a:spcPts val="700"/>
              </a:spcBef>
              <a:spcAft>
                <a:spcPts val="0"/>
              </a:spcAft>
              <a:buSzPts val="2000"/>
              <a:buNone/>
            </a:pPr>
            <a:endParaRPr/>
          </a:p>
          <a:p>
            <a:pPr marL="0" lvl="0" indent="0" algn="l" rtl="0">
              <a:lnSpc>
                <a:spcPct val="110000"/>
              </a:lnSpc>
              <a:spcBef>
                <a:spcPts val="700"/>
              </a:spcBef>
              <a:spcAft>
                <a:spcPts val="0"/>
              </a:spcAft>
              <a:buSzPts val="2000"/>
              <a:buNone/>
            </a:pPr>
            <a:r>
              <a:rPr lang="es-ES"/>
              <a:t>Pedirle a la familia que observe lo que es diferente en los días en la que la cama no aparece mojada</a:t>
            </a:r>
            <a:endParaRPr/>
          </a:p>
        </p:txBody>
      </p:sp>
      <p:cxnSp>
        <p:nvCxnSpPr>
          <p:cNvPr id="1446" name="Google Shape;1446;p98"/>
          <p:cNvCxnSpPr/>
          <p:nvPr/>
        </p:nvCxnSpPr>
        <p:spPr>
          <a:xfrm>
            <a:off x="8750105" y="2908495"/>
            <a:ext cx="0" cy="773700"/>
          </a:xfrm>
          <a:prstGeom prst="straightConnector1">
            <a:avLst/>
          </a:prstGeom>
          <a:noFill/>
          <a:ln w="76200" cap="flat" cmpd="sng">
            <a:solidFill>
              <a:schemeClr val="accent1"/>
            </a:solidFill>
            <a:prstDash val="solid"/>
            <a:round/>
            <a:headEnd type="none" w="sm" len="sm"/>
            <a:tailEnd type="triangle" w="med" len="med"/>
          </a:ln>
        </p:spPr>
      </p:cxn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99"/>
          <p:cNvSpPr txBox="1">
            <a:spLocks noGrp="1"/>
          </p:cNvSpPr>
          <p:nvPr>
            <p:ph type="title"/>
          </p:nvPr>
        </p:nvSpPr>
        <p:spPr>
          <a:xfrm>
            <a:off x="1251678" y="382385"/>
            <a:ext cx="10178400" cy="84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a:t>SUPUESTO SEIS</a:t>
            </a:r>
            <a:endParaRPr/>
          </a:p>
        </p:txBody>
      </p:sp>
      <p:sp>
        <p:nvSpPr>
          <p:cNvPr id="1452" name="Google Shape;1452;p99"/>
          <p:cNvSpPr txBox="1">
            <a:spLocks noGrp="1"/>
          </p:cNvSpPr>
          <p:nvPr>
            <p:ph type="body" idx="1"/>
          </p:nvPr>
        </p:nvSpPr>
        <p:spPr>
          <a:xfrm>
            <a:off x="1251677" y="1533376"/>
            <a:ext cx="4594200" cy="4928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35"/>
              <a:buNone/>
            </a:pPr>
            <a:r>
              <a:rPr lang="es-ES" sz="2035" b="1" i="1"/>
              <a:t>Se otrora importancia primordial al concepto sistémico de totalismo: un cambio en un elemento de un sistema, o en una de las relaciones entre elementos, afectará a todos los otros elementos y relaciones que componen el sistema</a:t>
            </a:r>
            <a:endParaRPr/>
          </a:p>
          <a:p>
            <a:pPr marL="0" lvl="0" indent="0" algn="l" rtl="0">
              <a:lnSpc>
                <a:spcPct val="90000"/>
              </a:lnSpc>
              <a:spcBef>
                <a:spcPts val="700"/>
              </a:spcBef>
              <a:spcAft>
                <a:spcPts val="0"/>
              </a:spcAft>
              <a:buSzPts val="1850"/>
              <a:buNone/>
            </a:pPr>
            <a:endParaRPr sz="1850"/>
          </a:p>
          <a:p>
            <a:pPr marL="0" lvl="0" indent="0" algn="l" rtl="0">
              <a:lnSpc>
                <a:spcPct val="90000"/>
              </a:lnSpc>
              <a:spcBef>
                <a:spcPts val="700"/>
              </a:spcBef>
              <a:spcAft>
                <a:spcPts val="0"/>
              </a:spcAft>
              <a:buSzPts val="1850"/>
              <a:buNone/>
            </a:pPr>
            <a:endParaRPr sz="1850"/>
          </a:p>
          <a:p>
            <a:pPr marL="0" lvl="0" indent="0" algn="l" rtl="0">
              <a:lnSpc>
                <a:spcPct val="90000"/>
              </a:lnSpc>
              <a:spcBef>
                <a:spcPts val="700"/>
              </a:spcBef>
              <a:spcAft>
                <a:spcPts val="0"/>
              </a:spcAft>
              <a:buSzPts val="2035"/>
              <a:buNone/>
            </a:pPr>
            <a:r>
              <a:rPr lang="es-ES" sz="2035"/>
              <a:t>Para quebrar un hábito individual o colectivo basta con que una persona se comporte de modo diferente</a:t>
            </a:r>
            <a:endParaRPr/>
          </a:p>
        </p:txBody>
      </p:sp>
      <p:sp>
        <p:nvSpPr>
          <p:cNvPr id="1453" name="Google Shape;1453;p99"/>
          <p:cNvSpPr txBox="1">
            <a:spLocks noGrp="1"/>
          </p:cNvSpPr>
          <p:nvPr>
            <p:ph type="body" idx="2"/>
          </p:nvPr>
        </p:nvSpPr>
        <p:spPr>
          <a:xfrm>
            <a:off x="6340838" y="382385"/>
            <a:ext cx="5293200" cy="6079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50"/>
              <a:buNone/>
            </a:pPr>
            <a:r>
              <a:rPr lang="es-ES" sz="1850"/>
              <a:t>Relacionado recurrentemente:</a:t>
            </a:r>
            <a:endParaRPr/>
          </a:p>
          <a:p>
            <a:pPr marL="0" lvl="0" indent="0" algn="ctr" rtl="0">
              <a:lnSpc>
                <a:spcPct val="90000"/>
              </a:lnSpc>
              <a:spcBef>
                <a:spcPts val="700"/>
              </a:spcBef>
              <a:spcAft>
                <a:spcPts val="0"/>
              </a:spcAft>
              <a:buSzPts val="1850"/>
              <a:buNone/>
            </a:pPr>
            <a:r>
              <a:rPr lang="es-ES" sz="1850"/>
              <a:t>+ moja la cama</a:t>
            </a:r>
            <a:endParaRPr/>
          </a:p>
          <a:p>
            <a:pPr marL="0" lvl="0" indent="0" algn="ctr" rtl="0">
              <a:lnSpc>
                <a:spcPct val="90000"/>
              </a:lnSpc>
              <a:spcBef>
                <a:spcPts val="700"/>
              </a:spcBef>
              <a:spcAft>
                <a:spcPts val="0"/>
              </a:spcAft>
              <a:buSzPts val="1850"/>
              <a:buNone/>
            </a:pPr>
            <a:r>
              <a:rPr lang="es-ES" sz="1850"/>
              <a:t>+ disputan los padres</a:t>
            </a:r>
            <a:endParaRPr/>
          </a:p>
          <a:p>
            <a:pPr marL="0" lvl="0" indent="0" algn="l" rtl="0">
              <a:lnSpc>
                <a:spcPct val="90000"/>
              </a:lnSpc>
              <a:spcBef>
                <a:spcPts val="700"/>
              </a:spcBef>
              <a:spcAft>
                <a:spcPts val="0"/>
              </a:spcAft>
              <a:buSzPts val="1850"/>
              <a:buNone/>
            </a:pPr>
            <a:endParaRPr sz="1850"/>
          </a:p>
          <a:p>
            <a:pPr marL="0" lvl="0" indent="0" algn="l" rtl="0">
              <a:lnSpc>
                <a:spcPct val="90000"/>
              </a:lnSpc>
              <a:spcBef>
                <a:spcPts val="700"/>
              </a:spcBef>
              <a:spcAft>
                <a:spcPts val="0"/>
              </a:spcAft>
              <a:buSzPts val="1850"/>
              <a:buNone/>
            </a:pPr>
            <a:r>
              <a:rPr lang="es-ES" sz="1850"/>
              <a:t>Interrumpir la secuencia → insertar conductas nuevas ente el momento en que aparece la cama mojada y el momento de la disputa.</a:t>
            </a:r>
            <a:endParaRPr/>
          </a:p>
          <a:p>
            <a:pPr marL="0" lvl="0" indent="0" algn="l" rtl="0">
              <a:lnSpc>
                <a:spcPct val="90000"/>
              </a:lnSpc>
              <a:spcBef>
                <a:spcPts val="700"/>
              </a:spcBef>
              <a:spcAft>
                <a:spcPts val="0"/>
              </a:spcAft>
              <a:buSzPts val="1850"/>
              <a:buNone/>
            </a:pPr>
            <a:endParaRPr sz="1850"/>
          </a:p>
          <a:p>
            <a:pPr marL="228600" lvl="0" indent="-228600" algn="l" rtl="0">
              <a:lnSpc>
                <a:spcPct val="90000"/>
              </a:lnSpc>
              <a:spcBef>
                <a:spcPts val="700"/>
              </a:spcBef>
              <a:spcAft>
                <a:spcPts val="0"/>
              </a:spcAft>
              <a:buSzPts val="1850"/>
              <a:buChar char="•"/>
            </a:pPr>
            <a:r>
              <a:rPr lang="es-ES" sz="1850"/>
              <a:t>Si los padres tiene por cierto que la culpa es del niño </a:t>
            </a:r>
            <a:endParaRPr sz="1850"/>
          </a:p>
          <a:p>
            <a:pPr marL="0" lvl="0" indent="0" algn="ctr" rtl="0">
              <a:lnSpc>
                <a:spcPct val="90000"/>
              </a:lnSpc>
              <a:spcBef>
                <a:spcPts val="700"/>
              </a:spcBef>
              <a:spcAft>
                <a:spcPts val="0"/>
              </a:spcAft>
              <a:buSzPts val="1850"/>
              <a:buNone/>
            </a:pPr>
            <a:r>
              <a:rPr lang="es-ES" sz="1850"/>
              <a:t>ver a solas al niño (si quiere dejar de mojar la cama por sus propias razones)</a:t>
            </a:r>
            <a:endParaRPr/>
          </a:p>
          <a:p>
            <a:pPr marL="0" lvl="0" indent="0" algn="ctr" rtl="0">
              <a:lnSpc>
                <a:spcPct val="90000"/>
              </a:lnSpc>
              <a:spcBef>
                <a:spcPts val="700"/>
              </a:spcBef>
              <a:spcAft>
                <a:spcPts val="0"/>
              </a:spcAft>
              <a:buSzPts val="1850"/>
              <a:buNone/>
            </a:pPr>
            <a:endParaRPr sz="1850"/>
          </a:p>
          <a:p>
            <a:pPr marL="228600" lvl="0" indent="-228600" algn="l" rtl="0">
              <a:lnSpc>
                <a:spcPct val="90000"/>
              </a:lnSpc>
              <a:spcBef>
                <a:spcPts val="700"/>
              </a:spcBef>
              <a:spcAft>
                <a:spcPts val="0"/>
              </a:spcAft>
              <a:buSzPts val="1850"/>
              <a:buChar char="•"/>
            </a:pPr>
            <a:r>
              <a:rPr lang="es-ES" sz="1850"/>
              <a:t>Si los padres explican la cama mojada como resultado de la discordia entre ellos</a:t>
            </a:r>
            <a:endParaRPr/>
          </a:p>
          <a:p>
            <a:pPr marL="228600" lvl="0" indent="-111125" algn="l" rtl="0">
              <a:lnSpc>
                <a:spcPct val="90000"/>
              </a:lnSpc>
              <a:spcBef>
                <a:spcPts val="700"/>
              </a:spcBef>
              <a:spcAft>
                <a:spcPts val="0"/>
              </a:spcAft>
              <a:buSzPts val="1850"/>
              <a:buNone/>
            </a:pPr>
            <a:endParaRPr sz="1850"/>
          </a:p>
          <a:p>
            <a:pPr marL="0" lvl="0" indent="0" algn="ctr" rtl="0">
              <a:lnSpc>
                <a:spcPct val="90000"/>
              </a:lnSpc>
              <a:spcBef>
                <a:spcPts val="700"/>
              </a:spcBef>
              <a:spcAft>
                <a:spcPts val="0"/>
              </a:spcAft>
              <a:buSzPts val="1850"/>
              <a:buNone/>
            </a:pPr>
            <a:r>
              <a:rPr lang="es-ES" sz="1850"/>
              <a:t>Ver a los padres sin el niño e interrumpir las disputas</a:t>
            </a:r>
            <a:endParaRPr/>
          </a:p>
        </p:txBody>
      </p:sp>
      <p:cxnSp>
        <p:nvCxnSpPr>
          <p:cNvPr id="1454" name="Google Shape;1454;p99"/>
          <p:cNvCxnSpPr/>
          <p:nvPr/>
        </p:nvCxnSpPr>
        <p:spPr>
          <a:xfrm>
            <a:off x="9791114" y="870919"/>
            <a:ext cx="534600" cy="450300"/>
          </a:xfrm>
          <a:prstGeom prst="curvedConnector3">
            <a:avLst>
              <a:gd name="adj1" fmla="val 142098"/>
            </a:avLst>
          </a:prstGeom>
          <a:noFill/>
          <a:ln w="38100" cap="flat" cmpd="sng">
            <a:solidFill>
              <a:schemeClr val="accent1"/>
            </a:solidFill>
            <a:prstDash val="solid"/>
            <a:round/>
            <a:headEnd type="none" w="sm" len="sm"/>
            <a:tailEnd type="triangle" w="med" len="med"/>
          </a:ln>
        </p:spPr>
      </p:cxnSp>
      <p:cxnSp>
        <p:nvCxnSpPr>
          <p:cNvPr id="1455" name="Google Shape;1455;p99"/>
          <p:cNvCxnSpPr/>
          <p:nvPr/>
        </p:nvCxnSpPr>
        <p:spPr>
          <a:xfrm rot="10800000" flipH="1">
            <a:off x="7587678" y="870785"/>
            <a:ext cx="478200" cy="450300"/>
          </a:xfrm>
          <a:prstGeom prst="curvedConnector3">
            <a:avLst>
              <a:gd name="adj1" fmla="val -76488"/>
            </a:avLst>
          </a:prstGeom>
          <a:noFill/>
          <a:ln w="38100" cap="flat" cmpd="sng">
            <a:solidFill>
              <a:schemeClr val="accent1"/>
            </a:solidFill>
            <a:prstDash val="solid"/>
            <a:round/>
            <a:headEnd type="none" w="sm" len="sm"/>
            <a:tailEnd type="triangle" w="med" len="med"/>
          </a:ln>
        </p:spPr>
      </p:cxnSp>
      <p:cxnSp>
        <p:nvCxnSpPr>
          <p:cNvPr id="1456" name="Google Shape;1456;p99"/>
          <p:cNvCxnSpPr/>
          <p:nvPr/>
        </p:nvCxnSpPr>
        <p:spPr>
          <a:xfrm>
            <a:off x="8848578" y="3277772"/>
            <a:ext cx="0" cy="408000"/>
          </a:xfrm>
          <a:prstGeom prst="straightConnector1">
            <a:avLst/>
          </a:prstGeom>
          <a:noFill/>
          <a:ln w="57150" cap="flat" cmpd="sng">
            <a:solidFill>
              <a:schemeClr val="accent1"/>
            </a:solidFill>
            <a:prstDash val="solid"/>
            <a:round/>
            <a:headEnd type="none" w="sm" len="sm"/>
            <a:tailEnd type="triangle" w="med" len="med"/>
          </a:ln>
        </p:spPr>
      </p:cxnSp>
      <p:cxnSp>
        <p:nvCxnSpPr>
          <p:cNvPr id="1457" name="Google Shape;1457;p99"/>
          <p:cNvCxnSpPr/>
          <p:nvPr/>
        </p:nvCxnSpPr>
        <p:spPr>
          <a:xfrm>
            <a:off x="8860301" y="5160498"/>
            <a:ext cx="0" cy="408000"/>
          </a:xfrm>
          <a:prstGeom prst="straightConnector1">
            <a:avLst/>
          </a:prstGeom>
          <a:noFill/>
          <a:ln w="57150" cap="flat" cmpd="sng">
            <a:solidFill>
              <a:schemeClr val="accent1"/>
            </a:solidFill>
            <a:prstDash val="solid"/>
            <a:round/>
            <a:headEnd type="none" w="sm" len="sm"/>
            <a:tailEnd type="triangle" w="med" len="med"/>
          </a:ln>
        </p:spPr>
      </p:cxn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100"/>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s-ES"/>
              <a:t>LA CREACIÓN DE EXPECTATIVAS DE CAMBIO</a:t>
            </a:r>
            <a:endParaRPr/>
          </a:p>
        </p:txBody>
      </p:sp>
      <p:sp>
        <p:nvSpPr>
          <p:cNvPr id="1463" name="Google Shape;1463;p100"/>
          <p:cNvSpPr txBox="1">
            <a:spLocks noGrp="1"/>
          </p:cNvSpPr>
          <p:nvPr>
            <p:ph type="body" idx="1"/>
          </p:nvPr>
        </p:nvSpPr>
        <p:spPr>
          <a:xfrm>
            <a:off x="1251678" y="2096087"/>
            <a:ext cx="9918000" cy="43794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t>“Problemas/quejas y como resolverlos” 		“Las soluciones y cómo funcionan”</a:t>
            </a:r>
            <a:endParaRPr/>
          </a:p>
          <a:p>
            <a:pPr marL="228600" lvl="0" indent="-228600" algn="l" rtl="0">
              <a:lnSpc>
                <a:spcPct val="110000"/>
              </a:lnSpc>
              <a:spcBef>
                <a:spcPts val="700"/>
              </a:spcBef>
              <a:spcAft>
                <a:spcPts val="0"/>
              </a:spcAft>
              <a:buSzPts val="2000"/>
              <a:buChar char="•"/>
            </a:pPr>
            <a:r>
              <a:rPr lang="es-ES"/>
              <a:t>Queja → construcción de muchos problemas → muchas soluciones posibles</a:t>
            </a:r>
            <a:endParaRPr/>
          </a:p>
          <a:p>
            <a:pPr marL="228600" lvl="0" indent="-228600" algn="l" rtl="0">
              <a:lnSpc>
                <a:spcPct val="110000"/>
              </a:lnSpc>
              <a:spcBef>
                <a:spcPts val="700"/>
              </a:spcBef>
              <a:spcAft>
                <a:spcPts val="0"/>
              </a:spcAft>
              <a:buSzPts val="2000"/>
              <a:buChar char="•"/>
            </a:pPr>
            <a:r>
              <a:rPr lang="es-ES"/>
              <a:t>Cualquier intervención 		conducta diferente       </a:t>
            </a:r>
            <a:endParaRPr/>
          </a:p>
          <a:p>
            <a:pPr marL="0" lvl="0" indent="0" algn="l" rtl="0">
              <a:lnSpc>
                <a:spcPct val="110000"/>
              </a:lnSpc>
              <a:spcBef>
                <a:spcPts val="700"/>
              </a:spcBef>
              <a:spcAft>
                <a:spcPts val="0"/>
              </a:spcAft>
              <a:buSzPts val="2000"/>
              <a:buNone/>
            </a:pPr>
            <a:r>
              <a:rPr lang="es-ES"/>
              <a:t>			</a:t>
            </a:r>
            <a:endParaRPr/>
          </a:p>
          <a:p>
            <a:pPr marL="0" lvl="0" indent="0" algn="l" rtl="0">
              <a:lnSpc>
                <a:spcPct val="110000"/>
              </a:lnSpc>
              <a:spcBef>
                <a:spcPts val="700"/>
              </a:spcBef>
              <a:spcAft>
                <a:spcPts val="0"/>
              </a:spcAft>
              <a:buSzPts val="2000"/>
              <a:buNone/>
            </a:pPr>
            <a:r>
              <a:rPr lang="es-ES"/>
              <a:t>				modo diferente de ver las cosas 		soluciones</a:t>
            </a:r>
            <a:endParaRPr/>
          </a:p>
          <a:p>
            <a:pPr marL="228600" lvl="0" indent="-228600" algn="l" rtl="0">
              <a:lnSpc>
                <a:spcPct val="110000"/>
              </a:lnSpc>
              <a:spcBef>
                <a:spcPts val="700"/>
              </a:spcBef>
              <a:spcAft>
                <a:spcPts val="0"/>
              </a:spcAft>
              <a:buSzPts val="2000"/>
              <a:buChar char="•"/>
            </a:pPr>
            <a:r>
              <a:rPr lang="es-ES"/>
              <a:t>Lo que esperamos que ocurra influye sobre lo que hacemos</a:t>
            </a:r>
            <a:endParaRPr/>
          </a:p>
          <a:p>
            <a:pPr marL="228600" lvl="0" indent="-228600" algn="l" rtl="0">
              <a:lnSpc>
                <a:spcPct val="110000"/>
              </a:lnSpc>
              <a:spcBef>
                <a:spcPts val="700"/>
              </a:spcBef>
              <a:spcAft>
                <a:spcPts val="0"/>
              </a:spcAft>
              <a:buSzPts val="2000"/>
              <a:buChar char="•"/>
            </a:pPr>
            <a:r>
              <a:rPr lang="es-ES"/>
              <a:t>Las soluciones se desarrolla cuando terapeuta y cliente construyen la expectativa de un cambio útil y satisfactorio, para ello, conseguir que el cliente describa:</a:t>
            </a:r>
            <a:endParaRPr/>
          </a:p>
          <a:p>
            <a:pPr marL="984250" lvl="0" indent="-228600" algn="l" rtl="0">
              <a:lnSpc>
                <a:spcPct val="110000"/>
              </a:lnSpc>
              <a:spcBef>
                <a:spcPts val="700"/>
              </a:spcBef>
              <a:spcAft>
                <a:spcPts val="0"/>
              </a:spcAft>
              <a:buSzPts val="2000"/>
              <a:buChar char="•"/>
            </a:pPr>
            <a:r>
              <a:rPr lang="es-ES"/>
              <a:t>Lo que hará de manera distinta</a:t>
            </a:r>
            <a:endParaRPr/>
          </a:p>
          <a:p>
            <a:pPr marL="984250" lvl="0" indent="-228600" algn="l" rtl="0">
              <a:lnSpc>
                <a:spcPct val="110000"/>
              </a:lnSpc>
              <a:spcBef>
                <a:spcPts val="700"/>
              </a:spcBef>
              <a:spcAft>
                <a:spcPts val="0"/>
              </a:spcAft>
              <a:buSzPts val="2000"/>
              <a:buChar char="•"/>
            </a:pPr>
            <a:r>
              <a:rPr lang="es-ES"/>
              <a:t>Que cosas diferentes sucederán cuando el problema quede resuelto</a:t>
            </a:r>
            <a:endParaRPr/>
          </a:p>
          <a:p>
            <a:pPr marL="228600" lvl="0" indent="-101600" algn="l" rtl="0">
              <a:lnSpc>
                <a:spcPct val="110000"/>
              </a:lnSpc>
              <a:spcBef>
                <a:spcPts val="700"/>
              </a:spcBef>
              <a:spcAft>
                <a:spcPts val="0"/>
              </a:spcAft>
              <a:buSzPts val="2000"/>
              <a:buNone/>
            </a:pPr>
            <a:endParaRPr/>
          </a:p>
        </p:txBody>
      </p:sp>
      <p:cxnSp>
        <p:nvCxnSpPr>
          <p:cNvPr id="1464" name="Google Shape;1464;p100"/>
          <p:cNvCxnSpPr/>
          <p:nvPr/>
        </p:nvCxnSpPr>
        <p:spPr>
          <a:xfrm>
            <a:off x="5631766" y="2321170"/>
            <a:ext cx="1139400" cy="0"/>
          </a:xfrm>
          <a:prstGeom prst="straightConnector1">
            <a:avLst/>
          </a:prstGeom>
          <a:noFill/>
          <a:ln w="57150" cap="flat" cmpd="sng">
            <a:solidFill>
              <a:schemeClr val="accent1"/>
            </a:solidFill>
            <a:prstDash val="solid"/>
            <a:round/>
            <a:headEnd type="none" w="sm" len="sm"/>
            <a:tailEnd type="triangle" w="med" len="med"/>
          </a:ln>
        </p:spPr>
      </p:cxnSp>
      <p:cxnSp>
        <p:nvCxnSpPr>
          <p:cNvPr id="1465" name="Google Shape;1465;p100"/>
          <p:cNvCxnSpPr/>
          <p:nvPr/>
        </p:nvCxnSpPr>
        <p:spPr>
          <a:xfrm>
            <a:off x="4037428" y="3123027"/>
            <a:ext cx="886200" cy="0"/>
          </a:xfrm>
          <a:prstGeom prst="straightConnector1">
            <a:avLst/>
          </a:prstGeom>
          <a:noFill/>
          <a:ln w="57150" cap="flat" cmpd="sng">
            <a:solidFill>
              <a:schemeClr val="accent1"/>
            </a:solidFill>
            <a:prstDash val="solid"/>
            <a:round/>
            <a:headEnd type="none" w="sm" len="sm"/>
            <a:tailEnd type="triangle" w="med" len="med"/>
          </a:ln>
        </p:spPr>
      </p:cxnSp>
      <p:cxnSp>
        <p:nvCxnSpPr>
          <p:cNvPr id="1466" name="Google Shape;1466;p100"/>
          <p:cNvCxnSpPr/>
          <p:nvPr/>
        </p:nvCxnSpPr>
        <p:spPr>
          <a:xfrm>
            <a:off x="6096000" y="3295356"/>
            <a:ext cx="0" cy="601500"/>
          </a:xfrm>
          <a:prstGeom prst="straightConnector1">
            <a:avLst/>
          </a:prstGeom>
          <a:noFill/>
          <a:ln w="57150" cap="flat" cmpd="sng">
            <a:solidFill>
              <a:schemeClr val="accent1"/>
            </a:solidFill>
            <a:prstDash val="solid"/>
            <a:round/>
            <a:headEnd type="none" w="sm" len="sm"/>
            <a:tailEnd type="triangle" w="med" len="med"/>
          </a:ln>
        </p:spPr>
      </p:cxnSp>
      <p:cxnSp>
        <p:nvCxnSpPr>
          <p:cNvPr id="1467" name="Google Shape;1467;p100"/>
          <p:cNvCxnSpPr/>
          <p:nvPr/>
        </p:nvCxnSpPr>
        <p:spPr>
          <a:xfrm>
            <a:off x="8351521" y="4012809"/>
            <a:ext cx="1116000" cy="0"/>
          </a:xfrm>
          <a:prstGeom prst="straightConnector1">
            <a:avLst/>
          </a:prstGeom>
          <a:noFill/>
          <a:ln w="57150" cap="flat" cmpd="sng">
            <a:solidFill>
              <a:schemeClr val="accent1"/>
            </a:solidFill>
            <a:prstDash val="solid"/>
            <a:round/>
            <a:headEnd type="none" w="sm" len="sm"/>
            <a:tailEnd type="triangle" w="med" len="med"/>
          </a:ln>
        </p:spPr>
      </p:cxnSp>
      <p:sp>
        <p:nvSpPr>
          <p:cNvPr id="1468" name="Google Shape;1468;p100"/>
          <p:cNvSpPr/>
          <p:nvPr/>
        </p:nvSpPr>
        <p:spPr>
          <a:xfrm>
            <a:off x="1885071" y="5444197"/>
            <a:ext cx="196800" cy="816000"/>
          </a:xfrm>
          <a:prstGeom prst="leftBrace">
            <a:avLst>
              <a:gd name="adj1" fmla="val 8333"/>
              <a:gd name="adj2" fmla="val 50000"/>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76"/>
        <p:cNvGrpSpPr/>
        <p:nvPr/>
      </p:nvGrpSpPr>
      <p:grpSpPr>
        <a:xfrm>
          <a:off x="0" y="0"/>
          <a:ext cx="0" cy="0"/>
          <a:chOff x="0" y="0"/>
          <a:chExt cx="0" cy="0"/>
        </a:xfrm>
      </p:grpSpPr>
      <p:sp>
        <p:nvSpPr>
          <p:cNvPr id="877" name="Google Shape;877;p20"/>
          <p:cNvSpPr txBox="1">
            <a:spLocks noGrp="1"/>
          </p:cNvSpPr>
          <p:nvPr>
            <p:ph type="title"/>
          </p:nvPr>
        </p:nvSpPr>
        <p:spPr>
          <a:xfrm>
            <a:off x="1251678" y="382384"/>
            <a:ext cx="10178400" cy="160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600"/>
              <a:buFont typeface="Impact"/>
              <a:buNone/>
            </a:pPr>
            <a:r>
              <a:rPr lang="es-ES" sz="3600" b="1" i="1"/>
              <a:t>5. LOS CLIENTES SON AMBIVALENTES RESPECTO AL CAMBIO Y MUESTRAN RESISTENCIA A LA TERAPIA</a:t>
            </a:r>
            <a:br>
              <a:rPr lang="es-ES" sz="2880"/>
            </a:br>
            <a:endParaRPr sz="2880"/>
          </a:p>
        </p:txBody>
      </p:sp>
      <p:sp>
        <p:nvSpPr>
          <p:cNvPr id="878" name="Google Shape;878;p20"/>
          <p:cNvSpPr txBox="1">
            <a:spLocks noGrp="1"/>
          </p:cNvSpPr>
          <p:nvPr>
            <p:ph type="body" idx="1"/>
          </p:nvPr>
        </p:nvSpPr>
        <p:spPr>
          <a:xfrm>
            <a:off x="1251678" y="2286001"/>
            <a:ext cx="5984400" cy="3593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s-ES">
                <a:solidFill>
                  <a:schemeClr val="dk1"/>
                </a:solidFill>
              </a:rPr>
              <a:t>Parte de la creencia fundamental de que los clientes en realidad no quieren cambiar o son ambivalentes ante la posibilidad del cambio, por lo que hay que darles tiempo o evadir sus defensas. </a:t>
            </a:r>
            <a:endParaRPr/>
          </a:p>
          <a:p>
            <a:pPr marL="228600" lvl="0" indent="-228600" algn="l" rtl="0">
              <a:lnSpc>
                <a:spcPct val="110000"/>
              </a:lnSpc>
              <a:spcBef>
                <a:spcPts val="700"/>
              </a:spcBef>
              <a:spcAft>
                <a:spcPts val="0"/>
              </a:spcAft>
              <a:buSzPts val="2000"/>
              <a:buChar char="•"/>
            </a:pPr>
            <a:r>
              <a:rPr lang="es-ES">
                <a:solidFill>
                  <a:schemeClr val="dk1"/>
                </a:solidFill>
              </a:rPr>
              <a:t>Esta posición apoya a veces un modelo de enfrentamiento (“atacar sus defensas”, “eliminar la resistencia”). </a:t>
            </a:r>
            <a:endParaRPr/>
          </a:p>
          <a:p>
            <a:pPr marL="228600" lvl="0" indent="-228600" algn="l" rtl="0">
              <a:lnSpc>
                <a:spcPct val="110000"/>
              </a:lnSpc>
              <a:spcBef>
                <a:spcPts val="700"/>
              </a:spcBef>
              <a:spcAft>
                <a:spcPts val="0"/>
              </a:spcAft>
              <a:buSzPts val="2000"/>
              <a:buChar char="•"/>
            </a:pPr>
            <a:r>
              <a:rPr lang="es-ES">
                <a:solidFill>
                  <a:schemeClr val="dk1"/>
                </a:solidFill>
              </a:rPr>
              <a:t>Si te concentras en encontrar resistencia, encontrarás casi con certeza algo que se le parezca.</a:t>
            </a:r>
            <a:endParaRPr/>
          </a:p>
          <a:p>
            <a:pPr marL="228600" lvl="0" indent="-101600" algn="l" rtl="0">
              <a:lnSpc>
                <a:spcPct val="110000"/>
              </a:lnSpc>
              <a:spcBef>
                <a:spcPts val="700"/>
              </a:spcBef>
              <a:spcAft>
                <a:spcPts val="0"/>
              </a:spcAft>
              <a:buSzPts val="2000"/>
              <a:buNone/>
            </a:pPr>
            <a:endParaRPr>
              <a:solidFill>
                <a:schemeClr val="dk1"/>
              </a:solidFill>
            </a:endParaRPr>
          </a:p>
        </p:txBody>
      </p:sp>
      <p:pic>
        <p:nvPicPr>
          <p:cNvPr id="879" name="Google Shape;879;p20"/>
          <p:cNvPicPr preferRelativeResize="0"/>
          <p:nvPr/>
        </p:nvPicPr>
        <p:blipFill rotWithShape="1">
          <a:blip r:embed="rId3">
            <a:alphaModFix/>
          </a:blip>
          <a:srcRect/>
          <a:stretch/>
        </p:blipFill>
        <p:spPr>
          <a:xfrm>
            <a:off x="7555992" y="2417640"/>
            <a:ext cx="3902582" cy="3356220"/>
          </a:xfrm>
          <a:prstGeom prst="rect">
            <a:avLst/>
          </a:prstGeom>
          <a:noFill/>
          <a:ln>
            <a:noFill/>
          </a:ln>
        </p:spPr>
      </p:pic>
    </p:spTree>
  </p:cSld>
  <p:clrMapOvr>
    <a:masterClrMapping/>
  </p:clrMapOvr>
</p:sld>
</file>

<file path=ppt/theme/theme1.xml><?xml version="1.0" encoding="utf-8"?>
<a:theme xmlns:a="http://schemas.openxmlformats.org/drawingml/2006/main" name="Distintivo">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8656</Words>
  <Application>Microsoft Office PowerPoint</Application>
  <PresentationFormat>Panorámica</PresentationFormat>
  <Paragraphs>434</Paragraphs>
  <Slides>89</Slides>
  <Notes>88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89</vt:i4>
      </vt:variant>
    </vt:vector>
  </HeadingPairs>
  <TitlesOfParts>
    <vt:vector size="97" baseType="lpstr">
      <vt:lpstr>Arial</vt:lpstr>
      <vt:lpstr>Cabin</vt:lpstr>
      <vt:lpstr>Impact</vt:lpstr>
      <vt:lpstr>Montserrat</vt:lpstr>
      <vt:lpstr>Questrial</vt:lpstr>
      <vt:lpstr>Raleway</vt:lpstr>
      <vt:lpstr>Rockwell</vt:lpstr>
      <vt:lpstr>Distintivo</vt:lpstr>
      <vt:lpstr>Presentación de PowerPoint</vt:lpstr>
      <vt:lpstr>TERAPIA CENTRADA EN SOLUCIONES</vt:lpstr>
      <vt:lpstr>DESAFIAR PRESUPUESTOS: PREMISAS DE LA TERAPIA ORIENTADA A LAS SOLUCIONES</vt:lpstr>
      <vt:lpstr>PRESUPUESTOS COMUNES EN LA MAYORÍA DE LAS TERAPIAS ACTUALES  (ENFOQUE TRADICIONAL)</vt:lpstr>
      <vt:lpstr>1. CAUSAS PROFUNDAS Y SUBYACENTES DE LOS SÍNTOMAS</vt:lpstr>
      <vt:lpstr>2. PARA EL CAMBIO O LA RESOLUCIÓN DE LOS SÍNTOMAS SON NECESARIAS LA CONCIENCIA O EL INSIGHT</vt:lpstr>
      <vt:lpstr>3. MEJORAR O ELIMINAR LOS SÍNTOMAS ES, EN EL MEJOR DE LOS CASOS, INÚTIL Y SUPERFICIAL, Y DAÑINO O PELIGROSO EN EL PEOR DE ELLOS </vt:lpstr>
      <vt:lpstr>4. LOS SÍNTOMAS CUMPLEN FUNCIONES</vt:lpstr>
      <vt:lpstr>5. LOS CLIENTES SON AMBIVALENTES RESPECTO AL CAMBIO Y MUESTRAN RESISTENCIA A LA TERAPIA </vt:lpstr>
      <vt:lpstr>6. LOS CAMBIOS REALES REQUIEREN TIEMPO; LAS INTERVENCIONES BREVES SON SUPERFICIALES Y NO DURAN </vt:lpstr>
      <vt:lpstr>7. CENTRARSE EN IDENTIFICAR Y CORREGIR PATOLOGÍAS Y DÉFICITS </vt:lpstr>
      <vt:lpstr>MÁS ALLÁ DE LAS CREENCIAS </vt:lpstr>
      <vt:lpstr>DE LA PATOLOGÍA A LA SALUD: LAS PREMISAS DE LA TERAPIA ORIENTADA A SOLUCIONES </vt:lpstr>
      <vt:lpstr>Presentación de PowerPoint</vt:lpstr>
      <vt:lpstr>1. LOS CLIENTES TIENEN RECURSOS Y FUERZAS PARA RESOLVER SUS QUEJAS </vt:lpstr>
      <vt:lpstr>2. EL CAMBIO ES CONSTANTE</vt:lpstr>
      <vt:lpstr>3. EL OBJETIVO DEL TERAPEUTA ES IDENTIFICAR Y AMPLIAR EL CAMBIO</vt:lpstr>
      <vt:lpstr>4. HABITUALMENTE NO ES NECESARIO SABER MUCHO SOBRE LA QUEJA PARA RESOLVERLA </vt:lpstr>
      <vt:lpstr>5. NO ES NECESARIO CONOCER LA CAUSA O LA FUNCIÓN DE UNA QUEJA PARA RESOLVERLA </vt:lpstr>
      <vt:lpstr>6. SÓLO ES NECESARIO UN CAMBIO PEQUEÑO; UN CAMBIO EN UNA PARTE DEL SISTEMA PUEDE PRODUCIR CAMBIO EN OTRA PARTE DEL SISTEMA </vt:lpstr>
      <vt:lpstr>7. LOS CLIENTES DEFINEN LOS OBJETIVOS  </vt:lpstr>
      <vt:lpstr>8. EL CAMBIO O LA RESOLUCIÓN DE PROBLEMAS PUEDEN SER RÁPIDOS </vt:lpstr>
      <vt:lpstr>9. NO HAY UNA ÚNICA FORMA CORRECTA DE VER LAS COSAS, PUNTOS DE VISTA DIFERENTES PUEDEN SER IGUAL DE VÁLIDOS Y AJUSTARSE IGUAL DE BIEN A LOS HECHOS.  </vt:lpstr>
      <vt:lpstr>Presentación de PowerPoint</vt:lpstr>
      <vt:lpstr>10. CÉNTRATE EN LO QUE ES POSIBLE Y PUEDE CAMBIARSE, Y NO EN LO QUE ES IMPOSIBLE E INTRATABLE. </vt:lpstr>
      <vt:lpstr>Presentación de PowerPoint</vt:lpstr>
      <vt:lpstr>LA EVALUACIÓN  COMO INTERVENCIÓN </vt:lpstr>
      <vt:lpstr>EL PROCESO DE ENTREVISTA ES UNA INTERVENCIÓN, MEDIANTE EL USO DE DIVERSAS TÉCNICAS LOS CLIENTES PUEDEN EXPERIMENTAR CAMBIOS IMPORTANTES EN LA FORMA DE VER SU SITUACIÓN </vt:lpstr>
      <vt:lpstr>UNA SESIÓN EN CONCRETO TUVO UNA GRAN INFLUENCIA SOBRE SU FORMA DE PENSAR ACERCA DEL IMPACTO DE CIERTOS TIPOS DE PREGUNTAS TERAPÉUTICAS.</vt:lpstr>
      <vt:lpstr>Presentación de PowerPoint</vt:lpstr>
      <vt:lpstr>PREGUNTAS  PRESUPOSICIONALES</vt:lpstr>
      <vt:lpstr>ES EL TIPO DE PREGUNTAS QUE SE HACEN DURANTE LA SESIÓN Y QUE ESTÁN DISEÑADAS PARA FUNCIONAR COMO “INTERVENCIONES”. </vt:lpstr>
      <vt:lpstr>Presentación de PowerPoint</vt:lpstr>
      <vt:lpstr>LA PRIMERA SESIÓN </vt:lpstr>
      <vt:lpstr>UNIÓN</vt:lpstr>
      <vt:lpstr>EXCEPCIONES AL PROBLEMA</vt:lpstr>
      <vt:lpstr>Presentación de PowerPoint</vt:lpstr>
      <vt:lpstr>Presentación de PowerPoint</vt:lpstr>
      <vt:lpstr>1-¿QUÉ ES DIFERENTE EN LAS OCASIONES EN QUE _____ (SE LLEVAN BIEN, LA CAMA ESTA SECA, EL VA AL COLEGIO, ETC.)? </vt:lpstr>
      <vt:lpstr>Presentación de PowerPoint</vt:lpstr>
      <vt:lpstr>2-¿CÓMO CONSEGUISTE QUE SUCEDIERA?  </vt:lpstr>
      <vt:lpstr>3- ¿DE QUÉ MANERA EL QUE _______ (OCURRE LA EXCEPCIÓN) HACE QUE LAS COSAS VAYAN DE OTRA FORMA?  </vt:lpstr>
      <vt:lpstr>Presentación de PowerPoint</vt:lpstr>
      <vt:lpstr>4- ¿QUIÉN MÁS ADVIRTIÓ QUE ____ (PERDISTE CINCO KILOS, EL HIZO SUS DEBERES, SE LLEVARON BIEN EL ÚLTIMO FIN DE SEMANA)? ¿CÓMO PUEDES SABER QUE SE DIO CUENTA, QUÉ HIZO O DIJO?  </vt:lpstr>
      <vt:lpstr>5- ¿CÓMO CONSEGUISTE QUE DEJARA DE ____ (TENER RABIETAS, INCORDIAR)? ¿CÓMO CONSEGUISTE QUE TERMINARA LA PELEA?  </vt:lpstr>
      <vt:lpstr>6- ¿DE QUÉ MANERA ES ESTO DIFERENTE DE LA FORMA EN QUE LO HUBIERAS MANEJADO HACE _____ (UNA SEMANA, UN MES, ETC.)?  </vt:lpstr>
      <vt:lpstr>7- ¿QUÉ HACES PARA DIVERTIRTE? ¿CUÁLES SON TUS AFICIONES O INTERESES? </vt:lpstr>
      <vt:lpstr>8- ¿HAS TENIDO ALGUNA VEZ ESTA DIFICULTAD ANTERIORMENTE? (EN CASO AFIRMATIVO) ¿CÓMO LA RESOLVISTE ENTONCES? ¿QUÉ TENDRÍAS QUE HACER PARA CONSEGUIR QUE ESO VOLVIERA A SUCEDES? </vt:lpstr>
      <vt:lpstr>NORMALIZAR Y DESPATOLOGIZAR</vt:lpstr>
      <vt:lpstr>Presentación de PowerPoint</vt:lpstr>
      <vt:lpstr>Presentación de PowerPoint</vt:lpstr>
      <vt:lpstr>Presentación de PowerPoint</vt:lpstr>
      <vt:lpstr>Presentación de PowerPoint</vt:lpstr>
      <vt:lpstr>Presentación de PowerPoint</vt:lpstr>
      <vt:lpstr>LA PAUSA</vt:lpstr>
      <vt:lpstr>REGRESO AL FUTURO: PREGUNTAS DE AVANCE RÁPIDO</vt:lpstr>
      <vt:lpstr>Presentación de PowerPoint</vt:lpstr>
      <vt:lpstr>PREGUNTAR SOBRE  EL PROBLEMA</vt:lpstr>
      <vt:lpstr>DEFINICIÓN DE OBJETIVOS</vt:lpstr>
      <vt:lpstr>Presentación de PowerPoint</vt:lpstr>
      <vt:lpstr>MENOS DE LO MISMO</vt:lpstr>
      <vt:lpstr>LA IDEA SE BASA EN:</vt:lpstr>
      <vt:lpstr>ENTONCES QUE PASA CON EL PROBLEMA</vt:lpstr>
      <vt:lpstr>ALGUNOS DE LOS ENFOQUES QUE NO DAN RESULTADO</vt:lpstr>
      <vt:lpstr>ALGUNOS DE LOS ENFOQUES QUE NO DAN RESULTADO</vt:lpstr>
      <vt:lpstr>ALGUNOS DE LOS ENFOQUES QUE NO DAN RESULTADO</vt:lpstr>
      <vt:lpstr>ALGUNOS DE LOS ENFOQUES QUE NO DAN RESULTADO</vt:lpstr>
      <vt:lpstr>LA TERAPIA BREVE</vt:lpstr>
      <vt:lpstr>LIMITACIONES DE TIEMPO </vt:lpstr>
      <vt:lpstr>NO SÓLO MENOS DE LO MISMO </vt:lpstr>
      <vt:lpstr>Presentación de PowerPoint</vt:lpstr>
      <vt:lpstr>ORIENTACIONES</vt:lpstr>
      <vt:lpstr>LA TÉCNICA DE CONFUSIÓN </vt:lpstr>
      <vt:lpstr>LA TÉCNICA DE CONFUSIÓN ES UN DESARROLLO QUE PARTE DE IDEAS DE ERIKSON.  </vt:lpstr>
      <vt:lpstr>CARÁCTER INDIRECTO</vt:lpstr>
      <vt:lpstr>SI FUNCIONA NO LO DETENGA</vt:lpstr>
      <vt:lpstr>SÓLO SE NECESITA UN CAMBIO PEQUEÑO </vt:lpstr>
      <vt:lpstr>QUEJAS</vt:lpstr>
      <vt:lpstr>QUEJAS Y CÓMO LLEGAN A SERLO</vt:lpstr>
      <vt:lpstr>SUPUESTO UNO</vt:lpstr>
      <vt:lpstr>SUPUESTO DOS</vt:lpstr>
      <vt:lpstr>RECONSTRUCCIÓN DE LAS QUEJAS PARA CONVERTIRLAS EN PROBLEMAS</vt:lpstr>
      <vt:lpstr>RECONSTRUCCIÓN DE LAS QUEJAS PARA CONVERTIRLAS EN PROBLEMAS</vt:lpstr>
      <vt:lpstr>SUPUESTO TRES</vt:lpstr>
      <vt:lpstr>CASO EJEMPLO: CAMINO A SER UNA MADRE PERFECTA</vt:lpstr>
      <vt:lpstr>SUPUESTO CUATRO</vt:lpstr>
      <vt:lpstr>SUPUESTO CINCO</vt:lpstr>
      <vt:lpstr>SUPUESTO SEIS</vt:lpstr>
      <vt:lpstr>LA CREACIÓN DE EXPECTATIVAS DE CAMBIO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TERAPIA CENTRADA EN SOLUCIONES</dc:title>
  <dc:creator>Windows 10</dc:creator>
  <cp:lastModifiedBy>Mónica Fernanda Fuentes Leal</cp:lastModifiedBy>
  <cp:revision>5</cp:revision>
  <dcterms:modified xsi:type="dcterms:W3CDTF">2020-10-22T15:53:46Z</dcterms:modified>
</cp:coreProperties>
</file>