
<file path=[Content_Types].xml><?xml version="1.0" encoding="utf-8"?>
<Types xmlns="http://schemas.openxmlformats.org/package/2006/content-types">
  <Default Extension="jpeg" ContentType="image/jpeg"/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67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</p:sldIdLst>
  <p:sldSz cx="12192000" cy="6858000"/>
  <p:notesSz cx="12192000" cy="6858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792" y="6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0" y="2125980"/>
            <a:ext cx="103632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10/22/2020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1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32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10/22/2020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1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10/22/2020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5774" y="225286"/>
            <a:ext cx="11874500" cy="6374765"/>
          </a:xfrm>
          <a:custGeom>
            <a:avLst/>
            <a:gdLst/>
            <a:ahLst/>
            <a:cxnLst/>
            <a:rect l="l" t="t" r="r" b="b"/>
            <a:pathLst>
              <a:path w="11874500" h="6374765">
                <a:moveTo>
                  <a:pt x="0" y="0"/>
                </a:moveTo>
                <a:lnTo>
                  <a:pt x="11874000" y="0"/>
                </a:lnTo>
                <a:lnTo>
                  <a:pt x="11874000" y="6374400"/>
                </a:lnTo>
                <a:lnTo>
                  <a:pt x="0" y="6374400"/>
                </a:lnTo>
                <a:lnTo>
                  <a:pt x="0" y="0"/>
                </a:lnTo>
                <a:close/>
              </a:path>
            </a:pathLst>
          </a:custGeom>
          <a:solidFill>
            <a:srgbClr val="F7C1E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145774" y="225286"/>
            <a:ext cx="11874500" cy="6374765"/>
          </a:xfrm>
          <a:custGeom>
            <a:avLst/>
            <a:gdLst/>
            <a:ahLst/>
            <a:cxnLst/>
            <a:rect l="l" t="t" r="r" b="b"/>
            <a:pathLst>
              <a:path w="11874500" h="6374765">
                <a:moveTo>
                  <a:pt x="0" y="0"/>
                </a:moveTo>
                <a:lnTo>
                  <a:pt x="11873999" y="0"/>
                </a:lnTo>
                <a:lnTo>
                  <a:pt x="11873999" y="6374400"/>
                </a:lnTo>
                <a:lnTo>
                  <a:pt x="0" y="6374400"/>
                </a:lnTo>
                <a:lnTo>
                  <a:pt x="0" y="0"/>
                </a:lnTo>
                <a:close/>
              </a:path>
            </a:pathLst>
          </a:custGeom>
          <a:ln w="12700">
            <a:solidFill>
              <a:srgbClr val="31538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1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10/22/2020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10/22/2020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85690" y="190500"/>
            <a:ext cx="2420619" cy="6959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400" b="1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866140" y="1676400"/>
            <a:ext cx="10459719" cy="356107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2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10/22/2020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>
            <a:extLst>
              <a:ext uri="{FF2B5EF4-FFF2-40B4-BE49-F238E27FC236}">
                <a16:creationId xmlns:a16="http://schemas.microsoft.com/office/drawing/2014/main" id="{CF689E95-69FE-4A71-A75A-8BE7D04546D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32999" y="838200"/>
            <a:ext cx="1283509" cy="20884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CuadroTexto 6">
            <a:extLst>
              <a:ext uri="{FF2B5EF4-FFF2-40B4-BE49-F238E27FC236}">
                <a16:creationId xmlns:a16="http://schemas.microsoft.com/office/drawing/2014/main" id="{BDD14332-FE64-4E1D-ABB8-BD09B28CA5C8}"/>
              </a:ext>
            </a:extLst>
          </p:cNvPr>
          <p:cNvSpPr txBox="1"/>
          <p:nvPr/>
        </p:nvSpPr>
        <p:spPr>
          <a:xfrm>
            <a:off x="2183621" y="2926621"/>
            <a:ext cx="7982264" cy="184665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MX" dirty="0">
                <a:latin typeface="Arial" panose="020B0604020202020204" pitchFamily="34" charset="0"/>
                <a:cs typeface="Arial" panose="020B0604020202020204" pitchFamily="34" charset="0"/>
              </a:rPr>
              <a:t>Facultad de Psicología UADY</a:t>
            </a:r>
          </a:p>
          <a:p>
            <a:endParaRPr lang="es-MX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s-MX" sz="1600" dirty="0">
                <a:latin typeface="Arial" panose="020B0604020202020204" pitchFamily="34" charset="0"/>
                <a:cs typeface="Arial" panose="020B0604020202020204" pitchFamily="34" charset="0"/>
              </a:rPr>
              <a:t>Compiladora  y responsable de la información:</a:t>
            </a:r>
          </a:p>
          <a:p>
            <a:r>
              <a:rPr lang="es-MX" sz="1600" dirty="0">
                <a:latin typeface="Arial" panose="020B0604020202020204" pitchFamily="34" charset="0"/>
                <a:cs typeface="Arial" panose="020B0604020202020204" pitchFamily="34" charset="0"/>
              </a:rPr>
              <a:t>BRIANDA MISSHEL MAGAÑA QUERO | Estudiante de la Licenciatura en Psicología</a:t>
            </a:r>
          </a:p>
          <a:p>
            <a:endParaRPr lang="es-MX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s-MX" sz="1600" dirty="0">
                <a:latin typeface="Arial" panose="020B0604020202020204" pitchFamily="34" charset="0"/>
                <a:cs typeface="Arial" panose="020B0604020202020204" pitchFamily="34" charset="0"/>
              </a:rPr>
              <a:t>Información de contacto:  brianda.magana@hotmail.com brianda.magana@correo.uady.mx</a:t>
            </a:r>
          </a:p>
        </p:txBody>
      </p:sp>
      <p:pic>
        <p:nvPicPr>
          <p:cNvPr id="9" name="Imagen 8" descr="Imagen que contiene dibujo&#10;&#10;Descripción generada automáticamente">
            <a:extLst>
              <a:ext uri="{FF2B5EF4-FFF2-40B4-BE49-F238E27FC236}">
                <a16:creationId xmlns:a16="http://schemas.microsoft.com/office/drawing/2014/main" id="{AF88A78C-A303-4E0D-96E8-EFD65F4CA73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8000" y="6309320"/>
            <a:ext cx="1516870" cy="5486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911952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139423" y="218936"/>
            <a:ext cx="11887200" cy="6387465"/>
            <a:chOff x="139423" y="218936"/>
            <a:chExt cx="11887200" cy="6387465"/>
          </a:xfrm>
        </p:grpSpPr>
        <p:sp>
          <p:nvSpPr>
            <p:cNvPr id="3" name="object 3"/>
            <p:cNvSpPr/>
            <p:nvPr/>
          </p:nvSpPr>
          <p:spPr>
            <a:xfrm>
              <a:off x="145773" y="225286"/>
              <a:ext cx="11874500" cy="6374765"/>
            </a:xfrm>
            <a:custGeom>
              <a:avLst/>
              <a:gdLst/>
              <a:ahLst/>
              <a:cxnLst/>
              <a:rect l="l" t="t" r="r" b="b"/>
              <a:pathLst>
                <a:path w="11874500" h="6374765">
                  <a:moveTo>
                    <a:pt x="0" y="0"/>
                  </a:moveTo>
                  <a:lnTo>
                    <a:pt x="11873948" y="0"/>
                  </a:lnTo>
                  <a:lnTo>
                    <a:pt x="11873948" y="6374296"/>
                  </a:lnTo>
                  <a:lnTo>
                    <a:pt x="0" y="637429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339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145773" y="225286"/>
              <a:ext cx="11874500" cy="6374765"/>
            </a:xfrm>
            <a:custGeom>
              <a:avLst/>
              <a:gdLst/>
              <a:ahLst/>
              <a:cxnLst/>
              <a:rect l="l" t="t" r="r" b="b"/>
              <a:pathLst>
                <a:path w="11874500" h="6374765">
                  <a:moveTo>
                    <a:pt x="0" y="0"/>
                  </a:moveTo>
                  <a:lnTo>
                    <a:pt x="11873947" y="0"/>
                  </a:lnTo>
                  <a:lnTo>
                    <a:pt x="11873947" y="6374296"/>
                  </a:lnTo>
                  <a:lnTo>
                    <a:pt x="0" y="6374296"/>
                  </a:lnTo>
                  <a:lnTo>
                    <a:pt x="0" y="0"/>
                  </a:lnTo>
                  <a:close/>
                </a:path>
              </a:pathLst>
            </a:custGeom>
            <a:ln w="12700">
              <a:solidFill>
                <a:srgbClr val="31538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4597400" y="647700"/>
            <a:ext cx="2994660" cy="6959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35" dirty="0"/>
              <a:t>Tratamiento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876300" y="1816100"/>
            <a:ext cx="10450195" cy="3665220"/>
          </a:xfrm>
          <a:prstGeom prst="rect">
            <a:avLst/>
          </a:prstGeom>
        </p:spPr>
        <p:txBody>
          <a:bodyPr vert="horz" wrap="square" lIns="0" tIns="73660" rIns="0" bIns="0" rtlCol="0">
            <a:spAutoFit/>
          </a:bodyPr>
          <a:lstStyle/>
          <a:p>
            <a:pPr marL="241300" marR="5080" indent="-228600" algn="just">
              <a:lnSpc>
                <a:spcPts val="2900"/>
              </a:lnSpc>
              <a:spcBef>
                <a:spcPts val="580"/>
              </a:spcBef>
              <a:buFont typeface="Arial"/>
              <a:buChar char="•"/>
              <a:tabLst>
                <a:tab pos="241300" algn="l"/>
              </a:tabLst>
            </a:pPr>
            <a:r>
              <a:rPr sz="2800" dirty="0">
                <a:latin typeface="Times New Roman"/>
                <a:cs typeface="Times New Roman"/>
              </a:rPr>
              <a:t>J. </a:t>
            </a:r>
            <a:r>
              <a:rPr sz="2800" spc="-5" dirty="0">
                <a:latin typeface="Times New Roman"/>
                <a:cs typeface="Times New Roman"/>
              </a:rPr>
              <a:t>Sangorrín-García establece </a:t>
            </a:r>
            <a:r>
              <a:rPr sz="2800" dirty="0">
                <a:latin typeface="Times New Roman"/>
                <a:cs typeface="Times New Roman"/>
              </a:rPr>
              <a:t>que </a:t>
            </a:r>
            <a:r>
              <a:rPr sz="2800" spc="-5" dirty="0">
                <a:latin typeface="Times New Roman"/>
                <a:cs typeface="Times New Roman"/>
              </a:rPr>
              <a:t>en el tratamiento </a:t>
            </a:r>
            <a:r>
              <a:rPr sz="2800" dirty="0">
                <a:latin typeface="Times New Roman"/>
                <a:cs typeface="Times New Roman"/>
              </a:rPr>
              <a:t>y </a:t>
            </a:r>
            <a:r>
              <a:rPr sz="2800" spc="-5" dirty="0">
                <a:latin typeface="Times New Roman"/>
                <a:cs typeface="Times New Roman"/>
              </a:rPr>
              <a:t>prevención </a:t>
            </a:r>
            <a:r>
              <a:rPr sz="2800" dirty="0">
                <a:latin typeface="Times New Roman"/>
                <a:cs typeface="Times New Roman"/>
              </a:rPr>
              <a:t>de </a:t>
            </a:r>
            <a:r>
              <a:rPr sz="2800" spc="-5" dirty="0">
                <a:latin typeface="Times New Roman"/>
                <a:cs typeface="Times New Roman"/>
              </a:rPr>
              <a:t>la  disfemia </a:t>
            </a:r>
            <a:r>
              <a:rPr sz="2800" dirty="0">
                <a:latin typeface="Times New Roman"/>
                <a:cs typeface="Times New Roman"/>
              </a:rPr>
              <a:t>se de </a:t>
            </a:r>
            <a:r>
              <a:rPr sz="2800" spc="-5" dirty="0">
                <a:latin typeface="Times New Roman"/>
                <a:cs typeface="Times New Roman"/>
              </a:rPr>
              <a:t>deben aplicar </a:t>
            </a:r>
            <a:r>
              <a:rPr sz="2800" b="1" spc="-5" dirty="0">
                <a:solidFill>
                  <a:srgbClr val="FFCCFF"/>
                </a:solidFill>
                <a:latin typeface="Times New Roman"/>
                <a:cs typeface="Times New Roman"/>
              </a:rPr>
              <a:t>técnicas </a:t>
            </a:r>
            <a:r>
              <a:rPr sz="2800" b="1" dirty="0">
                <a:solidFill>
                  <a:srgbClr val="FFCCFF"/>
                </a:solidFill>
                <a:latin typeface="Times New Roman"/>
                <a:cs typeface="Times New Roman"/>
              </a:rPr>
              <a:t>de </a:t>
            </a:r>
            <a:r>
              <a:rPr sz="2800" b="1" spc="-5" dirty="0">
                <a:solidFill>
                  <a:srgbClr val="FFCCFF"/>
                </a:solidFill>
                <a:latin typeface="Times New Roman"/>
                <a:cs typeface="Times New Roman"/>
              </a:rPr>
              <a:t>la logoterapia combinadas  con la psicoterapia</a:t>
            </a:r>
            <a:r>
              <a:rPr sz="2800" spc="-5" dirty="0">
                <a:latin typeface="Times New Roman"/>
                <a:cs typeface="Times New Roman"/>
              </a:rPr>
              <a:t>, entre las </a:t>
            </a:r>
            <a:r>
              <a:rPr sz="2800" dirty="0">
                <a:latin typeface="Times New Roman"/>
                <a:cs typeface="Times New Roman"/>
              </a:rPr>
              <a:t>que </a:t>
            </a:r>
            <a:r>
              <a:rPr sz="2800" spc="-5" dirty="0">
                <a:latin typeface="Times New Roman"/>
                <a:cs typeface="Times New Roman"/>
              </a:rPr>
              <a:t>figuran las</a:t>
            </a:r>
            <a:r>
              <a:rPr sz="2800" spc="2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siguientes:</a:t>
            </a:r>
            <a:endParaRPr sz="2800">
              <a:latin typeface="Times New Roman"/>
              <a:cs typeface="Times New Roman"/>
            </a:endParaRPr>
          </a:p>
          <a:p>
            <a:pPr marL="241300" indent="-228600">
              <a:lnSpc>
                <a:spcPct val="100000"/>
              </a:lnSpc>
              <a:spcBef>
                <a:spcPts val="520"/>
              </a:spcBef>
              <a:buFont typeface="Arial"/>
              <a:buChar char="•"/>
              <a:tabLst>
                <a:tab pos="241300" algn="l"/>
              </a:tabLst>
            </a:pPr>
            <a:r>
              <a:rPr sz="2800" spc="-5" dirty="0">
                <a:latin typeface="Times New Roman"/>
                <a:cs typeface="Times New Roman"/>
              </a:rPr>
              <a:t>Enseñanza </a:t>
            </a:r>
            <a:r>
              <a:rPr sz="2800" dirty="0">
                <a:latin typeface="Times New Roman"/>
                <a:cs typeface="Times New Roman"/>
              </a:rPr>
              <a:t>de </a:t>
            </a:r>
            <a:r>
              <a:rPr sz="2800" spc="-5" dirty="0">
                <a:latin typeface="Times New Roman"/>
                <a:cs typeface="Times New Roman"/>
              </a:rPr>
              <a:t>la mecánica del</a:t>
            </a:r>
            <a:r>
              <a:rPr sz="2800" spc="-1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habla;</a:t>
            </a:r>
            <a:endParaRPr sz="2800">
              <a:latin typeface="Times New Roman"/>
              <a:cs typeface="Times New Roman"/>
            </a:endParaRPr>
          </a:p>
          <a:p>
            <a:pPr marL="241300" indent="-228600">
              <a:lnSpc>
                <a:spcPct val="100000"/>
              </a:lnSpc>
              <a:spcBef>
                <a:spcPts val="540"/>
              </a:spcBef>
              <a:buFont typeface="Arial"/>
              <a:buChar char="•"/>
              <a:tabLst>
                <a:tab pos="241300" algn="l"/>
              </a:tabLst>
            </a:pPr>
            <a:r>
              <a:rPr sz="2800" spc="-5" dirty="0">
                <a:latin typeface="Times New Roman"/>
                <a:cs typeface="Times New Roman"/>
              </a:rPr>
              <a:t>Observación </a:t>
            </a:r>
            <a:r>
              <a:rPr sz="2800" dirty="0">
                <a:latin typeface="Times New Roman"/>
                <a:cs typeface="Times New Roman"/>
              </a:rPr>
              <a:t>de </a:t>
            </a:r>
            <a:r>
              <a:rPr sz="2800" spc="-5" dirty="0">
                <a:latin typeface="Times New Roman"/>
                <a:cs typeface="Times New Roman"/>
              </a:rPr>
              <a:t>la conducta al</a:t>
            </a:r>
            <a:r>
              <a:rPr sz="2800" spc="-1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hablar;</a:t>
            </a:r>
            <a:endParaRPr sz="2800">
              <a:latin typeface="Times New Roman"/>
              <a:cs typeface="Times New Roman"/>
            </a:endParaRPr>
          </a:p>
          <a:p>
            <a:pPr marL="241300" indent="-228600">
              <a:lnSpc>
                <a:spcPct val="100000"/>
              </a:lnSpc>
              <a:spcBef>
                <a:spcPts val="540"/>
              </a:spcBef>
              <a:buFont typeface="Arial"/>
              <a:buChar char="•"/>
              <a:tabLst>
                <a:tab pos="241300" algn="l"/>
              </a:tabLst>
            </a:pPr>
            <a:r>
              <a:rPr sz="2800" spc="-5" dirty="0">
                <a:latin typeface="Times New Roman"/>
                <a:cs typeface="Times New Roman"/>
              </a:rPr>
              <a:t>Corrección </a:t>
            </a:r>
            <a:r>
              <a:rPr sz="2800" dirty="0">
                <a:latin typeface="Times New Roman"/>
                <a:cs typeface="Times New Roman"/>
              </a:rPr>
              <a:t>de </a:t>
            </a:r>
            <a:r>
              <a:rPr sz="2800" spc="-5" dirty="0">
                <a:latin typeface="Times New Roman"/>
                <a:cs typeface="Times New Roman"/>
              </a:rPr>
              <a:t>la</a:t>
            </a:r>
            <a:r>
              <a:rPr sz="2800" spc="-1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tartamudez;</a:t>
            </a:r>
            <a:endParaRPr sz="2800">
              <a:latin typeface="Times New Roman"/>
              <a:cs typeface="Times New Roman"/>
            </a:endParaRPr>
          </a:p>
          <a:p>
            <a:pPr marL="241300" indent="-228600">
              <a:lnSpc>
                <a:spcPct val="100000"/>
              </a:lnSpc>
              <a:spcBef>
                <a:spcPts val="540"/>
              </a:spcBef>
              <a:buFont typeface="Arial"/>
              <a:buChar char="•"/>
              <a:tabLst>
                <a:tab pos="241300" algn="l"/>
              </a:tabLst>
            </a:pPr>
            <a:r>
              <a:rPr sz="2800" spc="-5" dirty="0">
                <a:latin typeface="Times New Roman"/>
                <a:cs typeface="Times New Roman"/>
              </a:rPr>
              <a:t>Relajación muscular </a:t>
            </a:r>
            <a:r>
              <a:rPr sz="2800" dirty="0">
                <a:latin typeface="Times New Roman"/>
                <a:cs typeface="Times New Roman"/>
              </a:rPr>
              <a:t>y </a:t>
            </a:r>
            <a:r>
              <a:rPr sz="2800" spc="-5" dirty="0">
                <a:latin typeface="Times New Roman"/>
                <a:cs typeface="Times New Roman"/>
              </a:rPr>
              <a:t>control</a:t>
            </a:r>
            <a:r>
              <a:rPr sz="280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vocal;</a:t>
            </a:r>
            <a:endParaRPr sz="2800">
              <a:latin typeface="Times New Roman"/>
              <a:cs typeface="Times New Roman"/>
            </a:endParaRPr>
          </a:p>
          <a:p>
            <a:pPr marL="241300" indent="-228600">
              <a:lnSpc>
                <a:spcPct val="100000"/>
              </a:lnSpc>
              <a:spcBef>
                <a:spcPts val="540"/>
              </a:spcBef>
              <a:buFont typeface="Arial"/>
              <a:buChar char="•"/>
              <a:tabLst>
                <a:tab pos="241300" algn="l"/>
              </a:tabLst>
            </a:pPr>
            <a:r>
              <a:rPr sz="2800" spc="-5" dirty="0">
                <a:latin typeface="Times New Roman"/>
                <a:cs typeface="Times New Roman"/>
              </a:rPr>
              <a:t>Fluidez.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6771858" y="3180520"/>
            <a:ext cx="5076633" cy="275645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139424" y="218936"/>
            <a:ext cx="11887200" cy="6387465"/>
            <a:chOff x="139424" y="218936"/>
            <a:chExt cx="11887200" cy="6387465"/>
          </a:xfrm>
        </p:grpSpPr>
        <p:sp>
          <p:nvSpPr>
            <p:cNvPr id="3" name="object 3"/>
            <p:cNvSpPr/>
            <p:nvPr/>
          </p:nvSpPr>
          <p:spPr>
            <a:xfrm>
              <a:off x="145774" y="225286"/>
              <a:ext cx="11874500" cy="6374765"/>
            </a:xfrm>
            <a:custGeom>
              <a:avLst/>
              <a:gdLst/>
              <a:ahLst/>
              <a:cxnLst/>
              <a:rect l="l" t="t" r="r" b="b"/>
              <a:pathLst>
                <a:path w="11874500" h="6374765">
                  <a:moveTo>
                    <a:pt x="0" y="0"/>
                  </a:moveTo>
                  <a:lnTo>
                    <a:pt x="11874000" y="0"/>
                  </a:lnTo>
                  <a:lnTo>
                    <a:pt x="11874000" y="6374400"/>
                  </a:lnTo>
                  <a:lnTo>
                    <a:pt x="0" y="63744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339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145774" y="225286"/>
              <a:ext cx="11874500" cy="6374765"/>
            </a:xfrm>
            <a:custGeom>
              <a:avLst/>
              <a:gdLst/>
              <a:ahLst/>
              <a:cxnLst/>
              <a:rect l="l" t="t" r="r" b="b"/>
              <a:pathLst>
                <a:path w="11874500" h="6374765">
                  <a:moveTo>
                    <a:pt x="0" y="0"/>
                  </a:moveTo>
                  <a:lnTo>
                    <a:pt x="11873999" y="0"/>
                  </a:lnTo>
                  <a:lnTo>
                    <a:pt x="11873999" y="6374400"/>
                  </a:lnTo>
                  <a:lnTo>
                    <a:pt x="0" y="6374400"/>
                  </a:lnTo>
                  <a:lnTo>
                    <a:pt x="0" y="0"/>
                  </a:lnTo>
                  <a:close/>
                </a:path>
              </a:pathLst>
            </a:custGeom>
            <a:ln w="12700">
              <a:solidFill>
                <a:srgbClr val="31538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5270500" y="787400"/>
            <a:ext cx="2994660" cy="6959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35" dirty="0"/>
              <a:t>Tratamiento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990600" y="1816100"/>
            <a:ext cx="10241915" cy="3385820"/>
          </a:xfrm>
          <a:prstGeom prst="rect">
            <a:avLst/>
          </a:prstGeom>
        </p:spPr>
        <p:txBody>
          <a:bodyPr vert="horz" wrap="square" lIns="0" tIns="73660" rIns="0" bIns="0" rtlCol="0">
            <a:spAutoFit/>
          </a:bodyPr>
          <a:lstStyle/>
          <a:p>
            <a:pPr marL="355600" marR="84455" indent="-342900">
              <a:lnSpc>
                <a:spcPts val="2900"/>
              </a:lnSpc>
              <a:spcBef>
                <a:spcPts val="580"/>
              </a:spcBef>
              <a:buChar char="•"/>
              <a:tabLst>
                <a:tab pos="354965" algn="l"/>
                <a:tab pos="355600" algn="l"/>
              </a:tabLst>
            </a:pPr>
            <a:r>
              <a:rPr sz="2800" u="heavy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Técnicas basadas en disfunciones del feed-back</a:t>
            </a:r>
            <a:r>
              <a:rPr sz="2800" spc="-5" dirty="0">
                <a:latin typeface="Times New Roman"/>
                <a:cs typeface="Times New Roman"/>
              </a:rPr>
              <a:t>: habla ensordecida </a:t>
            </a:r>
            <a:r>
              <a:rPr sz="2800" dirty="0">
                <a:latin typeface="Times New Roman"/>
                <a:cs typeface="Times New Roman"/>
              </a:rPr>
              <a:t>o  </a:t>
            </a:r>
            <a:r>
              <a:rPr sz="2800" spc="-5" dirty="0">
                <a:latin typeface="Times New Roman"/>
                <a:cs typeface="Times New Roman"/>
              </a:rPr>
              <a:t>enmascarada, audición demorada, habla rítmica, habla en eco </a:t>
            </a:r>
            <a:r>
              <a:rPr sz="2800" dirty="0">
                <a:latin typeface="Times New Roman"/>
                <a:cs typeface="Times New Roman"/>
              </a:rPr>
              <a:t>o </a:t>
            </a:r>
            <a:r>
              <a:rPr sz="2800" spc="-5" dirty="0">
                <a:latin typeface="Times New Roman"/>
                <a:cs typeface="Times New Roman"/>
              </a:rPr>
              <a:t>en  sombra.</a:t>
            </a:r>
            <a:endParaRPr sz="2800">
              <a:latin typeface="Times New Roman"/>
              <a:cs typeface="Times New Roman"/>
            </a:endParaRPr>
          </a:p>
          <a:p>
            <a:pPr marL="355600" marR="5080" indent="-342900">
              <a:lnSpc>
                <a:spcPts val="2900"/>
              </a:lnSpc>
              <a:buChar char="•"/>
              <a:tabLst>
                <a:tab pos="354965" algn="l"/>
                <a:tab pos="355600" algn="l"/>
              </a:tabLst>
            </a:pPr>
            <a:r>
              <a:rPr sz="2800" u="heavy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Técnicas basadas en el condicionamiento operante</a:t>
            </a:r>
            <a:r>
              <a:rPr sz="2800" spc="-5" dirty="0">
                <a:latin typeface="Times New Roman"/>
                <a:cs typeface="Times New Roman"/>
              </a:rPr>
              <a:t>: refuerzo positivo,  tiempo fuera,</a:t>
            </a:r>
            <a:r>
              <a:rPr sz="280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extinción.</a:t>
            </a:r>
            <a:endParaRPr sz="2800">
              <a:latin typeface="Times New Roman"/>
              <a:cs typeface="Times New Roman"/>
            </a:endParaRPr>
          </a:p>
          <a:p>
            <a:pPr marL="355600" marR="1407160" indent="-342900">
              <a:lnSpc>
                <a:spcPts val="2900"/>
              </a:lnSpc>
              <a:buChar char="•"/>
              <a:tabLst>
                <a:tab pos="354965" algn="l"/>
                <a:tab pos="355600" algn="l"/>
              </a:tabLst>
            </a:pPr>
            <a:r>
              <a:rPr sz="2800" u="heavy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Técnicas </a:t>
            </a:r>
            <a:r>
              <a:rPr sz="2800" u="heavy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de </a:t>
            </a:r>
            <a:r>
              <a:rPr sz="2800" u="heavy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sensibilización</a:t>
            </a:r>
            <a:r>
              <a:rPr sz="2800" spc="-5" dirty="0">
                <a:latin typeface="Times New Roman"/>
                <a:cs typeface="Times New Roman"/>
              </a:rPr>
              <a:t>: entrenamiento asertivo, terapia  cognitiva.</a:t>
            </a:r>
            <a:endParaRPr sz="2800">
              <a:latin typeface="Times New Roman"/>
              <a:cs typeface="Times New Roman"/>
            </a:endParaRPr>
          </a:p>
          <a:p>
            <a:pPr marL="355600" marR="1081405" indent="-342900">
              <a:lnSpc>
                <a:spcPts val="2800"/>
              </a:lnSpc>
              <a:spcBef>
                <a:spcPts val="80"/>
              </a:spcBef>
              <a:buChar char="•"/>
              <a:tabLst>
                <a:tab pos="354965" algn="l"/>
                <a:tab pos="355600" algn="l"/>
              </a:tabLst>
            </a:pPr>
            <a:r>
              <a:rPr sz="2800" spc="-5" dirty="0">
                <a:latin typeface="Times New Roman"/>
                <a:cs typeface="Times New Roman"/>
              </a:rPr>
              <a:t>Técnicas </a:t>
            </a:r>
            <a:r>
              <a:rPr sz="2800" dirty="0">
                <a:latin typeface="Times New Roman"/>
                <a:cs typeface="Times New Roman"/>
              </a:rPr>
              <a:t>de </a:t>
            </a:r>
            <a:r>
              <a:rPr sz="2800" spc="-5" dirty="0">
                <a:latin typeface="Times New Roman"/>
                <a:cs typeface="Times New Roman"/>
              </a:rPr>
              <a:t>desensibilización: desensibilización sistemática </a:t>
            </a:r>
            <a:r>
              <a:rPr sz="2800" dirty="0">
                <a:latin typeface="Times New Roman"/>
                <a:cs typeface="Times New Roman"/>
              </a:rPr>
              <a:t>y  </a:t>
            </a:r>
            <a:r>
              <a:rPr sz="2800" spc="-5" dirty="0">
                <a:latin typeface="Times New Roman"/>
                <a:cs typeface="Times New Roman"/>
              </a:rPr>
              <a:t>relajación </a:t>
            </a:r>
            <a:r>
              <a:rPr sz="2800" spc="-20" dirty="0">
                <a:latin typeface="Times New Roman"/>
                <a:cs typeface="Times New Roman"/>
              </a:rPr>
              <a:t>muscular.</a:t>
            </a:r>
            <a:endParaRPr sz="2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72100" y="609600"/>
            <a:ext cx="1438275" cy="6197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900" spc="-145" dirty="0"/>
              <a:t>V</a:t>
            </a:r>
            <a:r>
              <a:rPr sz="3900" spc="-5" dirty="0"/>
              <a:t>i</a:t>
            </a:r>
            <a:r>
              <a:rPr sz="3900" dirty="0"/>
              <a:t>d</a:t>
            </a:r>
            <a:r>
              <a:rPr sz="3900" spc="-5" dirty="0"/>
              <a:t>e</a:t>
            </a:r>
            <a:r>
              <a:rPr sz="3900" dirty="0"/>
              <a:t>os</a:t>
            </a:r>
            <a:endParaRPr sz="3900"/>
          </a:p>
        </p:txBody>
      </p:sp>
      <p:sp>
        <p:nvSpPr>
          <p:cNvPr id="3" name="object 3"/>
          <p:cNvSpPr/>
          <p:nvPr/>
        </p:nvSpPr>
        <p:spPr>
          <a:xfrm>
            <a:off x="587399" y="1714500"/>
            <a:ext cx="4572000" cy="3429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6583625" y="1697974"/>
            <a:ext cx="4572000" cy="342900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139423" y="99667"/>
            <a:ext cx="11887200" cy="6519545"/>
            <a:chOff x="139423" y="99667"/>
            <a:chExt cx="11887200" cy="6519545"/>
          </a:xfrm>
        </p:grpSpPr>
        <p:sp>
          <p:nvSpPr>
            <p:cNvPr id="3" name="object 3"/>
            <p:cNvSpPr/>
            <p:nvPr/>
          </p:nvSpPr>
          <p:spPr>
            <a:xfrm>
              <a:off x="145773" y="106017"/>
              <a:ext cx="11874500" cy="6506845"/>
            </a:xfrm>
            <a:custGeom>
              <a:avLst/>
              <a:gdLst/>
              <a:ahLst/>
              <a:cxnLst/>
              <a:rect l="l" t="t" r="r" b="b"/>
              <a:pathLst>
                <a:path w="11874500" h="6506845">
                  <a:moveTo>
                    <a:pt x="0" y="0"/>
                  </a:moveTo>
                  <a:lnTo>
                    <a:pt x="11873948" y="0"/>
                  </a:lnTo>
                  <a:lnTo>
                    <a:pt x="11873948" y="6506818"/>
                  </a:lnTo>
                  <a:lnTo>
                    <a:pt x="0" y="650681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7CAA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145773" y="106017"/>
              <a:ext cx="11874500" cy="6506845"/>
            </a:xfrm>
            <a:custGeom>
              <a:avLst/>
              <a:gdLst/>
              <a:ahLst/>
              <a:cxnLst/>
              <a:rect l="l" t="t" r="r" b="b"/>
              <a:pathLst>
                <a:path w="11874500" h="6506845">
                  <a:moveTo>
                    <a:pt x="0" y="0"/>
                  </a:moveTo>
                  <a:lnTo>
                    <a:pt x="11873947" y="0"/>
                  </a:lnTo>
                  <a:lnTo>
                    <a:pt x="11873947" y="6506818"/>
                  </a:lnTo>
                  <a:lnTo>
                    <a:pt x="0" y="6506818"/>
                  </a:lnTo>
                  <a:lnTo>
                    <a:pt x="0" y="0"/>
                  </a:lnTo>
                  <a:close/>
                </a:path>
              </a:pathLst>
            </a:custGeom>
            <a:ln w="12700">
              <a:solidFill>
                <a:srgbClr val="31538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" name="object 5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121285" rIns="0" bIns="0" rtlCol="0">
            <a:spAutoFit/>
          </a:bodyPr>
          <a:lstStyle/>
          <a:p>
            <a:pPr marL="1343025" marR="5080" indent="-622300">
              <a:lnSpc>
                <a:spcPts val="6600"/>
              </a:lnSpc>
              <a:spcBef>
                <a:spcPts val="955"/>
              </a:spcBef>
            </a:pPr>
            <a:r>
              <a:rPr sz="6100" b="1" spc="-20" dirty="0">
                <a:solidFill>
                  <a:srgbClr val="1F3864"/>
                </a:solidFill>
                <a:latin typeface="Arial"/>
                <a:cs typeface="Arial"/>
              </a:rPr>
              <a:t>Trastornos </a:t>
            </a:r>
            <a:r>
              <a:rPr sz="6100" b="1" spc="15" dirty="0">
                <a:solidFill>
                  <a:srgbClr val="1F3864"/>
                </a:solidFill>
                <a:latin typeface="Arial"/>
                <a:cs typeface="Arial"/>
              </a:rPr>
              <a:t>del lenguaje:  </a:t>
            </a:r>
            <a:r>
              <a:rPr sz="6100" b="1" spc="-10" dirty="0">
                <a:solidFill>
                  <a:srgbClr val="66CCFF"/>
                </a:solidFill>
                <a:latin typeface="Arial"/>
                <a:cs typeface="Arial"/>
              </a:rPr>
              <a:t>Disfemia/Tartamudez</a:t>
            </a:r>
            <a:endParaRPr sz="61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4699000" y="3907028"/>
            <a:ext cx="2769235" cy="150685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342900" indent="-330200">
              <a:lnSpc>
                <a:spcPct val="100000"/>
              </a:lnSpc>
              <a:spcBef>
                <a:spcPts val="135"/>
              </a:spcBef>
              <a:buChar char="•"/>
              <a:tabLst>
                <a:tab pos="342265" algn="l"/>
                <a:tab pos="342900" algn="l"/>
              </a:tabLst>
            </a:pPr>
            <a:r>
              <a:rPr sz="3100" spc="10" dirty="0">
                <a:solidFill>
                  <a:srgbClr val="BF9000"/>
                </a:solidFill>
                <a:latin typeface="Arial"/>
                <a:cs typeface="Arial"/>
              </a:rPr>
              <a:t>Julio</a:t>
            </a:r>
            <a:r>
              <a:rPr sz="3100" spc="-35" dirty="0">
                <a:solidFill>
                  <a:srgbClr val="BF9000"/>
                </a:solidFill>
                <a:latin typeface="Arial"/>
                <a:cs typeface="Arial"/>
              </a:rPr>
              <a:t> </a:t>
            </a:r>
            <a:r>
              <a:rPr sz="3100" spc="15" dirty="0">
                <a:solidFill>
                  <a:srgbClr val="BF9000"/>
                </a:solidFill>
                <a:latin typeface="Arial"/>
                <a:cs typeface="Arial"/>
              </a:rPr>
              <a:t>Cáceres</a:t>
            </a:r>
            <a:endParaRPr sz="3100">
              <a:latin typeface="Arial"/>
              <a:cs typeface="Arial"/>
            </a:endParaRPr>
          </a:p>
          <a:p>
            <a:pPr marL="342900" indent="-330200">
              <a:lnSpc>
                <a:spcPct val="100000"/>
              </a:lnSpc>
              <a:spcBef>
                <a:spcPts val="180"/>
              </a:spcBef>
              <a:buChar char="•"/>
              <a:tabLst>
                <a:tab pos="342265" algn="l"/>
                <a:tab pos="342900" algn="l"/>
              </a:tabLst>
            </a:pPr>
            <a:r>
              <a:rPr sz="3100" spc="15" dirty="0">
                <a:solidFill>
                  <a:srgbClr val="BF9000"/>
                </a:solidFill>
                <a:latin typeface="Arial"/>
                <a:cs typeface="Arial"/>
              </a:rPr>
              <a:t>María</a:t>
            </a:r>
            <a:r>
              <a:rPr sz="3100" spc="-20" dirty="0">
                <a:solidFill>
                  <a:srgbClr val="BF9000"/>
                </a:solidFill>
                <a:latin typeface="Arial"/>
                <a:cs typeface="Arial"/>
              </a:rPr>
              <a:t> </a:t>
            </a:r>
            <a:r>
              <a:rPr sz="3100" spc="15" dirty="0">
                <a:solidFill>
                  <a:srgbClr val="BF9000"/>
                </a:solidFill>
                <a:latin typeface="Arial"/>
                <a:cs typeface="Arial"/>
              </a:rPr>
              <a:t>Pallas</a:t>
            </a:r>
            <a:endParaRPr sz="3100">
              <a:latin typeface="Arial"/>
              <a:cs typeface="Arial"/>
            </a:endParaRPr>
          </a:p>
          <a:p>
            <a:pPr marL="342900" indent="-330200">
              <a:lnSpc>
                <a:spcPct val="100000"/>
              </a:lnSpc>
              <a:spcBef>
                <a:spcPts val="280"/>
              </a:spcBef>
              <a:buChar char="•"/>
              <a:tabLst>
                <a:tab pos="342265" algn="l"/>
                <a:tab pos="342900" algn="l"/>
              </a:tabLst>
            </a:pPr>
            <a:r>
              <a:rPr sz="3100" spc="15" dirty="0">
                <a:solidFill>
                  <a:srgbClr val="BF9000"/>
                </a:solidFill>
                <a:latin typeface="Arial"/>
                <a:cs typeface="Arial"/>
              </a:rPr>
              <a:t>Génesis</a:t>
            </a:r>
            <a:r>
              <a:rPr sz="3100" spc="-35" dirty="0">
                <a:solidFill>
                  <a:srgbClr val="BF9000"/>
                </a:solidFill>
                <a:latin typeface="Arial"/>
                <a:cs typeface="Arial"/>
              </a:rPr>
              <a:t> </a:t>
            </a:r>
            <a:r>
              <a:rPr sz="3100" spc="20" dirty="0">
                <a:solidFill>
                  <a:srgbClr val="BF9000"/>
                </a:solidFill>
                <a:latin typeface="Arial"/>
                <a:cs typeface="Arial"/>
              </a:rPr>
              <a:t>Mas</a:t>
            </a:r>
            <a:endParaRPr sz="3100">
              <a:latin typeface="Arial"/>
              <a:cs typeface="Arial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2047550" y="238538"/>
            <a:ext cx="8097520" cy="6010275"/>
          </a:xfrm>
          <a:custGeom>
            <a:avLst/>
            <a:gdLst/>
            <a:ahLst/>
            <a:cxnLst/>
            <a:rect l="l" t="t" r="r" b="b"/>
            <a:pathLst>
              <a:path w="8097520" h="6010275">
                <a:moveTo>
                  <a:pt x="6911287" y="880123"/>
                </a:moveTo>
                <a:lnTo>
                  <a:pt x="6952174" y="910901"/>
                </a:lnTo>
                <a:lnTo>
                  <a:pt x="6992343" y="942003"/>
                </a:lnTo>
                <a:lnTo>
                  <a:pt x="7031794" y="973425"/>
                </a:lnTo>
                <a:lnTo>
                  <a:pt x="7070529" y="1005161"/>
                </a:lnTo>
                <a:lnTo>
                  <a:pt x="7108546" y="1037204"/>
                </a:lnTo>
                <a:lnTo>
                  <a:pt x="7145845" y="1069549"/>
                </a:lnTo>
                <a:lnTo>
                  <a:pt x="7182428" y="1102190"/>
                </a:lnTo>
                <a:lnTo>
                  <a:pt x="7218293" y="1135122"/>
                </a:lnTo>
                <a:lnTo>
                  <a:pt x="7253441" y="1168339"/>
                </a:lnTo>
                <a:lnTo>
                  <a:pt x="7287871" y="1201834"/>
                </a:lnTo>
                <a:lnTo>
                  <a:pt x="7321584" y="1235603"/>
                </a:lnTo>
                <a:lnTo>
                  <a:pt x="7354580" y="1269640"/>
                </a:lnTo>
                <a:lnTo>
                  <a:pt x="7386859" y="1303938"/>
                </a:lnTo>
                <a:lnTo>
                  <a:pt x="7418420" y="1338492"/>
                </a:lnTo>
                <a:lnTo>
                  <a:pt x="7449264" y="1373297"/>
                </a:lnTo>
                <a:lnTo>
                  <a:pt x="7479391" y="1408346"/>
                </a:lnTo>
                <a:lnTo>
                  <a:pt x="7508800" y="1443633"/>
                </a:lnTo>
                <a:lnTo>
                  <a:pt x="7537492" y="1479154"/>
                </a:lnTo>
                <a:lnTo>
                  <a:pt x="7565467" y="1514902"/>
                </a:lnTo>
                <a:lnTo>
                  <a:pt x="7592724" y="1550871"/>
                </a:lnTo>
                <a:lnTo>
                  <a:pt x="7619265" y="1587057"/>
                </a:lnTo>
                <a:lnTo>
                  <a:pt x="7645088" y="1623452"/>
                </a:lnTo>
                <a:lnTo>
                  <a:pt x="7670193" y="1660051"/>
                </a:lnTo>
                <a:lnTo>
                  <a:pt x="7694581" y="1696849"/>
                </a:lnTo>
                <a:lnTo>
                  <a:pt x="7718252" y="1733839"/>
                </a:lnTo>
                <a:lnTo>
                  <a:pt x="7741206" y="1771017"/>
                </a:lnTo>
                <a:lnTo>
                  <a:pt x="7763442" y="1808376"/>
                </a:lnTo>
                <a:lnTo>
                  <a:pt x="7784961" y="1845910"/>
                </a:lnTo>
                <a:lnTo>
                  <a:pt x="7805763" y="1883614"/>
                </a:lnTo>
                <a:lnTo>
                  <a:pt x="7825848" y="1921482"/>
                </a:lnTo>
                <a:lnTo>
                  <a:pt x="7845215" y="1959508"/>
                </a:lnTo>
                <a:lnTo>
                  <a:pt x="7863865" y="1997686"/>
                </a:lnTo>
                <a:lnTo>
                  <a:pt x="7881797" y="2036012"/>
                </a:lnTo>
                <a:lnTo>
                  <a:pt x="7899012" y="2074478"/>
                </a:lnTo>
                <a:lnTo>
                  <a:pt x="7915510" y="2113079"/>
                </a:lnTo>
                <a:lnTo>
                  <a:pt x="7931291" y="2151810"/>
                </a:lnTo>
                <a:lnTo>
                  <a:pt x="7946354" y="2190664"/>
                </a:lnTo>
                <a:lnTo>
                  <a:pt x="7960700" y="2229637"/>
                </a:lnTo>
                <a:lnTo>
                  <a:pt x="7974329" y="2268721"/>
                </a:lnTo>
                <a:lnTo>
                  <a:pt x="7987241" y="2307913"/>
                </a:lnTo>
                <a:lnTo>
                  <a:pt x="7999435" y="2347204"/>
                </a:lnTo>
                <a:lnTo>
                  <a:pt x="8010912" y="2386591"/>
                </a:lnTo>
                <a:lnTo>
                  <a:pt x="8021671" y="2426067"/>
                </a:lnTo>
                <a:lnTo>
                  <a:pt x="8031713" y="2465626"/>
                </a:lnTo>
                <a:lnTo>
                  <a:pt x="8041038" y="2505263"/>
                </a:lnTo>
                <a:lnTo>
                  <a:pt x="8049646" y="2544972"/>
                </a:lnTo>
                <a:lnTo>
                  <a:pt x="8057536" y="2584747"/>
                </a:lnTo>
                <a:lnTo>
                  <a:pt x="8064709" y="2624582"/>
                </a:lnTo>
                <a:lnTo>
                  <a:pt x="8071165" y="2664472"/>
                </a:lnTo>
                <a:lnTo>
                  <a:pt x="8076903" y="2704411"/>
                </a:lnTo>
                <a:lnTo>
                  <a:pt x="8081925" y="2744393"/>
                </a:lnTo>
                <a:lnTo>
                  <a:pt x="8086228" y="2784412"/>
                </a:lnTo>
                <a:lnTo>
                  <a:pt x="8089815" y="2824463"/>
                </a:lnTo>
                <a:lnTo>
                  <a:pt x="8092684" y="2864540"/>
                </a:lnTo>
                <a:lnTo>
                  <a:pt x="8094836" y="2904638"/>
                </a:lnTo>
                <a:lnTo>
                  <a:pt x="8096271" y="2944749"/>
                </a:lnTo>
                <a:lnTo>
                  <a:pt x="8096988" y="2984869"/>
                </a:lnTo>
                <a:lnTo>
                  <a:pt x="8096988" y="3024992"/>
                </a:lnTo>
                <a:lnTo>
                  <a:pt x="8096271" y="3065112"/>
                </a:lnTo>
                <a:lnTo>
                  <a:pt x="8094836" y="3105224"/>
                </a:lnTo>
                <a:lnTo>
                  <a:pt x="8092684" y="3145321"/>
                </a:lnTo>
                <a:lnTo>
                  <a:pt x="8089815" y="3185398"/>
                </a:lnTo>
                <a:lnTo>
                  <a:pt x="8086228" y="3225449"/>
                </a:lnTo>
                <a:lnTo>
                  <a:pt x="8081925" y="3265468"/>
                </a:lnTo>
                <a:lnTo>
                  <a:pt x="8076903" y="3305450"/>
                </a:lnTo>
                <a:lnTo>
                  <a:pt x="8071165" y="3345389"/>
                </a:lnTo>
                <a:lnTo>
                  <a:pt x="8064709" y="3385279"/>
                </a:lnTo>
                <a:lnTo>
                  <a:pt x="8057536" y="3425115"/>
                </a:lnTo>
                <a:lnTo>
                  <a:pt x="8049646" y="3464890"/>
                </a:lnTo>
                <a:lnTo>
                  <a:pt x="8041038" y="3504598"/>
                </a:lnTo>
                <a:lnTo>
                  <a:pt x="8031713" y="3544235"/>
                </a:lnTo>
                <a:lnTo>
                  <a:pt x="8021671" y="3583795"/>
                </a:lnTo>
                <a:lnTo>
                  <a:pt x="8010912" y="3623270"/>
                </a:lnTo>
                <a:lnTo>
                  <a:pt x="7999435" y="3662657"/>
                </a:lnTo>
                <a:lnTo>
                  <a:pt x="7987241" y="3701949"/>
                </a:lnTo>
                <a:lnTo>
                  <a:pt x="7974329" y="3741140"/>
                </a:lnTo>
                <a:lnTo>
                  <a:pt x="7960700" y="3780224"/>
                </a:lnTo>
                <a:lnTo>
                  <a:pt x="7946354" y="3819197"/>
                </a:lnTo>
                <a:lnTo>
                  <a:pt x="7931291" y="3858051"/>
                </a:lnTo>
                <a:lnTo>
                  <a:pt x="7915510" y="3896782"/>
                </a:lnTo>
                <a:lnTo>
                  <a:pt x="7899012" y="3935383"/>
                </a:lnTo>
                <a:lnTo>
                  <a:pt x="7881797" y="3973850"/>
                </a:lnTo>
                <a:lnTo>
                  <a:pt x="7863865" y="4012175"/>
                </a:lnTo>
                <a:lnTo>
                  <a:pt x="7845215" y="4050353"/>
                </a:lnTo>
                <a:lnTo>
                  <a:pt x="7825848" y="4088379"/>
                </a:lnTo>
                <a:lnTo>
                  <a:pt x="7805763" y="4126247"/>
                </a:lnTo>
                <a:lnTo>
                  <a:pt x="7784961" y="4163951"/>
                </a:lnTo>
                <a:lnTo>
                  <a:pt x="7763442" y="4201485"/>
                </a:lnTo>
                <a:lnTo>
                  <a:pt x="7741206" y="4238844"/>
                </a:lnTo>
                <a:lnTo>
                  <a:pt x="7718252" y="4276022"/>
                </a:lnTo>
                <a:lnTo>
                  <a:pt x="7694581" y="4313012"/>
                </a:lnTo>
                <a:lnTo>
                  <a:pt x="7670193" y="4349810"/>
                </a:lnTo>
                <a:lnTo>
                  <a:pt x="7645088" y="4386410"/>
                </a:lnTo>
                <a:lnTo>
                  <a:pt x="7619265" y="4422805"/>
                </a:lnTo>
                <a:lnTo>
                  <a:pt x="7592724" y="4458990"/>
                </a:lnTo>
                <a:lnTo>
                  <a:pt x="7565467" y="4494959"/>
                </a:lnTo>
                <a:lnTo>
                  <a:pt x="7537492" y="4530707"/>
                </a:lnTo>
                <a:lnTo>
                  <a:pt x="7508800" y="4566228"/>
                </a:lnTo>
                <a:lnTo>
                  <a:pt x="7479391" y="4601516"/>
                </a:lnTo>
                <a:lnTo>
                  <a:pt x="7449264" y="4636565"/>
                </a:lnTo>
                <a:lnTo>
                  <a:pt x="7418420" y="4671369"/>
                </a:lnTo>
                <a:lnTo>
                  <a:pt x="7386859" y="4705923"/>
                </a:lnTo>
                <a:lnTo>
                  <a:pt x="7354580" y="4740221"/>
                </a:lnTo>
                <a:lnTo>
                  <a:pt x="7321584" y="4774258"/>
                </a:lnTo>
                <a:lnTo>
                  <a:pt x="7287871" y="4808027"/>
                </a:lnTo>
                <a:lnTo>
                  <a:pt x="7253441" y="4841523"/>
                </a:lnTo>
                <a:lnTo>
                  <a:pt x="7218293" y="4874739"/>
                </a:lnTo>
                <a:lnTo>
                  <a:pt x="7182428" y="4907671"/>
                </a:lnTo>
                <a:lnTo>
                  <a:pt x="7145845" y="4940313"/>
                </a:lnTo>
                <a:lnTo>
                  <a:pt x="7108546" y="4972658"/>
                </a:lnTo>
                <a:lnTo>
                  <a:pt x="7070529" y="5004701"/>
                </a:lnTo>
                <a:lnTo>
                  <a:pt x="7031794" y="5036436"/>
                </a:lnTo>
                <a:lnTo>
                  <a:pt x="6992343" y="5067858"/>
                </a:lnTo>
                <a:lnTo>
                  <a:pt x="6952174" y="5098960"/>
                </a:lnTo>
                <a:lnTo>
                  <a:pt x="6911287" y="5129738"/>
                </a:lnTo>
                <a:lnTo>
                  <a:pt x="6874053" y="5157027"/>
                </a:lnTo>
                <a:lnTo>
                  <a:pt x="6836464" y="5183886"/>
                </a:lnTo>
                <a:lnTo>
                  <a:pt x="6798526" y="5210316"/>
                </a:lnTo>
                <a:lnTo>
                  <a:pt x="6760246" y="5236315"/>
                </a:lnTo>
                <a:lnTo>
                  <a:pt x="6721628" y="5261885"/>
                </a:lnTo>
                <a:lnTo>
                  <a:pt x="6682679" y="5287026"/>
                </a:lnTo>
                <a:lnTo>
                  <a:pt x="6643404" y="5311736"/>
                </a:lnTo>
                <a:lnTo>
                  <a:pt x="6603808" y="5336017"/>
                </a:lnTo>
                <a:lnTo>
                  <a:pt x="6563898" y="5359868"/>
                </a:lnTo>
                <a:lnTo>
                  <a:pt x="6523678" y="5383289"/>
                </a:lnTo>
                <a:lnTo>
                  <a:pt x="6483155" y="5406281"/>
                </a:lnTo>
                <a:lnTo>
                  <a:pt x="6442334" y="5428843"/>
                </a:lnTo>
                <a:lnTo>
                  <a:pt x="6401220" y="5450975"/>
                </a:lnTo>
                <a:lnTo>
                  <a:pt x="6359820" y="5472677"/>
                </a:lnTo>
                <a:lnTo>
                  <a:pt x="6318139" y="5493949"/>
                </a:lnTo>
                <a:lnTo>
                  <a:pt x="6276183" y="5514792"/>
                </a:lnTo>
                <a:lnTo>
                  <a:pt x="6233957" y="5535205"/>
                </a:lnTo>
                <a:lnTo>
                  <a:pt x="6191466" y="5555188"/>
                </a:lnTo>
                <a:lnTo>
                  <a:pt x="6148717" y="5574742"/>
                </a:lnTo>
                <a:lnTo>
                  <a:pt x="6105715" y="5593866"/>
                </a:lnTo>
                <a:lnTo>
                  <a:pt x="6062466" y="5612560"/>
                </a:lnTo>
                <a:lnTo>
                  <a:pt x="6018975" y="5630824"/>
                </a:lnTo>
                <a:lnTo>
                  <a:pt x="5975248" y="5648659"/>
                </a:lnTo>
                <a:lnTo>
                  <a:pt x="5931290" y="5666064"/>
                </a:lnTo>
                <a:lnTo>
                  <a:pt x="5887108" y="5683039"/>
                </a:lnTo>
                <a:lnTo>
                  <a:pt x="5842706" y="5699584"/>
                </a:lnTo>
                <a:lnTo>
                  <a:pt x="5798091" y="5715699"/>
                </a:lnTo>
                <a:lnTo>
                  <a:pt x="5753268" y="5731385"/>
                </a:lnTo>
                <a:lnTo>
                  <a:pt x="5708242" y="5746641"/>
                </a:lnTo>
                <a:lnTo>
                  <a:pt x="5663020" y="5761468"/>
                </a:lnTo>
                <a:lnTo>
                  <a:pt x="5617606" y="5775864"/>
                </a:lnTo>
                <a:lnTo>
                  <a:pt x="5572007" y="5789831"/>
                </a:lnTo>
                <a:lnTo>
                  <a:pt x="5526229" y="5803368"/>
                </a:lnTo>
                <a:lnTo>
                  <a:pt x="5480276" y="5816475"/>
                </a:lnTo>
                <a:lnTo>
                  <a:pt x="5434154" y="5829153"/>
                </a:lnTo>
                <a:lnTo>
                  <a:pt x="5387869" y="5841401"/>
                </a:lnTo>
                <a:lnTo>
                  <a:pt x="5341427" y="5853219"/>
                </a:lnTo>
                <a:lnTo>
                  <a:pt x="5294833" y="5864607"/>
                </a:lnTo>
                <a:lnTo>
                  <a:pt x="5248094" y="5875566"/>
                </a:lnTo>
                <a:lnTo>
                  <a:pt x="5201213" y="5886095"/>
                </a:lnTo>
                <a:lnTo>
                  <a:pt x="5154198" y="5896194"/>
                </a:lnTo>
                <a:lnTo>
                  <a:pt x="5107053" y="5905863"/>
                </a:lnTo>
                <a:lnTo>
                  <a:pt x="5059785" y="5915103"/>
                </a:lnTo>
                <a:lnTo>
                  <a:pt x="5012398" y="5923912"/>
                </a:lnTo>
                <a:lnTo>
                  <a:pt x="4964899" y="5932293"/>
                </a:lnTo>
                <a:lnTo>
                  <a:pt x="4917294" y="5940243"/>
                </a:lnTo>
                <a:lnTo>
                  <a:pt x="4869587" y="5947763"/>
                </a:lnTo>
                <a:lnTo>
                  <a:pt x="4821785" y="5954854"/>
                </a:lnTo>
                <a:lnTo>
                  <a:pt x="4773893" y="5961515"/>
                </a:lnTo>
                <a:lnTo>
                  <a:pt x="4725916" y="5967747"/>
                </a:lnTo>
                <a:lnTo>
                  <a:pt x="4677861" y="5973548"/>
                </a:lnTo>
                <a:lnTo>
                  <a:pt x="4629732" y="5978920"/>
                </a:lnTo>
                <a:lnTo>
                  <a:pt x="4581537" y="5983862"/>
                </a:lnTo>
                <a:lnTo>
                  <a:pt x="4533279" y="5988375"/>
                </a:lnTo>
                <a:lnTo>
                  <a:pt x="4484965" y="5992457"/>
                </a:lnTo>
                <a:lnTo>
                  <a:pt x="4436601" y="5996110"/>
                </a:lnTo>
                <a:lnTo>
                  <a:pt x="4388191" y="5999333"/>
                </a:lnTo>
                <a:lnTo>
                  <a:pt x="4339742" y="6002127"/>
                </a:lnTo>
                <a:lnTo>
                  <a:pt x="4291260" y="6004490"/>
                </a:lnTo>
                <a:lnTo>
                  <a:pt x="4242749" y="6006424"/>
                </a:lnTo>
                <a:lnTo>
                  <a:pt x="4194216" y="6007928"/>
                </a:lnTo>
                <a:lnTo>
                  <a:pt x="4145666" y="6009003"/>
                </a:lnTo>
                <a:lnTo>
                  <a:pt x="4097105" y="6009647"/>
                </a:lnTo>
                <a:lnTo>
                  <a:pt x="4048538" y="6009862"/>
                </a:lnTo>
                <a:lnTo>
                  <a:pt x="3999972" y="6009647"/>
                </a:lnTo>
                <a:lnTo>
                  <a:pt x="3951411" y="6009003"/>
                </a:lnTo>
                <a:lnTo>
                  <a:pt x="3902861" y="6007928"/>
                </a:lnTo>
                <a:lnTo>
                  <a:pt x="3854328" y="6006424"/>
                </a:lnTo>
                <a:lnTo>
                  <a:pt x="3805817" y="6004490"/>
                </a:lnTo>
                <a:lnTo>
                  <a:pt x="3757334" y="6002127"/>
                </a:lnTo>
                <a:lnTo>
                  <a:pt x="3708886" y="5999333"/>
                </a:lnTo>
                <a:lnTo>
                  <a:pt x="3660476" y="5996110"/>
                </a:lnTo>
                <a:lnTo>
                  <a:pt x="3612112" y="5992457"/>
                </a:lnTo>
                <a:lnTo>
                  <a:pt x="3563798" y="5988375"/>
                </a:lnTo>
                <a:lnTo>
                  <a:pt x="3515540" y="5983862"/>
                </a:lnTo>
                <a:lnTo>
                  <a:pt x="3467345" y="5978920"/>
                </a:lnTo>
                <a:lnTo>
                  <a:pt x="3419216" y="5973548"/>
                </a:lnTo>
                <a:lnTo>
                  <a:pt x="3371161" y="5967747"/>
                </a:lnTo>
                <a:lnTo>
                  <a:pt x="3323184" y="5961515"/>
                </a:lnTo>
                <a:lnTo>
                  <a:pt x="3275292" y="5954854"/>
                </a:lnTo>
                <a:lnTo>
                  <a:pt x="3227490" y="5947763"/>
                </a:lnTo>
                <a:lnTo>
                  <a:pt x="3179783" y="5940243"/>
                </a:lnTo>
                <a:lnTo>
                  <a:pt x="3132177" y="5932293"/>
                </a:lnTo>
                <a:lnTo>
                  <a:pt x="3084679" y="5923912"/>
                </a:lnTo>
                <a:lnTo>
                  <a:pt x="3037292" y="5915103"/>
                </a:lnTo>
                <a:lnTo>
                  <a:pt x="2990024" y="5905863"/>
                </a:lnTo>
                <a:lnTo>
                  <a:pt x="2942879" y="5896194"/>
                </a:lnTo>
                <a:lnTo>
                  <a:pt x="2895864" y="5886095"/>
                </a:lnTo>
                <a:lnTo>
                  <a:pt x="2848983" y="5875566"/>
                </a:lnTo>
                <a:lnTo>
                  <a:pt x="2802243" y="5864607"/>
                </a:lnTo>
                <a:lnTo>
                  <a:pt x="2755650" y="5853219"/>
                </a:lnTo>
                <a:lnTo>
                  <a:pt x="2709207" y="5841401"/>
                </a:lnTo>
                <a:lnTo>
                  <a:pt x="2662923" y="5829153"/>
                </a:lnTo>
                <a:lnTo>
                  <a:pt x="2616801" y="5816475"/>
                </a:lnTo>
                <a:lnTo>
                  <a:pt x="2570848" y="5803368"/>
                </a:lnTo>
                <a:lnTo>
                  <a:pt x="2525069" y="5789831"/>
                </a:lnTo>
                <a:lnTo>
                  <a:pt x="2479470" y="5775864"/>
                </a:lnTo>
                <a:lnTo>
                  <a:pt x="2434057" y="5761468"/>
                </a:lnTo>
                <a:lnTo>
                  <a:pt x="2388835" y="5746641"/>
                </a:lnTo>
                <a:lnTo>
                  <a:pt x="2343809" y="5731385"/>
                </a:lnTo>
                <a:lnTo>
                  <a:pt x="2298986" y="5715699"/>
                </a:lnTo>
                <a:lnTo>
                  <a:pt x="2254371" y="5699584"/>
                </a:lnTo>
                <a:lnTo>
                  <a:pt x="2209969" y="5683039"/>
                </a:lnTo>
                <a:lnTo>
                  <a:pt x="2165787" y="5666064"/>
                </a:lnTo>
                <a:lnTo>
                  <a:pt x="2121829" y="5648659"/>
                </a:lnTo>
                <a:lnTo>
                  <a:pt x="2078102" y="5630824"/>
                </a:lnTo>
                <a:lnTo>
                  <a:pt x="2034611" y="5612560"/>
                </a:lnTo>
                <a:lnTo>
                  <a:pt x="1991362" y="5593866"/>
                </a:lnTo>
                <a:lnTo>
                  <a:pt x="1948360" y="5574742"/>
                </a:lnTo>
                <a:lnTo>
                  <a:pt x="1905611" y="5555188"/>
                </a:lnTo>
                <a:lnTo>
                  <a:pt x="1863120" y="5535205"/>
                </a:lnTo>
                <a:lnTo>
                  <a:pt x="1820894" y="5514792"/>
                </a:lnTo>
                <a:lnTo>
                  <a:pt x="1778937" y="5493949"/>
                </a:lnTo>
                <a:lnTo>
                  <a:pt x="1737256" y="5472677"/>
                </a:lnTo>
                <a:lnTo>
                  <a:pt x="1695856" y="5450975"/>
                </a:lnTo>
                <a:lnTo>
                  <a:pt x="1654743" y="5428843"/>
                </a:lnTo>
                <a:lnTo>
                  <a:pt x="1613922" y="5406281"/>
                </a:lnTo>
                <a:lnTo>
                  <a:pt x="1573399" y="5383289"/>
                </a:lnTo>
                <a:lnTo>
                  <a:pt x="1533179" y="5359868"/>
                </a:lnTo>
                <a:lnTo>
                  <a:pt x="1493269" y="5336017"/>
                </a:lnTo>
                <a:lnTo>
                  <a:pt x="1453673" y="5311736"/>
                </a:lnTo>
                <a:lnTo>
                  <a:pt x="1414398" y="5287026"/>
                </a:lnTo>
                <a:lnTo>
                  <a:pt x="1375448" y="5261885"/>
                </a:lnTo>
                <a:lnTo>
                  <a:pt x="1336831" y="5236315"/>
                </a:lnTo>
                <a:lnTo>
                  <a:pt x="1298550" y="5210316"/>
                </a:lnTo>
                <a:lnTo>
                  <a:pt x="1260613" y="5183886"/>
                </a:lnTo>
                <a:lnTo>
                  <a:pt x="1223024" y="5157027"/>
                </a:lnTo>
                <a:lnTo>
                  <a:pt x="1185789" y="5129738"/>
                </a:lnTo>
                <a:lnTo>
                  <a:pt x="1144903" y="5098960"/>
                </a:lnTo>
                <a:lnTo>
                  <a:pt x="1104734" y="5067858"/>
                </a:lnTo>
                <a:lnTo>
                  <a:pt x="1065282" y="5036436"/>
                </a:lnTo>
                <a:lnTo>
                  <a:pt x="1026548" y="5004701"/>
                </a:lnTo>
                <a:lnTo>
                  <a:pt x="988531" y="4972658"/>
                </a:lnTo>
                <a:lnTo>
                  <a:pt x="951231" y="4940313"/>
                </a:lnTo>
                <a:lnTo>
                  <a:pt x="914649" y="4907671"/>
                </a:lnTo>
                <a:lnTo>
                  <a:pt x="878784" y="4874739"/>
                </a:lnTo>
                <a:lnTo>
                  <a:pt x="843636" y="4841523"/>
                </a:lnTo>
                <a:lnTo>
                  <a:pt x="809206" y="4808027"/>
                </a:lnTo>
                <a:lnTo>
                  <a:pt x="775492" y="4774258"/>
                </a:lnTo>
                <a:lnTo>
                  <a:pt x="742497" y="4740221"/>
                </a:lnTo>
                <a:lnTo>
                  <a:pt x="710218" y="4705923"/>
                </a:lnTo>
                <a:lnTo>
                  <a:pt x="678657" y="4671369"/>
                </a:lnTo>
                <a:lnTo>
                  <a:pt x="647813" y="4636565"/>
                </a:lnTo>
                <a:lnTo>
                  <a:pt x="617686" y="4601516"/>
                </a:lnTo>
                <a:lnTo>
                  <a:pt x="588277" y="4566228"/>
                </a:lnTo>
                <a:lnTo>
                  <a:pt x="559585" y="4530707"/>
                </a:lnTo>
                <a:lnTo>
                  <a:pt x="531610" y="4494959"/>
                </a:lnTo>
                <a:lnTo>
                  <a:pt x="504352" y="4458990"/>
                </a:lnTo>
                <a:lnTo>
                  <a:pt x="477812" y="4422805"/>
                </a:lnTo>
                <a:lnTo>
                  <a:pt x="451989" y="4386410"/>
                </a:lnTo>
                <a:lnTo>
                  <a:pt x="426884" y="4349810"/>
                </a:lnTo>
                <a:lnTo>
                  <a:pt x="402495" y="4313012"/>
                </a:lnTo>
                <a:lnTo>
                  <a:pt x="378825" y="4276022"/>
                </a:lnTo>
                <a:lnTo>
                  <a:pt x="355871" y="4238844"/>
                </a:lnTo>
                <a:lnTo>
                  <a:pt x="333634" y="4201485"/>
                </a:lnTo>
                <a:lnTo>
                  <a:pt x="312115" y="4163951"/>
                </a:lnTo>
                <a:lnTo>
                  <a:pt x="291314" y="4126247"/>
                </a:lnTo>
                <a:lnTo>
                  <a:pt x="271229" y="4088379"/>
                </a:lnTo>
                <a:lnTo>
                  <a:pt x="251862" y="4050353"/>
                </a:lnTo>
                <a:lnTo>
                  <a:pt x="233212" y="4012175"/>
                </a:lnTo>
                <a:lnTo>
                  <a:pt x="215280" y="3973850"/>
                </a:lnTo>
                <a:lnTo>
                  <a:pt x="198064" y="3935383"/>
                </a:lnTo>
                <a:lnTo>
                  <a:pt x="181567" y="3896782"/>
                </a:lnTo>
                <a:lnTo>
                  <a:pt x="165786" y="3858051"/>
                </a:lnTo>
                <a:lnTo>
                  <a:pt x="150723" y="3819197"/>
                </a:lnTo>
                <a:lnTo>
                  <a:pt x="136376" y="3780224"/>
                </a:lnTo>
                <a:lnTo>
                  <a:pt x="122748" y="3741140"/>
                </a:lnTo>
                <a:lnTo>
                  <a:pt x="109836" y="3701949"/>
                </a:lnTo>
                <a:lnTo>
                  <a:pt x="97642" y="3662657"/>
                </a:lnTo>
                <a:lnTo>
                  <a:pt x="86165" y="3623270"/>
                </a:lnTo>
                <a:lnTo>
                  <a:pt x="75406" y="3583795"/>
                </a:lnTo>
                <a:lnTo>
                  <a:pt x="65364" y="3544235"/>
                </a:lnTo>
                <a:lnTo>
                  <a:pt x="56039" y="3504598"/>
                </a:lnTo>
                <a:lnTo>
                  <a:pt x="47431" y="3464890"/>
                </a:lnTo>
                <a:lnTo>
                  <a:pt x="39541" y="3425115"/>
                </a:lnTo>
                <a:lnTo>
                  <a:pt x="32368" y="3385279"/>
                </a:lnTo>
                <a:lnTo>
                  <a:pt x="25912" y="3345389"/>
                </a:lnTo>
                <a:lnTo>
                  <a:pt x="20174" y="3305450"/>
                </a:lnTo>
                <a:lnTo>
                  <a:pt x="15152" y="3265468"/>
                </a:lnTo>
                <a:lnTo>
                  <a:pt x="10849" y="3225449"/>
                </a:lnTo>
                <a:lnTo>
                  <a:pt x="7262" y="3185398"/>
                </a:lnTo>
                <a:lnTo>
                  <a:pt x="4393" y="3145321"/>
                </a:lnTo>
                <a:lnTo>
                  <a:pt x="2241" y="3105224"/>
                </a:lnTo>
                <a:lnTo>
                  <a:pt x="806" y="3065112"/>
                </a:lnTo>
                <a:lnTo>
                  <a:pt x="89" y="3024992"/>
                </a:lnTo>
                <a:lnTo>
                  <a:pt x="89" y="2984869"/>
                </a:lnTo>
                <a:lnTo>
                  <a:pt x="806" y="2944749"/>
                </a:lnTo>
                <a:lnTo>
                  <a:pt x="2241" y="2904638"/>
                </a:lnTo>
                <a:lnTo>
                  <a:pt x="4393" y="2864540"/>
                </a:lnTo>
                <a:lnTo>
                  <a:pt x="7262" y="2824463"/>
                </a:lnTo>
                <a:lnTo>
                  <a:pt x="10849" y="2784412"/>
                </a:lnTo>
                <a:lnTo>
                  <a:pt x="15152" y="2744393"/>
                </a:lnTo>
                <a:lnTo>
                  <a:pt x="20174" y="2704411"/>
                </a:lnTo>
                <a:lnTo>
                  <a:pt x="25912" y="2664472"/>
                </a:lnTo>
                <a:lnTo>
                  <a:pt x="32368" y="2624582"/>
                </a:lnTo>
                <a:lnTo>
                  <a:pt x="39541" y="2584747"/>
                </a:lnTo>
                <a:lnTo>
                  <a:pt x="47431" y="2544972"/>
                </a:lnTo>
                <a:lnTo>
                  <a:pt x="56039" y="2505263"/>
                </a:lnTo>
                <a:lnTo>
                  <a:pt x="65364" y="2465626"/>
                </a:lnTo>
                <a:lnTo>
                  <a:pt x="75406" y="2426067"/>
                </a:lnTo>
                <a:lnTo>
                  <a:pt x="86165" y="2386591"/>
                </a:lnTo>
                <a:lnTo>
                  <a:pt x="97642" y="2347204"/>
                </a:lnTo>
                <a:lnTo>
                  <a:pt x="109836" y="2307913"/>
                </a:lnTo>
                <a:lnTo>
                  <a:pt x="122748" y="2268721"/>
                </a:lnTo>
                <a:lnTo>
                  <a:pt x="136376" y="2229637"/>
                </a:lnTo>
                <a:lnTo>
                  <a:pt x="150723" y="2190664"/>
                </a:lnTo>
                <a:lnTo>
                  <a:pt x="165786" y="2151810"/>
                </a:lnTo>
                <a:lnTo>
                  <a:pt x="181567" y="2113079"/>
                </a:lnTo>
                <a:lnTo>
                  <a:pt x="198064" y="2074478"/>
                </a:lnTo>
                <a:lnTo>
                  <a:pt x="215280" y="2036012"/>
                </a:lnTo>
                <a:lnTo>
                  <a:pt x="233212" y="1997686"/>
                </a:lnTo>
                <a:lnTo>
                  <a:pt x="251862" y="1959508"/>
                </a:lnTo>
                <a:lnTo>
                  <a:pt x="271229" y="1921482"/>
                </a:lnTo>
                <a:lnTo>
                  <a:pt x="291314" y="1883614"/>
                </a:lnTo>
                <a:lnTo>
                  <a:pt x="312115" y="1845910"/>
                </a:lnTo>
                <a:lnTo>
                  <a:pt x="333634" y="1808376"/>
                </a:lnTo>
                <a:lnTo>
                  <a:pt x="355871" y="1771017"/>
                </a:lnTo>
                <a:lnTo>
                  <a:pt x="378825" y="1733839"/>
                </a:lnTo>
                <a:lnTo>
                  <a:pt x="402495" y="1696849"/>
                </a:lnTo>
                <a:lnTo>
                  <a:pt x="426884" y="1660051"/>
                </a:lnTo>
                <a:lnTo>
                  <a:pt x="451989" y="1623452"/>
                </a:lnTo>
                <a:lnTo>
                  <a:pt x="477812" y="1587057"/>
                </a:lnTo>
                <a:lnTo>
                  <a:pt x="504352" y="1550871"/>
                </a:lnTo>
                <a:lnTo>
                  <a:pt x="531610" y="1514902"/>
                </a:lnTo>
                <a:lnTo>
                  <a:pt x="559585" y="1479154"/>
                </a:lnTo>
                <a:lnTo>
                  <a:pt x="588277" y="1443633"/>
                </a:lnTo>
                <a:lnTo>
                  <a:pt x="617686" y="1408346"/>
                </a:lnTo>
                <a:lnTo>
                  <a:pt x="647813" y="1373297"/>
                </a:lnTo>
                <a:lnTo>
                  <a:pt x="678657" y="1338492"/>
                </a:lnTo>
                <a:lnTo>
                  <a:pt x="710218" y="1303938"/>
                </a:lnTo>
                <a:lnTo>
                  <a:pt x="742497" y="1269640"/>
                </a:lnTo>
                <a:lnTo>
                  <a:pt x="775492" y="1235603"/>
                </a:lnTo>
                <a:lnTo>
                  <a:pt x="809206" y="1201834"/>
                </a:lnTo>
                <a:lnTo>
                  <a:pt x="843636" y="1168339"/>
                </a:lnTo>
                <a:lnTo>
                  <a:pt x="878784" y="1135122"/>
                </a:lnTo>
                <a:lnTo>
                  <a:pt x="914649" y="1102190"/>
                </a:lnTo>
                <a:lnTo>
                  <a:pt x="951231" y="1069549"/>
                </a:lnTo>
                <a:lnTo>
                  <a:pt x="988531" y="1037204"/>
                </a:lnTo>
                <a:lnTo>
                  <a:pt x="1026548" y="1005161"/>
                </a:lnTo>
                <a:lnTo>
                  <a:pt x="1065282" y="973425"/>
                </a:lnTo>
                <a:lnTo>
                  <a:pt x="1104734" y="942003"/>
                </a:lnTo>
                <a:lnTo>
                  <a:pt x="1144903" y="910901"/>
                </a:lnTo>
                <a:lnTo>
                  <a:pt x="1185789" y="880123"/>
                </a:lnTo>
                <a:lnTo>
                  <a:pt x="1223024" y="852834"/>
                </a:lnTo>
                <a:lnTo>
                  <a:pt x="1260613" y="825975"/>
                </a:lnTo>
                <a:lnTo>
                  <a:pt x="1298550" y="799546"/>
                </a:lnTo>
                <a:lnTo>
                  <a:pt x="1336831" y="773546"/>
                </a:lnTo>
                <a:lnTo>
                  <a:pt x="1375448" y="747976"/>
                </a:lnTo>
                <a:lnTo>
                  <a:pt x="1414398" y="722836"/>
                </a:lnTo>
                <a:lnTo>
                  <a:pt x="1453673" y="698125"/>
                </a:lnTo>
                <a:lnTo>
                  <a:pt x="1493269" y="673844"/>
                </a:lnTo>
                <a:lnTo>
                  <a:pt x="1533179" y="649993"/>
                </a:lnTo>
                <a:lnTo>
                  <a:pt x="1573399" y="626572"/>
                </a:lnTo>
                <a:lnTo>
                  <a:pt x="1613922" y="603581"/>
                </a:lnTo>
                <a:lnTo>
                  <a:pt x="1654743" y="581019"/>
                </a:lnTo>
                <a:lnTo>
                  <a:pt x="1695856" y="558887"/>
                </a:lnTo>
                <a:lnTo>
                  <a:pt x="1737256" y="537185"/>
                </a:lnTo>
                <a:lnTo>
                  <a:pt x="1778937" y="515912"/>
                </a:lnTo>
                <a:lnTo>
                  <a:pt x="1820894" y="495069"/>
                </a:lnTo>
                <a:lnTo>
                  <a:pt x="1863120" y="474656"/>
                </a:lnTo>
                <a:lnTo>
                  <a:pt x="1905611" y="454673"/>
                </a:lnTo>
                <a:lnTo>
                  <a:pt x="1948360" y="435119"/>
                </a:lnTo>
                <a:lnTo>
                  <a:pt x="1991362" y="415996"/>
                </a:lnTo>
                <a:lnTo>
                  <a:pt x="2034611" y="397302"/>
                </a:lnTo>
                <a:lnTo>
                  <a:pt x="2078102" y="379037"/>
                </a:lnTo>
                <a:lnTo>
                  <a:pt x="2121829" y="361203"/>
                </a:lnTo>
                <a:lnTo>
                  <a:pt x="2165787" y="343798"/>
                </a:lnTo>
                <a:lnTo>
                  <a:pt x="2209969" y="326823"/>
                </a:lnTo>
                <a:lnTo>
                  <a:pt x="2254371" y="310278"/>
                </a:lnTo>
                <a:lnTo>
                  <a:pt x="2298986" y="294162"/>
                </a:lnTo>
                <a:lnTo>
                  <a:pt x="2343809" y="278476"/>
                </a:lnTo>
                <a:lnTo>
                  <a:pt x="2388835" y="263220"/>
                </a:lnTo>
                <a:lnTo>
                  <a:pt x="2434057" y="248394"/>
                </a:lnTo>
                <a:lnTo>
                  <a:pt x="2479470" y="233997"/>
                </a:lnTo>
                <a:lnTo>
                  <a:pt x="2525069" y="220030"/>
                </a:lnTo>
                <a:lnTo>
                  <a:pt x="2570848" y="206493"/>
                </a:lnTo>
                <a:lnTo>
                  <a:pt x="2616801" y="193386"/>
                </a:lnTo>
                <a:lnTo>
                  <a:pt x="2662923" y="180709"/>
                </a:lnTo>
                <a:lnTo>
                  <a:pt x="2709207" y="168461"/>
                </a:lnTo>
                <a:lnTo>
                  <a:pt x="2755650" y="156643"/>
                </a:lnTo>
                <a:lnTo>
                  <a:pt x="2802243" y="145254"/>
                </a:lnTo>
                <a:lnTo>
                  <a:pt x="2848983" y="134296"/>
                </a:lnTo>
                <a:lnTo>
                  <a:pt x="2895864" y="123767"/>
                </a:lnTo>
                <a:lnTo>
                  <a:pt x="2942879" y="113668"/>
                </a:lnTo>
                <a:lnTo>
                  <a:pt x="2990024" y="103998"/>
                </a:lnTo>
                <a:lnTo>
                  <a:pt x="3037292" y="94759"/>
                </a:lnTo>
                <a:lnTo>
                  <a:pt x="3084679" y="85949"/>
                </a:lnTo>
                <a:lnTo>
                  <a:pt x="3132177" y="77569"/>
                </a:lnTo>
                <a:lnTo>
                  <a:pt x="3179783" y="69619"/>
                </a:lnTo>
                <a:lnTo>
                  <a:pt x="3227490" y="62098"/>
                </a:lnTo>
                <a:lnTo>
                  <a:pt x="3275292" y="55007"/>
                </a:lnTo>
                <a:lnTo>
                  <a:pt x="3323184" y="48346"/>
                </a:lnTo>
                <a:lnTo>
                  <a:pt x="3371161" y="42115"/>
                </a:lnTo>
                <a:lnTo>
                  <a:pt x="3419216" y="36313"/>
                </a:lnTo>
                <a:lnTo>
                  <a:pt x="3467345" y="30941"/>
                </a:lnTo>
                <a:lnTo>
                  <a:pt x="3515540" y="25999"/>
                </a:lnTo>
                <a:lnTo>
                  <a:pt x="3563798" y="21487"/>
                </a:lnTo>
                <a:lnTo>
                  <a:pt x="3612112" y="17404"/>
                </a:lnTo>
                <a:lnTo>
                  <a:pt x="3660476" y="13751"/>
                </a:lnTo>
                <a:lnTo>
                  <a:pt x="3708886" y="10528"/>
                </a:lnTo>
                <a:lnTo>
                  <a:pt x="3757334" y="7735"/>
                </a:lnTo>
                <a:lnTo>
                  <a:pt x="3805817" y="5371"/>
                </a:lnTo>
                <a:lnTo>
                  <a:pt x="3854328" y="3437"/>
                </a:lnTo>
                <a:lnTo>
                  <a:pt x="3902861" y="1933"/>
                </a:lnTo>
                <a:lnTo>
                  <a:pt x="3951411" y="859"/>
                </a:lnTo>
                <a:lnTo>
                  <a:pt x="3999972" y="214"/>
                </a:lnTo>
                <a:lnTo>
                  <a:pt x="4048538" y="0"/>
                </a:lnTo>
                <a:lnTo>
                  <a:pt x="4097105" y="214"/>
                </a:lnTo>
                <a:lnTo>
                  <a:pt x="4145666" y="859"/>
                </a:lnTo>
                <a:lnTo>
                  <a:pt x="4194216" y="1933"/>
                </a:lnTo>
                <a:lnTo>
                  <a:pt x="4242749" y="3437"/>
                </a:lnTo>
                <a:lnTo>
                  <a:pt x="4291260" y="5371"/>
                </a:lnTo>
                <a:lnTo>
                  <a:pt x="4339742" y="7735"/>
                </a:lnTo>
                <a:lnTo>
                  <a:pt x="4388191" y="10528"/>
                </a:lnTo>
                <a:lnTo>
                  <a:pt x="4436601" y="13751"/>
                </a:lnTo>
                <a:lnTo>
                  <a:pt x="4484965" y="17404"/>
                </a:lnTo>
                <a:lnTo>
                  <a:pt x="4533279" y="21487"/>
                </a:lnTo>
                <a:lnTo>
                  <a:pt x="4581537" y="25999"/>
                </a:lnTo>
                <a:lnTo>
                  <a:pt x="4629732" y="30941"/>
                </a:lnTo>
                <a:lnTo>
                  <a:pt x="4677861" y="36313"/>
                </a:lnTo>
                <a:lnTo>
                  <a:pt x="4725916" y="42115"/>
                </a:lnTo>
                <a:lnTo>
                  <a:pt x="4773893" y="48346"/>
                </a:lnTo>
                <a:lnTo>
                  <a:pt x="4821785" y="55007"/>
                </a:lnTo>
                <a:lnTo>
                  <a:pt x="4869587" y="62098"/>
                </a:lnTo>
                <a:lnTo>
                  <a:pt x="4917294" y="69619"/>
                </a:lnTo>
                <a:lnTo>
                  <a:pt x="4964899" y="77569"/>
                </a:lnTo>
                <a:lnTo>
                  <a:pt x="5012398" y="85949"/>
                </a:lnTo>
                <a:lnTo>
                  <a:pt x="5059785" y="94759"/>
                </a:lnTo>
                <a:lnTo>
                  <a:pt x="5107053" y="103998"/>
                </a:lnTo>
                <a:lnTo>
                  <a:pt x="5154198" y="113668"/>
                </a:lnTo>
                <a:lnTo>
                  <a:pt x="5201213" y="123767"/>
                </a:lnTo>
                <a:lnTo>
                  <a:pt x="5248094" y="134296"/>
                </a:lnTo>
                <a:lnTo>
                  <a:pt x="5294833" y="145254"/>
                </a:lnTo>
                <a:lnTo>
                  <a:pt x="5341427" y="156643"/>
                </a:lnTo>
                <a:lnTo>
                  <a:pt x="5387869" y="168461"/>
                </a:lnTo>
                <a:lnTo>
                  <a:pt x="5434154" y="180709"/>
                </a:lnTo>
                <a:lnTo>
                  <a:pt x="5480276" y="193386"/>
                </a:lnTo>
                <a:lnTo>
                  <a:pt x="5526229" y="206493"/>
                </a:lnTo>
                <a:lnTo>
                  <a:pt x="5572007" y="220030"/>
                </a:lnTo>
                <a:lnTo>
                  <a:pt x="5617606" y="233997"/>
                </a:lnTo>
                <a:lnTo>
                  <a:pt x="5663020" y="248394"/>
                </a:lnTo>
                <a:lnTo>
                  <a:pt x="5708242" y="263220"/>
                </a:lnTo>
                <a:lnTo>
                  <a:pt x="5753268" y="278476"/>
                </a:lnTo>
                <a:lnTo>
                  <a:pt x="5798091" y="294162"/>
                </a:lnTo>
                <a:lnTo>
                  <a:pt x="5842706" y="310278"/>
                </a:lnTo>
                <a:lnTo>
                  <a:pt x="5887108" y="326823"/>
                </a:lnTo>
                <a:lnTo>
                  <a:pt x="5931290" y="343798"/>
                </a:lnTo>
                <a:lnTo>
                  <a:pt x="5975248" y="361203"/>
                </a:lnTo>
                <a:lnTo>
                  <a:pt x="6018975" y="379037"/>
                </a:lnTo>
                <a:lnTo>
                  <a:pt x="6062466" y="397302"/>
                </a:lnTo>
                <a:lnTo>
                  <a:pt x="6105715" y="415996"/>
                </a:lnTo>
                <a:lnTo>
                  <a:pt x="6148717" y="435119"/>
                </a:lnTo>
                <a:lnTo>
                  <a:pt x="6191466" y="454673"/>
                </a:lnTo>
                <a:lnTo>
                  <a:pt x="6233957" y="474656"/>
                </a:lnTo>
                <a:lnTo>
                  <a:pt x="6276183" y="495069"/>
                </a:lnTo>
                <a:lnTo>
                  <a:pt x="6318139" y="515912"/>
                </a:lnTo>
                <a:lnTo>
                  <a:pt x="6359820" y="537185"/>
                </a:lnTo>
                <a:lnTo>
                  <a:pt x="6401220" y="558887"/>
                </a:lnTo>
                <a:lnTo>
                  <a:pt x="6442334" y="581019"/>
                </a:lnTo>
                <a:lnTo>
                  <a:pt x="6483155" y="603581"/>
                </a:lnTo>
                <a:lnTo>
                  <a:pt x="6523678" y="626572"/>
                </a:lnTo>
                <a:lnTo>
                  <a:pt x="6563898" y="649993"/>
                </a:lnTo>
                <a:lnTo>
                  <a:pt x="6603808" y="673844"/>
                </a:lnTo>
                <a:lnTo>
                  <a:pt x="6643404" y="698125"/>
                </a:lnTo>
                <a:lnTo>
                  <a:pt x="6682679" y="722836"/>
                </a:lnTo>
                <a:lnTo>
                  <a:pt x="6721628" y="747976"/>
                </a:lnTo>
                <a:lnTo>
                  <a:pt x="6760246" y="773546"/>
                </a:lnTo>
                <a:lnTo>
                  <a:pt x="6798526" y="799546"/>
                </a:lnTo>
                <a:lnTo>
                  <a:pt x="6836464" y="825975"/>
                </a:lnTo>
                <a:lnTo>
                  <a:pt x="6874053" y="852834"/>
                </a:lnTo>
                <a:lnTo>
                  <a:pt x="6911287" y="880123"/>
                </a:lnTo>
                <a:close/>
              </a:path>
            </a:pathLst>
          </a:custGeom>
          <a:ln w="12700">
            <a:solidFill>
              <a:srgbClr val="0C0C0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139423" y="218936"/>
            <a:ext cx="11887200" cy="6387465"/>
            <a:chOff x="139423" y="218936"/>
            <a:chExt cx="11887200" cy="6387465"/>
          </a:xfrm>
        </p:grpSpPr>
        <p:sp>
          <p:nvSpPr>
            <p:cNvPr id="3" name="object 3"/>
            <p:cNvSpPr/>
            <p:nvPr/>
          </p:nvSpPr>
          <p:spPr>
            <a:xfrm>
              <a:off x="145773" y="225286"/>
              <a:ext cx="11874500" cy="6374765"/>
            </a:xfrm>
            <a:custGeom>
              <a:avLst/>
              <a:gdLst/>
              <a:ahLst/>
              <a:cxnLst/>
              <a:rect l="l" t="t" r="r" b="b"/>
              <a:pathLst>
                <a:path w="11874500" h="6374765">
                  <a:moveTo>
                    <a:pt x="0" y="0"/>
                  </a:moveTo>
                  <a:lnTo>
                    <a:pt x="11873948" y="0"/>
                  </a:lnTo>
                  <a:lnTo>
                    <a:pt x="11873948" y="6374296"/>
                  </a:lnTo>
                  <a:lnTo>
                    <a:pt x="0" y="637429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339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145773" y="225286"/>
              <a:ext cx="11874500" cy="6374765"/>
            </a:xfrm>
            <a:custGeom>
              <a:avLst/>
              <a:gdLst/>
              <a:ahLst/>
              <a:cxnLst/>
              <a:rect l="l" t="t" r="r" b="b"/>
              <a:pathLst>
                <a:path w="11874500" h="6374765">
                  <a:moveTo>
                    <a:pt x="0" y="0"/>
                  </a:moveTo>
                  <a:lnTo>
                    <a:pt x="11873947" y="0"/>
                  </a:lnTo>
                  <a:lnTo>
                    <a:pt x="11873947" y="6374296"/>
                  </a:lnTo>
                  <a:lnTo>
                    <a:pt x="0" y="6374296"/>
                  </a:lnTo>
                  <a:lnTo>
                    <a:pt x="0" y="0"/>
                  </a:lnTo>
                  <a:close/>
                </a:path>
              </a:pathLst>
            </a:custGeom>
            <a:ln w="12700">
              <a:solidFill>
                <a:srgbClr val="31538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3492500" y="990600"/>
            <a:ext cx="5188585" cy="6959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25" dirty="0">
                <a:solidFill>
                  <a:srgbClr val="66CCFF"/>
                </a:solidFill>
              </a:rPr>
              <a:t>Disfemia/Tartamudez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863600" y="2014220"/>
            <a:ext cx="10282555" cy="2425700"/>
          </a:xfrm>
          <a:prstGeom prst="rect">
            <a:avLst/>
          </a:prstGeom>
        </p:spPr>
        <p:txBody>
          <a:bodyPr vert="horz" wrap="square" lIns="0" tIns="8255" rIns="0" bIns="0" rtlCol="0">
            <a:spAutoFit/>
          </a:bodyPr>
          <a:lstStyle/>
          <a:p>
            <a:pPr marL="12700" marR="5080">
              <a:lnSpc>
                <a:spcPct val="140900"/>
              </a:lnSpc>
              <a:spcBef>
                <a:spcPts val="65"/>
              </a:spcBef>
            </a:pPr>
            <a:r>
              <a:rPr sz="2800" dirty="0">
                <a:solidFill>
                  <a:srgbClr val="D8D8D8"/>
                </a:solidFill>
                <a:latin typeface="Times New Roman"/>
                <a:cs typeface="Times New Roman"/>
              </a:rPr>
              <a:t>La </a:t>
            </a:r>
            <a:r>
              <a:rPr sz="2800" b="1" spc="-5" dirty="0">
                <a:solidFill>
                  <a:srgbClr val="FFD966"/>
                </a:solidFill>
                <a:latin typeface="Times New Roman"/>
                <a:cs typeface="Times New Roman"/>
              </a:rPr>
              <a:t>OMS </a:t>
            </a:r>
            <a:r>
              <a:rPr sz="2800" spc="-5" dirty="0">
                <a:solidFill>
                  <a:srgbClr val="D8D8D8"/>
                </a:solidFill>
                <a:latin typeface="Times New Roman"/>
                <a:cs typeface="Times New Roman"/>
              </a:rPr>
              <a:t>define </a:t>
            </a:r>
            <a:r>
              <a:rPr sz="2800" dirty="0">
                <a:solidFill>
                  <a:srgbClr val="D8D8D8"/>
                </a:solidFill>
                <a:latin typeface="Times New Roman"/>
                <a:cs typeface="Times New Roman"/>
              </a:rPr>
              <a:t>a </a:t>
            </a:r>
            <a:r>
              <a:rPr sz="2800" spc="-5" dirty="0">
                <a:solidFill>
                  <a:srgbClr val="D8D8D8"/>
                </a:solidFill>
                <a:latin typeface="Times New Roman"/>
                <a:cs typeface="Times New Roman"/>
              </a:rPr>
              <a:t>la disfemia como “el trastorno del habla caracterizado  </a:t>
            </a:r>
            <a:r>
              <a:rPr sz="2800" dirty="0">
                <a:solidFill>
                  <a:srgbClr val="D8D8D8"/>
                </a:solidFill>
                <a:latin typeface="Times New Roman"/>
                <a:cs typeface="Times New Roman"/>
              </a:rPr>
              <a:t>por </a:t>
            </a:r>
            <a:r>
              <a:rPr sz="2800" spc="-5" dirty="0">
                <a:solidFill>
                  <a:srgbClr val="D8D8D8"/>
                </a:solidFill>
                <a:latin typeface="Times New Roman"/>
                <a:cs typeface="Times New Roman"/>
              </a:rPr>
              <a:t>la frecuente repetición </a:t>
            </a:r>
            <a:r>
              <a:rPr sz="2800" dirty="0">
                <a:solidFill>
                  <a:srgbClr val="D8D8D8"/>
                </a:solidFill>
                <a:latin typeface="Times New Roman"/>
                <a:cs typeface="Times New Roman"/>
              </a:rPr>
              <a:t>o </a:t>
            </a:r>
            <a:r>
              <a:rPr sz="2800" spc="-5" dirty="0">
                <a:solidFill>
                  <a:srgbClr val="D8D8D8"/>
                </a:solidFill>
                <a:latin typeface="Times New Roman"/>
                <a:cs typeface="Times New Roman"/>
              </a:rPr>
              <a:t>prolongación </a:t>
            </a:r>
            <a:r>
              <a:rPr sz="2800" dirty="0">
                <a:solidFill>
                  <a:srgbClr val="D8D8D8"/>
                </a:solidFill>
                <a:latin typeface="Times New Roman"/>
                <a:cs typeface="Times New Roman"/>
              </a:rPr>
              <a:t>de </a:t>
            </a:r>
            <a:r>
              <a:rPr sz="2800" spc="-5" dirty="0">
                <a:solidFill>
                  <a:srgbClr val="D8D8D8"/>
                </a:solidFill>
                <a:latin typeface="Times New Roman"/>
                <a:cs typeface="Times New Roman"/>
              </a:rPr>
              <a:t>los sonidos, sílabas </a:t>
            </a:r>
            <a:r>
              <a:rPr sz="2800" dirty="0">
                <a:solidFill>
                  <a:srgbClr val="D8D8D8"/>
                </a:solidFill>
                <a:latin typeface="Times New Roman"/>
                <a:cs typeface="Times New Roman"/>
              </a:rPr>
              <a:t>o  </a:t>
            </a:r>
            <a:r>
              <a:rPr sz="2800" spc="-5" dirty="0">
                <a:solidFill>
                  <a:srgbClr val="D8D8D8"/>
                </a:solidFill>
                <a:latin typeface="Times New Roman"/>
                <a:cs typeface="Times New Roman"/>
              </a:rPr>
              <a:t>palabras, </a:t>
            </a:r>
            <a:r>
              <a:rPr sz="2800" dirty="0">
                <a:solidFill>
                  <a:srgbClr val="D8D8D8"/>
                </a:solidFill>
                <a:latin typeface="Times New Roman"/>
                <a:cs typeface="Times New Roman"/>
              </a:rPr>
              <a:t>o por </a:t>
            </a:r>
            <a:r>
              <a:rPr sz="2800" spc="-5" dirty="0">
                <a:solidFill>
                  <a:srgbClr val="D8D8D8"/>
                </a:solidFill>
                <a:latin typeface="Times New Roman"/>
                <a:cs typeface="Times New Roman"/>
              </a:rPr>
              <a:t>frecuentes dudas </a:t>
            </a:r>
            <a:r>
              <a:rPr sz="2800" dirty="0">
                <a:solidFill>
                  <a:srgbClr val="D8D8D8"/>
                </a:solidFill>
                <a:latin typeface="Times New Roman"/>
                <a:cs typeface="Times New Roman"/>
              </a:rPr>
              <a:t>o </a:t>
            </a:r>
            <a:r>
              <a:rPr sz="2800" spc="-5" dirty="0">
                <a:solidFill>
                  <a:srgbClr val="D8D8D8"/>
                </a:solidFill>
                <a:latin typeface="Times New Roman"/>
                <a:cs typeface="Times New Roman"/>
              </a:rPr>
              <a:t>pausas </a:t>
            </a:r>
            <a:r>
              <a:rPr sz="2800" dirty="0">
                <a:solidFill>
                  <a:srgbClr val="D8D8D8"/>
                </a:solidFill>
                <a:latin typeface="Times New Roman"/>
                <a:cs typeface="Times New Roman"/>
              </a:rPr>
              <a:t>que </a:t>
            </a:r>
            <a:r>
              <a:rPr sz="2800" spc="-5" dirty="0">
                <a:solidFill>
                  <a:srgbClr val="D8D8D8"/>
                </a:solidFill>
                <a:latin typeface="Times New Roman"/>
                <a:cs typeface="Times New Roman"/>
              </a:rPr>
              <a:t>interrumpen el flujo  rítmico del habla”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4496338" y="4147930"/>
            <a:ext cx="3172816" cy="222653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139423" y="218936"/>
            <a:ext cx="11887200" cy="6387465"/>
            <a:chOff x="139423" y="218936"/>
            <a:chExt cx="11887200" cy="6387465"/>
          </a:xfrm>
        </p:grpSpPr>
        <p:sp>
          <p:nvSpPr>
            <p:cNvPr id="3" name="object 3"/>
            <p:cNvSpPr/>
            <p:nvPr/>
          </p:nvSpPr>
          <p:spPr>
            <a:xfrm>
              <a:off x="145773" y="225286"/>
              <a:ext cx="11874500" cy="6374765"/>
            </a:xfrm>
            <a:custGeom>
              <a:avLst/>
              <a:gdLst/>
              <a:ahLst/>
              <a:cxnLst/>
              <a:rect l="l" t="t" r="r" b="b"/>
              <a:pathLst>
                <a:path w="11874500" h="6374765">
                  <a:moveTo>
                    <a:pt x="0" y="0"/>
                  </a:moveTo>
                  <a:lnTo>
                    <a:pt x="11873948" y="0"/>
                  </a:lnTo>
                  <a:lnTo>
                    <a:pt x="11873948" y="6374296"/>
                  </a:lnTo>
                  <a:lnTo>
                    <a:pt x="0" y="637429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7C1E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145773" y="225286"/>
              <a:ext cx="11874500" cy="6374765"/>
            </a:xfrm>
            <a:custGeom>
              <a:avLst/>
              <a:gdLst/>
              <a:ahLst/>
              <a:cxnLst/>
              <a:rect l="l" t="t" r="r" b="b"/>
              <a:pathLst>
                <a:path w="11874500" h="6374765">
                  <a:moveTo>
                    <a:pt x="0" y="0"/>
                  </a:moveTo>
                  <a:lnTo>
                    <a:pt x="11873947" y="0"/>
                  </a:lnTo>
                  <a:lnTo>
                    <a:pt x="11873947" y="6374296"/>
                  </a:lnTo>
                  <a:lnTo>
                    <a:pt x="0" y="6374296"/>
                  </a:lnTo>
                  <a:lnTo>
                    <a:pt x="0" y="0"/>
                  </a:lnTo>
                  <a:close/>
                </a:path>
              </a:pathLst>
            </a:custGeom>
            <a:ln w="12700">
              <a:solidFill>
                <a:srgbClr val="31538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3848100" y="609600"/>
            <a:ext cx="4484370" cy="6197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900" dirty="0"/>
              <a:t>Causas más</a:t>
            </a:r>
            <a:r>
              <a:rPr sz="3900" spc="-75" dirty="0"/>
              <a:t> </a:t>
            </a:r>
            <a:r>
              <a:rPr sz="3900" spc="-5" dirty="0"/>
              <a:t>comunes</a:t>
            </a:r>
            <a:endParaRPr sz="3900"/>
          </a:p>
        </p:txBody>
      </p:sp>
      <p:sp>
        <p:nvSpPr>
          <p:cNvPr id="6" name="object 6"/>
          <p:cNvSpPr txBox="1"/>
          <p:nvPr/>
        </p:nvSpPr>
        <p:spPr>
          <a:xfrm>
            <a:off x="254000" y="1493519"/>
            <a:ext cx="11661140" cy="3162300"/>
          </a:xfrm>
          <a:prstGeom prst="rect">
            <a:avLst/>
          </a:prstGeom>
        </p:spPr>
        <p:txBody>
          <a:bodyPr vert="horz" wrap="square" lIns="0" tIns="8255" rIns="0" bIns="0" rtlCol="0">
            <a:spAutoFit/>
          </a:bodyPr>
          <a:lstStyle/>
          <a:p>
            <a:pPr marL="241300" marR="5080" indent="-228600" algn="just">
              <a:lnSpc>
                <a:spcPct val="140900"/>
              </a:lnSpc>
              <a:spcBef>
                <a:spcPts val="65"/>
              </a:spcBef>
              <a:buFont typeface="Arial"/>
              <a:buChar char="•"/>
              <a:tabLst>
                <a:tab pos="241300" algn="l"/>
              </a:tabLst>
            </a:pPr>
            <a:r>
              <a:rPr sz="2800" b="1" u="heavy" spc="-5" dirty="0">
                <a:solidFill>
                  <a:srgbClr val="33CC33"/>
                </a:solidFill>
                <a:uFill>
                  <a:solidFill>
                    <a:srgbClr val="33CC33"/>
                  </a:solidFill>
                </a:uFill>
                <a:latin typeface="Times New Roman"/>
                <a:cs typeface="Times New Roman"/>
              </a:rPr>
              <a:t>Genéticas</a:t>
            </a:r>
            <a:r>
              <a:rPr sz="2800" u="heavy" spc="-5" dirty="0">
                <a:solidFill>
                  <a:srgbClr val="33CC33"/>
                </a:solidFill>
                <a:uFill>
                  <a:solidFill>
                    <a:srgbClr val="33CC33"/>
                  </a:solidFill>
                </a:uFill>
                <a:latin typeface="Times New Roman"/>
                <a:cs typeface="Times New Roman"/>
              </a:rPr>
              <a:t>:</a:t>
            </a:r>
            <a:r>
              <a:rPr sz="2800" spc="-5" dirty="0">
                <a:solidFill>
                  <a:srgbClr val="33CC33"/>
                </a:solidFill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en gemelos </a:t>
            </a:r>
            <a:r>
              <a:rPr sz="2800" b="1" spc="-5" dirty="0">
                <a:latin typeface="Times New Roman"/>
                <a:cs typeface="Times New Roman"/>
              </a:rPr>
              <a:t>monocigóticos</a:t>
            </a:r>
            <a:r>
              <a:rPr sz="2800" spc="-5" dirty="0">
                <a:latin typeface="Times New Roman"/>
                <a:cs typeface="Times New Roman"/>
              </a:rPr>
              <a:t>, </a:t>
            </a:r>
            <a:r>
              <a:rPr sz="2800" dirty="0">
                <a:latin typeface="Times New Roman"/>
                <a:cs typeface="Times New Roman"/>
              </a:rPr>
              <a:t>si uno de </a:t>
            </a:r>
            <a:r>
              <a:rPr sz="2800" spc="-5" dirty="0">
                <a:latin typeface="Times New Roman"/>
                <a:cs typeface="Times New Roman"/>
              </a:rPr>
              <a:t>los hermanos padece  disfemia, el otro tiene </a:t>
            </a:r>
            <a:r>
              <a:rPr sz="2800" dirty="0">
                <a:latin typeface="Times New Roman"/>
                <a:cs typeface="Times New Roman"/>
              </a:rPr>
              <a:t>un 77% de </a:t>
            </a:r>
            <a:r>
              <a:rPr sz="2800" spc="-5" dirty="0">
                <a:latin typeface="Times New Roman"/>
                <a:cs typeface="Times New Roman"/>
              </a:rPr>
              <a:t>probabilidades </a:t>
            </a:r>
            <a:r>
              <a:rPr sz="2800" dirty="0">
                <a:latin typeface="Times New Roman"/>
                <a:cs typeface="Times New Roman"/>
              </a:rPr>
              <a:t>de </a:t>
            </a:r>
            <a:r>
              <a:rPr sz="2800" spc="-5" dirty="0">
                <a:latin typeface="Times New Roman"/>
                <a:cs typeface="Times New Roman"/>
              </a:rPr>
              <a:t>desarrollarla. Entre los  </a:t>
            </a:r>
            <a:r>
              <a:rPr sz="2800" b="1" spc="-5" dirty="0">
                <a:latin typeface="Times New Roman"/>
                <a:cs typeface="Times New Roman"/>
              </a:rPr>
              <a:t>dicigóticos</a:t>
            </a:r>
            <a:r>
              <a:rPr sz="2800" spc="-5" dirty="0">
                <a:latin typeface="Times New Roman"/>
                <a:cs typeface="Times New Roman"/>
              </a:rPr>
              <a:t>, la probabilidad es del </a:t>
            </a:r>
            <a:r>
              <a:rPr sz="2800" dirty="0">
                <a:latin typeface="Times New Roman"/>
                <a:cs typeface="Times New Roman"/>
              </a:rPr>
              <a:t>32%. </a:t>
            </a:r>
            <a:r>
              <a:rPr sz="2800" b="1" dirty="0">
                <a:latin typeface="Times New Roman"/>
                <a:cs typeface="Times New Roman"/>
              </a:rPr>
              <a:t>De </a:t>
            </a:r>
            <a:r>
              <a:rPr sz="2800" b="1" spc="-10" dirty="0">
                <a:latin typeface="Times New Roman"/>
                <a:cs typeface="Times New Roman"/>
              </a:rPr>
              <a:t>padres </a:t>
            </a:r>
            <a:r>
              <a:rPr sz="2800" b="1" dirty="0">
                <a:latin typeface="Times New Roman"/>
                <a:cs typeface="Times New Roman"/>
              </a:rPr>
              <a:t>a </a:t>
            </a:r>
            <a:r>
              <a:rPr sz="2800" b="1" spc="-5" dirty="0">
                <a:latin typeface="Times New Roman"/>
                <a:cs typeface="Times New Roman"/>
              </a:rPr>
              <a:t>hijos</a:t>
            </a:r>
            <a:r>
              <a:rPr sz="2800" spc="-5" dirty="0">
                <a:latin typeface="Times New Roman"/>
                <a:cs typeface="Times New Roman"/>
              </a:rPr>
              <a:t>, las probabilidades  </a:t>
            </a:r>
            <a:r>
              <a:rPr sz="2800" dirty="0">
                <a:latin typeface="Times New Roman"/>
                <a:cs typeface="Times New Roman"/>
              </a:rPr>
              <a:t>se </a:t>
            </a:r>
            <a:r>
              <a:rPr sz="2800" spc="-5" dirty="0">
                <a:latin typeface="Times New Roman"/>
                <a:cs typeface="Times New Roman"/>
              </a:rPr>
              <a:t>sitúan entre el </a:t>
            </a:r>
            <a:r>
              <a:rPr sz="2800" dirty="0">
                <a:latin typeface="Times New Roman"/>
                <a:cs typeface="Times New Roman"/>
              </a:rPr>
              <a:t>30% y </a:t>
            </a:r>
            <a:r>
              <a:rPr sz="2800" spc="-5" dirty="0">
                <a:latin typeface="Times New Roman"/>
                <a:cs typeface="Times New Roman"/>
              </a:rPr>
              <a:t>el</a:t>
            </a:r>
            <a:r>
              <a:rPr sz="2800" spc="-1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40%.</a:t>
            </a:r>
            <a:endParaRPr sz="2800">
              <a:latin typeface="Times New Roman"/>
              <a:cs typeface="Times New Roman"/>
            </a:endParaRPr>
          </a:p>
          <a:p>
            <a:pPr marL="241300" indent="-228600">
              <a:lnSpc>
                <a:spcPct val="100000"/>
              </a:lnSpc>
              <a:spcBef>
                <a:spcPts val="2440"/>
              </a:spcBef>
              <a:buFont typeface="Arial"/>
              <a:buChar char="•"/>
              <a:tabLst>
                <a:tab pos="241300" algn="l"/>
              </a:tabLst>
            </a:pPr>
            <a:r>
              <a:rPr sz="2800" b="1" u="heavy" spc="-5" dirty="0">
                <a:solidFill>
                  <a:srgbClr val="FF6600"/>
                </a:solidFill>
                <a:uFill>
                  <a:solidFill>
                    <a:srgbClr val="FF6600"/>
                  </a:solidFill>
                </a:uFill>
                <a:latin typeface="Times New Roman"/>
                <a:cs typeface="Times New Roman"/>
              </a:rPr>
              <a:t>Sexo</a:t>
            </a:r>
            <a:r>
              <a:rPr sz="2800" u="heavy" spc="-5" dirty="0">
                <a:solidFill>
                  <a:srgbClr val="FF6600"/>
                </a:solidFill>
                <a:uFill>
                  <a:solidFill>
                    <a:srgbClr val="FF6600"/>
                  </a:solidFill>
                </a:uFill>
                <a:latin typeface="Times New Roman"/>
                <a:cs typeface="Times New Roman"/>
              </a:rPr>
              <a:t>:</a:t>
            </a:r>
            <a:r>
              <a:rPr sz="2800" spc="-5" dirty="0">
                <a:solidFill>
                  <a:srgbClr val="FF6600"/>
                </a:solidFill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es más frecuente en </a:t>
            </a:r>
            <a:r>
              <a:rPr sz="2800" b="1" spc="-10" dirty="0">
                <a:latin typeface="Times New Roman"/>
                <a:cs typeface="Times New Roman"/>
              </a:rPr>
              <a:t>hombres </a:t>
            </a:r>
            <a:r>
              <a:rPr sz="2800" dirty="0">
                <a:latin typeface="Times New Roman"/>
                <a:cs typeface="Times New Roman"/>
              </a:rPr>
              <a:t>(75%) que </a:t>
            </a:r>
            <a:r>
              <a:rPr sz="2800" spc="-5" dirty="0">
                <a:latin typeface="Times New Roman"/>
                <a:cs typeface="Times New Roman"/>
              </a:rPr>
              <a:t>en </a:t>
            </a:r>
            <a:r>
              <a:rPr sz="2800" b="1" spc="-10" dirty="0">
                <a:latin typeface="Times New Roman"/>
                <a:cs typeface="Times New Roman"/>
              </a:rPr>
              <a:t>mujeres</a:t>
            </a:r>
            <a:r>
              <a:rPr sz="2800" b="1" spc="1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(25%).</a:t>
            </a:r>
            <a:endParaRPr sz="2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139423" y="218936"/>
            <a:ext cx="11887200" cy="6387465"/>
            <a:chOff x="139423" y="218936"/>
            <a:chExt cx="11887200" cy="6387465"/>
          </a:xfrm>
        </p:grpSpPr>
        <p:sp>
          <p:nvSpPr>
            <p:cNvPr id="3" name="object 3"/>
            <p:cNvSpPr/>
            <p:nvPr/>
          </p:nvSpPr>
          <p:spPr>
            <a:xfrm>
              <a:off x="145773" y="225286"/>
              <a:ext cx="11874500" cy="6374765"/>
            </a:xfrm>
            <a:custGeom>
              <a:avLst/>
              <a:gdLst/>
              <a:ahLst/>
              <a:cxnLst/>
              <a:rect l="l" t="t" r="r" b="b"/>
              <a:pathLst>
                <a:path w="11874500" h="6374765">
                  <a:moveTo>
                    <a:pt x="0" y="0"/>
                  </a:moveTo>
                  <a:lnTo>
                    <a:pt x="11873948" y="0"/>
                  </a:lnTo>
                  <a:lnTo>
                    <a:pt x="11873948" y="6374296"/>
                  </a:lnTo>
                  <a:lnTo>
                    <a:pt x="0" y="637429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E7E6E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145773" y="225286"/>
              <a:ext cx="11874500" cy="6374765"/>
            </a:xfrm>
            <a:custGeom>
              <a:avLst/>
              <a:gdLst/>
              <a:ahLst/>
              <a:cxnLst/>
              <a:rect l="l" t="t" r="r" b="b"/>
              <a:pathLst>
                <a:path w="11874500" h="6374765">
                  <a:moveTo>
                    <a:pt x="0" y="0"/>
                  </a:moveTo>
                  <a:lnTo>
                    <a:pt x="11873947" y="0"/>
                  </a:lnTo>
                  <a:lnTo>
                    <a:pt x="11873947" y="6374296"/>
                  </a:lnTo>
                  <a:lnTo>
                    <a:pt x="0" y="6374296"/>
                  </a:lnTo>
                  <a:lnTo>
                    <a:pt x="0" y="0"/>
                  </a:lnTo>
                  <a:close/>
                </a:path>
              </a:pathLst>
            </a:custGeom>
            <a:ln w="12700">
              <a:solidFill>
                <a:srgbClr val="31538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" name="object 5"/>
          <p:cNvSpPr txBox="1"/>
          <p:nvPr/>
        </p:nvSpPr>
        <p:spPr>
          <a:xfrm>
            <a:off x="876300" y="1074419"/>
            <a:ext cx="10450195" cy="3759200"/>
          </a:xfrm>
          <a:prstGeom prst="rect">
            <a:avLst/>
          </a:prstGeom>
        </p:spPr>
        <p:txBody>
          <a:bodyPr vert="horz" wrap="square" lIns="0" tIns="8255" rIns="0" bIns="0" rtlCol="0">
            <a:spAutoFit/>
          </a:bodyPr>
          <a:lstStyle/>
          <a:p>
            <a:pPr marL="241300" marR="5080" indent="-228600" algn="just">
              <a:lnSpc>
                <a:spcPct val="140900"/>
              </a:lnSpc>
              <a:spcBef>
                <a:spcPts val="65"/>
              </a:spcBef>
              <a:buFont typeface="Arial"/>
              <a:buChar char="•"/>
              <a:tabLst>
                <a:tab pos="241300" algn="l"/>
              </a:tabLst>
            </a:pPr>
            <a:r>
              <a:rPr sz="2800" b="1" u="heavy" spc="-5" dirty="0">
                <a:solidFill>
                  <a:srgbClr val="0066FF"/>
                </a:solidFill>
                <a:uFill>
                  <a:solidFill>
                    <a:srgbClr val="0066FF"/>
                  </a:solidFill>
                </a:uFill>
                <a:latin typeface="Times New Roman"/>
                <a:cs typeface="Times New Roman"/>
              </a:rPr>
              <a:t>Psicolingüisticas</a:t>
            </a:r>
            <a:r>
              <a:rPr sz="2800" u="heavy" spc="-5" dirty="0">
                <a:solidFill>
                  <a:srgbClr val="0066FF"/>
                </a:solidFill>
                <a:uFill>
                  <a:solidFill>
                    <a:srgbClr val="0066FF"/>
                  </a:solidFill>
                </a:uFill>
                <a:latin typeface="Times New Roman"/>
                <a:cs typeface="Times New Roman"/>
              </a:rPr>
              <a:t>:</a:t>
            </a:r>
            <a:r>
              <a:rPr sz="2800" spc="-5" dirty="0">
                <a:solidFill>
                  <a:srgbClr val="0066FF"/>
                </a:solidFill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problemas </a:t>
            </a:r>
            <a:r>
              <a:rPr sz="2800" dirty="0">
                <a:latin typeface="Times New Roman"/>
                <a:cs typeface="Times New Roman"/>
              </a:rPr>
              <a:t>de </a:t>
            </a:r>
            <a:r>
              <a:rPr sz="2800" spc="-5" dirty="0">
                <a:latin typeface="Times New Roman"/>
                <a:cs typeface="Times New Roman"/>
              </a:rPr>
              <a:t>articulación derivados </a:t>
            </a:r>
            <a:r>
              <a:rPr sz="2800" dirty="0">
                <a:latin typeface="Times New Roman"/>
                <a:cs typeface="Times New Roman"/>
              </a:rPr>
              <a:t>de un </a:t>
            </a:r>
            <a:r>
              <a:rPr sz="2800" spc="-5" dirty="0">
                <a:latin typeface="Times New Roman"/>
                <a:cs typeface="Times New Roman"/>
              </a:rPr>
              <a:t>déficit en  el pensamiento </a:t>
            </a:r>
            <a:r>
              <a:rPr sz="2800" b="1" spc="-5" dirty="0">
                <a:latin typeface="Times New Roman"/>
                <a:cs typeface="Times New Roman"/>
              </a:rPr>
              <a:t>linguoespecular </a:t>
            </a:r>
            <a:r>
              <a:rPr sz="2800" spc="-5" dirty="0">
                <a:latin typeface="Times New Roman"/>
                <a:cs typeface="Times New Roman"/>
              </a:rPr>
              <a:t>(asociación </a:t>
            </a:r>
            <a:r>
              <a:rPr sz="2800" dirty="0">
                <a:latin typeface="Times New Roman"/>
                <a:cs typeface="Times New Roman"/>
              </a:rPr>
              <a:t>de </a:t>
            </a:r>
            <a:r>
              <a:rPr sz="2800" spc="-5" dirty="0">
                <a:latin typeface="Times New Roman"/>
                <a:cs typeface="Times New Roman"/>
              </a:rPr>
              <a:t>significado </a:t>
            </a:r>
            <a:r>
              <a:rPr sz="2800" dirty="0">
                <a:latin typeface="Times New Roman"/>
                <a:cs typeface="Times New Roman"/>
              </a:rPr>
              <a:t>y </a:t>
            </a:r>
            <a:r>
              <a:rPr sz="2800" spc="-5" dirty="0">
                <a:latin typeface="Times New Roman"/>
                <a:cs typeface="Times New Roman"/>
              </a:rPr>
              <a:t>palabra  escrita) frente </a:t>
            </a:r>
            <a:r>
              <a:rPr sz="2800" dirty="0">
                <a:latin typeface="Times New Roman"/>
                <a:cs typeface="Times New Roman"/>
              </a:rPr>
              <a:t>a un </a:t>
            </a:r>
            <a:r>
              <a:rPr sz="2800" spc="-5" dirty="0">
                <a:latin typeface="Times New Roman"/>
                <a:cs typeface="Times New Roman"/>
              </a:rPr>
              <a:t>rápido procesamiento </a:t>
            </a:r>
            <a:r>
              <a:rPr sz="2800" b="1" spc="-5" dirty="0">
                <a:latin typeface="Times New Roman"/>
                <a:cs typeface="Times New Roman"/>
              </a:rPr>
              <a:t>sensoactorial </a:t>
            </a:r>
            <a:r>
              <a:rPr sz="2800" spc="-5" dirty="0">
                <a:latin typeface="Times New Roman"/>
                <a:cs typeface="Times New Roman"/>
              </a:rPr>
              <a:t>(asociación </a:t>
            </a:r>
            <a:r>
              <a:rPr sz="2800" dirty="0">
                <a:latin typeface="Times New Roman"/>
                <a:cs typeface="Times New Roman"/>
              </a:rPr>
              <a:t>de  </a:t>
            </a:r>
            <a:r>
              <a:rPr sz="2800" spc="-5" dirty="0">
                <a:latin typeface="Times New Roman"/>
                <a:cs typeface="Times New Roman"/>
              </a:rPr>
              <a:t>significado </a:t>
            </a:r>
            <a:r>
              <a:rPr sz="2800" dirty="0">
                <a:latin typeface="Times New Roman"/>
                <a:cs typeface="Times New Roman"/>
              </a:rPr>
              <a:t>e</a:t>
            </a:r>
            <a:r>
              <a:rPr sz="2800" spc="-5" dirty="0">
                <a:latin typeface="Times New Roman"/>
                <a:cs typeface="Times New Roman"/>
              </a:rPr>
              <a:t> imagen).</a:t>
            </a:r>
            <a:endParaRPr sz="2800">
              <a:latin typeface="Times New Roman"/>
              <a:cs typeface="Times New Roman"/>
            </a:endParaRPr>
          </a:p>
          <a:p>
            <a:pPr marL="241300" marR="5080" indent="-228600" algn="just">
              <a:lnSpc>
                <a:spcPct val="139900"/>
              </a:lnSpc>
              <a:spcBef>
                <a:spcPts val="1100"/>
              </a:spcBef>
              <a:buFont typeface="Arial"/>
              <a:buChar char="•"/>
              <a:tabLst>
                <a:tab pos="241300" algn="l"/>
              </a:tabLst>
            </a:pPr>
            <a:r>
              <a:rPr sz="2800" b="1" u="heavy" spc="-20" dirty="0">
                <a:solidFill>
                  <a:srgbClr val="CC0099"/>
                </a:solidFill>
                <a:uFill>
                  <a:solidFill>
                    <a:srgbClr val="CC0099"/>
                  </a:solidFill>
                </a:uFill>
                <a:latin typeface="Times New Roman"/>
                <a:cs typeface="Times New Roman"/>
              </a:rPr>
              <a:t>Traumáticas</a:t>
            </a:r>
            <a:r>
              <a:rPr sz="2800" u="heavy" spc="-20" dirty="0">
                <a:solidFill>
                  <a:srgbClr val="CC0099"/>
                </a:solidFill>
                <a:uFill>
                  <a:solidFill>
                    <a:srgbClr val="CC0099"/>
                  </a:solidFill>
                </a:uFill>
                <a:latin typeface="Times New Roman"/>
                <a:cs typeface="Times New Roman"/>
              </a:rPr>
              <a:t>:</a:t>
            </a:r>
            <a:r>
              <a:rPr sz="2800" spc="-20" dirty="0">
                <a:solidFill>
                  <a:srgbClr val="CC0099"/>
                </a:solidFill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la disfemia también puede estar provocada </a:t>
            </a:r>
            <a:r>
              <a:rPr sz="2800" dirty="0">
                <a:latin typeface="Times New Roman"/>
                <a:cs typeface="Times New Roman"/>
              </a:rPr>
              <a:t>por </a:t>
            </a:r>
            <a:r>
              <a:rPr sz="2800" b="1" spc="-5" dirty="0">
                <a:latin typeface="Times New Roman"/>
                <a:cs typeface="Times New Roman"/>
              </a:rPr>
              <a:t>estados  </a:t>
            </a:r>
            <a:r>
              <a:rPr sz="2800" b="1" dirty="0">
                <a:latin typeface="Times New Roman"/>
                <a:cs typeface="Times New Roman"/>
              </a:rPr>
              <a:t>de </a:t>
            </a:r>
            <a:r>
              <a:rPr sz="2800" b="1" spc="-5" dirty="0">
                <a:latin typeface="Times New Roman"/>
                <a:cs typeface="Times New Roman"/>
              </a:rPr>
              <a:t>tensión</a:t>
            </a:r>
            <a:r>
              <a:rPr sz="2800" b="1" spc="-10" dirty="0">
                <a:latin typeface="Times New Roman"/>
                <a:cs typeface="Times New Roman"/>
              </a:rPr>
              <a:t> prolongados</a:t>
            </a:r>
            <a:r>
              <a:rPr sz="2800" spc="-10" dirty="0">
                <a:latin typeface="Times New Roman"/>
                <a:cs typeface="Times New Roman"/>
              </a:rPr>
              <a:t>.</a:t>
            </a:r>
            <a:endParaRPr sz="2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139423" y="218936"/>
            <a:ext cx="11887200" cy="6387465"/>
            <a:chOff x="139423" y="218936"/>
            <a:chExt cx="11887200" cy="6387465"/>
          </a:xfrm>
        </p:grpSpPr>
        <p:sp>
          <p:nvSpPr>
            <p:cNvPr id="3" name="object 3"/>
            <p:cNvSpPr/>
            <p:nvPr/>
          </p:nvSpPr>
          <p:spPr>
            <a:xfrm>
              <a:off x="145773" y="225286"/>
              <a:ext cx="11874500" cy="6374765"/>
            </a:xfrm>
            <a:custGeom>
              <a:avLst/>
              <a:gdLst/>
              <a:ahLst/>
              <a:cxnLst/>
              <a:rect l="l" t="t" r="r" b="b"/>
              <a:pathLst>
                <a:path w="11874500" h="6374765">
                  <a:moveTo>
                    <a:pt x="0" y="0"/>
                  </a:moveTo>
                  <a:lnTo>
                    <a:pt x="11873948" y="0"/>
                  </a:lnTo>
                  <a:lnTo>
                    <a:pt x="11873948" y="6374296"/>
                  </a:lnTo>
                  <a:lnTo>
                    <a:pt x="0" y="637429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9FF9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145773" y="225286"/>
              <a:ext cx="11874500" cy="6374765"/>
            </a:xfrm>
            <a:custGeom>
              <a:avLst/>
              <a:gdLst/>
              <a:ahLst/>
              <a:cxnLst/>
              <a:rect l="l" t="t" r="r" b="b"/>
              <a:pathLst>
                <a:path w="11874500" h="6374765">
                  <a:moveTo>
                    <a:pt x="0" y="0"/>
                  </a:moveTo>
                  <a:lnTo>
                    <a:pt x="11873947" y="0"/>
                  </a:lnTo>
                  <a:lnTo>
                    <a:pt x="11873947" y="6374296"/>
                  </a:lnTo>
                  <a:lnTo>
                    <a:pt x="0" y="6374296"/>
                  </a:lnTo>
                  <a:lnTo>
                    <a:pt x="0" y="0"/>
                  </a:lnTo>
                  <a:close/>
                </a:path>
              </a:pathLst>
            </a:custGeom>
            <a:ln w="12700">
              <a:solidFill>
                <a:srgbClr val="31538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4546600" y="647700"/>
            <a:ext cx="3098800" cy="6959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Clasificación</a:t>
            </a:r>
          </a:p>
        </p:txBody>
      </p:sp>
      <p:sp>
        <p:nvSpPr>
          <p:cNvPr id="6" name="object 6"/>
          <p:cNvSpPr/>
          <p:nvPr/>
        </p:nvSpPr>
        <p:spPr>
          <a:xfrm>
            <a:off x="7828722" y="4307658"/>
            <a:ext cx="3858039" cy="218521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50825" indent="-228600">
              <a:lnSpc>
                <a:spcPct val="100000"/>
              </a:lnSpc>
              <a:spcBef>
                <a:spcPts val="100"/>
              </a:spcBef>
              <a:buFont typeface="Arial"/>
              <a:buChar char="•"/>
              <a:tabLst>
                <a:tab pos="251460" algn="l"/>
              </a:tabLst>
            </a:pPr>
            <a:r>
              <a:rPr sz="3200" b="1" spc="-5" dirty="0">
                <a:solidFill>
                  <a:srgbClr val="FF3300"/>
                </a:solidFill>
                <a:latin typeface="Times New Roman"/>
                <a:cs typeface="Times New Roman"/>
              </a:rPr>
              <a:t>Clónica: </a:t>
            </a:r>
            <a:r>
              <a:rPr sz="3200" spc="-5" dirty="0"/>
              <a:t>repetición compulsiva </a:t>
            </a:r>
            <a:r>
              <a:rPr sz="3200" dirty="0"/>
              <a:t>de </a:t>
            </a:r>
            <a:r>
              <a:rPr sz="3200" spc="-5" dirty="0"/>
              <a:t>sílabas </a:t>
            </a:r>
            <a:r>
              <a:rPr sz="3200" dirty="0"/>
              <a:t>o</a:t>
            </a:r>
            <a:r>
              <a:rPr sz="3200" spc="5" dirty="0"/>
              <a:t> </a:t>
            </a:r>
            <a:r>
              <a:rPr sz="3200" spc="-5" dirty="0"/>
              <a:t>palabras</a:t>
            </a:r>
            <a:endParaRPr sz="3200">
              <a:latin typeface="Times New Roman"/>
              <a:cs typeface="Times New Roman"/>
            </a:endParaRPr>
          </a:p>
          <a:p>
            <a:pPr marL="250825" marR="5080" indent="-228600">
              <a:lnSpc>
                <a:spcPct val="143200"/>
              </a:lnSpc>
              <a:spcBef>
                <a:spcPts val="1000"/>
              </a:spcBef>
              <a:buFont typeface="Arial"/>
              <a:buChar char="•"/>
              <a:tabLst>
                <a:tab pos="251460" algn="l"/>
              </a:tabLst>
            </a:pPr>
            <a:r>
              <a:rPr sz="3200" b="1" spc="-5" dirty="0">
                <a:solidFill>
                  <a:srgbClr val="6600FF"/>
                </a:solidFill>
                <a:latin typeface="Times New Roman"/>
                <a:cs typeface="Times New Roman"/>
              </a:rPr>
              <a:t>Tónica: </a:t>
            </a:r>
            <a:r>
              <a:rPr sz="3200" spc="-5" dirty="0"/>
              <a:t>paralización </a:t>
            </a:r>
            <a:r>
              <a:rPr sz="3200" dirty="0"/>
              <a:t>o </a:t>
            </a:r>
            <a:r>
              <a:rPr sz="3200" spc="-5" dirty="0"/>
              <a:t>espasmos </a:t>
            </a:r>
            <a:r>
              <a:rPr sz="3200" dirty="0"/>
              <a:t>que </a:t>
            </a:r>
            <a:r>
              <a:rPr sz="3200" spc="-5" dirty="0"/>
              <a:t>causan interrupciones </a:t>
            </a:r>
            <a:r>
              <a:rPr sz="3200" dirty="0"/>
              <a:t>o  </a:t>
            </a:r>
            <a:r>
              <a:rPr sz="3200" spc="-5" dirty="0"/>
              <a:t>habla</a:t>
            </a:r>
            <a:r>
              <a:rPr sz="3200" spc="-10" dirty="0"/>
              <a:t> </a:t>
            </a:r>
            <a:r>
              <a:rPr sz="3200" spc="-5" dirty="0"/>
              <a:t>entrecortada</a:t>
            </a:r>
            <a:endParaRPr sz="3200">
              <a:latin typeface="Times New Roman"/>
              <a:cs typeface="Times New Roman"/>
            </a:endParaRPr>
          </a:p>
          <a:p>
            <a:pPr marL="250825" marR="5080" indent="-228600">
              <a:lnSpc>
                <a:spcPct val="143200"/>
              </a:lnSpc>
              <a:spcBef>
                <a:spcPts val="1000"/>
              </a:spcBef>
              <a:buFont typeface="Arial"/>
              <a:buChar char="•"/>
              <a:tabLst>
                <a:tab pos="251460" algn="l"/>
              </a:tabLst>
            </a:pPr>
            <a:r>
              <a:rPr b="1" spc="-30" dirty="0">
                <a:solidFill>
                  <a:srgbClr val="CC0099"/>
                </a:solidFill>
                <a:latin typeface="Times New Roman"/>
                <a:cs typeface="Times New Roman"/>
              </a:rPr>
              <a:t>Tonoclónica </a:t>
            </a:r>
            <a:r>
              <a:rPr b="1" dirty="0">
                <a:solidFill>
                  <a:srgbClr val="CC0099"/>
                </a:solidFill>
                <a:latin typeface="Times New Roman"/>
                <a:cs typeface="Times New Roman"/>
              </a:rPr>
              <a:t>o </a:t>
            </a:r>
            <a:r>
              <a:rPr b="1" spc="-5" dirty="0">
                <a:solidFill>
                  <a:srgbClr val="CC0099"/>
                </a:solidFill>
                <a:latin typeface="Times New Roman"/>
                <a:cs typeface="Times New Roman"/>
              </a:rPr>
              <a:t>mixta: </a:t>
            </a:r>
            <a:r>
              <a:rPr spc="-5" dirty="0"/>
              <a:t>combinación </a:t>
            </a:r>
            <a:r>
              <a:rPr dirty="0"/>
              <a:t>de </a:t>
            </a:r>
            <a:r>
              <a:rPr spc="-5" dirty="0"/>
              <a:t>las </a:t>
            </a:r>
            <a:r>
              <a:rPr dirty="0"/>
              <a:t>dos </a:t>
            </a:r>
            <a:r>
              <a:rPr spc="-5" dirty="0"/>
              <a:t>anteriores con  predominancia </a:t>
            </a:r>
            <a:r>
              <a:rPr dirty="0"/>
              <a:t>de una sobre</a:t>
            </a:r>
            <a:r>
              <a:rPr spc="-20" dirty="0"/>
              <a:t> </a:t>
            </a:r>
            <a:r>
              <a:rPr spc="-5" dirty="0"/>
              <a:t>otra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139424" y="218936"/>
            <a:ext cx="11887200" cy="6387465"/>
            <a:chOff x="139424" y="218936"/>
            <a:chExt cx="11887200" cy="6387465"/>
          </a:xfrm>
        </p:grpSpPr>
        <p:sp>
          <p:nvSpPr>
            <p:cNvPr id="3" name="object 3"/>
            <p:cNvSpPr/>
            <p:nvPr/>
          </p:nvSpPr>
          <p:spPr>
            <a:xfrm>
              <a:off x="145774" y="225286"/>
              <a:ext cx="11874500" cy="6374765"/>
            </a:xfrm>
            <a:custGeom>
              <a:avLst/>
              <a:gdLst/>
              <a:ahLst/>
              <a:cxnLst/>
              <a:rect l="l" t="t" r="r" b="b"/>
              <a:pathLst>
                <a:path w="11874500" h="6374765">
                  <a:moveTo>
                    <a:pt x="0" y="0"/>
                  </a:moveTo>
                  <a:lnTo>
                    <a:pt x="11874000" y="0"/>
                  </a:lnTo>
                  <a:lnTo>
                    <a:pt x="11874000" y="6374400"/>
                  </a:lnTo>
                  <a:lnTo>
                    <a:pt x="0" y="63744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9FF9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145774" y="225286"/>
              <a:ext cx="11874500" cy="6374765"/>
            </a:xfrm>
            <a:custGeom>
              <a:avLst/>
              <a:gdLst/>
              <a:ahLst/>
              <a:cxnLst/>
              <a:rect l="l" t="t" r="r" b="b"/>
              <a:pathLst>
                <a:path w="11874500" h="6374765">
                  <a:moveTo>
                    <a:pt x="0" y="0"/>
                  </a:moveTo>
                  <a:lnTo>
                    <a:pt x="11873999" y="0"/>
                  </a:lnTo>
                  <a:lnTo>
                    <a:pt x="11873999" y="6374400"/>
                  </a:lnTo>
                  <a:lnTo>
                    <a:pt x="0" y="6374400"/>
                  </a:lnTo>
                  <a:lnTo>
                    <a:pt x="0" y="0"/>
                  </a:lnTo>
                  <a:close/>
                </a:path>
              </a:pathLst>
            </a:custGeom>
            <a:ln w="12700">
              <a:solidFill>
                <a:srgbClr val="31538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596900" y="508000"/>
            <a:ext cx="1351280" cy="6959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80" dirty="0"/>
              <a:t>T</a:t>
            </a:r>
            <a:r>
              <a:rPr spc="-5" dirty="0"/>
              <a:t>i</a:t>
            </a:r>
            <a:r>
              <a:rPr dirty="0"/>
              <a:t>pos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876300" y="1676400"/>
            <a:ext cx="6452870" cy="21640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41300" indent="-228600">
              <a:lnSpc>
                <a:spcPct val="100000"/>
              </a:lnSpc>
              <a:spcBef>
                <a:spcPts val="100"/>
              </a:spcBef>
              <a:buFont typeface="Arial"/>
              <a:buChar char="•"/>
              <a:tabLst>
                <a:tab pos="241300" algn="l"/>
              </a:tabLst>
            </a:pPr>
            <a:r>
              <a:rPr sz="3200" b="1" dirty="0">
                <a:solidFill>
                  <a:srgbClr val="FF3300"/>
                </a:solidFill>
                <a:latin typeface="Times New Roman"/>
                <a:cs typeface="Times New Roman"/>
              </a:rPr>
              <a:t>De </a:t>
            </a:r>
            <a:r>
              <a:rPr sz="3200" b="1" spc="-10" dirty="0">
                <a:solidFill>
                  <a:srgbClr val="FF3300"/>
                </a:solidFill>
                <a:latin typeface="Times New Roman"/>
                <a:cs typeface="Times New Roman"/>
              </a:rPr>
              <a:t>desarrollo: </a:t>
            </a:r>
            <a:r>
              <a:rPr sz="3200" spc="-5" dirty="0">
                <a:latin typeface="Times New Roman"/>
                <a:cs typeface="Times New Roman"/>
              </a:rPr>
              <a:t>aparición</a:t>
            </a:r>
            <a:r>
              <a:rPr sz="3200" spc="-10" dirty="0"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temprana</a:t>
            </a:r>
            <a:endParaRPr sz="3200">
              <a:latin typeface="Times New Roman"/>
              <a:cs typeface="Times New Roman"/>
            </a:endParaRPr>
          </a:p>
          <a:p>
            <a:pPr marL="241300" indent="-228600">
              <a:lnSpc>
                <a:spcPct val="100000"/>
              </a:lnSpc>
              <a:spcBef>
                <a:spcPts val="2660"/>
              </a:spcBef>
              <a:buFont typeface="Arial"/>
              <a:buChar char="•"/>
              <a:tabLst>
                <a:tab pos="241300" algn="l"/>
              </a:tabLst>
            </a:pPr>
            <a:r>
              <a:rPr sz="3200" b="1" spc="-25" dirty="0">
                <a:solidFill>
                  <a:srgbClr val="6600FF"/>
                </a:solidFill>
                <a:latin typeface="Times New Roman"/>
                <a:cs typeface="Times New Roman"/>
              </a:rPr>
              <a:t>Transitoria: </a:t>
            </a:r>
            <a:r>
              <a:rPr sz="3200" spc="-5" dirty="0">
                <a:latin typeface="Times New Roman"/>
                <a:cs typeface="Times New Roman"/>
              </a:rPr>
              <a:t>recuperación</a:t>
            </a:r>
            <a:r>
              <a:rPr sz="3200" spc="25" dirty="0"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espontánea</a:t>
            </a:r>
            <a:endParaRPr sz="3200">
              <a:latin typeface="Times New Roman"/>
              <a:cs typeface="Times New Roman"/>
            </a:endParaRPr>
          </a:p>
          <a:p>
            <a:pPr marL="241300" indent="-228600">
              <a:lnSpc>
                <a:spcPct val="100000"/>
              </a:lnSpc>
              <a:spcBef>
                <a:spcPts val="2660"/>
              </a:spcBef>
              <a:buFont typeface="Arial"/>
              <a:buChar char="•"/>
              <a:tabLst>
                <a:tab pos="241300" algn="l"/>
              </a:tabLst>
            </a:pPr>
            <a:r>
              <a:rPr sz="3200" b="1" spc="-5" dirty="0">
                <a:solidFill>
                  <a:srgbClr val="CC0099"/>
                </a:solidFill>
                <a:latin typeface="Times New Roman"/>
                <a:cs typeface="Times New Roman"/>
              </a:rPr>
              <a:t>Crónica: </a:t>
            </a:r>
            <a:r>
              <a:rPr sz="3200" spc="-5" dirty="0">
                <a:latin typeface="Times New Roman"/>
                <a:cs typeface="Times New Roman"/>
              </a:rPr>
              <a:t>establecida </a:t>
            </a:r>
            <a:r>
              <a:rPr sz="3200" dirty="0">
                <a:latin typeface="Times New Roman"/>
                <a:cs typeface="Times New Roman"/>
              </a:rPr>
              <a:t>y</a:t>
            </a:r>
            <a:r>
              <a:rPr sz="3200" spc="-15" dirty="0"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generalizada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7487101" y="1550974"/>
            <a:ext cx="4286250" cy="285749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139423" y="218936"/>
            <a:ext cx="11887200" cy="6387465"/>
            <a:chOff x="139423" y="218936"/>
            <a:chExt cx="11887200" cy="6387465"/>
          </a:xfrm>
        </p:grpSpPr>
        <p:sp>
          <p:nvSpPr>
            <p:cNvPr id="3" name="object 3"/>
            <p:cNvSpPr/>
            <p:nvPr/>
          </p:nvSpPr>
          <p:spPr>
            <a:xfrm>
              <a:off x="145773" y="225286"/>
              <a:ext cx="11874500" cy="6374765"/>
            </a:xfrm>
            <a:custGeom>
              <a:avLst/>
              <a:gdLst/>
              <a:ahLst/>
              <a:cxnLst/>
              <a:rect l="l" t="t" r="r" b="b"/>
              <a:pathLst>
                <a:path w="11874500" h="6374765">
                  <a:moveTo>
                    <a:pt x="0" y="0"/>
                  </a:moveTo>
                  <a:lnTo>
                    <a:pt x="11873948" y="0"/>
                  </a:lnTo>
                  <a:lnTo>
                    <a:pt x="11873948" y="6374296"/>
                  </a:lnTo>
                  <a:lnTo>
                    <a:pt x="0" y="637429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6CC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145773" y="225286"/>
              <a:ext cx="11874500" cy="6374765"/>
            </a:xfrm>
            <a:custGeom>
              <a:avLst/>
              <a:gdLst/>
              <a:ahLst/>
              <a:cxnLst/>
              <a:rect l="l" t="t" r="r" b="b"/>
              <a:pathLst>
                <a:path w="11874500" h="6374765">
                  <a:moveTo>
                    <a:pt x="0" y="0"/>
                  </a:moveTo>
                  <a:lnTo>
                    <a:pt x="11873947" y="0"/>
                  </a:lnTo>
                  <a:lnTo>
                    <a:pt x="11873947" y="6374296"/>
                  </a:lnTo>
                  <a:lnTo>
                    <a:pt x="0" y="6374296"/>
                  </a:lnTo>
                  <a:lnTo>
                    <a:pt x="0" y="0"/>
                  </a:lnTo>
                  <a:close/>
                </a:path>
              </a:pathLst>
            </a:custGeom>
            <a:ln w="12700">
              <a:solidFill>
                <a:srgbClr val="31538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5875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Evolución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508000" y="1023619"/>
            <a:ext cx="11173460" cy="4089400"/>
          </a:xfrm>
          <a:prstGeom prst="rect">
            <a:avLst/>
          </a:prstGeom>
        </p:spPr>
        <p:txBody>
          <a:bodyPr vert="horz" wrap="square" lIns="0" tIns="8255" rIns="0" bIns="0" rtlCol="0">
            <a:spAutoFit/>
          </a:bodyPr>
          <a:lstStyle/>
          <a:p>
            <a:pPr marL="12700" marR="5080" algn="just">
              <a:lnSpc>
                <a:spcPct val="131900"/>
              </a:lnSpc>
              <a:spcBef>
                <a:spcPts val="65"/>
              </a:spcBef>
            </a:pPr>
            <a:r>
              <a:rPr sz="2800" spc="-5" dirty="0">
                <a:latin typeface="Times New Roman"/>
                <a:cs typeface="Times New Roman"/>
              </a:rPr>
              <a:t>La disfemia </a:t>
            </a:r>
            <a:r>
              <a:rPr sz="2800" b="1" spc="-5" dirty="0">
                <a:solidFill>
                  <a:srgbClr val="FF3300"/>
                </a:solidFill>
                <a:latin typeface="Times New Roman"/>
                <a:cs typeface="Times New Roman"/>
              </a:rPr>
              <a:t>inicial </a:t>
            </a:r>
            <a:r>
              <a:rPr sz="2800" spc="-5" dirty="0">
                <a:latin typeface="Times New Roman"/>
                <a:cs typeface="Times New Roman"/>
              </a:rPr>
              <a:t>podría aparecer en torno </a:t>
            </a:r>
            <a:r>
              <a:rPr sz="2800" dirty="0">
                <a:latin typeface="Times New Roman"/>
                <a:cs typeface="Times New Roman"/>
              </a:rPr>
              <a:t>a </a:t>
            </a:r>
            <a:r>
              <a:rPr sz="2800" spc="-5" dirty="0">
                <a:latin typeface="Times New Roman"/>
                <a:cs typeface="Times New Roman"/>
              </a:rPr>
              <a:t>los tres años (Sangorrín-García,  </a:t>
            </a:r>
            <a:r>
              <a:rPr sz="2800" dirty="0">
                <a:latin typeface="Times New Roman"/>
                <a:cs typeface="Times New Roman"/>
              </a:rPr>
              <a:t>2005), </a:t>
            </a:r>
            <a:r>
              <a:rPr sz="2800" spc="-5" dirty="0">
                <a:latin typeface="Times New Roman"/>
                <a:cs typeface="Times New Roman"/>
              </a:rPr>
              <a:t>asociada </a:t>
            </a:r>
            <a:r>
              <a:rPr sz="2800" dirty="0">
                <a:latin typeface="Times New Roman"/>
                <a:cs typeface="Times New Roman"/>
              </a:rPr>
              <a:t>a </a:t>
            </a:r>
            <a:r>
              <a:rPr sz="2800" spc="-5" dirty="0">
                <a:latin typeface="Times New Roman"/>
                <a:cs typeface="Times New Roman"/>
              </a:rPr>
              <a:t>la dificultad </a:t>
            </a:r>
            <a:r>
              <a:rPr sz="2800" dirty="0">
                <a:latin typeface="Times New Roman"/>
                <a:cs typeface="Times New Roman"/>
              </a:rPr>
              <a:t>de </a:t>
            </a:r>
            <a:r>
              <a:rPr sz="2800" spc="-5" dirty="0">
                <a:latin typeface="Times New Roman"/>
                <a:cs typeface="Times New Roman"/>
              </a:rPr>
              <a:t>articular el lenguaje propia </a:t>
            </a:r>
            <a:r>
              <a:rPr sz="2800" dirty="0">
                <a:latin typeface="Times New Roman"/>
                <a:cs typeface="Times New Roman"/>
              </a:rPr>
              <a:t>de </a:t>
            </a:r>
            <a:r>
              <a:rPr sz="2800" spc="-5" dirty="0">
                <a:latin typeface="Times New Roman"/>
                <a:cs typeface="Times New Roman"/>
              </a:rPr>
              <a:t>esta edad. La  </a:t>
            </a:r>
            <a:r>
              <a:rPr sz="2800" b="1" spc="-5" dirty="0">
                <a:solidFill>
                  <a:srgbClr val="FF3300"/>
                </a:solidFill>
                <a:latin typeface="Times New Roman"/>
                <a:cs typeface="Times New Roman"/>
              </a:rPr>
              <a:t>episódica </a:t>
            </a:r>
            <a:r>
              <a:rPr sz="2800" dirty="0">
                <a:latin typeface="Times New Roman"/>
                <a:cs typeface="Times New Roman"/>
              </a:rPr>
              <a:t>se </a:t>
            </a:r>
            <a:r>
              <a:rPr sz="2800" spc="-5" dirty="0">
                <a:latin typeface="Times New Roman"/>
                <a:cs typeface="Times New Roman"/>
              </a:rPr>
              <a:t>origina </a:t>
            </a:r>
            <a:r>
              <a:rPr sz="2800" dirty="0">
                <a:latin typeface="Times New Roman"/>
                <a:cs typeface="Times New Roman"/>
              </a:rPr>
              <a:t>a </a:t>
            </a:r>
            <a:r>
              <a:rPr sz="2800" spc="-5" dirty="0">
                <a:latin typeface="Times New Roman"/>
                <a:cs typeface="Times New Roman"/>
              </a:rPr>
              <a:t>partir </a:t>
            </a:r>
            <a:r>
              <a:rPr sz="2800" dirty="0">
                <a:latin typeface="Times New Roman"/>
                <a:cs typeface="Times New Roman"/>
              </a:rPr>
              <a:t>de </a:t>
            </a:r>
            <a:r>
              <a:rPr sz="2800" spc="-5" dirty="0">
                <a:latin typeface="Times New Roman"/>
                <a:cs typeface="Times New Roman"/>
              </a:rPr>
              <a:t>los cinco años </a:t>
            </a:r>
            <a:r>
              <a:rPr sz="2800" dirty="0">
                <a:latin typeface="Times New Roman"/>
                <a:cs typeface="Times New Roman"/>
              </a:rPr>
              <a:t>y </a:t>
            </a:r>
            <a:r>
              <a:rPr sz="2800" spc="-5" dirty="0">
                <a:latin typeface="Times New Roman"/>
                <a:cs typeface="Times New Roman"/>
              </a:rPr>
              <a:t>en ella </a:t>
            </a:r>
            <a:r>
              <a:rPr sz="2800" dirty="0">
                <a:latin typeface="Times New Roman"/>
                <a:cs typeface="Times New Roman"/>
              </a:rPr>
              <a:t>son </a:t>
            </a:r>
            <a:r>
              <a:rPr sz="2800" spc="-5" dirty="0">
                <a:latin typeface="Times New Roman"/>
                <a:cs typeface="Times New Roman"/>
              </a:rPr>
              <a:t>característicos los  episodios </a:t>
            </a:r>
            <a:r>
              <a:rPr sz="2800" dirty="0">
                <a:latin typeface="Times New Roman"/>
                <a:cs typeface="Times New Roman"/>
              </a:rPr>
              <a:t>de </a:t>
            </a:r>
            <a:r>
              <a:rPr sz="2800" spc="-5" dirty="0">
                <a:latin typeface="Times New Roman"/>
                <a:cs typeface="Times New Roman"/>
              </a:rPr>
              <a:t>tartamudeo </a:t>
            </a:r>
            <a:r>
              <a:rPr sz="2800" dirty="0">
                <a:latin typeface="Times New Roman"/>
                <a:cs typeface="Times New Roman"/>
              </a:rPr>
              <a:t>que </a:t>
            </a:r>
            <a:r>
              <a:rPr sz="2800" spc="-5" dirty="0">
                <a:latin typeface="Times New Roman"/>
                <a:cs typeface="Times New Roman"/>
              </a:rPr>
              <a:t>alteran la fluidez</a:t>
            </a:r>
            <a:r>
              <a:rPr sz="280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verbal.</a:t>
            </a:r>
            <a:endParaRPr sz="2800">
              <a:latin typeface="Times New Roman"/>
              <a:cs typeface="Times New Roman"/>
            </a:endParaRPr>
          </a:p>
          <a:p>
            <a:pPr marL="12700" marR="5080" algn="just">
              <a:lnSpc>
                <a:spcPct val="132400"/>
              </a:lnSpc>
              <a:spcBef>
                <a:spcPts val="955"/>
              </a:spcBef>
            </a:pPr>
            <a:r>
              <a:rPr sz="2800" spc="-10" dirty="0">
                <a:latin typeface="Times New Roman"/>
                <a:cs typeface="Times New Roman"/>
              </a:rPr>
              <a:t>Transcurridos </a:t>
            </a:r>
            <a:r>
              <a:rPr sz="2800" spc="-5" dirty="0">
                <a:latin typeface="Times New Roman"/>
                <a:cs typeface="Times New Roman"/>
              </a:rPr>
              <a:t>los primeros </a:t>
            </a:r>
            <a:r>
              <a:rPr sz="2800" b="1" spc="-5" dirty="0">
                <a:solidFill>
                  <a:srgbClr val="CC0099"/>
                </a:solidFill>
                <a:latin typeface="Times New Roman"/>
                <a:cs typeface="Times New Roman"/>
              </a:rPr>
              <a:t>diez </a:t>
            </a:r>
            <a:r>
              <a:rPr sz="2800" b="1" dirty="0">
                <a:solidFill>
                  <a:srgbClr val="CC0099"/>
                </a:solidFill>
                <a:latin typeface="Times New Roman"/>
                <a:cs typeface="Times New Roman"/>
              </a:rPr>
              <a:t>años </a:t>
            </a:r>
            <a:r>
              <a:rPr sz="2800" spc="-5" dirty="0">
                <a:latin typeface="Times New Roman"/>
                <a:cs typeface="Times New Roman"/>
              </a:rPr>
              <a:t>tras la aparición </a:t>
            </a:r>
            <a:r>
              <a:rPr sz="2800" dirty="0">
                <a:latin typeface="Times New Roman"/>
                <a:cs typeface="Times New Roman"/>
              </a:rPr>
              <a:t>de </a:t>
            </a:r>
            <a:r>
              <a:rPr sz="2800" spc="-5" dirty="0">
                <a:latin typeface="Times New Roman"/>
                <a:cs typeface="Times New Roman"/>
              </a:rPr>
              <a:t>los primeros  episodios, </a:t>
            </a:r>
            <a:r>
              <a:rPr sz="2800" dirty="0">
                <a:latin typeface="Times New Roman"/>
                <a:cs typeface="Times New Roman"/>
              </a:rPr>
              <a:t>se </a:t>
            </a:r>
            <a:r>
              <a:rPr sz="2800" spc="-5" dirty="0">
                <a:latin typeface="Times New Roman"/>
                <a:cs typeface="Times New Roman"/>
              </a:rPr>
              <a:t>considera </a:t>
            </a:r>
            <a:r>
              <a:rPr sz="2800" dirty="0">
                <a:latin typeface="Times New Roman"/>
                <a:cs typeface="Times New Roman"/>
              </a:rPr>
              <a:t>que </a:t>
            </a:r>
            <a:r>
              <a:rPr sz="2800" spc="-5" dirty="0">
                <a:latin typeface="Times New Roman"/>
                <a:cs typeface="Times New Roman"/>
              </a:rPr>
              <a:t>el sujeto </a:t>
            </a:r>
            <a:r>
              <a:rPr sz="2800" dirty="0">
                <a:latin typeface="Times New Roman"/>
                <a:cs typeface="Times New Roman"/>
              </a:rPr>
              <a:t>ya </a:t>
            </a:r>
            <a:r>
              <a:rPr sz="2800" spc="-5" dirty="0">
                <a:latin typeface="Times New Roman"/>
                <a:cs typeface="Times New Roman"/>
              </a:rPr>
              <a:t>padece disfemia </a:t>
            </a:r>
            <a:r>
              <a:rPr sz="2800" dirty="0">
                <a:latin typeface="Times New Roman"/>
                <a:cs typeface="Times New Roman"/>
              </a:rPr>
              <a:t>o </a:t>
            </a:r>
            <a:r>
              <a:rPr sz="2800" spc="-5" dirty="0">
                <a:latin typeface="Times New Roman"/>
                <a:cs typeface="Times New Roman"/>
              </a:rPr>
              <a:t>tartamudez.  Algunos </a:t>
            </a:r>
            <a:r>
              <a:rPr sz="2800" dirty="0">
                <a:latin typeface="Times New Roman"/>
                <a:cs typeface="Times New Roman"/>
              </a:rPr>
              <a:t>de </a:t>
            </a:r>
            <a:r>
              <a:rPr sz="2800" spc="-5" dirty="0">
                <a:latin typeface="Times New Roman"/>
                <a:cs typeface="Times New Roman"/>
              </a:rPr>
              <a:t>los síntomas más comunes </a:t>
            </a:r>
            <a:r>
              <a:rPr sz="2800" dirty="0">
                <a:latin typeface="Times New Roman"/>
                <a:cs typeface="Times New Roman"/>
              </a:rPr>
              <a:t>son </a:t>
            </a:r>
            <a:r>
              <a:rPr sz="2800" spc="-5" dirty="0">
                <a:latin typeface="Times New Roman"/>
                <a:cs typeface="Times New Roman"/>
              </a:rPr>
              <a:t>los</a:t>
            </a:r>
            <a:r>
              <a:rPr sz="2800" spc="2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siguientes:</a:t>
            </a:r>
            <a:endParaRPr sz="2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139423" y="218936"/>
            <a:ext cx="11887200" cy="6387465"/>
            <a:chOff x="139423" y="218936"/>
            <a:chExt cx="11887200" cy="6387465"/>
          </a:xfrm>
        </p:grpSpPr>
        <p:sp>
          <p:nvSpPr>
            <p:cNvPr id="3" name="object 3"/>
            <p:cNvSpPr/>
            <p:nvPr/>
          </p:nvSpPr>
          <p:spPr>
            <a:xfrm>
              <a:off x="145773" y="225286"/>
              <a:ext cx="11874500" cy="6374765"/>
            </a:xfrm>
            <a:custGeom>
              <a:avLst/>
              <a:gdLst/>
              <a:ahLst/>
              <a:cxnLst/>
              <a:rect l="l" t="t" r="r" b="b"/>
              <a:pathLst>
                <a:path w="11874500" h="6374765">
                  <a:moveTo>
                    <a:pt x="0" y="0"/>
                  </a:moveTo>
                  <a:lnTo>
                    <a:pt x="11873948" y="0"/>
                  </a:lnTo>
                  <a:lnTo>
                    <a:pt x="11873948" y="6374296"/>
                  </a:lnTo>
                  <a:lnTo>
                    <a:pt x="0" y="637429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CFF9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145773" y="225286"/>
              <a:ext cx="11874500" cy="6374765"/>
            </a:xfrm>
            <a:custGeom>
              <a:avLst/>
              <a:gdLst/>
              <a:ahLst/>
              <a:cxnLst/>
              <a:rect l="l" t="t" r="r" b="b"/>
              <a:pathLst>
                <a:path w="11874500" h="6374765">
                  <a:moveTo>
                    <a:pt x="0" y="0"/>
                  </a:moveTo>
                  <a:lnTo>
                    <a:pt x="11873947" y="0"/>
                  </a:lnTo>
                  <a:lnTo>
                    <a:pt x="11873947" y="6374296"/>
                  </a:lnTo>
                  <a:lnTo>
                    <a:pt x="0" y="6374296"/>
                  </a:lnTo>
                  <a:lnTo>
                    <a:pt x="0" y="0"/>
                  </a:lnTo>
                  <a:close/>
                </a:path>
              </a:pathLst>
            </a:custGeom>
            <a:ln w="12700">
              <a:solidFill>
                <a:srgbClr val="31538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" name="object 5"/>
          <p:cNvSpPr txBox="1"/>
          <p:nvPr/>
        </p:nvSpPr>
        <p:spPr>
          <a:xfrm>
            <a:off x="876300" y="1104900"/>
            <a:ext cx="10450195" cy="37338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41300" marR="5080" indent="-228600" algn="just">
              <a:lnSpc>
                <a:spcPct val="130000"/>
              </a:lnSpc>
              <a:spcBef>
                <a:spcPts val="100"/>
              </a:spcBef>
              <a:buFont typeface="Arial"/>
              <a:buChar char="•"/>
              <a:tabLst>
                <a:tab pos="241300" algn="l"/>
              </a:tabLst>
            </a:pPr>
            <a:r>
              <a:rPr sz="2500" b="1" u="heavy" spc="60" dirty="0">
                <a:solidFill>
                  <a:srgbClr val="002060"/>
                </a:solidFill>
                <a:uFill>
                  <a:solidFill>
                    <a:srgbClr val="002060"/>
                  </a:solidFill>
                </a:uFill>
                <a:latin typeface="Times New Roman"/>
                <a:cs typeface="Times New Roman"/>
              </a:rPr>
              <a:t>Manifestaciones </a:t>
            </a:r>
            <a:r>
              <a:rPr sz="2500" b="1" u="heavy" spc="55" dirty="0">
                <a:solidFill>
                  <a:srgbClr val="002060"/>
                </a:solidFill>
                <a:uFill>
                  <a:solidFill>
                    <a:srgbClr val="002060"/>
                  </a:solidFill>
                </a:uFill>
                <a:latin typeface="Times New Roman"/>
                <a:cs typeface="Times New Roman"/>
              </a:rPr>
              <a:t>lingüísticas</a:t>
            </a:r>
            <a:r>
              <a:rPr sz="2500" u="heavy" spc="55" dirty="0">
                <a:solidFill>
                  <a:srgbClr val="002060"/>
                </a:solidFill>
                <a:uFill>
                  <a:solidFill>
                    <a:srgbClr val="002060"/>
                  </a:solidFill>
                </a:uFill>
                <a:latin typeface="Times New Roman"/>
                <a:cs typeface="Times New Roman"/>
              </a:rPr>
              <a:t>:</a:t>
            </a:r>
            <a:r>
              <a:rPr sz="2500" spc="55" dirty="0">
                <a:solidFill>
                  <a:srgbClr val="002060"/>
                </a:solidFill>
                <a:latin typeface="Times New Roman"/>
                <a:cs typeface="Times New Roman"/>
              </a:rPr>
              <a:t> </a:t>
            </a:r>
            <a:r>
              <a:rPr sz="2500" spc="40" dirty="0">
                <a:latin typeface="Times New Roman"/>
                <a:cs typeface="Times New Roman"/>
              </a:rPr>
              <a:t>uso </a:t>
            </a:r>
            <a:r>
              <a:rPr sz="2500" spc="30" dirty="0">
                <a:latin typeface="Times New Roman"/>
                <a:cs typeface="Times New Roman"/>
              </a:rPr>
              <a:t>de </a:t>
            </a:r>
            <a:r>
              <a:rPr sz="2500" spc="55" dirty="0">
                <a:latin typeface="Times New Roman"/>
                <a:cs typeface="Times New Roman"/>
              </a:rPr>
              <a:t>“muletillas” verbales, lenguaje  </a:t>
            </a:r>
            <a:r>
              <a:rPr sz="2500" spc="-5" dirty="0">
                <a:latin typeface="Times New Roman"/>
                <a:cs typeface="Times New Roman"/>
              </a:rPr>
              <a:t>redundante, frases incompletas, discurso incoherente </a:t>
            </a:r>
            <a:r>
              <a:rPr sz="2500" dirty="0">
                <a:latin typeface="Times New Roman"/>
                <a:cs typeface="Times New Roman"/>
              </a:rPr>
              <a:t>y </a:t>
            </a:r>
            <a:r>
              <a:rPr sz="2500" spc="-5" dirty="0">
                <a:latin typeface="Times New Roman"/>
                <a:cs typeface="Times New Roman"/>
              </a:rPr>
              <a:t>descoordinación entre el  pensamiento </a:t>
            </a:r>
            <a:r>
              <a:rPr sz="2500" dirty="0">
                <a:latin typeface="Times New Roman"/>
                <a:cs typeface="Times New Roman"/>
              </a:rPr>
              <a:t>y </a:t>
            </a:r>
            <a:r>
              <a:rPr sz="2500" spc="-5" dirty="0">
                <a:latin typeface="Times New Roman"/>
                <a:cs typeface="Times New Roman"/>
              </a:rPr>
              <a:t>el lenguaje.</a:t>
            </a:r>
            <a:endParaRPr sz="2500">
              <a:latin typeface="Times New Roman"/>
              <a:cs typeface="Times New Roman"/>
            </a:endParaRPr>
          </a:p>
          <a:p>
            <a:pPr marL="241300" marR="5080" indent="-228600" algn="just">
              <a:lnSpc>
                <a:spcPct val="126699"/>
              </a:lnSpc>
              <a:spcBef>
                <a:spcPts val="1100"/>
              </a:spcBef>
              <a:buFont typeface="Arial"/>
              <a:buChar char="•"/>
              <a:tabLst>
                <a:tab pos="241300" algn="l"/>
              </a:tabLst>
            </a:pPr>
            <a:r>
              <a:rPr sz="2500" b="1" u="heavy" spc="-5" dirty="0">
                <a:solidFill>
                  <a:srgbClr val="FF3300"/>
                </a:solidFill>
                <a:uFill>
                  <a:solidFill>
                    <a:srgbClr val="FF3300"/>
                  </a:solidFill>
                </a:uFill>
                <a:latin typeface="Times New Roman"/>
                <a:cs typeface="Times New Roman"/>
              </a:rPr>
              <a:t>Manifestaciones conductuales</a:t>
            </a:r>
            <a:r>
              <a:rPr sz="2500" u="heavy" spc="-5" dirty="0">
                <a:solidFill>
                  <a:srgbClr val="FF3300"/>
                </a:solidFill>
                <a:uFill>
                  <a:solidFill>
                    <a:srgbClr val="FF3300"/>
                  </a:solidFill>
                </a:uFill>
                <a:latin typeface="Times New Roman"/>
                <a:cs typeface="Times New Roman"/>
              </a:rPr>
              <a:t>:</a:t>
            </a:r>
            <a:r>
              <a:rPr sz="2500" spc="-5" dirty="0">
                <a:solidFill>
                  <a:srgbClr val="FF3300"/>
                </a:solidFill>
                <a:latin typeface="Times New Roman"/>
                <a:cs typeface="Times New Roman"/>
              </a:rPr>
              <a:t> </a:t>
            </a:r>
            <a:r>
              <a:rPr sz="2500" spc="-5" dirty="0">
                <a:latin typeface="Times New Roman"/>
                <a:cs typeface="Times New Roman"/>
              </a:rPr>
              <a:t>mutismo </a:t>
            </a:r>
            <a:r>
              <a:rPr sz="2500" dirty="0">
                <a:latin typeface="Times New Roman"/>
                <a:cs typeface="Times New Roman"/>
              </a:rPr>
              <a:t>e </a:t>
            </a:r>
            <a:r>
              <a:rPr sz="2500" spc="-5" dirty="0">
                <a:latin typeface="Times New Roman"/>
                <a:cs typeface="Times New Roman"/>
              </a:rPr>
              <a:t>inhibición temporales, ansiedad </a:t>
            </a:r>
            <a:r>
              <a:rPr sz="2500" dirty="0">
                <a:latin typeface="Times New Roman"/>
                <a:cs typeface="Times New Roman"/>
              </a:rPr>
              <a:t>a </a:t>
            </a:r>
            <a:r>
              <a:rPr sz="2500" spc="-5" dirty="0">
                <a:latin typeface="Times New Roman"/>
                <a:cs typeface="Times New Roman"/>
              </a:rPr>
              <a:t>la  </a:t>
            </a:r>
            <a:r>
              <a:rPr sz="2500" dirty="0">
                <a:latin typeface="Times New Roman"/>
                <a:cs typeface="Times New Roman"/>
              </a:rPr>
              <a:t>hora de </a:t>
            </a:r>
            <a:r>
              <a:rPr sz="2500" spc="-5" dirty="0">
                <a:latin typeface="Times New Roman"/>
                <a:cs typeface="Times New Roman"/>
              </a:rPr>
              <a:t>comunicarse </a:t>
            </a:r>
            <a:r>
              <a:rPr sz="2500" dirty="0">
                <a:latin typeface="Times New Roman"/>
                <a:cs typeface="Times New Roman"/>
              </a:rPr>
              <a:t>y </a:t>
            </a:r>
            <a:r>
              <a:rPr sz="2500" spc="-5" dirty="0">
                <a:latin typeface="Times New Roman"/>
                <a:cs typeface="Times New Roman"/>
              </a:rPr>
              <a:t>logofobia </a:t>
            </a:r>
            <a:r>
              <a:rPr sz="2500" dirty="0">
                <a:latin typeface="Times New Roman"/>
                <a:cs typeface="Times New Roman"/>
              </a:rPr>
              <a:t>o </a:t>
            </a:r>
            <a:r>
              <a:rPr sz="2500" spc="-5" dirty="0">
                <a:latin typeface="Times New Roman"/>
                <a:cs typeface="Times New Roman"/>
              </a:rPr>
              <a:t>miedo </a:t>
            </a:r>
            <a:r>
              <a:rPr sz="2500" dirty="0">
                <a:latin typeface="Times New Roman"/>
                <a:cs typeface="Times New Roman"/>
              </a:rPr>
              <a:t>a </a:t>
            </a:r>
            <a:r>
              <a:rPr sz="2500" spc="-5" dirty="0">
                <a:latin typeface="Times New Roman"/>
                <a:cs typeface="Times New Roman"/>
              </a:rPr>
              <a:t>las</a:t>
            </a:r>
            <a:r>
              <a:rPr sz="2500" spc="-10" dirty="0">
                <a:latin typeface="Times New Roman"/>
                <a:cs typeface="Times New Roman"/>
              </a:rPr>
              <a:t> </a:t>
            </a:r>
            <a:r>
              <a:rPr sz="2500" spc="-5" dirty="0">
                <a:latin typeface="Times New Roman"/>
                <a:cs typeface="Times New Roman"/>
              </a:rPr>
              <a:t>palabras.</a:t>
            </a:r>
            <a:endParaRPr sz="2500">
              <a:latin typeface="Times New Roman"/>
              <a:cs typeface="Times New Roman"/>
            </a:endParaRPr>
          </a:p>
          <a:p>
            <a:pPr marL="241300" marR="5080" indent="-228600" algn="just">
              <a:lnSpc>
                <a:spcPct val="130000"/>
              </a:lnSpc>
              <a:spcBef>
                <a:spcPts val="1000"/>
              </a:spcBef>
              <a:buFont typeface="Arial"/>
              <a:buChar char="•"/>
              <a:tabLst>
                <a:tab pos="241300" algn="l"/>
              </a:tabLst>
            </a:pPr>
            <a:r>
              <a:rPr sz="2500" b="1" u="heavy" spc="-5" dirty="0">
                <a:solidFill>
                  <a:srgbClr val="BF9000"/>
                </a:solidFill>
                <a:uFill>
                  <a:solidFill>
                    <a:srgbClr val="BF9000"/>
                  </a:solidFill>
                </a:uFill>
                <a:latin typeface="Times New Roman"/>
                <a:cs typeface="Times New Roman"/>
              </a:rPr>
              <a:t>Manifestaciones corporales</a:t>
            </a:r>
            <a:r>
              <a:rPr sz="2500" u="heavy" spc="-5" dirty="0">
                <a:solidFill>
                  <a:srgbClr val="BF9000"/>
                </a:solidFill>
                <a:uFill>
                  <a:solidFill>
                    <a:srgbClr val="BF9000"/>
                  </a:solidFill>
                </a:uFill>
                <a:latin typeface="Times New Roman"/>
                <a:cs typeface="Times New Roman"/>
              </a:rPr>
              <a:t>:</a:t>
            </a:r>
            <a:r>
              <a:rPr sz="2500" spc="-5" dirty="0">
                <a:solidFill>
                  <a:srgbClr val="BF9000"/>
                </a:solidFill>
                <a:latin typeface="Times New Roman"/>
                <a:cs typeface="Times New Roman"/>
              </a:rPr>
              <a:t> </a:t>
            </a:r>
            <a:r>
              <a:rPr sz="2500" spc="-5" dirty="0">
                <a:latin typeface="Times New Roman"/>
                <a:cs typeface="Times New Roman"/>
              </a:rPr>
              <a:t>tics, espasmos </a:t>
            </a:r>
            <a:r>
              <a:rPr sz="2500" dirty="0">
                <a:latin typeface="Times New Roman"/>
                <a:cs typeface="Times New Roman"/>
              </a:rPr>
              <a:t>e </a:t>
            </a:r>
            <a:r>
              <a:rPr sz="2500" spc="-5" dirty="0">
                <a:latin typeface="Times New Roman"/>
                <a:cs typeface="Times New Roman"/>
              </a:rPr>
              <a:t>hipertensión </a:t>
            </a:r>
            <a:r>
              <a:rPr sz="2500" dirty="0">
                <a:latin typeface="Times New Roman"/>
                <a:cs typeface="Times New Roman"/>
              </a:rPr>
              <a:t>y </a:t>
            </a:r>
            <a:r>
              <a:rPr sz="2500" spc="-5" dirty="0">
                <a:latin typeface="Times New Roman"/>
                <a:cs typeface="Times New Roman"/>
              </a:rPr>
              <a:t>respuestas  psicogalvánicas (sudoración, palidez,</a:t>
            </a:r>
            <a:r>
              <a:rPr sz="2500" spc="10" dirty="0">
                <a:latin typeface="Times New Roman"/>
                <a:cs typeface="Times New Roman"/>
              </a:rPr>
              <a:t> </a:t>
            </a:r>
            <a:r>
              <a:rPr sz="2500" spc="-5" dirty="0">
                <a:latin typeface="Times New Roman"/>
                <a:cs typeface="Times New Roman"/>
              </a:rPr>
              <a:t>etc.).</a:t>
            </a:r>
            <a:endParaRPr sz="25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547</Words>
  <Application>Microsoft Office PowerPoint</Application>
  <PresentationFormat>Panorámica</PresentationFormat>
  <Paragraphs>44</Paragraphs>
  <Slides>12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12</vt:i4>
      </vt:variant>
    </vt:vector>
  </HeadingPairs>
  <TitlesOfParts>
    <vt:vector size="16" baseType="lpstr">
      <vt:lpstr>Arial</vt:lpstr>
      <vt:lpstr>Calibri</vt:lpstr>
      <vt:lpstr>Times New Roman</vt:lpstr>
      <vt:lpstr>Office Theme</vt:lpstr>
      <vt:lpstr>Presentación de PowerPoint</vt:lpstr>
      <vt:lpstr>Presentación de PowerPoint</vt:lpstr>
      <vt:lpstr>Disfemia/Tartamudez</vt:lpstr>
      <vt:lpstr>Causas más comunes</vt:lpstr>
      <vt:lpstr>Presentación de PowerPoint</vt:lpstr>
      <vt:lpstr>Clasificación</vt:lpstr>
      <vt:lpstr>Tipos</vt:lpstr>
      <vt:lpstr>Evolución</vt:lpstr>
      <vt:lpstr>Presentación de PowerPoint</vt:lpstr>
      <vt:lpstr>Tratamiento</vt:lpstr>
      <vt:lpstr>Tratamiento</vt:lpstr>
      <vt:lpstr>Videos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cp:lastModifiedBy>Mónica Fernanda Fuentes Leal</cp:lastModifiedBy>
  <cp:revision>2</cp:revision>
  <dcterms:created xsi:type="dcterms:W3CDTF">2020-10-22T17:13:19Z</dcterms:created>
  <dcterms:modified xsi:type="dcterms:W3CDTF">2020-10-22T17:15:25Z</dcterms:modified>
</cp:coreProperties>
</file>